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70" r:id="rId15"/>
    <p:sldId id="271" r:id="rId16"/>
    <p:sldId id="269" r:id="rId17"/>
    <p:sldId id="272" r:id="rId18"/>
    <p:sldId id="273" r:id="rId19"/>
    <p:sldId id="274" r:id="rId20"/>
    <p:sldId id="275" r:id="rId21"/>
    <p:sldId id="276" r:id="rId22"/>
    <p:sldId id="279" r:id="rId23"/>
    <p:sldId id="277" r:id="rId24"/>
    <p:sldId id="278" r:id="rId25"/>
  </p:sldIdLst>
  <p:sldSz cx="9144000" cy="5715000" type="screen16x1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DejaVu Sans" panose="020B0603030804020204" pitchFamily="34" charset="0"/>
      <p:regular r:id="rId33"/>
      <p:bold r:id="rId34"/>
      <p:italic r:id="rId35"/>
      <p:boldItalic r:id="rId36"/>
    </p:embeddedFont>
    <p:embeddedFont>
      <p:font typeface="Inconsolata" panose="020B0609030003000000" pitchFamily="49" charset="0"/>
      <p:regular r:id="rId37"/>
    </p:embeddedFont>
    <p:embeddedFont>
      <p:font typeface="Lato" panose="020F0502020204030203" pitchFamily="34" charset="0"/>
      <p:regular r:id="rId38"/>
      <p:bold r:id="rId39"/>
      <p:italic r:id="rId40"/>
      <p:boldItalic r:id="rId41"/>
    </p:embeddedFont>
    <p:embeddedFont>
      <p:font typeface="Lato Black" panose="020F0502020204030203" pitchFamily="34" charset="0"/>
      <p:bold r:id="rId42"/>
      <p:boldItalic r:id="rId43"/>
    </p:embeddedFont>
    <p:embeddedFont>
      <p:font typeface="Lato Hairline" panose="020F0502020204030203" pitchFamily="34" charset="0"/>
      <p:regular r:id="rId44"/>
      <p:italic r:id="rId45"/>
    </p:embeddedFont>
    <p:embeddedFont>
      <p:font typeface="Lato Heavy" panose="020F0502020204030203" pitchFamily="34" charset="0"/>
      <p:bold r:id="rId46"/>
      <p:boldItalic r:id="rId47"/>
    </p:embeddedFont>
    <p:embeddedFont>
      <p:font typeface="Lato Light" panose="020F0502020204030203" pitchFamily="34" charset="0"/>
      <p:regular r:id="rId48"/>
      <p:italic r:id="rId49"/>
    </p:embeddedFont>
    <p:embeddedFont>
      <p:font typeface="Lato Semibold" panose="020F0502020204030203" pitchFamily="34" charset="0"/>
      <p:bold r:id="rId50"/>
      <p:boldItalic r:id="rId51"/>
    </p:embeddedFont>
    <p:embeddedFont>
      <p:font typeface="Marcellus SC" panose="020E0602050203020307" pitchFamily="34" charset="0"/>
      <p:regular r:id="rId52"/>
    </p:embeddedFont>
    <p:embeddedFont>
      <p:font typeface="Segoe UI" panose="020B0502040204020203" pitchFamily="34" charset="0"/>
      <p:regular r:id="rId53"/>
      <p:bold r:id="rId54"/>
      <p:italic r:id="rId55"/>
      <p:boldItalic r:id="rId5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1986F10-A11B-4F85-9CEF-6E3EA8151F82}">
          <p14:sldIdLst>
            <p14:sldId id="256"/>
          </p14:sldIdLst>
        </p14:section>
        <p14:section name="Syllabus" id="{81603AF8-D11E-42E4-8501-7502C1432EF9}">
          <p14:sldIdLst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8"/>
          </p14:sldIdLst>
        </p14:section>
        <p14:section name="Course Overview" id="{262D39B8-1B04-47B5-B397-CFF80E4C15F7}">
          <p14:sldIdLst>
            <p14:sldId id="267"/>
            <p14:sldId id="270"/>
            <p14:sldId id="271"/>
            <p14:sldId id="269"/>
            <p14:sldId id="272"/>
            <p14:sldId id="273"/>
            <p14:sldId id="274"/>
            <p14:sldId id="275"/>
            <p14:sldId id="276"/>
            <p14:sldId id="279"/>
            <p14:sldId id="277"/>
            <p14:sldId id="27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6FA3"/>
    <a:srgbClr val="355482"/>
    <a:srgbClr val="FF4F4F"/>
    <a:srgbClr val="E27B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42" d="100"/>
          <a:sy n="142" d="100"/>
        </p:scale>
        <p:origin x="69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font" Target="fonts/font24.fntdata"/><Relationship Id="rId55" Type="http://schemas.openxmlformats.org/officeDocument/2006/relationships/font" Target="fonts/font2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font" Target="fonts/font15.fntdata"/><Relationship Id="rId54" Type="http://schemas.openxmlformats.org/officeDocument/2006/relationships/font" Target="fonts/font2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3" Type="http://schemas.openxmlformats.org/officeDocument/2006/relationships/font" Target="fonts/font27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font" Target="fonts/font23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font" Target="fonts/font26.fntdata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56" Type="http://schemas.openxmlformats.org/officeDocument/2006/relationships/font" Target="fonts/font30.fntdata"/><Relationship Id="rId8" Type="http://schemas.openxmlformats.org/officeDocument/2006/relationships/slide" Target="slides/slide7.xml"/><Relationship Id="rId51" Type="http://schemas.openxmlformats.org/officeDocument/2006/relationships/font" Target="fonts/font25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6BA9B7-7D99-4E20-A7FC-B03DC55845BF}" type="datetimeFigureOut">
              <a:rPr lang="en-US" smtClean="0"/>
              <a:t>1/5/2020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E20D02-945A-4687-A093-D2FB919C6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84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CS/COE 0449 – Spring 2019/2020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26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CS/COE 0449 – Spring 2019/2020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469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CS/COE 0449 – Spring 2019/2020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011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8E615EA3-D94F-4234-8230-46AE658C9C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35" y="0"/>
            <a:ext cx="9142928" cy="571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540" y="22860"/>
            <a:ext cx="8978900" cy="567531"/>
          </a:xfrm>
        </p:spPr>
        <p:txBody>
          <a:bodyPr>
            <a:normAutofit/>
          </a:bodyPr>
          <a:lstStyle>
            <a:lvl1pPr>
              <a:defRPr sz="330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" y="967740"/>
            <a:ext cx="8343900" cy="4179729"/>
          </a:xfrm>
        </p:spPr>
        <p:txBody>
          <a:bodyPr/>
          <a:lstStyle>
            <a:lvl1pPr>
              <a:buClr>
                <a:schemeClr val="accent1">
                  <a:lumMod val="75000"/>
                </a:schemeClr>
              </a:buClr>
              <a:defRPr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defRPr>
            </a:lvl1pPr>
            <a:lvl2pPr marL="514350" indent="-17145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buClr>
                <a:srgbClr val="FF0000"/>
              </a:buCl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4pPr>
            <a:lvl5pPr>
              <a:defRPr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20FFFDB-EBF0-49B5-A587-CAB0A23F0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5100" y="5274258"/>
            <a:ext cx="3086100" cy="304271"/>
          </a:xfrm>
        </p:spPr>
        <p:txBody>
          <a:bodyPr/>
          <a:lstStyle>
            <a:lvl1pPr>
              <a:defRPr>
                <a:latin typeface="Lato Hairline" panose="020F0502020204030203" pitchFamily="34" charset="0"/>
                <a:ea typeface="Lato Hairline" panose="020F0502020204030203" pitchFamily="34" charset="0"/>
                <a:cs typeface="Lato Hairline" panose="020F0502020204030203" pitchFamily="34" charset="0"/>
              </a:defRPr>
            </a:lvl1pPr>
          </a:lstStyle>
          <a:p>
            <a:r>
              <a:rPr lang="en-US" dirty="0"/>
              <a:t>CS/COE 0449 – Spring 2019/2020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442C0CA-CAF1-45F1-9F56-F9C580DF6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93907" y="5335059"/>
            <a:ext cx="616268" cy="304271"/>
          </a:xfrm>
        </p:spPr>
        <p:txBody>
          <a:bodyPr/>
          <a:lstStyle>
            <a:lvl1pPr>
              <a:defRPr sz="1800">
                <a:solidFill>
                  <a:schemeClr val="bg1">
                    <a:lumMod val="65000"/>
                  </a:schemeClr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defRPr>
            </a:lvl1pPr>
          </a:lstStyle>
          <a:p>
            <a:fld id="{B4AAD609-F83C-4414-814B-B5A2DF9969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705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B8383AF2-3E7E-44F9-B029-099F5FCDF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35" y="0"/>
            <a:ext cx="9142928" cy="571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764382"/>
            <a:ext cx="8247062" cy="2377281"/>
          </a:xfrm>
        </p:spPr>
        <p:txBody>
          <a:bodyPr anchor="b"/>
          <a:lstStyle>
            <a:lvl1pPr algn="ctr">
              <a:defRPr sz="4500">
                <a:solidFill>
                  <a:schemeClr val="tx2">
                    <a:lumMod val="50000"/>
                  </a:schemeClr>
                </a:solidFill>
                <a:latin typeface="Marcellus SC" panose="020E0602050203020307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164153"/>
            <a:ext cx="8247062" cy="1250156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5100" y="5274258"/>
            <a:ext cx="3086100" cy="304271"/>
          </a:xfrm>
        </p:spPr>
        <p:txBody>
          <a:bodyPr/>
          <a:lstStyle>
            <a:lvl1pPr>
              <a:defRPr>
                <a:latin typeface="Lato Hairline" panose="020F0502020204030203" pitchFamily="34" charset="0"/>
                <a:ea typeface="Lato Hairline" panose="020F0502020204030203" pitchFamily="34" charset="0"/>
                <a:cs typeface="Lato Hairline" panose="020F0502020204030203" pitchFamily="34" charset="0"/>
              </a:defRPr>
            </a:lvl1pPr>
          </a:lstStyle>
          <a:p>
            <a:r>
              <a:rPr lang="en-US" dirty="0"/>
              <a:t>CS/COE 0449 – Spring 2019/2020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93907" y="5335059"/>
            <a:ext cx="616268" cy="304271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defRPr>
            </a:lvl1pPr>
          </a:lstStyle>
          <a:p>
            <a:fld id="{B4AAD609-F83C-4414-814B-B5A2DF9969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173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CS/COE 0449 – Spring 2019/2020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211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CS/COE 0449 – Spring 2019/2020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163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705B74C-4229-4378-B896-B906620C8485}"/>
              </a:ext>
            </a:extLst>
          </p:cNvPr>
          <p:cNvSpPr txBox="1">
            <a:spLocks/>
          </p:cNvSpPr>
          <p:nvPr userDrawn="1"/>
        </p:nvSpPr>
        <p:spPr>
          <a:xfrm>
            <a:off x="165100" y="5274258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Lato Hairline" panose="020F0502020204030203" pitchFamily="34" charset="0"/>
                <a:ea typeface="Lato Hairline" panose="020F0502020204030203" pitchFamily="34" charset="0"/>
                <a:cs typeface="Lato Hairline" panose="020F050202020403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CS/COE 0449 – Spring 2019/2020</a:t>
            </a:r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169D404-C6B3-441F-AFE8-5D94549B5A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35" y="0"/>
            <a:ext cx="9142928" cy="5715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9D825A9-FB59-4202-9485-533A57E6F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861"/>
            <a:ext cx="9235440" cy="304272"/>
          </a:xfrm>
        </p:spPr>
        <p:txBody>
          <a:bodyPr>
            <a:noAutofit/>
          </a:bodyPr>
          <a:lstStyle>
            <a:lvl1pPr>
              <a:defRPr sz="1800">
                <a:solidFill>
                  <a:schemeClr val="accent1">
                    <a:lumMod val="50000"/>
                  </a:schemeClr>
                </a:solidFill>
                <a:latin typeface="Marcellus SC" panose="020E0602050203020307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4603BD3-B0D4-478A-9A0E-6BF89FA65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93907" y="5335059"/>
            <a:ext cx="616268" cy="304271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defRPr>
            </a:lvl1pPr>
          </a:lstStyle>
          <a:p>
            <a:fld id="{B4AAD609-F83C-4414-814B-B5A2DF9969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510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CS/COE 0449 – Spring 2019/2020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318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CS/COE 0449 – Spring 2019/2020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939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CS/COE 0449 – Spring 2019/2020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775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b-NO"/>
              <a:t>CS/COE 0449 – Spring 2019/2020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AD609-F83C-4414-814B-B5A2DF99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756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ilkie.how/posts/kaashoeks-law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ilkie.github.io/cs449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1E3B604D-56BA-46EE-95F5-E8CD4F2488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35" y="6350"/>
            <a:ext cx="9142928" cy="5715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F694F1-53D4-4D25-8D15-347ECE3A3B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44" y="2218765"/>
            <a:ext cx="6427691" cy="672583"/>
          </a:xfrm>
        </p:spPr>
        <p:txBody>
          <a:bodyPr anchor="ctr">
            <a:normAutofit fontScale="90000"/>
          </a:bodyPr>
          <a:lstStyle/>
          <a:p>
            <a:r>
              <a:rPr lang="en-US" sz="4900" b="1" dirty="0">
                <a:solidFill>
                  <a:schemeClr val="bg1"/>
                </a:solidFill>
                <a:latin typeface="Marcellus SC" panose="020E0602050203020307" pitchFamily="34" charset="0"/>
              </a:rPr>
              <a:t>Introduction</a:t>
            </a:r>
            <a:endParaRPr lang="en-US" sz="4400" b="1" dirty="0">
              <a:solidFill>
                <a:schemeClr val="bg1"/>
              </a:solidFill>
              <a:latin typeface="Marcellus SC" panose="020E0602050203020307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5D3280-7F18-412B-A5EC-EDD826CEEA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26151" y="5384800"/>
            <a:ext cx="3009900" cy="232810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latin typeface="Lato Hairline" panose="020F0502020204030203" pitchFamily="34" charset="0"/>
                <a:ea typeface="Lato Hairline" panose="020F0502020204030203" pitchFamily="34" charset="0"/>
                <a:cs typeface="Lato Hairline" panose="020F0502020204030203" pitchFamily="34" charset="0"/>
              </a:rPr>
              <a:t>Spring 2019/2020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D2D051-0D31-4F34-9BC6-C316DE939E90}"/>
              </a:ext>
            </a:extLst>
          </p:cNvPr>
          <p:cNvSpPr txBox="1"/>
          <p:nvPr/>
        </p:nvSpPr>
        <p:spPr>
          <a:xfrm>
            <a:off x="6356606" y="3669975"/>
            <a:ext cx="255069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wilkie</a:t>
            </a:r>
          </a:p>
          <a:p>
            <a:pPr algn="ctr"/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(with content borrowed from Vinicius Petrucci)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320134-B7EB-4F92-B7B8-01035C88D329}"/>
              </a:ext>
            </a:extLst>
          </p:cNvPr>
          <p:cNvSpPr txBox="1"/>
          <p:nvPr/>
        </p:nvSpPr>
        <p:spPr>
          <a:xfrm>
            <a:off x="6709263" y="2093391"/>
            <a:ext cx="20024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CS/COE 0449</a:t>
            </a:r>
            <a:b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Introduction to</a:t>
            </a:r>
            <a:b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Systems Software</a:t>
            </a:r>
            <a:endParaRPr lang="en-US" sz="900" dirty="0">
              <a:solidFill>
                <a:schemeClr val="tx1">
                  <a:lumMod val="75000"/>
                  <a:lumOff val="2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DF3F306-5328-42F8-B445-C73D191558EA}"/>
              </a:ext>
            </a:extLst>
          </p:cNvPr>
          <p:cNvSpPr/>
          <p:nvPr/>
        </p:nvSpPr>
        <p:spPr>
          <a:xfrm>
            <a:off x="7416053" y="547209"/>
            <a:ext cx="900953" cy="900953"/>
          </a:xfrm>
          <a:prstGeom prst="ellipse">
            <a:avLst/>
          </a:prstGeom>
          <a:noFill/>
          <a:ln w="571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  <a:ea typeface="Lato Black" panose="020F0502020204030203" pitchFamily="34" charset="0"/>
                <a:cs typeface="Segoe UI" panose="020B0502040204020203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50140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09312-7A65-48A7-8CFA-CDD65D91A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Policies: Conduct / Academic Integrity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0B3AAB-FED8-418B-85D3-0E04FF9C5F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Disability Resources / Services:</a:t>
            </a:r>
          </a:p>
          <a:p>
            <a:pPr lvl="1"/>
            <a:r>
              <a:rPr lang="en-US" dirty="0"/>
              <a:t>Contact DRS </a:t>
            </a:r>
            <a:r>
              <a:rPr lang="en-US" b="1" dirty="0"/>
              <a:t>412-648-7890</a:t>
            </a:r>
            <a:r>
              <a:rPr lang="en-US" dirty="0"/>
              <a:t>; TTY: </a:t>
            </a:r>
            <a:r>
              <a:rPr lang="en-US" b="1" dirty="0"/>
              <a:t>412-383-7355</a:t>
            </a:r>
          </a:p>
          <a:p>
            <a:pPr lvl="1"/>
            <a:r>
              <a:rPr lang="en-US" dirty="0"/>
              <a:t>They will email me, and I will listen to what they tell me to do.</a:t>
            </a:r>
          </a:p>
          <a:p>
            <a:pPr lvl="1"/>
            <a:endParaRPr lang="en-US" dirty="0"/>
          </a:p>
          <a:p>
            <a:r>
              <a:rPr lang="en-US" dirty="0"/>
              <a:t>Cheating:</a:t>
            </a:r>
          </a:p>
          <a:p>
            <a:pPr lvl="1"/>
            <a:r>
              <a:rPr lang="en-US" dirty="0"/>
              <a:t>First time: 0 on the lab/assignment/project/exam</a:t>
            </a:r>
          </a:p>
          <a:p>
            <a:pPr lvl="1"/>
            <a:r>
              <a:rPr lang="en-US" dirty="0"/>
              <a:t>Second: </a:t>
            </a:r>
            <a:r>
              <a:rPr lang="en-US" b="1" dirty="0"/>
              <a:t>Fail the course</a:t>
            </a:r>
            <a:r>
              <a:rPr lang="en-US" dirty="0"/>
              <a:t>. Reported. (Applies to </a:t>
            </a:r>
            <a:r>
              <a:rPr lang="en-US" b="1" dirty="0"/>
              <a:t>all </a:t>
            </a:r>
            <a:r>
              <a:rPr lang="en-US" dirty="0"/>
              <a:t>involved.)</a:t>
            </a:r>
          </a:p>
          <a:p>
            <a:pPr lvl="1"/>
            <a:r>
              <a:rPr lang="en-US" dirty="0"/>
              <a:t>Pro-tip: </a:t>
            </a:r>
            <a:r>
              <a:rPr lang="en-US" b="1" dirty="0">
                <a:solidFill>
                  <a:schemeClr val="accent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DON’T CHEAT</a:t>
            </a:r>
            <a:r>
              <a:rPr lang="en-US" dirty="0"/>
              <a:t>. Start early. Ask appropriate staff for help.</a:t>
            </a:r>
            <a:endParaRPr lang="en-US" b="1" dirty="0">
              <a:solidFill>
                <a:schemeClr val="accent1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  <a:p>
            <a:pPr lvl="1"/>
            <a:r>
              <a:rPr lang="en-US" dirty="0"/>
              <a:t>The syllabus online has a more thorough policy.</a:t>
            </a:r>
          </a:p>
          <a:p>
            <a:pPr lvl="1"/>
            <a:endParaRPr lang="en-US" dirty="0"/>
          </a:p>
          <a:p>
            <a:r>
              <a:rPr lang="en-US" dirty="0"/>
              <a:t>Conduct:</a:t>
            </a:r>
          </a:p>
          <a:p>
            <a:pPr lvl="1"/>
            <a:r>
              <a:rPr lang="en-US" dirty="0"/>
              <a:t>Jokes/comments about sex, gender, race, ethnicity, religion, </a:t>
            </a:r>
            <a:r>
              <a:rPr lang="en-US" dirty="0" err="1"/>
              <a:t>etc</a:t>
            </a:r>
            <a:r>
              <a:rPr lang="en-US" dirty="0"/>
              <a:t> are not tolerated. Includes any online spaces involved.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3BCD07-214A-4F79-8EFE-080839150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CS/COE 0449 – Spring 2019/2020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8D4EF6-D6D1-424D-8156-ECDC0E4C2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0527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452FF-B43E-4CCA-B611-0CBDDDE09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Notes about Cheating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4B922-456F-4D46-802C-537B534EB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620" y="967740"/>
            <a:ext cx="8343900" cy="419593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Again, do not cheat.</a:t>
            </a:r>
          </a:p>
          <a:p>
            <a:r>
              <a:rPr lang="en-US" dirty="0"/>
              <a:t>I’m not grading lab assignments, but I still look at your work.</a:t>
            </a:r>
          </a:p>
          <a:p>
            <a:r>
              <a:rPr lang="en-US" dirty="0"/>
              <a:t>Ask for help (There are PLENTY of resources)</a:t>
            </a:r>
          </a:p>
          <a:p>
            <a:pPr lvl="1"/>
            <a:r>
              <a:rPr lang="en-US" dirty="0"/>
              <a:t>TAs and my own office hours</a:t>
            </a:r>
          </a:p>
          <a:p>
            <a:pPr lvl="1"/>
            <a:r>
              <a:rPr lang="en-US" dirty="0"/>
              <a:t>Undergraduate Helpdesk (CRC)</a:t>
            </a:r>
          </a:p>
          <a:p>
            <a:pPr lvl="1"/>
            <a:r>
              <a:rPr lang="en-US" dirty="0"/>
              <a:t>We want you to succeed!</a:t>
            </a:r>
          </a:p>
          <a:p>
            <a:pPr lvl="1"/>
            <a:endParaRPr lang="en-US" dirty="0"/>
          </a:p>
          <a:p>
            <a:r>
              <a:rPr lang="en-US" dirty="0"/>
              <a:t>I can definitely tell when someone cheats.</a:t>
            </a:r>
          </a:p>
          <a:p>
            <a:pPr lvl="1"/>
            <a:r>
              <a:rPr lang="en-US" dirty="0"/>
              <a:t>It is very obvious.</a:t>
            </a:r>
          </a:p>
          <a:p>
            <a:pPr lvl="1"/>
            <a:r>
              <a:rPr lang="en-US" b="1" dirty="0"/>
              <a:t>Do not do it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The University is justifiably strict about it.</a:t>
            </a:r>
          </a:p>
          <a:p>
            <a:pPr lvl="1"/>
            <a:endParaRPr lang="en-US" dirty="0"/>
          </a:p>
          <a:p>
            <a:r>
              <a:rPr lang="en-US" dirty="0"/>
              <a:t>Do not publish your code until </a:t>
            </a:r>
            <a:r>
              <a:rPr lang="en-US" b="1" dirty="0"/>
              <a:t>after the semester</a:t>
            </a:r>
            <a:r>
              <a:rPr lang="en-US" dirty="0"/>
              <a:t> (if at all)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E8C70E-256D-42A4-B710-7C25FFFB7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CS/COE 0449 – Spring 2019/2020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7729FC-4FAE-4F44-A617-B2C178386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6668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41B37-0795-474C-8E55-D2C1D3A7C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Teaching Pedagogy / Philosophy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DF207D-421A-4D94-905F-9317AD6FDD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620" y="967740"/>
            <a:ext cx="8343900" cy="4256442"/>
          </a:xfrm>
        </p:spPr>
        <p:txBody>
          <a:bodyPr>
            <a:normAutofit/>
          </a:bodyPr>
          <a:lstStyle/>
          <a:p>
            <a:r>
              <a:rPr lang="en-US" dirty="0"/>
              <a:t>I don’t like teaching from slides or from a book.</a:t>
            </a:r>
          </a:p>
          <a:p>
            <a:pPr lvl="1"/>
            <a:r>
              <a:rPr lang="en-US" dirty="0"/>
              <a:t>You can do that yourself. I prefer </a:t>
            </a:r>
            <a:r>
              <a:rPr lang="en-US" i="1" dirty="0"/>
              <a:t>interactivity</a:t>
            </a:r>
            <a:r>
              <a:rPr lang="en-US" dirty="0"/>
              <a:t>.</a:t>
            </a:r>
          </a:p>
          <a:p>
            <a:pPr lvl="1"/>
            <a:endParaRPr lang="en-US" dirty="0"/>
          </a:p>
          <a:p>
            <a:r>
              <a:rPr lang="en-US" dirty="0"/>
              <a:t>I want to demonstrate practical applications.</a:t>
            </a:r>
          </a:p>
          <a:p>
            <a:pPr lvl="1"/>
            <a:r>
              <a:rPr lang="en-US" dirty="0"/>
              <a:t>Including humanist and artistic applications.</a:t>
            </a:r>
          </a:p>
          <a:p>
            <a:pPr lvl="1"/>
            <a:endParaRPr lang="en-US" dirty="0"/>
          </a:p>
          <a:p>
            <a:r>
              <a:rPr lang="en-US" dirty="0"/>
              <a:t>I want you to walk away with a direction/goal to do something else.</a:t>
            </a:r>
          </a:p>
          <a:p>
            <a:pPr lvl="1"/>
            <a:r>
              <a:rPr lang="en-US" dirty="0"/>
              <a:t>Hopefully, you find something to be inspired by.</a:t>
            </a:r>
          </a:p>
          <a:p>
            <a:pPr lvl="1"/>
            <a:endParaRPr lang="en-US" dirty="0"/>
          </a:p>
          <a:p>
            <a:r>
              <a:rPr lang="en-US" dirty="0"/>
              <a:t>I trust my students that they could learn on their own.</a:t>
            </a:r>
          </a:p>
          <a:p>
            <a:pPr lvl="1"/>
            <a:r>
              <a:rPr lang="en-US" dirty="0"/>
              <a:t>But don’t want them to </a:t>
            </a:r>
            <a:r>
              <a:rPr lang="en-US" i="1" dirty="0"/>
              <a:t>have</a:t>
            </a:r>
            <a:r>
              <a:rPr lang="en-US" dirty="0"/>
              <a:t> to do so.</a:t>
            </a:r>
          </a:p>
          <a:p>
            <a:pPr lvl="1"/>
            <a:r>
              <a:rPr lang="en-US" dirty="0"/>
              <a:t>Ask questions!  Challenge concepts!  Ask for help!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8F3942-BFCF-4B41-AA10-79352B42A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CS/COE 0449 – Spring 2019/2020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3EFF5F-5873-4341-AA20-6B131647E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4655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3538C50-03BC-4E91-A3D9-3A693FE89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Overview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9BAF797-F9F1-4381-8139-2D15CC3EAB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food were knowledge, this would be, like, our restaurant menu.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28BAAF-95DC-4D00-9D58-CFCB2E9FC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CS/COE 0449 – Spring 2019/2020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FF48A4-F478-45DD-94B2-F23084E12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4431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999A0AC-658F-483C-81DD-5B70DEAE3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 (Subject to deviation)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AEF5FA2-88B4-4BDF-BE9B-77042E9E9C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We’re going to (tentatively) learn </a:t>
            </a:r>
            <a:r>
              <a:rPr lang="en-US" dirty="0">
                <a:solidFill>
                  <a:schemeClr val="accent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SO MUCH </a:t>
            </a:r>
            <a:r>
              <a:rPr lang="en-US" dirty="0"/>
              <a:t>fun stuff!</a:t>
            </a:r>
          </a:p>
          <a:p>
            <a:endParaRPr lang="en-US" dirty="0"/>
          </a:p>
          <a:p>
            <a:r>
              <a:rPr lang="en-US" dirty="0"/>
              <a:t>The C Systems Programming Language</a:t>
            </a:r>
          </a:p>
          <a:p>
            <a:pPr lvl="1"/>
            <a:r>
              <a:rPr lang="en-US" dirty="0"/>
              <a:t>Some x86 Assembly</a:t>
            </a:r>
          </a:p>
          <a:p>
            <a:r>
              <a:rPr lang="en-US" dirty="0"/>
              <a:t>Memory Models</a:t>
            </a:r>
          </a:p>
          <a:p>
            <a:pPr lvl="1"/>
            <a:r>
              <a:rPr lang="en-US" dirty="0"/>
              <a:t>Addresses and Pointers</a:t>
            </a:r>
          </a:p>
          <a:p>
            <a:pPr lvl="1"/>
            <a:r>
              <a:rPr lang="en-US" dirty="0"/>
              <a:t>Memory management</a:t>
            </a:r>
          </a:p>
          <a:p>
            <a:r>
              <a:rPr lang="en-US" dirty="0"/>
              <a:t>Memory Caches</a:t>
            </a:r>
          </a:p>
          <a:p>
            <a:r>
              <a:rPr lang="en-US" dirty="0"/>
              <a:t>Operating Systems</a:t>
            </a:r>
          </a:p>
          <a:p>
            <a:pPr lvl="1"/>
            <a:r>
              <a:rPr lang="en-US" dirty="0"/>
              <a:t>Processes / Signals</a:t>
            </a:r>
          </a:p>
          <a:p>
            <a:pPr lvl="1"/>
            <a:r>
              <a:rPr lang="en-US" dirty="0" err="1"/>
              <a:t>Interprocess</a:t>
            </a:r>
            <a:r>
              <a:rPr lang="en-US" dirty="0"/>
              <a:t> Communication</a:t>
            </a:r>
          </a:p>
          <a:p>
            <a:pPr lvl="1"/>
            <a:r>
              <a:rPr lang="en-US" dirty="0"/>
              <a:t>The Basics of Virtual Memory</a:t>
            </a:r>
          </a:p>
          <a:p>
            <a:pPr lvl="1"/>
            <a:r>
              <a:rPr lang="en-US" dirty="0"/>
              <a:t>Basic Network Programming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1A304A-93E9-4911-BCF8-91302935B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CS/COE 0449 – Spring 2019/2020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890913-5229-4A16-8802-9A7C1BE0B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0277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9F598-300D-48DD-9F0C-975602AFB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Skills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D9E779-F4C9-4D34-A2FF-C1BD0A729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602" y="972258"/>
            <a:ext cx="8343900" cy="4179729"/>
          </a:xfrm>
        </p:spPr>
        <p:txBody>
          <a:bodyPr/>
          <a:lstStyle/>
          <a:p>
            <a:r>
              <a:rPr lang="en-US" dirty="0"/>
              <a:t>C Programming</a:t>
            </a:r>
          </a:p>
          <a:p>
            <a:pPr lvl="1"/>
            <a:r>
              <a:rPr lang="en-US" dirty="0"/>
              <a:t>Abstractions and coping without them</a:t>
            </a:r>
          </a:p>
          <a:p>
            <a:pPr lvl="1"/>
            <a:r>
              <a:rPr lang="en-US" dirty="0"/>
              <a:t>x86 assembly (ISA) / calling conventions (ABI)</a:t>
            </a:r>
          </a:p>
          <a:p>
            <a:pPr lvl="1"/>
            <a:r>
              <a:rPr lang="en-US" dirty="0"/>
              <a:t>Interactive debugging</a:t>
            </a:r>
          </a:p>
          <a:p>
            <a:pPr lvl="1"/>
            <a:r>
              <a:rPr lang="en-US" dirty="0"/>
              <a:t>Data representation</a:t>
            </a:r>
          </a:p>
          <a:p>
            <a:pPr lvl="1"/>
            <a:r>
              <a:rPr lang="en-US" dirty="0">
                <a:solidFill>
                  <a:schemeClr val="accent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We gain an appreciation of abstraction (and respecting limitations)</a:t>
            </a:r>
          </a:p>
          <a:p>
            <a:endParaRPr lang="en-US" dirty="0">
              <a:solidFill>
                <a:schemeClr val="accent1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  <a:p>
            <a:r>
              <a:rPr lang="en-US" dirty="0"/>
              <a:t>Systems Design</a:t>
            </a:r>
          </a:p>
          <a:p>
            <a:pPr lvl="1"/>
            <a:r>
              <a:rPr lang="en-US" dirty="0"/>
              <a:t>Learning the “why” for many systems abstractions</a:t>
            </a:r>
          </a:p>
          <a:p>
            <a:pPr lvl="1"/>
            <a:r>
              <a:rPr lang="en-US" dirty="0"/>
              <a:t>Manipulating systems and existing programs</a:t>
            </a:r>
          </a:p>
          <a:p>
            <a:pPr lvl="1"/>
            <a:r>
              <a:rPr lang="en-US" dirty="0"/>
              <a:t>Thinking about how systems might change in the future</a:t>
            </a:r>
          </a:p>
          <a:p>
            <a:pPr lvl="1"/>
            <a:r>
              <a:rPr lang="en-US" dirty="0">
                <a:solidFill>
                  <a:schemeClr val="accent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We demystify software so as to no longer be a hostage to its design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F2FAEC-9310-425B-A84B-28DE1AC37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CS/COE 0449 – Spring 2019/2020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A45FC7-5783-4BCD-8CBA-A200C3048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3322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85B7982-AF06-4920-9DE0-422FC7BF1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Systems?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C2D5F20-CCDC-482F-8725-0CD43677F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619" y="967740"/>
            <a:ext cx="8621555" cy="4179729"/>
          </a:xfrm>
        </p:spPr>
        <p:txBody>
          <a:bodyPr>
            <a:normAutofit/>
          </a:bodyPr>
          <a:lstStyle/>
          <a:p>
            <a:r>
              <a:rPr lang="en-US" dirty="0"/>
              <a:t>Systems is broad</a:t>
            </a:r>
          </a:p>
          <a:p>
            <a:pPr lvl="1"/>
            <a:r>
              <a:rPr lang="en-US" dirty="0"/>
              <a:t>A subfield of CS dealing with the interactions between software/hardware.</a:t>
            </a:r>
          </a:p>
          <a:p>
            <a:pPr lvl="1"/>
            <a:r>
              <a:rPr lang="en-US" dirty="0"/>
              <a:t>A layer that provides abstractions and must constantly reevaluate them.</a:t>
            </a:r>
          </a:p>
          <a:p>
            <a:pPr lvl="2"/>
            <a:r>
              <a:rPr lang="en-US" dirty="0"/>
              <a:t>Operating Systems</a:t>
            </a:r>
          </a:p>
          <a:p>
            <a:pPr lvl="2"/>
            <a:r>
              <a:rPr lang="en-US" dirty="0"/>
              <a:t>File Systems</a:t>
            </a:r>
          </a:p>
          <a:p>
            <a:pPr lvl="2"/>
            <a:r>
              <a:rPr lang="en-US" dirty="0"/>
              <a:t>Program Analysis / Debugging Tools</a:t>
            </a:r>
          </a:p>
          <a:p>
            <a:pPr lvl="2"/>
            <a:r>
              <a:rPr lang="en-US" dirty="0"/>
              <a:t>Intra/Inter System Protocols</a:t>
            </a:r>
          </a:p>
          <a:p>
            <a:pPr lvl="1"/>
            <a:r>
              <a:rPr lang="en-US" dirty="0"/>
              <a:t>A house built from trade-offs in approach…</a:t>
            </a:r>
          </a:p>
          <a:p>
            <a:pPr lvl="2"/>
            <a:r>
              <a:rPr lang="en-US" dirty="0"/>
              <a:t>Do you build better hardware? Add more memory?</a:t>
            </a:r>
          </a:p>
          <a:p>
            <a:pPr lvl="2"/>
            <a:r>
              <a:rPr lang="en-US" dirty="0"/>
              <a:t>Or, do you design better software?</a:t>
            </a:r>
          </a:p>
          <a:p>
            <a:pPr lvl="1"/>
            <a:r>
              <a:rPr lang="en-US" dirty="0"/>
              <a:t>And trade-offs in design…</a:t>
            </a:r>
          </a:p>
          <a:p>
            <a:pPr lvl="2"/>
            <a:r>
              <a:rPr lang="en-US" dirty="0"/>
              <a:t>Do you choose the specialized path?</a:t>
            </a:r>
          </a:p>
          <a:p>
            <a:pPr lvl="2"/>
            <a:r>
              <a:rPr lang="en-US" dirty="0"/>
              <a:t>Or, do you create a general system?</a:t>
            </a:r>
          </a:p>
          <a:p>
            <a:pPr lvl="2"/>
            <a:r>
              <a:rPr lang="en-US" dirty="0"/>
              <a:t>Both??</a:t>
            </a:r>
          </a:p>
          <a:p>
            <a:pPr lvl="1"/>
            <a:r>
              <a:rPr lang="en-US" dirty="0"/>
              <a:t>Very opinionated!!!!!!!!!!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B1D828-0BE0-4996-BF03-33062AB9D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CS/COE 0449 – Spring 2019/2020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20DE74-5349-489F-9967-957A820BA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3287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C9221-C0AA-4758-A359-C443B5E82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Systems??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CDEFF1-BCC2-4DBC-B7FA-63FB5CAC81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619" y="967740"/>
            <a:ext cx="8621555" cy="417972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Looking for guidance by looking at recent research:</a:t>
            </a:r>
          </a:p>
          <a:p>
            <a:endParaRPr lang="en-US" dirty="0"/>
          </a:p>
          <a:p>
            <a:r>
              <a:rPr lang="en-US" dirty="0"/>
              <a:t>Research Conferences</a:t>
            </a:r>
          </a:p>
          <a:p>
            <a:pPr lvl="1"/>
            <a:r>
              <a:rPr lang="en-US" dirty="0"/>
              <a:t>SOSP/OSDI/</a:t>
            </a:r>
            <a:r>
              <a:rPr lang="en-US" dirty="0" err="1"/>
              <a:t>EuroSys</a:t>
            </a:r>
            <a:r>
              <a:rPr lang="en-US" dirty="0"/>
              <a:t> – OS design, kernel design, virtualization</a:t>
            </a:r>
          </a:p>
          <a:p>
            <a:pPr lvl="2"/>
            <a:r>
              <a:rPr lang="en-US" i="1" dirty="0" err="1"/>
              <a:t>Parit</a:t>
            </a:r>
            <a:r>
              <a:rPr lang="en-US" i="1" dirty="0"/>
              <a:t> models: erasure-coded resilience for prediction serving systems</a:t>
            </a:r>
          </a:p>
          <a:p>
            <a:pPr lvl="2"/>
            <a:r>
              <a:rPr lang="en-US" i="1" dirty="0" err="1"/>
              <a:t>Teechain</a:t>
            </a:r>
            <a:r>
              <a:rPr lang="en-US" i="1" dirty="0"/>
              <a:t>: a secure payment network with asynchronous blockchain access</a:t>
            </a:r>
          </a:p>
          <a:p>
            <a:pPr lvl="2"/>
            <a:r>
              <a:rPr lang="en-US" i="1" dirty="0"/>
              <a:t>Finding semantic bugs in file systems with an extensible fuzzing framework</a:t>
            </a:r>
          </a:p>
          <a:p>
            <a:pPr lvl="2"/>
            <a:r>
              <a:rPr lang="en-US" i="1" dirty="0"/>
              <a:t>File systems unfit as distributed storage backends: lessons from 10 years of </a:t>
            </a:r>
            <a:r>
              <a:rPr lang="en-US" i="1" dirty="0" err="1"/>
              <a:t>Ceph</a:t>
            </a:r>
            <a:r>
              <a:rPr lang="en-US" i="1" dirty="0"/>
              <a:t> evolution</a:t>
            </a:r>
          </a:p>
          <a:p>
            <a:pPr lvl="2"/>
            <a:r>
              <a:rPr lang="en-US" i="1" dirty="0"/>
              <a:t>Snap: a microkernel approach to host networking</a:t>
            </a:r>
          </a:p>
          <a:p>
            <a:pPr lvl="2"/>
            <a:endParaRPr lang="en-US" i="1" dirty="0"/>
          </a:p>
          <a:p>
            <a:pPr lvl="1"/>
            <a:r>
              <a:rPr lang="en-US" dirty="0"/>
              <a:t>HotOS – Positions on Systems’ future</a:t>
            </a:r>
          </a:p>
          <a:p>
            <a:pPr lvl="2"/>
            <a:r>
              <a:rPr lang="en-US" i="1" dirty="0"/>
              <a:t>Machine Learning Systems are Stuck in a Rut</a:t>
            </a:r>
          </a:p>
          <a:p>
            <a:pPr lvl="2"/>
            <a:r>
              <a:rPr lang="en-US" i="1" dirty="0"/>
              <a:t>I/O Is Faster Than the CPU -- Let's Partition Resources and Eliminate (Most) OS Abstractions</a:t>
            </a:r>
          </a:p>
          <a:p>
            <a:pPr lvl="2"/>
            <a:r>
              <a:rPr lang="en-US" i="1" dirty="0"/>
              <a:t>I'm Not Dead Yet!: The Role of the Operating System in a Kernel-Bypass Era</a:t>
            </a:r>
          </a:p>
          <a:p>
            <a:pPr lvl="2"/>
            <a:r>
              <a:rPr lang="en-US" i="1" dirty="0"/>
              <a:t>Unikernels: The Next Stage of Linux's Dominance</a:t>
            </a:r>
          </a:p>
          <a:p>
            <a:pPr lvl="2"/>
            <a:r>
              <a:rPr lang="en-US" i="1" dirty="0"/>
              <a:t>The Case for I/O-Device-as-a-Service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70A61A-4642-4369-BC4F-AF4629548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CS/COE 0449 – Spring 2019/2020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89ACE0-B0BD-459C-9EE0-28A2753C9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958547-082A-488D-8A62-9042605BB6F1}"/>
              </a:ext>
            </a:extLst>
          </p:cNvPr>
          <p:cNvSpPr txBox="1"/>
          <p:nvPr/>
        </p:nvSpPr>
        <p:spPr>
          <a:xfrm>
            <a:off x="5183842" y="3886201"/>
            <a:ext cx="281337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" indent="-18288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5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Granular Computing</a:t>
            </a:r>
            <a:endParaRPr lang="en-US" sz="15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4846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9A848-CDFD-4ED1-B036-502A777FC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the C Programming Language?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02E48-8035-41D8-8A2F-731F396599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Because B sucks and D wasn’t invented yet. J/K.</a:t>
            </a:r>
          </a:p>
          <a:p>
            <a:endParaRPr lang="en-US" dirty="0"/>
          </a:p>
          <a:p>
            <a:r>
              <a:rPr lang="en-US" dirty="0"/>
              <a:t>C was invented in 1972 alongside UNIX to an effort to aid application development of that system.</a:t>
            </a:r>
          </a:p>
          <a:p>
            <a:r>
              <a:rPr lang="en-US" dirty="0"/>
              <a:t>Eventually UNIX itself was rewritten in C cementing C as a systems language.</a:t>
            </a:r>
          </a:p>
          <a:p>
            <a:r>
              <a:rPr lang="en-US" dirty="0"/>
              <a:t>As such, C provides a high-level abstraction of assembly / machine-code and a low-level abstraction of memory, from the perspective of the C programmer.</a:t>
            </a:r>
          </a:p>
          <a:p>
            <a:pPr lvl="1"/>
            <a:r>
              <a:rPr lang="en-US" dirty="0"/>
              <a:t>This is important for programming systems code!</a:t>
            </a:r>
          </a:p>
          <a:p>
            <a:pPr lvl="1"/>
            <a:r>
              <a:rPr lang="en-US" dirty="0"/>
              <a:t>Allows full manipulation of memory (to one’s peril, often.)</a:t>
            </a:r>
          </a:p>
          <a:p>
            <a:pPr lvl="1"/>
            <a:r>
              <a:rPr lang="en-US" dirty="0"/>
              <a:t>This, in turn, allows for full manipulation of </a:t>
            </a:r>
            <a:r>
              <a:rPr lang="en-US" dirty="0" err="1"/>
              <a:t>cpu</a:t>
            </a:r>
            <a:r>
              <a:rPr lang="en-US" dirty="0"/>
              <a:t>/hardware.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E01DFE-62A6-4179-B670-F564E74AB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CS/COE 0449 – Spring 2019/2020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24B6F5-616E-43D4-B465-FA01AE401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0042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757EF-4503-4901-9AD5-896985825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the C Programming Language??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19453D-57CE-4B02-BA81-F6F621098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620" y="967740"/>
            <a:ext cx="8343900" cy="4424532"/>
          </a:xfrm>
        </p:spPr>
        <p:txBody>
          <a:bodyPr>
            <a:normAutofit/>
          </a:bodyPr>
          <a:lstStyle/>
          <a:p>
            <a:r>
              <a:rPr lang="en-US" dirty="0"/>
              <a:t>Learning C helps you understand Systems.</a:t>
            </a:r>
            <a:br>
              <a:rPr lang="en-US" dirty="0"/>
            </a:br>
            <a:endParaRPr lang="en-US" dirty="0"/>
          </a:p>
          <a:p>
            <a:r>
              <a:rPr lang="en-US" dirty="0"/>
              <a:t>Understanding Systems lets you</a:t>
            </a:r>
            <a:br>
              <a:rPr lang="en-US" dirty="0"/>
            </a:br>
            <a:r>
              <a:rPr lang="en-US" dirty="0"/>
              <a:t>make them better.</a:t>
            </a:r>
          </a:p>
          <a:p>
            <a:pPr lvl="1"/>
            <a:r>
              <a:rPr lang="en-US" dirty="0"/>
              <a:t>Or break them.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br>
              <a:rPr lang="en-US" dirty="0">
                <a:sym typeface="Wingdings" panose="05000000000000000000" pitchFamily="2" charset="2"/>
              </a:rPr>
            </a:br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C reveals the underlying memory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model and execution environment.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Lets you understand </a:t>
            </a:r>
            <a:r>
              <a:rPr lang="en-US" b="1" i="1" dirty="0">
                <a:sym typeface="Wingdings" panose="05000000000000000000" pitchFamily="2" charset="2"/>
              </a:rPr>
              <a:t>any </a:t>
            </a:r>
            <a:r>
              <a:rPr lang="en-US" dirty="0">
                <a:sym typeface="Wingdings" panose="05000000000000000000" pitchFamily="2" charset="2"/>
              </a:rPr>
              <a:t>program.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Even if you do not have the original code.</a:t>
            </a:r>
            <a:br>
              <a:rPr lang="en-US" dirty="0">
                <a:sym typeface="Wingdings" panose="05000000000000000000" pitchFamily="2" charset="2"/>
              </a:rPr>
            </a:br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Failing at C helps you learn…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Because then you debug your program.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And debuggers are very useful tools.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A447F9-EB26-4CC5-8A2E-ADA92B340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CS/COE 0449 – Spring 2019/2020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46F6DC-DFD5-4EA3-A9F9-1665F70E2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0332E88-6BDD-474D-955C-EDC6EA7619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44674" y="1573305"/>
            <a:ext cx="2710706" cy="296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1807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E201589-CDA1-4519-A5B9-9EDC65542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Syllabus / Administrivia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EDFC88-6D2A-4453-8E3F-77C281C94F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I’m obligated to inform you that this is, in fact, a university course.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9D06B-8847-425F-92C0-F387F7850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52E10F2-E9CB-470C-AA1E-5FDFC3DF9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CS/COE 0449 – Spring 2019/2020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6304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90CAE-84F6-4984-AEC6-889800C22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people use these skills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58068-1CD4-4B39-9A94-92E5166C50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540" y="967740"/>
            <a:ext cx="5808084" cy="4306518"/>
          </a:xfrm>
        </p:spPr>
        <p:txBody>
          <a:bodyPr>
            <a:normAutofit/>
          </a:bodyPr>
          <a:lstStyle/>
          <a:p>
            <a:r>
              <a:rPr lang="en-US" dirty="0"/>
              <a:t>Writing Operating Systems</a:t>
            </a:r>
          </a:p>
          <a:p>
            <a:pPr lvl="1"/>
            <a:r>
              <a:rPr lang="en-US" dirty="0"/>
              <a:t>not the entire thing hopefully</a:t>
            </a:r>
          </a:p>
          <a:p>
            <a:pPr lvl="1"/>
            <a:r>
              <a:rPr lang="en-US" dirty="0"/>
              <a:t>… but parts are generally </a:t>
            </a:r>
            <a:r>
              <a:rPr lang="en-US" dirty="0" err="1"/>
              <a:t>gonna</a:t>
            </a:r>
            <a:r>
              <a:rPr lang="en-US" dirty="0"/>
              <a:t> be C/C-like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Understanding systems means knowing how to mitigate/improve performance.</a:t>
            </a:r>
          </a:p>
          <a:p>
            <a:pPr lvl="2"/>
            <a:r>
              <a:rPr lang="en-US" dirty="0"/>
              <a:t>Important that your abstractions don’t hurt performance because EVERY user application suffers.</a:t>
            </a:r>
          </a:p>
          <a:p>
            <a:pPr lvl="2"/>
            <a:r>
              <a:rPr lang="en-US" dirty="0"/>
              <a:t>Yet, performance is not the only consideration; understanding abstractions should help alleviate design fatigue. </a:t>
            </a:r>
            <a:r>
              <a:rPr lang="en-US" dirty="0">
                <a:hlinkClick r:id="rId2"/>
              </a:rPr>
              <a:t>https://wilkie.how/posts/kaashoeks-law</a:t>
            </a:r>
            <a:endParaRPr lang="en-US" dirty="0"/>
          </a:p>
          <a:p>
            <a:pPr lvl="2"/>
            <a:endParaRPr lang="en-US" dirty="0"/>
          </a:p>
          <a:p>
            <a:pPr lvl="1"/>
            <a:r>
              <a:rPr lang="en-US" dirty="0"/>
              <a:t>Linux and Device Drivers: 10+ million lines of C</a:t>
            </a:r>
          </a:p>
          <a:p>
            <a:pPr lvl="2"/>
            <a:r>
              <a:rPr lang="en-US" dirty="0"/>
              <a:t>Yikes.</a:t>
            </a:r>
          </a:p>
          <a:p>
            <a:pPr lvl="2"/>
            <a:r>
              <a:rPr lang="en-US" dirty="0"/>
              <a:t>But, learning C means you can potentially read this and learn more about / improve / extend Linux.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169BBD-BE3A-42C5-9B8A-F71AC4255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CS/COE 0449 – Spring 2019/2020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E34CD5-B8CF-480E-9B6A-E988DE380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C2BBAB0-CD3B-498F-AE7C-88DFFBB391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186853" y="1203896"/>
            <a:ext cx="2789966" cy="3307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8183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90CAE-84F6-4984-AEC6-889800C22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people use these skills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58068-1CD4-4B39-9A94-92E5166C50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Debugging Higher-level Programs</a:t>
            </a:r>
          </a:p>
          <a:p>
            <a:pPr lvl="1"/>
            <a:r>
              <a:rPr lang="en-US" dirty="0"/>
              <a:t>Yes, even Python itself crashes!</a:t>
            </a:r>
          </a:p>
          <a:p>
            <a:pPr lvl="1"/>
            <a:r>
              <a:rPr lang="en-US" dirty="0"/>
              <a:t>… and the Python interpreter is written in C …</a:t>
            </a:r>
          </a:p>
          <a:p>
            <a:pPr lvl="1"/>
            <a:r>
              <a:rPr lang="en-US" dirty="0"/>
              <a:t>… and computers don’t understand C …</a:t>
            </a:r>
          </a:p>
          <a:p>
            <a:pPr lvl="1"/>
            <a:r>
              <a:rPr lang="en-US" dirty="0"/>
              <a:t>… so it’s </a:t>
            </a:r>
            <a:r>
              <a:rPr lang="en-US" dirty="0" err="1"/>
              <a:t>gonna</a:t>
            </a:r>
            <a:r>
              <a:rPr lang="en-US" dirty="0"/>
              <a:t> give you an assembly dump.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169BBD-BE3A-42C5-9B8A-F71AC4255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CS/COE 0449 – Spring 2019/2020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E34CD5-B8CF-480E-9B6A-E988DE380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A1F3E07-A53B-4191-BF33-5675FBE007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14650" y="1136531"/>
            <a:ext cx="2387391" cy="384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6378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90CAE-84F6-4984-AEC6-889800C22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people use these skills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58068-1CD4-4B39-9A94-92E5166C50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Creating Art</a:t>
            </a:r>
          </a:p>
          <a:p>
            <a:pPr lvl="1"/>
            <a:r>
              <a:rPr lang="en-US" dirty="0"/>
              <a:t>Real-time art includes not just video games.</a:t>
            </a:r>
          </a:p>
          <a:p>
            <a:pPr lvl="1"/>
            <a:r>
              <a:rPr lang="en-US" dirty="0"/>
              <a:t>There is a lot of fun and skill involved.</a:t>
            </a:r>
          </a:p>
          <a:p>
            <a:pPr lvl="1"/>
            <a:r>
              <a:rPr lang="en-US" dirty="0"/>
              <a:t>Being creative within a constraint has been</a:t>
            </a:r>
            <a:br>
              <a:rPr lang="en-US" dirty="0"/>
            </a:br>
            <a:r>
              <a:rPr lang="en-US" dirty="0"/>
              <a:t>very alluring.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The </a:t>
            </a:r>
            <a:r>
              <a:rPr lang="en-US" dirty="0" err="1"/>
              <a:t>Demoscene</a:t>
            </a:r>
            <a:r>
              <a:rPr lang="en-US" dirty="0"/>
              <a:t> is such a community.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169BBD-BE3A-42C5-9B8A-F71AC4255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CS/COE 0449 – Spring 2019/2020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E34CD5-B8CF-480E-9B6A-E988DE380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A1F3E07-A53B-4191-BF33-5675FBE007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917763" y="871784"/>
            <a:ext cx="1668913" cy="4463275"/>
          </a:xfrm>
          <a:prstGeom prst="rect">
            <a:avLst/>
          </a:prstGeom>
        </p:spPr>
      </p:pic>
      <p:pic>
        <p:nvPicPr>
          <p:cNvPr id="8" name="2018-08-26_19-39-59">
            <a:hlinkClick r:id="" action="ppaction://media"/>
            <a:extLst>
              <a:ext uri="{FF2B5EF4-FFF2-40B4-BE49-F238E27FC236}">
                <a16:creationId xmlns:a16="http://schemas.microsoft.com/office/drawing/2014/main" id="{A8B795CC-8AA6-4123-A907-1A1A44A359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9007" y="3135211"/>
            <a:ext cx="3276166" cy="1843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309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90CAE-84F6-4984-AEC6-889800C22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people use these skills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58068-1CD4-4B39-9A94-92E5166C50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619" y="840442"/>
            <a:ext cx="5897881" cy="449461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Breaking Things for Great Good</a:t>
            </a:r>
          </a:p>
          <a:p>
            <a:pPr lvl="1"/>
            <a:r>
              <a:rPr lang="en-US" dirty="0"/>
              <a:t>Or great bad… I’m not your parents.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Why? Old programs with copy-protection</a:t>
            </a:r>
            <a:br>
              <a:rPr lang="en-US" dirty="0"/>
            </a:br>
            <a:r>
              <a:rPr lang="en-US" dirty="0"/>
              <a:t>are still useful.</a:t>
            </a:r>
          </a:p>
          <a:p>
            <a:pPr lvl="2"/>
            <a:r>
              <a:rPr lang="en-US" dirty="0"/>
              <a:t>Original source code backed up?? </a:t>
            </a:r>
            <a:br>
              <a:rPr lang="en-US" dirty="0"/>
            </a:br>
            <a:r>
              <a:rPr lang="en-US" dirty="0"/>
              <a:t>What time do you think this is?? Never????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And it is technically legal to reverse-engineer</a:t>
            </a:r>
            <a:br>
              <a:rPr lang="en-US" dirty="0"/>
            </a:br>
            <a:r>
              <a:rPr lang="en-US" dirty="0"/>
              <a:t>and/or change them.</a:t>
            </a:r>
          </a:p>
          <a:p>
            <a:pPr lvl="2"/>
            <a:r>
              <a:rPr lang="en-US" dirty="0"/>
              <a:t>The best kind of legal.</a:t>
            </a:r>
          </a:p>
          <a:p>
            <a:pPr lvl="2"/>
            <a:r>
              <a:rPr lang="en-US" dirty="0"/>
              <a:t>But I’m not a lawyer and this is not legal advice. lol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You will typically use a “debugger” to break</a:t>
            </a:r>
            <a:br>
              <a:rPr lang="en-US" dirty="0"/>
            </a:br>
            <a:r>
              <a:rPr lang="en-US" dirty="0"/>
              <a:t>down a program’s behavior.</a:t>
            </a:r>
          </a:p>
          <a:p>
            <a:pPr lvl="1"/>
            <a:r>
              <a:rPr lang="en-US" dirty="0"/>
              <a:t>And then patch it to do / not-do things.</a:t>
            </a:r>
          </a:p>
          <a:p>
            <a:pPr lvl="1"/>
            <a:r>
              <a:rPr lang="en-US" dirty="0"/>
              <a:t>Generally done professionally by librarians/archivists.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We will also do this!!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169BBD-BE3A-42C5-9B8A-F71AC4255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CS/COE 0449 – Spring 2019/2020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E34CD5-B8CF-480E-9B6A-E988DE380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BFECD56-1E14-43CE-8925-DA90AFE7E9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18329" y="1027494"/>
            <a:ext cx="2783712" cy="418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1181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B2800-7996-4CFF-AAC0-FC6F270C6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YOU will use these skills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D00E08-C676-410B-BA60-7FCA12F0F0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of the above!!</a:t>
            </a:r>
          </a:p>
          <a:p>
            <a:endParaRPr lang="en-US" dirty="0"/>
          </a:p>
          <a:p>
            <a:r>
              <a:rPr lang="en-US" dirty="0"/>
              <a:t>And, of course, </a:t>
            </a:r>
            <a:r>
              <a:rPr lang="en-US" dirty="0">
                <a:solidFill>
                  <a:schemeClr val="accent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TO HAVE FUN!!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03BC25-F82E-4393-B2D9-CEB2B3E39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CS/COE 0449 – Spring 2019/2020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EC711D-2882-4DE3-9FC4-CE66627D2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535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64F0C-C71D-4337-B13C-37E7ED494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DDCA81-24C6-4B32-81AE-818548056A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Hello!</a:t>
            </a:r>
          </a:p>
          <a:p>
            <a:r>
              <a:rPr lang="en-US" dirty="0"/>
              <a:t>I’m wilkie.</a:t>
            </a:r>
          </a:p>
          <a:p>
            <a:endParaRPr lang="en-US" dirty="0"/>
          </a:p>
          <a:p>
            <a:r>
              <a:rPr lang="en-US" dirty="0"/>
              <a:t>I do research and implementation on Distributed Systems.</a:t>
            </a:r>
          </a:p>
          <a:p>
            <a:pPr lvl="1"/>
            <a:r>
              <a:rPr lang="en-US" dirty="0"/>
              <a:t>My area of research interest is Software Preservation / Repeatability</a:t>
            </a:r>
          </a:p>
          <a:p>
            <a:endParaRPr lang="en-US" dirty="0"/>
          </a:p>
          <a:p>
            <a:r>
              <a:rPr lang="en-US" dirty="0"/>
              <a:t>I’ve worked on Social Networks, Embedded Systems, Operating Systems, and Virtualization-based software archival.</a:t>
            </a:r>
          </a:p>
          <a:p>
            <a:pPr lvl="1"/>
            <a:r>
              <a:rPr lang="en-US" dirty="0"/>
              <a:t>I have a full-time job! Bear with me!</a:t>
            </a:r>
          </a:p>
          <a:p>
            <a:pPr lvl="1"/>
            <a:endParaRPr lang="en-US" dirty="0"/>
          </a:p>
          <a:p>
            <a:r>
              <a:rPr lang="en-US" dirty="0"/>
              <a:t>Traditional Computer Scientists think I’m “weird” I think…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ADB782-A05B-4DB2-883F-B0233B8D5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CS/COE 0449 – Spring 2019/2020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CD21EE-FA2A-4BA4-8F60-431C91B93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5410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1DC7B-0EB0-44DB-AE9B-3760D8A32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the fun on Day 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F6D38-F46F-414E-9685-555F251E03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is Introduction to Systems Software CS/COE 0449 !!!</a:t>
            </a:r>
          </a:p>
          <a:p>
            <a:endParaRPr lang="en-US" dirty="0"/>
          </a:p>
          <a:p>
            <a:r>
              <a:rPr lang="en-US" dirty="0"/>
              <a:t>Course website: </a:t>
            </a:r>
            <a:r>
              <a:rPr lang="en-US" dirty="0">
                <a:hlinkClick r:id="rId2"/>
              </a:rPr>
              <a:t>https://wilkie.github.io/cs449</a:t>
            </a:r>
            <a:endParaRPr lang="en-US" dirty="0"/>
          </a:p>
          <a:p>
            <a:pPr lvl="1"/>
            <a:r>
              <a:rPr lang="en-US" dirty="0"/>
              <a:t>Schedule</a:t>
            </a:r>
          </a:p>
          <a:p>
            <a:pPr lvl="1"/>
            <a:r>
              <a:rPr lang="en-US" dirty="0"/>
              <a:t>Syllabus</a:t>
            </a:r>
          </a:p>
          <a:p>
            <a:pPr lvl="1"/>
            <a:r>
              <a:rPr lang="en-US" dirty="0"/>
              <a:t>Announcements</a:t>
            </a:r>
          </a:p>
          <a:p>
            <a:pPr lvl="1"/>
            <a:r>
              <a:rPr lang="en-US" dirty="0">
                <a:solidFill>
                  <a:schemeClr val="accent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LOOK AT THE WEBSITE</a:t>
            </a:r>
          </a:p>
          <a:p>
            <a:pPr lvl="1"/>
            <a:endParaRPr lang="en-US" dirty="0">
              <a:solidFill>
                <a:schemeClr val="accent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Office: 5413 </a:t>
            </a:r>
            <a:r>
              <a:rPr lang="en-US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Sennott</a:t>
            </a: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Square (across from the mail room)</a:t>
            </a:r>
          </a:p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Office Hours: TBA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9E5DF1-C871-4BD1-BEB5-2ACE442D8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CS/COE 0449 – Spring 2019/2020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4B8ED-DAC4-4412-B0BE-DE68CD0A1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458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95128-10ED-4282-BE10-C33400A33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Textbooks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640D3-6DEB-4578-97A9-8DCACD747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620" y="967740"/>
            <a:ext cx="8343900" cy="4179729"/>
          </a:xfrm>
        </p:spPr>
        <p:txBody>
          <a:bodyPr/>
          <a:lstStyle/>
          <a:p>
            <a:r>
              <a:rPr lang="en-US" i="1" dirty="0"/>
              <a:t>The ANSI C Programming</a:t>
            </a:r>
            <a:br>
              <a:rPr lang="en-US" i="1" dirty="0"/>
            </a:br>
            <a:r>
              <a:rPr lang="en-US" i="1" dirty="0"/>
              <a:t>Language </a:t>
            </a:r>
            <a:r>
              <a:rPr lang="en-US" dirty="0"/>
              <a:t>(2</a:t>
            </a:r>
            <a:r>
              <a:rPr lang="en-US" baseline="30000" dirty="0"/>
              <a:t>nd</a:t>
            </a:r>
            <a:r>
              <a:rPr lang="en-US" dirty="0"/>
              <a:t> Edition)</a:t>
            </a:r>
          </a:p>
          <a:p>
            <a:pPr lvl="1"/>
            <a:r>
              <a:rPr lang="en-US" dirty="0"/>
              <a:t>By Brian Kernighan and Dennis Ritchie</a:t>
            </a:r>
          </a:p>
          <a:p>
            <a:pPr lvl="1"/>
            <a:r>
              <a:rPr lang="en-US" dirty="0"/>
              <a:t>Published by Prentice Hall, 1988</a:t>
            </a:r>
          </a:p>
          <a:p>
            <a:pPr lvl="1"/>
            <a:r>
              <a:rPr lang="en-US" dirty="0"/>
              <a:t>Often called the K&amp;R book.</a:t>
            </a:r>
          </a:p>
          <a:p>
            <a:pPr lvl="1"/>
            <a:r>
              <a:rPr lang="en-US" dirty="0"/>
              <a:t>Conventions referred to as K&amp;R style.</a:t>
            </a:r>
          </a:p>
          <a:p>
            <a:pPr lvl="1"/>
            <a:r>
              <a:rPr lang="en-US" dirty="0"/>
              <a:t>Old but trusty!</a:t>
            </a:r>
          </a:p>
          <a:p>
            <a:pPr lvl="1"/>
            <a:endParaRPr lang="en-US" dirty="0"/>
          </a:p>
          <a:p>
            <a:r>
              <a:rPr lang="en-US" i="1" dirty="0"/>
              <a:t>Computer Systems:</a:t>
            </a:r>
            <a:br>
              <a:rPr lang="en-US" i="1" dirty="0"/>
            </a:br>
            <a:r>
              <a:rPr lang="en-US" i="1" dirty="0"/>
              <a:t>A Programmer’s Perspective </a:t>
            </a:r>
            <a:r>
              <a:rPr lang="en-US" dirty="0"/>
              <a:t>(3</a:t>
            </a:r>
            <a:r>
              <a:rPr lang="en-US" baseline="30000" dirty="0"/>
              <a:t>rd</a:t>
            </a:r>
            <a:r>
              <a:rPr lang="en-US" dirty="0"/>
              <a:t> Edition)</a:t>
            </a:r>
          </a:p>
          <a:p>
            <a:pPr lvl="1"/>
            <a:r>
              <a:rPr lang="en-US" dirty="0"/>
              <a:t>By Randal E. Bryant and David R. </a:t>
            </a:r>
            <a:r>
              <a:rPr lang="en-US" dirty="0" err="1"/>
              <a:t>O’Hallaron</a:t>
            </a:r>
            <a:endParaRPr lang="en-US" dirty="0"/>
          </a:p>
          <a:p>
            <a:pPr lvl="1"/>
            <a:r>
              <a:rPr lang="en-US" dirty="0"/>
              <a:t>Published by Pearson, 2016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BC30B5-7AF8-4843-8FD2-E7AB38C73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CS/COE 0449 – Spring 2019/2020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1E65454-1593-4A29-8AE9-6E75B5E85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2283" y="840951"/>
            <a:ext cx="1819834" cy="2423648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D434C46-BCEC-494E-A24A-089547E05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909" y="2557965"/>
            <a:ext cx="2018671" cy="2589504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28C1B8C-8F7A-4324-9D17-461492419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6011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502CB-5C71-4771-B920-FB87266CC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394B00-F2F6-410B-B5B2-FABE74184B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Lectures</a:t>
            </a:r>
          </a:p>
          <a:p>
            <a:pPr lvl="1"/>
            <a:r>
              <a:rPr lang="en-US" dirty="0"/>
              <a:t>Present high-level concepts.</a:t>
            </a:r>
          </a:p>
          <a:p>
            <a:pPr lvl="1"/>
            <a:endParaRPr lang="en-US" dirty="0"/>
          </a:p>
          <a:p>
            <a:r>
              <a:rPr lang="en-US" dirty="0"/>
              <a:t>Recitations</a:t>
            </a:r>
          </a:p>
          <a:p>
            <a:pPr lvl="1"/>
            <a:r>
              <a:rPr lang="en-US" dirty="0"/>
              <a:t>Applied concepts and introduce tools and skills for lab-work.</a:t>
            </a:r>
          </a:p>
          <a:p>
            <a:pPr lvl="1"/>
            <a:r>
              <a:rPr lang="en-US" dirty="0"/>
              <a:t>Clarify lectures and review topics.</a:t>
            </a:r>
          </a:p>
          <a:p>
            <a:pPr lvl="1"/>
            <a:endParaRPr lang="en-US" dirty="0"/>
          </a:p>
          <a:p>
            <a:r>
              <a:rPr lang="en-US" dirty="0"/>
              <a:t>Programming Assignments (Labs)</a:t>
            </a:r>
          </a:p>
          <a:p>
            <a:pPr lvl="1"/>
            <a:r>
              <a:rPr lang="en-US" dirty="0">
                <a:solidFill>
                  <a:schemeClr val="accent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THE BULK OF YOUR COURSEWORK!</a:t>
            </a:r>
          </a:p>
          <a:p>
            <a:pPr lvl="1"/>
            <a:r>
              <a:rPr lang="en-US" dirty="0"/>
              <a:t>Roughly two weeks per assignment.</a:t>
            </a:r>
          </a:p>
          <a:p>
            <a:pPr lvl="1"/>
            <a:r>
              <a:rPr lang="en-US" dirty="0"/>
              <a:t>Provide deeper dive into some new skill or systems concept.</a:t>
            </a:r>
          </a:p>
          <a:p>
            <a:pPr lvl="1"/>
            <a:r>
              <a:rPr lang="en-US" dirty="0"/>
              <a:t>Programming, measurement, design.</a:t>
            </a:r>
          </a:p>
          <a:p>
            <a:pPr lvl="1"/>
            <a:endParaRPr lang="en-US" dirty="0"/>
          </a:p>
          <a:p>
            <a:r>
              <a:rPr lang="en-US" dirty="0"/>
              <a:t>Exams (Midterm + Final)</a:t>
            </a:r>
          </a:p>
          <a:p>
            <a:pPr lvl="1"/>
            <a:r>
              <a:rPr lang="en-US" dirty="0"/>
              <a:t>Tests comprehension of concepts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A1FC62-CB5C-4F7E-8D78-F86B15AA4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CS/COE 0449 – Spring 2019/2020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E89BF9-0990-49E8-B3E8-9DB3E294C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3210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DB6CB-EA81-4A6D-9E8E-98BAE546B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Policies: Lab Assignments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4BE900-07EC-4DF8-B840-3BD0303CBF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Collaboration</a:t>
            </a:r>
          </a:p>
          <a:p>
            <a:pPr lvl="1"/>
            <a:r>
              <a:rPr lang="en-US" dirty="0"/>
              <a:t>You </a:t>
            </a:r>
            <a:r>
              <a:rPr lang="en-US" dirty="0">
                <a:solidFill>
                  <a:schemeClr val="accent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MUST WORK ALONE </a:t>
            </a:r>
            <a:r>
              <a:rPr lang="en-US" dirty="0"/>
              <a:t>on all lab assignments.</a:t>
            </a:r>
          </a:p>
          <a:p>
            <a:pPr lvl="1"/>
            <a:endParaRPr lang="en-US" dirty="0"/>
          </a:p>
          <a:p>
            <a:r>
              <a:rPr lang="en-US" dirty="0"/>
              <a:t>Submission</a:t>
            </a:r>
          </a:p>
          <a:p>
            <a:pPr lvl="1"/>
            <a:r>
              <a:rPr lang="en-US" dirty="0"/>
              <a:t>Electronic submission using </a:t>
            </a:r>
            <a:r>
              <a:rPr lang="en-US" dirty="0" err="1"/>
              <a:t>Gradescope</a:t>
            </a:r>
            <a:r>
              <a:rPr lang="en-US" dirty="0"/>
              <a:t> (no exception)</a:t>
            </a:r>
          </a:p>
          <a:p>
            <a:pPr lvl="1"/>
            <a:r>
              <a:rPr lang="en-US" dirty="0"/>
              <a:t>Check due dates on the course website</a:t>
            </a:r>
          </a:p>
          <a:p>
            <a:pPr lvl="1"/>
            <a:endParaRPr lang="en-US" dirty="0"/>
          </a:p>
          <a:p>
            <a:r>
              <a:rPr lang="en-US" dirty="0"/>
              <a:t>Thoth Machine</a:t>
            </a:r>
          </a:p>
          <a:p>
            <a:pPr lvl="1"/>
            <a:r>
              <a:rPr lang="en-US" dirty="0"/>
              <a:t>Many labs will assume the use of a specialized machine.</a:t>
            </a:r>
          </a:p>
          <a:p>
            <a:pPr lvl="1"/>
            <a:r>
              <a:rPr lang="en-US" dirty="0"/>
              <a:t>You must use this machine:</a:t>
            </a:r>
          </a:p>
          <a:p>
            <a:pPr lvl="2"/>
            <a:r>
              <a:rPr lang="en-US" dirty="0" err="1">
                <a:solidFill>
                  <a:srgbClr val="FF4F4F"/>
                </a:solidFill>
                <a:latin typeface="Inconsolata" panose="020B0609030003000000" pitchFamily="49" charset="0"/>
              </a:rPr>
              <a:t>ssh</a:t>
            </a:r>
            <a:r>
              <a:rPr lang="en-US" dirty="0">
                <a:solidFill>
                  <a:srgbClr val="FF4F4F"/>
                </a:solidFill>
                <a:latin typeface="Inconsolata" panose="020B0609030003000000" pitchFamily="49" charset="0"/>
              </a:rPr>
              <a:t> thoth.cs.pitt.edu</a:t>
            </a:r>
          </a:p>
          <a:p>
            <a:pPr lvl="1"/>
            <a:r>
              <a:rPr lang="en-US" dirty="0"/>
              <a:t>Use your Pitt username and password.</a:t>
            </a:r>
          </a:p>
          <a:p>
            <a:pPr lvl="1"/>
            <a:r>
              <a:rPr lang="en-US" dirty="0"/>
              <a:t>Talk to your TA if you have any issues. (Do NOT start assignments late!)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B16B57-7E3C-4231-A66E-5EF0B6348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CS/COE 0449 – Spring 2019/2020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BBBBC-1FB8-48D0-98AB-6845DB57A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274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D7E72-BAF4-43FC-AB39-ACD2C1502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Policies: Late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C053D-5EC9-46DF-AF88-48FE5CAE6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141" y="776058"/>
            <a:ext cx="8343900" cy="4559001"/>
          </a:xfrm>
        </p:spPr>
        <p:txBody>
          <a:bodyPr>
            <a:normAutofit/>
          </a:bodyPr>
          <a:lstStyle/>
          <a:p>
            <a:r>
              <a:rPr lang="en-US" dirty="0"/>
              <a:t>You get </a:t>
            </a:r>
            <a:r>
              <a:rPr lang="en-US" dirty="0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5 Late Days</a:t>
            </a:r>
          </a:p>
          <a:p>
            <a:pPr lvl="1"/>
            <a:r>
              <a:rPr lang="en-US" dirty="0"/>
              <a:t>Covers most normal setbacks and life and schedule mishaps.</a:t>
            </a:r>
          </a:p>
          <a:p>
            <a:pPr lvl="1"/>
            <a:r>
              <a:rPr lang="en-US" dirty="0"/>
              <a:t>A </a:t>
            </a:r>
            <a:r>
              <a:rPr lang="en-US" dirty="0">
                <a:solidFill>
                  <a:schemeClr val="accent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maximum of 2 Late Days </a:t>
            </a:r>
            <a:r>
              <a:rPr lang="en-US" dirty="0"/>
              <a:t>per lab assignment.</a:t>
            </a:r>
          </a:p>
          <a:p>
            <a:pPr lvl="1"/>
            <a:r>
              <a:rPr lang="en-US" dirty="0"/>
              <a:t>That is, assignments 3 days late will always take at least 1 penalty day.</a:t>
            </a:r>
          </a:p>
          <a:p>
            <a:pPr lvl="1"/>
            <a:endParaRPr lang="en-US" dirty="0"/>
          </a:p>
          <a:p>
            <a:r>
              <a:rPr lang="en-US" dirty="0"/>
              <a:t>When you run out…</a:t>
            </a:r>
          </a:p>
          <a:p>
            <a:pPr lvl="1"/>
            <a:r>
              <a:rPr lang="en-US" dirty="0"/>
              <a:t>Late penalty incurs a </a:t>
            </a:r>
            <a:r>
              <a:rPr lang="en-US" dirty="0">
                <a:solidFill>
                  <a:schemeClr val="accent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15% penalty for each day</a:t>
            </a:r>
            <a:r>
              <a:rPr lang="en-US" dirty="0"/>
              <a:t>. (out of original 100%)</a:t>
            </a:r>
          </a:p>
          <a:p>
            <a:pPr lvl="1"/>
            <a:r>
              <a:rPr lang="en-US" dirty="0"/>
              <a:t>An assignment </a:t>
            </a:r>
            <a:r>
              <a:rPr lang="en-US" dirty="0">
                <a:solidFill>
                  <a:schemeClr val="accent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cannot be submitted after the 3</a:t>
            </a:r>
            <a:r>
              <a:rPr lang="en-US" baseline="30000" dirty="0">
                <a:solidFill>
                  <a:schemeClr val="accent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rd</a:t>
            </a:r>
            <a:r>
              <a:rPr lang="en-US" dirty="0">
                <a:solidFill>
                  <a:schemeClr val="accent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penalty day</a:t>
            </a:r>
            <a:r>
              <a:rPr lang="en-US" dirty="0"/>
              <a:t>.</a:t>
            </a:r>
          </a:p>
          <a:p>
            <a:pPr lvl="2"/>
            <a:r>
              <a:rPr lang="en-US" dirty="0"/>
              <a:t>Four days late: that’s a 0.</a:t>
            </a:r>
          </a:p>
          <a:p>
            <a:pPr lvl="1"/>
            <a:endParaRPr lang="en-US" dirty="0"/>
          </a:p>
          <a:p>
            <a:r>
              <a:rPr lang="en-US" dirty="0"/>
              <a:t>Emergencies</a:t>
            </a:r>
          </a:p>
          <a:p>
            <a:pPr lvl="1"/>
            <a:r>
              <a:rPr lang="en-US" dirty="0"/>
              <a:t>Major emergencies require haste communication with me and your advisor.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chemeClr val="accent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Start everything early!!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9FE38E-AA33-45A5-8D0D-3847DA480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CS/COE 0449 – Spring 2019/2020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1EF07D-4D00-4F00-9343-5C1D2021B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4343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6BBDB-9A01-4C03-99AE-DC1A5E26C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Policies: Grading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684A14-3FCB-404F-B466-B0DC333486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 don’t keep track of attendance</a:t>
            </a:r>
          </a:p>
          <a:p>
            <a:pPr lvl="1"/>
            <a:r>
              <a:rPr lang="en-US" dirty="0"/>
              <a:t>But you should come to class!</a:t>
            </a:r>
          </a:p>
          <a:p>
            <a:pPr lvl="1"/>
            <a:r>
              <a:rPr lang="en-US" dirty="0"/>
              <a:t>A lot of the concepts are best demonstrated interactively.</a:t>
            </a:r>
          </a:p>
          <a:p>
            <a:pPr lvl="1"/>
            <a:endParaRPr lang="en-US" dirty="0"/>
          </a:p>
          <a:p>
            <a:r>
              <a:rPr lang="en-US" b="1" dirty="0"/>
              <a:t>Labs: 50% </a:t>
            </a:r>
            <a:r>
              <a:rPr lang="en-US" dirty="0"/>
              <a:t>(Weighted according to effort)</a:t>
            </a:r>
          </a:p>
          <a:p>
            <a:r>
              <a:rPr lang="en-US" b="1" dirty="0"/>
              <a:t>Midterm: 20%</a:t>
            </a:r>
            <a:endParaRPr lang="en-US" dirty="0"/>
          </a:p>
          <a:p>
            <a:r>
              <a:rPr lang="en-US" b="1" dirty="0"/>
              <a:t>Final: 25% </a:t>
            </a:r>
            <a:r>
              <a:rPr lang="en-US" dirty="0"/>
              <a:t>(Necessarily Cumulative)</a:t>
            </a:r>
          </a:p>
          <a:p>
            <a:r>
              <a:rPr lang="en-US" dirty="0"/>
              <a:t>Homework: 5% (Online problem sets)</a:t>
            </a:r>
          </a:p>
          <a:p>
            <a:endParaRPr lang="en-US" dirty="0"/>
          </a:p>
          <a:p>
            <a:r>
              <a:rPr lang="en-US" dirty="0"/>
              <a:t>You </a:t>
            </a:r>
            <a:r>
              <a:rPr lang="en-US" dirty="0">
                <a:solidFill>
                  <a:schemeClr val="accent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CANNOT</a:t>
            </a:r>
            <a:r>
              <a:rPr lang="en-US" dirty="0"/>
              <a:t> pass without doing the lab assignments.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9BB4BF-F392-4B0E-B40F-39B85C3EF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CS/COE 0449 – Spring 2019/2020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C7ECCD-E7DB-40E3-9F7D-1135DD79F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5506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1909</TotalTime>
  <Words>1938</Words>
  <Application>Microsoft Office PowerPoint</Application>
  <PresentationFormat>On-screen Show (16:10)</PresentationFormat>
  <Paragraphs>307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9" baseType="lpstr">
      <vt:lpstr>Wingdings</vt:lpstr>
      <vt:lpstr>Calibri</vt:lpstr>
      <vt:lpstr>Segoe UI</vt:lpstr>
      <vt:lpstr>Lato Hairline</vt:lpstr>
      <vt:lpstr>Lato Semibold</vt:lpstr>
      <vt:lpstr>Lato Heavy</vt:lpstr>
      <vt:lpstr>DejaVu Sans</vt:lpstr>
      <vt:lpstr>Lato Light</vt:lpstr>
      <vt:lpstr>Arial</vt:lpstr>
      <vt:lpstr>Marcellus SC</vt:lpstr>
      <vt:lpstr>Lato</vt:lpstr>
      <vt:lpstr>Lato Black</vt:lpstr>
      <vt:lpstr>Calibri Light</vt:lpstr>
      <vt:lpstr>Inconsolata</vt:lpstr>
      <vt:lpstr>Office Theme</vt:lpstr>
      <vt:lpstr>Introduction</vt:lpstr>
      <vt:lpstr>Syllabus / Administrivia</vt:lpstr>
      <vt:lpstr>Welcome!</vt:lpstr>
      <vt:lpstr>All the fun on Day One</vt:lpstr>
      <vt:lpstr>The Textbooks</vt:lpstr>
      <vt:lpstr>Course Layout</vt:lpstr>
      <vt:lpstr>Policies: Lab Assignments</vt:lpstr>
      <vt:lpstr>Policies: Late Work</vt:lpstr>
      <vt:lpstr>Policies: Grading</vt:lpstr>
      <vt:lpstr>Policies: Conduct / Academic Integrity</vt:lpstr>
      <vt:lpstr>More Notes about Cheating</vt:lpstr>
      <vt:lpstr>Teaching Pedagogy / Philosophy</vt:lpstr>
      <vt:lpstr>Course Overview</vt:lpstr>
      <vt:lpstr>Topics (Subject to deviation)</vt:lpstr>
      <vt:lpstr>Skills</vt:lpstr>
      <vt:lpstr>What is Systems?</vt:lpstr>
      <vt:lpstr>What is Systems??</vt:lpstr>
      <vt:lpstr>Why the C Programming Language?</vt:lpstr>
      <vt:lpstr>Why the C Programming Language??</vt:lpstr>
      <vt:lpstr>How people use these skills</vt:lpstr>
      <vt:lpstr>How people use these skills</vt:lpstr>
      <vt:lpstr>How people use these skills</vt:lpstr>
      <vt:lpstr>How people use these skills</vt:lpstr>
      <vt:lpstr>How YOU will use these skills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Wilkinson II, David W</dc:creator>
  <cp:lastModifiedBy>Wilkinson II, David W</cp:lastModifiedBy>
  <cp:revision>70</cp:revision>
  <dcterms:created xsi:type="dcterms:W3CDTF">2020-01-05T03:35:10Z</dcterms:created>
  <dcterms:modified xsi:type="dcterms:W3CDTF">2020-01-06T11:27:13Z</dcterms:modified>
</cp:coreProperties>
</file>