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5"/>
  </p:notesMasterIdLst>
  <p:sldIdLst>
    <p:sldId id="256" r:id="rId2"/>
    <p:sldId id="258" r:id="rId3"/>
    <p:sldId id="550" r:id="rId4"/>
    <p:sldId id="551" r:id="rId5"/>
    <p:sldId id="552" r:id="rId6"/>
    <p:sldId id="553" r:id="rId7"/>
    <p:sldId id="554" r:id="rId8"/>
    <p:sldId id="555" r:id="rId9"/>
    <p:sldId id="556" r:id="rId10"/>
    <p:sldId id="563" r:id="rId11"/>
    <p:sldId id="564" r:id="rId12"/>
    <p:sldId id="573" r:id="rId13"/>
    <p:sldId id="565" r:id="rId14"/>
    <p:sldId id="575" r:id="rId15"/>
    <p:sldId id="568" r:id="rId16"/>
    <p:sldId id="569" r:id="rId17"/>
    <p:sldId id="570" r:id="rId18"/>
    <p:sldId id="576" r:id="rId19"/>
    <p:sldId id="257" r:id="rId20"/>
    <p:sldId id="625" r:id="rId21"/>
    <p:sldId id="617" r:id="rId22"/>
    <p:sldId id="618" r:id="rId23"/>
    <p:sldId id="619" r:id="rId24"/>
    <p:sldId id="620" r:id="rId25"/>
    <p:sldId id="621" r:id="rId26"/>
    <p:sldId id="622" r:id="rId27"/>
    <p:sldId id="623" r:id="rId28"/>
    <p:sldId id="626" r:id="rId29"/>
    <p:sldId id="624" r:id="rId30"/>
    <p:sldId id="580" r:id="rId31"/>
    <p:sldId id="597" r:id="rId32"/>
    <p:sldId id="627" r:id="rId33"/>
    <p:sldId id="598" r:id="rId34"/>
    <p:sldId id="599" r:id="rId35"/>
    <p:sldId id="600" r:id="rId36"/>
    <p:sldId id="615" r:id="rId37"/>
    <p:sldId id="601" r:id="rId38"/>
    <p:sldId id="614" r:id="rId39"/>
    <p:sldId id="582" r:id="rId40"/>
    <p:sldId id="634" r:id="rId41"/>
    <p:sldId id="292" r:id="rId42"/>
    <p:sldId id="579" r:id="rId43"/>
    <p:sldId id="596" r:id="rId44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ambria Math" panose="02040503050406030204" pitchFamily="18" charset="0"/>
      <p:regular r:id="rId52"/>
    </p:embeddedFont>
    <p:embeddedFont>
      <p:font typeface="Consolas" panose="020B0609020204030204" pitchFamily="49" charset="0"/>
      <p:regular r:id="rId53"/>
      <p:bold r:id="rId54"/>
      <p:italic r:id="rId55"/>
      <p:boldItalic r:id="rId56"/>
    </p:embeddedFont>
    <p:embeddedFont>
      <p:font typeface="DejaVu Sans" panose="020B0603030804020204" pitchFamily="34" charset="0"/>
      <p:regular r:id="rId57"/>
      <p:bold r:id="rId58"/>
      <p:italic r:id="rId59"/>
      <p:boldItalic r:id="rId60"/>
    </p:embeddedFont>
    <p:embeddedFont>
      <p:font typeface="Inconsolata" panose="020B0609030003000000" pitchFamily="49" charset="0"/>
      <p:regular r:id="rId61"/>
    </p:embeddedFont>
    <p:embeddedFont>
      <p:font typeface="Lato" panose="020F0502020204030203" pitchFamily="34" charset="0"/>
      <p:regular r:id="rId62"/>
      <p:bold r:id="rId63"/>
      <p:italic r:id="rId64"/>
      <p:boldItalic r:id="rId65"/>
    </p:embeddedFont>
    <p:embeddedFont>
      <p:font typeface="Lato Black" panose="020F0502020204030203" pitchFamily="34" charset="0"/>
      <p:bold r:id="rId66"/>
      <p:boldItalic r:id="rId67"/>
    </p:embeddedFont>
    <p:embeddedFont>
      <p:font typeface="Lato Hairline" panose="020F0502020204030203" pitchFamily="34" charset="0"/>
      <p:regular r:id="rId68"/>
      <p:italic r:id="rId69"/>
    </p:embeddedFont>
    <p:embeddedFont>
      <p:font typeface="Lato Heavy" panose="020F0502020204030203" pitchFamily="34" charset="0"/>
      <p:bold r:id="rId70"/>
      <p:boldItalic r:id="rId71"/>
    </p:embeddedFont>
    <p:embeddedFont>
      <p:font typeface="Lato Light" panose="020F0502020204030203" pitchFamily="34" charset="0"/>
      <p:regular r:id="rId72"/>
      <p:italic r:id="rId73"/>
    </p:embeddedFont>
    <p:embeddedFont>
      <p:font typeface="Lato Semibold" panose="020F0502020204030203" pitchFamily="34" charset="0"/>
      <p:bold r:id="rId74"/>
      <p:boldItalic r:id="rId75"/>
    </p:embeddedFont>
    <p:embeddedFont>
      <p:font typeface="Marcellus SC" panose="020E0602050203020307" pitchFamily="34" charset="0"/>
      <p:regular r:id="rId76"/>
    </p:embeddedFont>
    <p:embeddedFont>
      <p:font typeface="Segoe UI" panose="020B0502040204020203" pitchFamily="34" charset="0"/>
      <p:regular r:id="rId77"/>
      <p:bold r:id="rId78"/>
      <p:italic r:id="rId79"/>
      <p:boldItalic r:id="rId80"/>
    </p:embeddedFont>
    <p:embeddedFont>
      <p:font typeface="Trebuchet MS" panose="020B0603020202020204" pitchFamily="34" charset="0"/>
      <p:regular r:id="rId81"/>
      <p:bold r:id="rId82"/>
      <p:italic r:id="rId83"/>
      <p:boldItalic r:id="rId8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1986F10-A11B-4F85-9CEF-6E3EA8151F82}">
          <p14:sldIdLst>
            <p14:sldId id="256"/>
          </p14:sldIdLst>
        </p14:section>
        <p14:section name="Bit Manipulation" id="{262D39B8-1B04-47B5-B397-CFF80E4C15F7}">
          <p14:sldIdLst>
            <p14:sldId id="258"/>
            <p14:sldId id="550"/>
            <p14:sldId id="551"/>
            <p14:sldId id="552"/>
            <p14:sldId id="553"/>
            <p14:sldId id="554"/>
            <p14:sldId id="555"/>
            <p14:sldId id="556"/>
            <p14:sldId id="563"/>
            <p14:sldId id="564"/>
            <p14:sldId id="573"/>
            <p14:sldId id="565"/>
            <p14:sldId id="575"/>
            <p14:sldId id="568"/>
            <p14:sldId id="569"/>
            <p14:sldId id="570"/>
            <p14:sldId id="576"/>
          </p14:sldIdLst>
        </p14:section>
        <p14:section name="Fractional Encoding" id="{81603AF8-D11E-42E4-8501-7502C1432EF9}">
          <p14:sldIdLst>
            <p14:sldId id="257"/>
            <p14:sldId id="625"/>
            <p14:sldId id="617"/>
            <p14:sldId id="618"/>
            <p14:sldId id="619"/>
            <p14:sldId id="620"/>
            <p14:sldId id="621"/>
            <p14:sldId id="622"/>
            <p14:sldId id="623"/>
            <p14:sldId id="626"/>
            <p14:sldId id="624"/>
            <p14:sldId id="580"/>
            <p14:sldId id="597"/>
            <p14:sldId id="627"/>
            <p14:sldId id="598"/>
            <p14:sldId id="599"/>
            <p14:sldId id="600"/>
            <p14:sldId id="615"/>
            <p14:sldId id="601"/>
            <p14:sldId id="614"/>
            <p14:sldId id="582"/>
            <p14:sldId id="634"/>
            <p14:sldId id="292"/>
            <p14:sldId id="579"/>
            <p14:sldId id="5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5DA5"/>
    <a:srgbClr val="4C6FA3"/>
    <a:srgbClr val="0B2043"/>
    <a:srgbClr val="FF4F4F"/>
    <a:srgbClr val="E27B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23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90" y="4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76" Type="http://schemas.openxmlformats.org/officeDocument/2006/relationships/font" Target="fonts/font31.fntdata"/><Relationship Id="rId84" Type="http://schemas.openxmlformats.org/officeDocument/2006/relationships/font" Target="fonts/font39.fntdata"/><Relationship Id="rId7" Type="http://schemas.openxmlformats.org/officeDocument/2006/relationships/slide" Target="slides/slide6.xml"/><Relationship Id="rId71" Type="http://schemas.openxmlformats.org/officeDocument/2006/relationships/font" Target="fonts/font2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74" Type="http://schemas.openxmlformats.org/officeDocument/2006/relationships/font" Target="fonts/font29.fntdata"/><Relationship Id="rId79" Type="http://schemas.openxmlformats.org/officeDocument/2006/relationships/font" Target="fonts/font34.fntdata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82" Type="http://schemas.openxmlformats.org/officeDocument/2006/relationships/font" Target="fonts/font37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77" Type="http://schemas.openxmlformats.org/officeDocument/2006/relationships/font" Target="fonts/font32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72" Type="http://schemas.openxmlformats.org/officeDocument/2006/relationships/font" Target="fonts/font27.fntdata"/><Relationship Id="rId80" Type="http://schemas.openxmlformats.org/officeDocument/2006/relationships/font" Target="fonts/font35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font" Target="fonts/font25.fntdata"/><Relationship Id="rId75" Type="http://schemas.openxmlformats.org/officeDocument/2006/relationships/font" Target="fonts/font30.fntdata"/><Relationship Id="rId83" Type="http://schemas.openxmlformats.org/officeDocument/2006/relationships/font" Target="fonts/font38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font" Target="fonts/font28.fntdata"/><Relationship Id="rId78" Type="http://schemas.openxmlformats.org/officeDocument/2006/relationships/font" Target="fonts/font33.fntdata"/><Relationship Id="rId81" Type="http://schemas.openxmlformats.org/officeDocument/2006/relationships/font" Target="fonts/font36.fntdata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BA9B7-7D99-4E20-A7FC-B03DC55845BF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20D02-945A-4687-A093-D2FB919C6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9AB-B77D-48AE-AA10-D1BD2B4D03E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37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decoding is the opposite: put 1. before the fraction, and subtract 127 from the exponent field to get the </a:t>
            </a:r>
            <a:r>
              <a:rPr lang="en-US"/>
              <a:t>signed</a:t>
            </a:r>
            <a:r>
              <a:rPr lang="en-US" baseline="0"/>
              <a:t> exponent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729AB-B77D-48AE-AA10-D1BD2B4D03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12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decoding is the opposite: put 1. before the fraction, and subtract 127 from the exponent field to get the </a:t>
            </a:r>
            <a:r>
              <a:rPr lang="en-US"/>
              <a:t>signed</a:t>
            </a:r>
            <a:r>
              <a:rPr lang="en-US" baseline="0"/>
              <a:t> exponent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9AB-B77D-48AE-AA10-D1BD2B4D03E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79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Double bias is 1023</a:t>
            </a:r>
          </a:p>
          <a:p>
            <a:r>
              <a:rPr lang="en-US" dirty="0"/>
              <a:t>Half bias is 15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729AB-B77D-48AE-AA10-D1BD2B4D03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216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729AB-B77D-48AE-AA10-D1BD2B4D03E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09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729AB-B77D-48AE-AA10-D1BD2B4D03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824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the</a:t>
            </a:r>
            <a:r>
              <a:rPr lang="en-US" baseline="0" dirty="0"/>
              <a:t> places after the binary point are 1/2s, 1/4</a:t>
            </a:r>
            <a:r>
              <a:rPr lang="en-US" baseline="30000" dirty="0"/>
              <a:t>th</a:t>
            </a:r>
            <a:r>
              <a:rPr lang="en-US" baseline="0" dirty="0"/>
              <a:t>s, 1/8ths, etc.</a:t>
            </a:r>
            <a:endParaRPr lang="en-US" dirty="0"/>
          </a:p>
          <a:p>
            <a:r>
              <a:rPr lang="en-US" dirty="0"/>
              <a:t>- with fixed point, the "split" between</a:t>
            </a:r>
            <a:r>
              <a:rPr lang="en-US" baseline="0" dirty="0"/>
              <a:t> whole number and fraction is stuck in place</a:t>
            </a:r>
          </a:p>
          <a:p>
            <a:r>
              <a:rPr lang="en-US" baseline="0" dirty="0"/>
              <a:t>- with floating point, that split is flexible</a:t>
            </a:r>
          </a:p>
          <a:p>
            <a:r>
              <a:rPr lang="en-US" baseline="0" dirty="0"/>
              <a:t>	- usually we need </a:t>
            </a:r>
            <a:r>
              <a:rPr lang="en-US" i="1" baseline="0" dirty="0"/>
              <a:t>either </a:t>
            </a:r>
            <a:r>
              <a:rPr lang="en-US" i="0" baseline="0" dirty="0"/>
              <a:t>accurate numbers near 0 </a:t>
            </a:r>
            <a:r>
              <a:rPr lang="en-US" i="1" baseline="0" dirty="0"/>
              <a:t>or</a:t>
            </a:r>
            <a:r>
              <a:rPr lang="en-US" i="0" baseline="0" dirty="0"/>
              <a:t> a large, but inaccurate number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9AB-B77D-48AE-AA10-D1BD2B4D03E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9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the digit before the binary point is ALWAYS 1!</a:t>
            </a:r>
          </a:p>
          <a:p>
            <a:r>
              <a:rPr lang="en-US" dirty="0"/>
              <a:t>	-</a:t>
            </a:r>
            <a:r>
              <a:rPr lang="en-US" baseline="0" dirty="0"/>
              <a:t> </a:t>
            </a:r>
            <a:r>
              <a:rPr lang="mr-IN" baseline="0" dirty="0"/>
              <a:t>…</a:t>
            </a:r>
            <a:r>
              <a:rPr lang="en-US" baseline="0" dirty="0"/>
              <a:t>except for 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729AB-B77D-48AE-AA10-D1BD2B4D03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40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two zeroes,</a:t>
            </a:r>
            <a:r>
              <a:rPr lang="en-US" baseline="0" dirty="0"/>
              <a:t> and harder math.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729AB-B77D-48AE-AA10-D1BD2B4D03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549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two zeroes,</a:t>
            </a:r>
            <a:r>
              <a:rPr lang="en-US" baseline="0" dirty="0"/>
              <a:t> and harder math.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729AB-B77D-48AE-AA10-D1BD2B4D03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261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127?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729AB-B77D-48AE-AA10-D1BD2B4D03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785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the digit before the binary point is ALWAYS 1!</a:t>
            </a:r>
          </a:p>
          <a:p>
            <a:r>
              <a:rPr lang="en-US" dirty="0"/>
              <a:t>	-</a:t>
            </a:r>
            <a:r>
              <a:rPr lang="en-US" baseline="0" dirty="0"/>
              <a:t> </a:t>
            </a:r>
            <a:r>
              <a:rPr lang="mr-IN" baseline="0" dirty="0"/>
              <a:t>…</a:t>
            </a:r>
            <a:r>
              <a:rPr lang="en-US" baseline="0" dirty="0"/>
              <a:t>except for 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729AB-B77D-48AE-AA10-D1BD2B4D03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94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69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1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8E615EA3-D94F-4234-8230-46AE658C9C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5" y="0"/>
            <a:ext cx="914292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540" y="22860"/>
            <a:ext cx="8978900" cy="567531"/>
          </a:xfrm>
        </p:spPr>
        <p:txBody>
          <a:bodyPr>
            <a:normAutofit/>
          </a:bodyPr>
          <a:lstStyle>
            <a:lvl1pPr>
              <a:defRPr sz="33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" y="967740"/>
            <a:ext cx="8343900" cy="4179729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buClr>
                <a:srgbClr val="FF0000"/>
              </a:buCl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>
              <a:defRPr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20FFFDB-EBF0-49B5-A587-CAB0A23F0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100" y="5274258"/>
            <a:ext cx="3086100" cy="304271"/>
          </a:xfrm>
        </p:spPr>
        <p:txBody>
          <a:bodyPr/>
          <a:lstStyle>
            <a:lvl1pPr>
              <a:defRPr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</a:lstStyle>
          <a:p>
            <a:r>
              <a:rPr lang="en-US" dirty="0"/>
              <a:t>CS/COE 0449 – Spring 2019/2020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442C0CA-CAF1-45F1-9F56-F9C580DF6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3907" y="5335059"/>
            <a:ext cx="616268" cy="304271"/>
          </a:xfrm>
        </p:spPr>
        <p:txBody>
          <a:bodyPr/>
          <a:lstStyle>
            <a:lvl1pPr>
              <a:defRPr sz="1800">
                <a:solidFill>
                  <a:schemeClr val="bg1">
                    <a:lumMod val="65000"/>
                  </a:schemeClr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705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8383AF2-3E7E-44F9-B029-099F5FCDF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5" y="0"/>
            <a:ext cx="914292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764382"/>
            <a:ext cx="8247062" cy="2377281"/>
          </a:xfrm>
        </p:spPr>
        <p:txBody>
          <a:bodyPr anchor="b"/>
          <a:lstStyle>
            <a:lvl1pPr algn="ctr">
              <a:defRPr sz="4500">
                <a:solidFill>
                  <a:schemeClr val="tx2">
                    <a:lumMod val="50000"/>
                  </a:schemeClr>
                </a:solidFill>
                <a:latin typeface="Marcellus SC" panose="020E0602050203020307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164153"/>
            <a:ext cx="8247062" cy="125015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" y="5274258"/>
            <a:ext cx="3086100" cy="304271"/>
          </a:xfrm>
        </p:spPr>
        <p:txBody>
          <a:bodyPr/>
          <a:lstStyle>
            <a:lvl1pPr>
              <a:defRPr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</a:lstStyle>
          <a:p>
            <a:r>
              <a:rPr lang="en-US" dirty="0"/>
              <a:t>CS/COE 0449 – Spring 2019/2020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93907" y="5335059"/>
            <a:ext cx="616268" cy="304271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17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11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63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05B74C-4229-4378-B896-B906620C8485}"/>
              </a:ext>
            </a:extLst>
          </p:cNvPr>
          <p:cNvSpPr txBox="1">
            <a:spLocks/>
          </p:cNvSpPr>
          <p:nvPr userDrawn="1"/>
        </p:nvSpPr>
        <p:spPr>
          <a:xfrm>
            <a:off x="165100" y="5274258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CS/COE 0449 – Spring 2019/2020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169D404-C6B3-441F-AFE8-5D94549B5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5" y="0"/>
            <a:ext cx="9142928" cy="5715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9D825A9-FB59-4202-9485-533A57E6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1"/>
            <a:ext cx="9235440" cy="30427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1">
                    <a:lumMod val="50000"/>
                  </a:schemeClr>
                </a:solidFill>
                <a:latin typeface="Marcellus SC" panose="020E0602050203020307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4603BD3-B0D4-478A-9A0E-6BF89FA6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3907" y="5335059"/>
            <a:ext cx="616268" cy="304271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10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18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39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75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5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E3B604D-56BA-46EE-95F5-E8CD4F248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5" y="6350"/>
            <a:ext cx="9142928" cy="5714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F694F1-53D4-4D25-8D15-347ECE3A3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44" y="1969989"/>
            <a:ext cx="6427691" cy="672583"/>
          </a:xfrm>
        </p:spPr>
        <p:txBody>
          <a:bodyPr anchor="ctr">
            <a:normAutofit fontScale="90000"/>
          </a:bodyPr>
          <a:lstStyle/>
          <a:p>
            <a:r>
              <a:rPr lang="en-US" sz="4900" b="1" dirty="0">
                <a:solidFill>
                  <a:schemeClr val="bg1"/>
                </a:solidFill>
                <a:latin typeface="Marcellus SC" panose="020E0602050203020307" pitchFamily="34" charset="0"/>
              </a:rPr>
              <a:t>Data</a:t>
            </a:r>
            <a:endParaRPr lang="en-US" sz="4400" b="1" dirty="0">
              <a:solidFill>
                <a:schemeClr val="bg1"/>
              </a:solidFill>
              <a:latin typeface="Marcellus SC" panose="020E0602050203020307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D3280-7F18-412B-A5EC-EDD826CEEA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6151" y="5384800"/>
            <a:ext cx="3009900" cy="23281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rPr>
              <a:t>Spring 2019/2020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2D051-0D31-4F34-9BC6-C316DE939E90}"/>
              </a:ext>
            </a:extLst>
          </p:cNvPr>
          <p:cNvSpPr txBox="1"/>
          <p:nvPr/>
        </p:nvSpPr>
        <p:spPr>
          <a:xfrm>
            <a:off x="6371834" y="3669975"/>
            <a:ext cx="2520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wilkie</a:t>
            </a:r>
          </a:p>
          <a:p>
            <a:pPr algn="ct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(with content borrowed from Vinicius Petrucci</a:t>
            </a:r>
            <a:b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 Jarrett Billingsley)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320134-B7EB-4F92-B7B8-01035C88D329}"/>
              </a:ext>
            </a:extLst>
          </p:cNvPr>
          <p:cNvSpPr txBox="1"/>
          <p:nvPr/>
        </p:nvSpPr>
        <p:spPr>
          <a:xfrm>
            <a:off x="6709263" y="2093391"/>
            <a:ext cx="20024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CS/COE 0449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Introduction to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Systems Software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0339BB2-67E1-49D6-BCE0-83D58A439833}"/>
              </a:ext>
            </a:extLst>
          </p:cNvPr>
          <p:cNvSpPr txBox="1">
            <a:spLocks/>
          </p:cNvSpPr>
          <p:nvPr/>
        </p:nvSpPr>
        <p:spPr>
          <a:xfrm>
            <a:off x="53642" y="2715766"/>
            <a:ext cx="6427691" cy="672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>
                <a:solidFill>
                  <a:schemeClr val="bg1"/>
                </a:solidFill>
                <a:latin typeface="Marcellus SC" panose="020E0602050203020307" pitchFamily="34" charset="0"/>
              </a:rPr>
              <a:t>Representation</a:t>
            </a:r>
            <a:endParaRPr lang="en-US" sz="4400" b="1" dirty="0">
              <a:solidFill>
                <a:schemeClr val="bg1"/>
              </a:solidFill>
              <a:latin typeface="Marcellus SC" panose="020E0602050203020307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DFC083-C138-46C7-9612-8ECDDEEAE2DE}"/>
              </a:ext>
            </a:extLst>
          </p:cNvPr>
          <p:cNvSpPr txBox="1">
            <a:spLocks/>
          </p:cNvSpPr>
          <p:nvPr/>
        </p:nvSpPr>
        <p:spPr>
          <a:xfrm>
            <a:off x="40344" y="3450835"/>
            <a:ext cx="6427691" cy="672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>
                <a:solidFill>
                  <a:schemeClr val="bg1"/>
                </a:solidFill>
                <a:latin typeface="Marcellus SC" panose="020E0602050203020307" pitchFamily="34" charset="0"/>
              </a:rPr>
              <a:t>II</a:t>
            </a:r>
            <a:endParaRPr lang="en-US" sz="4400" b="1" dirty="0">
              <a:solidFill>
                <a:schemeClr val="bg1"/>
              </a:solidFill>
              <a:latin typeface="Marcellus SC" panose="020E0602050203020307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9D676A-B80F-4D2C-8BEA-3C02E1DB24A7}"/>
              </a:ext>
            </a:extLst>
          </p:cNvPr>
          <p:cNvSpPr/>
          <p:nvPr/>
        </p:nvSpPr>
        <p:spPr>
          <a:xfrm>
            <a:off x="7416053" y="547209"/>
            <a:ext cx="900953" cy="900953"/>
          </a:xfrm>
          <a:prstGeom prst="ellipse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50140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 shifting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82414"/>
            <a:ext cx="8763000" cy="533399"/>
          </a:xfrm>
        </p:spPr>
        <p:txBody>
          <a:bodyPr/>
          <a:lstStyle/>
          <a:p>
            <a:r>
              <a:rPr lang="en-US" dirty="0"/>
              <a:t>Besides AND, OR, and NOT, we can </a:t>
            </a:r>
            <a:r>
              <a:rPr lang="en-US" b="1" dirty="0"/>
              <a:t>move bits around, </a:t>
            </a:r>
            <a:r>
              <a:rPr lang="en-US" dirty="0"/>
              <a:t>too.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1793" y="1366599"/>
            <a:ext cx="3142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1 1 0 0 1 1 1 1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7454" y="2157375"/>
            <a:ext cx="3536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1 1 0 0 1 1 1 1 </a:t>
            </a:r>
            <a:r>
              <a:rPr lang="en-US" sz="2800" b="1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3116" y="2949993"/>
            <a:ext cx="3930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1 1 0 0 1 1 1 1 </a:t>
            </a:r>
            <a:r>
              <a:rPr lang="en-US" sz="2800" b="1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0 0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8777" y="3742611"/>
            <a:ext cx="4325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1 1 0 0 1 1 1 1 </a:t>
            </a:r>
            <a:r>
              <a:rPr lang="en-US" sz="2800" b="1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0 0 0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437" y="4535229"/>
            <a:ext cx="4719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1 1 0 0 1 1 1 1 </a:t>
            </a:r>
            <a:r>
              <a:rPr lang="en-US" sz="2800" b="1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0 0 0 0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3999" y="1372417"/>
            <a:ext cx="3181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if we shift these bits </a:t>
            </a:r>
            <a:r>
              <a:rPr lang="en-US" sz="2200" b="1" dirty="0"/>
              <a:t>left by 1</a:t>
            </a:r>
            <a:r>
              <a:rPr lang="mr-IN" sz="2200" b="1" dirty="0"/>
              <a:t>…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5333999" y="2157375"/>
            <a:ext cx="36576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we stick a </a:t>
            </a:r>
            <a:r>
              <a:rPr lang="en-US" sz="2200" b="1" dirty="0"/>
              <a:t>0</a:t>
            </a:r>
            <a:r>
              <a:rPr lang="en-US" sz="2200" dirty="0"/>
              <a:t> at the bottom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039393" y="1825175"/>
            <a:ext cx="3065173" cy="364194"/>
            <a:chOff x="2039393" y="1438062"/>
            <a:chExt cx="3065173" cy="364194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2039393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2433732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2828071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3222410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3616749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4011088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4405427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4799766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5333998" y="2993767"/>
            <a:ext cx="36576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again!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638801" y="2629573"/>
            <a:ext cx="3453258" cy="364194"/>
            <a:chOff x="1638801" y="2242460"/>
            <a:chExt cx="3453258" cy="364194"/>
          </a:xfrm>
        </p:grpSpPr>
        <p:cxnSp>
          <p:nvCxnSpPr>
            <p:cNvPr id="26" name="Straight Arrow Connector 25"/>
            <p:cNvCxnSpPr/>
            <p:nvPr/>
          </p:nvCxnSpPr>
          <p:spPr>
            <a:xfrm flipH="1">
              <a:off x="1638801" y="2242460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2033140" y="2242460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2427479" y="2242460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2821818" y="2242460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3216157" y="2242460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3610496" y="2242460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4004835" y="2242460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4399174" y="2242460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4787259" y="2242460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1288398" y="3433971"/>
            <a:ext cx="3802827" cy="364194"/>
            <a:chOff x="1288398" y="3046858"/>
            <a:chExt cx="3802827" cy="364194"/>
          </a:xfrm>
        </p:grpSpPr>
        <p:cxnSp>
          <p:nvCxnSpPr>
            <p:cNvPr id="35" name="Straight Arrow Connector 34"/>
            <p:cNvCxnSpPr/>
            <p:nvPr/>
          </p:nvCxnSpPr>
          <p:spPr>
            <a:xfrm flipH="1">
              <a:off x="1637967" y="3046858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2032306" y="3046858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2426645" y="3046858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2820984" y="3046858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3215323" y="3046858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>
              <a:off x="3609662" y="3046858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>
              <a:off x="4004001" y="3046858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4398340" y="3046858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4786425" y="3046858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1288398" y="3046858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07400" y="4207527"/>
            <a:ext cx="4197166" cy="371116"/>
            <a:chOff x="907400" y="3820414"/>
            <a:chExt cx="4197166" cy="371116"/>
          </a:xfrm>
        </p:grpSpPr>
        <p:cxnSp>
          <p:nvCxnSpPr>
            <p:cNvPr id="45" name="Straight Arrow Connector 44"/>
            <p:cNvCxnSpPr/>
            <p:nvPr/>
          </p:nvCxnSpPr>
          <p:spPr>
            <a:xfrm flipH="1">
              <a:off x="1651308" y="3820414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2045647" y="3820414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2439986" y="3820414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2834325" y="3820414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H="1">
              <a:off x="3228664" y="3820414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3623003" y="3820414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H="1">
              <a:off x="4017342" y="3820414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4411681" y="3820414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H="1">
              <a:off x="4799766" y="3820414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>
              <a:off x="1250716" y="3827336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>
              <a:off x="907400" y="3820414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5333998" y="3752356"/>
            <a:ext cx="36576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AGAIN!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33998" y="4544974"/>
            <a:ext cx="36576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AGAIN!!!!</a:t>
            </a:r>
          </a:p>
        </p:txBody>
      </p:sp>
    </p:spTree>
    <p:extLst>
      <p:ext uri="{BB962C8B-B14F-4D97-AF65-F5344CB8AC3E}">
        <p14:creationId xmlns:p14="http://schemas.microsoft.com/office/powerpoint/2010/main" val="173981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24" grpId="0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rect Access Storage 10"/>
          <p:cNvSpPr/>
          <p:nvPr/>
        </p:nvSpPr>
        <p:spPr>
          <a:xfrm rot="16200000">
            <a:off x="360451" y="4038093"/>
            <a:ext cx="1341561" cy="1176172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540" y="22860"/>
            <a:ext cx="8978900" cy="567531"/>
          </a:xfrm>
        </p:spPr>
        <p:txBody>
          <a:bodyPr/>
          <a:lstStyle/>
          <a:p>
            <a:r>
              <a:rPr lang="en-US" dirty="0"/>
              <a:t>Left-shifting in C/Java                                   </a:t>
            </a: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(animated)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09203"/>
            <a:ext cx="8763000" cy="2362199"/>
          </a:xfrm>
        </p:spPr>
        <p:txBody>
          <a:bodyPr>
            <a:normAutofit/>
          </a:bodyPr>
          <a:lstStyle/>
          <a:p>
            <a:r>
              <a:rPr lang="en-US" dirty="0"/>
              <a:t>C (and Java) use the &lt;&lt; operator for left shift</a:t>
            </a:r>
          </a:p>
          <a:p>
            <a:pPr marL="0" indent="0">
              <a:buNone/>
            </a:pPr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  B = A &lt;&lt; 4; </a:t>
            </a:r>
            <a:r>
              <a:rPr lang="en-US" sz="2800" i="1" dirty="0">
                <a:solidFill>
                  <a:schemeClr val="bg1">
                    <a:lumMod val="5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// B = A shifted left 4 bits</a:t>
            </a:r>
          </a:p>
          <a:p>
            <a:pPr marL="0" indent="0">
              <a:buNone/>
            </a:pPr>
            <a:endParaRPr lang="en-US" sz="2800" i="1" dirty="0">
              <a:solidFill>
                <a:schemeClr val="bg1">
                  <a:lumMod val="50000"/>
                </a:schemeClr>
              </a:solidFill>
              <a:latin typeface="Consolas" charset="0"/>
            </a:endParaRPr>
          </a:p>
          <a:p>
            <a:pPr marL="0" indent="0">
              <a:buNone/>
            </a:pPr>
            <a:r>
              <a:rPr lang="en-US" dirty="0"/>
              <a:t>If the bottom 4 bits of the result are now 0s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mr-IN" dirty="0"/>
              <a:t>…</a:t>
            </a:r>
            <a:r>
              <a:rPr lang="en-US" dirty="0"/>
              <a:t>what happened to the </a:t>
            </a:r>
            <a:r>
              <a:rPr lang="en-US" i="1" dirty="0"/>
              <a:t>top</a:t>
            </a:r>
            <a:r>
              <a:rPr lang="en-US" dirty="0"/>
              <a:t> 4 bits?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19317" y="3142058"/>
            <a:ext cx="6883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0000 0000 1111 1100 1101 1100 1111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3142058"/>
            <a:ext cx="1003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0011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01200" y="2828156"/>
            <a:ext cx="1003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0000</a:t>
            </a:r>
          </a:p>
        </p:txBody>
      </p:sp>
      <p:sp>
        <p:nvSpPr>
          <p:cNvPr id="10" name="Direct Access Storage 9"/>
          <p:cNvSpPr/>
          <p:nvPr/>
        </p:nvSpPr>
        <p:spPr>
          <a:xfrm rot="16200000">
            <a:off x="472264" y="4149906"/>
            <a:ext cx="1117935" cy="1176172"/>
          </a:xfrm>
          <a:custGeom>
            <a:avLst/>
            <a:gdLst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8333 w 10000"/>
              <a:gd name="connsiteY0" fmla="*/ 10000 h 10000"/>
              <a:gd name="connsiteX1" fmla="*/ 6666 w 10000"/>
              <a:gd name="connsiteY1" fmla="*/ 5000 h 10000"/>
              <a:gd name="connsiteX2" fmla="*/ 8333 w 10000"/>
              <a:gd name="connsiteY2" fmla="*/ 0 h 10000"/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682"/>
              <a:gd name="connsiteY0" fmla="*/ 0 h 10000"/>
              <a:gd name="connsiteX1" fmla="*/ 8333 w 10682"/>
              <a:gd name="connsiteY1" fmla="*/ 0 h 10000"/>
              <a:gd name="connsiteX2" fmla="*/ 10000 w 10682"/>
              <a:gd name="connsiteY2" fmla="*/ 5000 h 10000"/>
              <a:gd name="connsiteX3" fmla="*/ 8333 w 10682"/>
              <a:gd name="connsiteY3" fmla="*/ 10000 h 10000"/>
              <a:gd name="connsiteX4" fmla="*/ 1667 w 10682"/>
              <a:gd name="connsiteY4" fmla="*/ 10000 h 10000"/>
              <a:gd name="connsiteX5" fmla="*/ 0 w 10682"/>
              <a:gd name="connsiteY5" fmla="*/ 5000 h 10000"/>
              <a:gd name="connsiteX6" fmla="*/ 1667 w 10682"/>
              <a:gd name="connsiteY6" fmla="*/ 0 h 10000"/>
              <a:gd name="connsiteX0" fmla="*/ 8333 w 10682"/>
              <a:gd name="connsiteY0" fmla="*/ 10000 h 10000"/>
              <a:gd name="connsiteX1" fmla="*/ 6666 w 10682"/>
              <a:gd name="connsiteY1" fmla="*/ 5000 h 10000"/>
              <a:gd name="connsiteX2" fmla="*/ 8333 w 10682"/>
              <a:gd name="connsiteY2" fmla="*/ 0 h 10000"/>
              <a:gd name="connsiteX0" fmla="*/ 8333 w 10682"/>
              <a:gd name="connsiteY0" fmla="*/ 10000 h 10000"/>
              <a:gd name="connsiteX1" fmla="*/ 1667 w 10682"/>
              <a:gd name="connsiteY1" fmla="*/ 10000 h 10000"/>
              <a:gd name="connsiteX2" fmla="*/ 0 w 10682"/>
              <a:gd name="connsiteY2" fmla="*/ 5000 h 10000"/>
              <a:gd name="connsiteX3" fmla="*/ 1667 w 10682"/>
              <a:gd name="connsiteY3" fmla="*/ 0 h 10000"/>
              <a:gd name="connsiteX4" fmla="*/ 8333 w 10682"/>
              <a:gd name="connsiteY4" fmla="*/ 0 h 10000"/>
              <a:gd name="connsiteX5" fmla="*/ 10682 w 10682"/>
              <a:gd name="connsiteY5" fmla="*/ 5777 h 10000"/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8333 w 10000"/>
              <a:gd name="connsiteY0" fmla="*/ 10000 h 10000"/>
              <a:gd name="connsiteX1" fmla="*/ 6666 w 10000"/>
              <a:gd name="connsiteY1" fmla="*/ 5000 h 10000"/>
              <a:gd name="connsiteX2" fmla="*/ 8333 w 10000"/>
              <a:gd name="connsiteY2" fmla="*/ 0 h 10000"/>
              <a:gd name="connsiteX0" fmla="*/ 8333 w 10000"/>
              <a:gd name="connsiteY0" fmla="*/ 10000 h 10000"/>
              <a:gd name="connsiteX1" fmla="*/ 1667 w 10000"/>
              <a:gd name="connsiteY1" fmla="*/ 10000 h 10000"/>
              <a:gd name="connsiteX2" fmla="*/ 0 w 10000"/>
              <a:gd name="connsiteY2" fmla="*/ 5000 h 10000"/>
              <a:gd name="connsiteX3" fmla="*/ 1667 w 10000"/>
              <a:gd name="connsiteY3" fmla="*/ 0 h 10000"/>
              <a:gd name="connsiteX4" fmla="*/ 8333 w 10000"/>
              <a:gd name="connsiteY4" fmla="*/ 0 h 10000"/>
              <a:gd name="connsiteX0" fmla="*/ 1667 w 8538"/>
              <a:gd name="connsiteY0" fmla="*/ 0 h 10000"/>
              <a:gd name="connsiteX1" fmla="*/ 8333 w 8538"/>
              <a:gd name="connsiteY1" fmla="*/ 0 h 10000"/>
              <a:gd name="connsiteX2" fmla="*/ 6781 w 8538"/>
              <a:gd name="connsiteY2" fmla="*/ 5000 h 10000"/>
              <a:gd name="connsiteX3" fmla="*/ 8333 w 8538"/>
              <a:gd name="connsiteY3" fmla="*/ 10000 h 10000"/>
              <a:gd name="connsiteX4" fmla="*/ 1667 w 8538"/>
              <a:gd name="connsiteY4" fmla="*/ 10000 h 10000"/>
              <a:gd name="connsiteX5" fmla="*/ 0 w 8538"/>
              <a:gd name="connsiteY5" fmla="*/ 5000 h 10000"/>
              <a:gd name="connsiteX6" fmla="*/ 1667 w 8538"/>
              <a:gd name="connsiteY6" fmla="*/ 0 h 10000"/>
              <a:gd name="connsiteX0" fmla="*/ 8333 w 8538"/>
              <a:gd name="connsiteY0" fmla="*/ 10000 h 10000"/>
              <a:gd name="connsiteX1" fmla="*/ 6666 w 8538"/>
              <a:gd name="connsiteY1" fmla="*/ 5000 h 10000"/>
              <a:gd name="connsiteX2" fmla="*/ 8333 w 8538"/>
              <a:gd name="connsiteY2" fmla="*/ 0 h 10000"/>
              <a:gd name="connsiteX0" fmla="*/ 8333 w 8538"/>
              <a:gd name="connsiteY0" fmla="*/ 10000 h 10000"/>
              <a:gd name="connsiteX1" fmla="*/ 1667 w 8538"/>
              <a:gd name="connsiteY1" fmla="*/ 10000 h 10000"/>
              <a:gd name="connsiteX2" fmla="*/ 0 w 8538"/>
              <a:gd name="connsiteY2" fmla="*/ 5000 h 10000"/>
              <a:gd name="connsiteX3" fmla="*/ 1667 w 8538"/>
              <a:gd name="connsiteY3" fmla="*/ 0 h 10000"/>
              <a:gd name="connsiteX4" fmla="*/ 8333 w 8538"/>
              <a:gd name="connsiteY4" fmla="*/ 0 h 10000"/>
              <a:gd name="connsiteX0" fmla="*/ 1952 w 10000"/>
              <a:gd name="connsiteY0" fmla="*/ 0 h 10000"/>
              <a:gd name="connsiteX1" fmla="*/ 9760 w 10000"/>
              <a:gd name="connsiteY1" fmla="*/ 0 h 10000"/>
              <a:gd name="connsiteX2" fmla="*/ 7942 w 10000"/>
              <a:gd name="connsiteY2" fmla="*/ 5000 h 10000"/>
              <a:gd name="connsiteX3" fmla="*/ 9760 w 10000"/>
              <a:gd name="connsiteY3" fmla="*/ 10000 h 10000"/>
              <a:gd name="connsiteX4" fmla="*/ 1952 w 10000"/>
              <a:gd name="connsiteY4" fmla="*/ 10000 h 10000"/>
              <a:gd name="connsiteX5" fmla="*/ 0 w 10000"/>
              <a:gd name="connsiteY5" fmla="*/ 5000 h 10000"/>
              <a:gd name="connsiteX6" fmla="*/ 1952 w 10000"/>
              <a:gd name="connsiteY6" fmla="*/ 0 h 10000"/>
              <a:gd name="connsiteX0" fmla="*/ 9760 w 10000"/>
              <a:gd name="connsiteY0" fmla="*/ 10000 h 10000"/>
              <a:gd name="connsiteX1" fmla="*/ 7807 w 10000"/>
              <a:gd name="connsiteY1" fmla="*/ 5000 h 10000"/>
              <a:gd name="connsiteX2" fmla="*/ 9760 w 10000"/>
              <a:gd name="connsiteY2" fmla="*/ 0 h 10000"/>
              <a:gd name="connsiteX0" fmla="*/ 9760 w 10000"/>
              <a:gd name="connsiteY0" fmla="*/ 10000 h 10000"/>
              <a:gd name="connsiteX1" fmla="*/ 1952 w 10000"/>
              <a:gd name="connsiteY1" fmla="*/ 10000 h 10000"/>
              <a:gd name="connsiteX2" fmla="*/ 0 w 10000"/>
              <a:gd name="connsiteY2" fmla="*/ 5000 h 10000"/>
              <a:gd name="connsiteX3" fmla="*/ 1952 w 10000"/>
              <a:gd name="connsiteY3" fmla="*/ 0 h 10000"/>
              <a:gd name="connsiteX4" fmla="*/ 9760 w 10000"/>
              <a:gd name="connsiteY4" fmla="*/ 0 h 10000"/>
              <a:gd name="connsiteX0" fmla="*/ 1952 w 9760"/>
              <a:gd name="connsiteY0" fmla="*/ 0 h 10000"/>
              <a:gd name="connsiteX1" fmla="*/ 9760 w 9760"/>
              <a:gd name="connsiteY1" fmla="*/ 0 h 10000"/>
              <a:gd name="connsiteX2" fmla="*/ 7942 w 9760"/>
              <a:gd name="connsiteY2" fmla="*/ 5000 h 10000"/>
              <a:gd name="connsiteX3" fmla="*/ 9760 w 9760"/>
              <a:gd name="connsiteY3" fmla="*/ 10000 h 10000"/>
              <a:gd name="connsiteX4" fmla="*/ 1952 w 9760"/>
              <a:gd name="connsiteY4" fmla="*/ 10000 h 10000"/>
              <a:gd name="connsiteX5" fmla="*/ 0 w 9760"/>
              <a:gd name="connsiteY5" fmla="*/ 5000 h 10000"/>
              <a:gd name="connsiteX6" fmla="*/ 1952 w 9760"/>
              <a:gd name="connsiteY6" fmla="*/ 0 h 10000"/>
              <a:gd name="connsiteX0" fmla="*/ 9760 w 9760"/>
              <a:gd name="connsiteY0" fmla="*/ 10000 h 10000"/>
              <a:gd name="connsiteX1" fmla="*/ 7807 w 9760"/>
              <a:gd name="connsiteY1" fmla="*/ 5000 h 10000"/>
              <a:gd name="connsiteX2" fmla="*/ 9760 w 9760"/>
              <a:gd name="connsiteY2" fmla="*/ 0 h 10000"/>
              <a:gd name="connsiteX0" fmla="*/ 9760 w 9760"/>
              <a:gd name="connsiteY0" fmla="*/ 10000 h 10000"/>
              <a:gd name="connsiteX1" fmla="*/ 1952 w 9760"/>
              <a:gd name="connsiteY1" fmla="*/ 10000 h 10000"/>
              <a:gd name="connsiteX2" fmla="*/ 0 w 9760"/>
              <a:gd name="connsiteY2" fmla="*/ 5000 h 10000"/>
              <a:gd name="connsiteX3" fmla="*/ 1952 w 9760"/>
              <a:gd name="connsiteY3" fmla="*/ 0 h 10000"/>
              <a:gd name="connsiteX4" fmla="*/ 9760 w 9760"/>
              <a:gd name="connsiteY4" fmla="*/ 0 h 10000"/>
              <a:gd name="connsiteX0" fmla="*/ 2000 w 10000"/>
              <a:gd name="connsiteY0" fmla="*/ 0 h 10000"/>
              <a:gd name="connsiteX1" fmla="*/ 10000 w 10000"/>
              <a:gd name="connsiteY1" fmla="*/ 0 h 10000"/>
              <a:gd name="connsiteX2" fmla="*/ 8137 w 10000"/>
              <a:gd name="connsiteY2" fmla="*/ 5000 h 10000"/>
              <a:gd name="connsiteX3" fmla="*/ 10000 w 10000"/>
              <a:gd name="connsiteY3" fmla="*/ 10000 h 10000"/>
              <a:gd name="connsiteX4" fmla="*/ 2000 w 10000"/>
              <a:gd name="connsiteY4" fmla="*/ 10000 h 10000"/>
              <a:gd name="connsiteX5" fmla="*/ 0 w 10000"/>
              <a:gd name="connsiteY5" fmla="*/ 5000 h 10000"/>
              <a:gd name="connsiteX6" fmla="*/ 2000 w 10000"/>
              <a:gd name="connsiteY6" fmla="*/ 0 h 10000"/>
              <a:gd name="connsiteX0" fmla="*/ 10000 w 10000"/>
              <a:gd name="connsiteY0" fmla="*/ 10000 h 10000"/>
              <a:gd name="connsiteX1" fmla="*/ 7999 w 10000"/>
              <a:gd name="connsiteY1" fmla="*/ 5000 h 10000"/>
              <a:gd name="connsiteX2" fmla="*/ 10000 w 10000"/>
              <a:gd name="connsiteY2" fmla="*/ 0 h 10000"/>
              <a:gd name="connsiteX0" fmla="*/ 10000 w 10000"/>
              <a:gd name="connsiteY0" fmla="*/ 10000 h 10000"/>
              <a:gd name="connsiteX1" fmla="*/ 2000 w 10000"/>
              <a:gd name="connsiteY1" fmla="*/ 10000 h 10000"/>
              <a:gd name="connsiteX2" fmla="*/ 0 w 10000"/>
              <a:gd name="connsiteY2" fmla="*/ 5000 h 10000"/>
              <a:gd name="connsiteX3" fmla="*/ 2000 w 10000"/>
              <a:gd name="connsiteY3" fmla="*/ 0 h 10000"/>
              <a:gd name="connsiteX4" fmla="*/ 10000 w 10000"/>
              <a:gd name="connsiteY4" fmla="*/ 0 h 10000"/>
              <a:gd name="connsiteX0" fmla="*/ 2000 w 10000"/>
              <a:gd name="connsiteY0" fmla="*/ 0 h 10000"/>
              <a:gd name="connsiteX1" fmla="*/ 10000 w 10000"/>
              <a:gd name="connsiteY1" fmla="*/ 0 h 10000"/>
              <a:gd name="connsiteX2" fmla="*/ 8137 w 10000"/>
              <a:gd name="connsiteY2" fmla="*/ 5000 h 10000"/>
              <a:gd name="connsiteX3" fmla="*/ 10000 w 10000"/>
              <a:gd name="connsiteY3" fmla="*/ 10000 h 10000"/>
              <a:gd name="connsiteX4" fmla="*/ 2000 w 10000"/>
              <a:gd name="connsiteY4" fmla="*/ 10000 h 10000"/>
              <a:gd name="connsiteX5" fmla="*/ 0 w 10000"/>
              <a:gd name="connsiteY5" fmla="*/ 5000 h 10000"/>
              <a:gd name="connsiteX6" fmla="*/ 2000 w 10000"/>
              <a:gd name="connsiteY6" fmla="*/ 0 h 10000"/>
              <a:gd name="connsiteX0" fmla="*/ 10000 w 10000"/>
              <a:gd name="connsiteY0" fmla="*/ 10000 h 10000"/>
              <a:gd name="connsiteX1" fmla="*/ 7772 w 10000"/>
              <a:gd name="connsiteY1" fmla="*/ 5000 h 10000"/>
              <a:gd name="connsiteX2" fmla="*/ 10000 w 10000"/>
              <a:gd name="connsiteY2" fmla="*/ 0 h 10000"/>
              <a:gd name="connsiteX0" fmla="*/ 10000 w 10000"/>
              <a:gd name="connsiteY0" fmla="*/ 10000 h 10000"/>
              <a:gd name="connsiteX1" fmla="*/ 2000 w 10000"/>
              <a:gd name="connsiteY1" fmla="*/ 10000 h 10000"/>
              <a:gd name="connsiteX2" fmla="*/ 0 w 10000"/>
              <a:gd name="connsiteY2" fmla="*/ 5000 h 10000"/>
              <a:gd name="connsiteX3" fmla="*/ 2000 w 10000"/>
              <a:gd name="connsiteY3" fmla="*/ 0 h 10000"/>
              <a:gd name="connsiteX4" fmla="*/ 10000 w 10000"/>
              <a:gd name="connsiteY4" fmla="*/ 0 h 10000"/>
              <a:gd name="connsiteX0" fmla="*/ 2000 w 10000"/>
              <a:gd name="connsiteY0" fmla="*/ 0 h 10000"/>
              <a:gd name="connsiteX1" fmla="*/ 10000 w 10000"/>
              <a:gd name="connsiteY1" fmla="*/ 0 h 10000"/>
              <a:gd name="connsiteX2" fmla="*/ 8137 w 10000"/>
              <a:gd name="connsiteY2" fmla="*/ 5000 h 10000"/>
              <a:gd name="connsiteX3" fmla="*/ 10000 w 10000"/>
              <a:gd name="connsiteY3" fmla="*/ 10000 h 10000"/>
              <a:gd name="connsiteX4" fmla="*/ 2000 w 10000"/>
              <a:gd name="connsiteY4" fmla="*/ 10000 h 10000"/>
              <a:gd name="connsiteX5" fmla="*/ 0 w 10000"/>
              <a:gd name="connsiteY5" fmla="*/ 5000 h 10000"/>
              <a:gd name="connsiteX6" fmla="*/ 2000 w 10000"/>
              <a:gd name="connsiteY6" fmla="*/ 0 h 10000"/>
              <a:gd name="connsiteX0" fmla="*/ 10000 w 10000"/>
              <a:gd name="connsiteY0" fmla="*/ 10000 h 10000"/>
              <a:gd name="connsiteX1" fmla="*/ 8075 w 10000"/>
              <a:gd name="connsiteY1" fmla="*/ 5000 h 10000"/>
              <a:gd name="connsiteX2" fmla="*/ 10000 w 10000"/>
              <a:gd name="connsiteY2" fmla="*/ 0 h 10000"/>
              <a:gd name="connsiteX0" fmla="*/ 10000 w 10000"/>
              <a:gd name="connsiteY0" fmla="*/ 10000 h 10000"/>
              <a:gd name="connsiteX1" fmla="*/ 2000 w 10000"/>
              <a:gd name="connsiteY1" fmla="*/ 10000 h 10000"/>
              <a:gd name="connsiteX2" fmla="*/ 0 w 10000"/>
              <a:gd name="connsiteY2" fmla="*/ 5000 h 10000"/>
              <a:gd name="connsiteX3" fmla="*/ 2000 w 10000"/>
              <a:gd name="connsiteY3" fmla="*/ 0 h 10000"/>
              <a:gd name="connsiteX4" fmla="*/ 1000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 stroke="0" extrusionOk="0">
                <a:moveTo>
                  <a:pt x="2000" y="0"/>
                </a:moveTo>
                <a:lnTo>
                  <a:pt x="10000" y="0"/>
                </a:lnTo>
                <a:cubicBezTo>
                  <a:pt x="8152" y="1152"/>
                  <a:pt x="8137" y="2239"/>
                  <a:pt x="8137" y="5000"/>
                </a:cubicBezTo>
                <a:cubicBezTo>
                  <a:pt x="8137" y="7761"/>
                  <a:pt x="8757" y="9352"/>
                  <a:pt x="10000" y="10000"/>
                </a:cubicBezTo>
                <a:lnTo>
                  <a:pt x="2000" y="10000"/>
                </a:lnTo>
                <a:cubicBezTo>
                  <a:pt x="895" y="10000"/>
                  <a:pt x="0" y="7761"/>
                  <a:pt x="0" y="5000"/>
                </a:cubicBezTo>
                <a:cubicBezTo>
                  <a:pt x="0" y="2239"/>
                  <a:pt x="895" y="0"/>
                  <a:pt x="2000" y="0"/>
                </a:cubicBezTo>
                <a:close/>
              </a:path>
              <a:path w="10000" h="10000" fill="none" extrusionOk="0">
                <a:moveTo>
                  <a:pt x="10000" y="10000"/>
                </a:moveTo>
                <a:cubicBezTo>
                  <a:pt x="8894" y="10000"/>
                  <a:pt x="8075" y="7761"/>
                  <a:pt x="8075" y="5000"/>
                </a:cubicBezTo>
                <a:cubicBezTo>
                  <a:pt x="8075" y="2239"/>
                  <a:pt x="8894" y="0"/>
                  <a:pt x="10000" y="0"/>
                </a:cubicBezTo>
              </a:path>
              <a:path w="10000" h="10000" fill="none">
                <a:moveTo>
                  <a:pt x="10000" y="10000"/>
                </a:moveTo>
                <a:lnTo>
                  <a:pt x="2000" y="10000"/>
                </a:lnTo>
                <a:cubicBezTo>
                  <a:pt x="895" y="10000"/>
                  <a:pt x="0" y="7761"/>
                  <a:pt x="0" y="5000"/>
                </a:cubicBezTo>
                <a:cubicBezTo>
                  <a:pt x="0" y="2239"/>
                  <a:pt x="895" y="0"/>
                  <a:pt x="2000" y="0"/>
                </a:cubicBezTo>
                <a:lnTo>
                  <a:pt x="10000" y="0"/>
                </a:ln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b="1" dirty="0"/>
              <a:t>Bit Bucket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76035" y="3665278"/>
            <a:ext cx="41556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the bit bucket is not a real place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95235" y="4096165"/>
            <a:ext cx="33627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it's a programmer joke ok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92E1E0-8DCB-4B1D-9F34-A422D218D708}"/>
              </a:ext>
            </a:extLst>
          </p:cNvPr>
          <p:cNvSpPr txBox="1"/>
          <p:nvPr/>
        </p:nvSpPr>
        <p:spPr>
          <a:xfrm>
            <a:off x="3921073" y="4590041"/>
            <a:ext cx="50029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in the UK they might say the “Bit Bin”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999B3E-789C-4C34-AA76-34677837AB86}"/>
              </a:ext>
            </a:extLst>
          </p:cNvPr>
          <p:cNvSpPr txBox="1"/>
          <p:nvPr/>
        </p:nvSpPr>
        <p:spPr>
          <a:xfrm>
            <a:off x="5140273" y="5020928"/>
            <a:ext cx="3916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bc</a:t>
            </a:r>
            <a:r>
              <a:rPr lang="en-US" sz="2200" dirty="0"/>
              <a:t> that’s their word for trash</a:t>
            </a:r>
          </a:p>
        </p:txBody>
      </p:sp>
    </p:spTree>
    <p:extLst>
      <p:ext uri="{BB962C8B-B14F-4D97-AF65-F5344CB8AC3E}">
        <p14:creationId xmlns:p14="http://schemas.microsoft.com/office/powerpoint/2010/main" val="99881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5583 L -0.17361 0.05527 " pathEditMode="relative" rAng="0" ptsTypes="AA">
                                      <p:cBhvr>
                                        <p:cTn id="1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-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42" presetClass="path" presetSubtype="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44444E-6 L -0.05347 0.00027 " pathEditMode="relative" rAng="0" ptsTypes="AA">
                                      <p:cBhvr>
                                        <p:cTn id="2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4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L -0.05295 0.00027 " pathEditMode="relative" rAng="0" ptsTypes="AA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path" presetSubtype="0" ac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 -0.00139 L -0.02031 0.22444 " pathEditMode="relative" rAng="0" ptsTypes="AA">
                                      <p:cBhvr>
                                        <p:cTn id="26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127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ac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7" grpId="1"/>
      <p:bldP spid="8" grpId="0"/>
      <p:bldP spid="8" grpId="1"/>
      <p:bldP spid="8" grpId="2"/>
      <p:bldP spid="8" grpId="3"/>
      <p:bldP spid="9" grpId="0"/>
      <p:bldP spid="10" grpId="0" animBg="1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&gt;_&gt; &gt;_&gt; &gt;_&gt;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75083"/>
            <a:ext cx="8763000" cy="457199"/>
          </a:xfrm>
        </p:spPr>
        <p:txBody>
          <a:bodyPr/>
          <a:lstStyle/>
          <a:p>
            <a:r>
              <a:rPr lang="en-US" dirty="0"/>
              <a:t>We can </a:t>
            </a:r>
            <a:r>
              <a:rPr lang="en-US" b="1" dirty="0"/>
              <a:t>shift right, too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26068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nsolas" charset="0"/>
                <a:ea typeface="Consolas" charset="0"/>
                <a:cs typeface="Consolas" charset="0"/>
              </a:rPr>
              <a:t>0 0 1 1 0 0 0 0 0 0 0 0 1 1 1 1 1 1 0 0 1 1 0 1 1 1 0 0 1 1 1 1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60562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0 </a:t>
            </a:r>
            <a:r>
              <a:rPr lang="en-US" sz="2000" b="1" dirty="0">
                <a:latin typeface="Consolas" charset="0"/>
                <a:ea typeface="Consolas" charset="0"/>
                <a:cs typeface="Consolas" charset="0"/>
              </a:rPr>
              <a:t>0 0 1 1 0 0 0 0 0 0 0 0 1 1 1 1 1 1 0 0 1 1 0 1 1 1 0 0 1 1 1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946351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0 0 </a:t>
            </a:r>
            <a:r>
              <a:rPr lang="en-US" sz="2000" b="1" dirty="0">
                <a:latin typeface="Consolas" charset="0"/>
                <a:ea typeface="Consolas" charset="0"/>
                <a:cs typeface="Consolas" charset="0"/>
              </a:rPr>
              <a:t>0 0 1 1 0 0 0 0 0 0 0 0 1 1 1 1 1 1 0 0 1 1 0 1 1 1 0 0 1 1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228707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0 0 0 </a:t>
            </a:r>
            <a:r>
              <a:rPr lang="en-US" sz="2000" b="1" dirty="0">
                <a:latin typeface="Consolas" charset="0"/>
                <a:ea typeface="Consolas" charset="0"/>
                <a:cs typeface="Consolas" charset="0"/>
              </a:rPr>
              <a:t>0 0 1 1 0 0 0 0 0 0 0 0 1 1 1 1 1 1 0 0 1 1 0 1 1 1 0 0 1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262779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0 0 0 0 </a:t>
            </a:r>
            <a:r>
              <a:rPr lang="en-US" sz="2000" b="1" dirty="0">
                <a:latin typeface="Consolas" charset="0"/>
                <a:ea typeface="Consolas" charset="0"/>
                <a:cs typeface="Consolas" charset="0"/>
              </a:rPr>
              <a:t>0 0 1 1 0 0 0 0 0 0 0 0 1 1 1 1 1 1 0 0 1 1 0 1 1 1 0 0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52400" y="3027907"/>
            <a:ext cx="8763000" cy="45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822960" rtl="0" eaLnBrk="1" latinLnBrk="0" hangingPunct="1">
              <a:spcBef>
                <a:spcPts val="0"/>
              </a:spcBef>
              <a:buSzPct val="100000"/>
              <a:buFont typeface="Trebuchet MS" pitchFamily="34" charset="0"/>
              <a:buChar char="●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5780" indent="-257175" algn="l" defTabSz="822960" rtl="0" eaLnBrk="1" latinLnBrk="0" hangingPunct="1">
              <a:spcBef>
                <a:spcPts val="0"/>
              </a:spcBef>
              <a:buFont typeface="Courier New" pitchFamily="49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2955" indent="-250032" algn="l" defTabSz="822960" rtl="0" eaLnBrk="1" latinLnBrk="0" hangingPunct="1">
              <a:spcBef>
                <a:spcPts val="0"/>
              </a:spcBef>
              <a:buFont typeface="Wingdings" pitchFamily="2" charset="2"/>
              <a:buChar char="§"/>
              <a:tabLst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1558" indent="-257175" algn="l" defTabSz="822960" rtl="0" eaLnBrk="1" latinLnBrk="0" hangingPunct="1">
              <a:spcBef>
                <a:spcPts val="0"/>
              </a:spcBef>
              <a:buFont typeface="Arial" pitchFamily="34" charset="0"/>
              <a:buChar char="–"/>
              <a:tabLst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5875" indent="-254318" algn="l" defTabSz="822960" rtl="0" eaLnBrk="1" latinLnBrk="0" hangingPunct="1">
              <a:spcBef>
                <a:spcPts val="0"/>
              </a:spcBef>
              <a:buFont typeface="Arial" pitchFamily="34" charset="0"/>
              <a:buChar char="»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6314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C/Java use &gt;&gt;, this in MIPS is the </a:t>
            </a:r>
            <a:r>
              <a:rPr lang="en-US" b="1" dirty="0" err="1"/>
              <a:t>srl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b="1" dirty="0"/>
              <a:t>S</a:t>
            </a:r>
            <a:r>
              <a:rPr lang="en-US" dirty="0"/>
              <a:t>hift </a:t>
            </a:r>
            <a:r>
              <a:rPr lang="en-US" b="1" dirty="0"/>
              <a:t>R</a:t>
            </a:r>
            <a:r>
              <a:rPr lang="en-US" dirty="0"/>
              <a:t>ight </a:t>
            </a:r>
            <a:r>
              <a:rPr lang="en-US" b="1" dirty="0"/>
              <a:t>L</a:t>
            </a:r>
            <a:r>
              <a:rPr lang="en-US" dirty="0"/>
              <a:t>ogical) instruction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200400" y="4204082"/>
            <a:ext cx="4267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see what I mean about 32 bits on a slide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83BA7C-9B57-497C-8F45-95AE3A88B73B}"/>
              </a:ext>
            </a:extLst>
          </p:cNvPr>
          <p:cNvSpPr txBox="1"/>
          <p:nvPr/>
        </p:nvSpPr>
        <p:spPr>
          <a:xfrm>
            <a:off x="1886241" y="5209197"/>
            <a:ext cx="6694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AB5D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What happens when we shift a negative number to the right?</a:t>
            </a:r>
          </a:p>
        </p:txBody>
      </p:sp>
    </p:spTree>
    <p:extLst>
      <p:ext uri="{BB962C8B-B14F-4D97-AF65-F5344CB8AC3E}">
        <p14:creationId xmlns:p14="http://schemas.microsoft.com/office/powerpoint/2010/main" val="161085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Right (Logical)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75083"/>
            <a:ext cx="8763000" cy="457199"/>
          </a:xfrm>
        </p:spPr>
        <p:txBody>
          <a:bodyPr/>
          <a:lstStyle/>
          <a:p>
            <a:r>
              <a:rPr lang="en-US" dirty="0"/>
              <a:t>We can </a:t>
            </a:r>
            <a:r>
              <a:rPr lang="en-US" b="1" dirty="0"/>
              <a:t>shift right, too (</a:t>
            </a:r>
            <a:r>
              <a:rPr lang="en-US" b="1" dirty="0" err="1"/>
              <a:t>srl</a:t>
            </a:r>
            <a:r>
              <a:rPr lang="en-US" b="1" dirty="0"/>
              <a:t> in MIPS)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5C5090-E468-40D6-8BAB-41B12A03FCCC}"/>
              </a:ext>
            </a:extLst>
          </p:cNvPr>
          <p:cNvSpPr txBox="1"/>
          <p:nvPr/>
        </p:nvSpPr>
        <p:spPr>
          <a:xfrm>
            <a:off x="319700" y="2157375"/>
            <a:ext cx="3536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0 </a:t>
            </a:r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1 1 0 0 1 1 1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CFB9FB-3428-4E3D-A262-0C8A5AEB4D61}"/>
              </a:ext>
            </a:extLst>
          </p:cNvPr>
          <p:cNvSpPr txBox="1"/>
          <p:nvPr/>
        </p:nvSpPr>
        <p:spPr>
          <a:xfrm>
            <a:off x="365887" y="2949993"/>
            <a:ext cx="3536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0 0 </a:t>
            </a:r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1 1 0 0 1 1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04985E-3C29-4CE9-924D-DC3DA7F9F85E}"/>
              </a:ext>
            </a:extLst>
          </p:cNvPr>
          <p:cNvSpPr txBox="1"/>
          <p:nvPr/>
        </p:nvSpPr>
        <p:spPr>
          <a:xfrm>
            <a:off x="5333999" y="1372417"/>
            <a:ext cx="3181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if we shift these bits </a:t>
            </a:r>
            <a:r>
              <a:rPr lang="en-US" sz="2200" b="1" dirty="0"/>
              <a:t>right by 1</a:t>
            </a:r>
            <a:r>
              <a:rPr lang="mr-IN" sz="2200" b="1" dirty="0"/>
              <a:t>…</a:t>
            </a:r>
            <a:endParaRPr lang="en-US" sz="2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4992B5-98CA-4AB1-9160-9E3291FF4C8B}"/>
              </a:ext>
            </a:extLst>
          </p:cNvPr>
          <p:cNvSpPr txBox="1"/>
          <p:nvPr/>
        </p:nvSpPr>
        <p:spPr>
          <a:xfrm>
            <a:off x="5333999" y="2157375"/>
            <a:ext cx="36576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we stick a </a:t>
            </a:r>
            <a:r>
              <a:rPr lang="en-US" sz="2200" b="1" dirty="0"/>
              <a:t>0</a:t>
            </a:r>
            <a:r>
              <a:rPr lang="en-US" sz="2200" dirty="0"/>
              <a:t> at the top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1FF340-D973-44C8-8455-54B968C658A7}"/>
              </a:ext>
            </a:extLst>
          </p:cNvPr>
          <p:cNvGrpSpPr/>
          <p:nvPr/>
        </p:nvGrpSpPr>
        <p:grpSpPr>
          <a:xfrm flipH="1">
            <a:off x="600155" y="1802833"/>
            <a:ext cx="3065173" cy="364194"/>
            <a:chOff x="2039393" y="1438062"/>
            <a:chExt cx="3065173" cy="364194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BFAE5A2-14BF-479D-8873-0F080DCF80E0}"/>
                </a:ext>
              </a:extLst>
            </p:cNvPr>
            <p:cNvCxnSpPr/>
            <p:nvPr/>
          </p:nvCxnSpPr>
          <p:spPr>
            <a:xfrm flipH="1">
              <a:off x="2039393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F20BAAD-7DC6-4305-A7B9-CB3AEE955E0B}"/>
                </a:ext>
              </a:extLst>
            </p:cNvPr>
            <p:cNvCxnSpPr/>
            <p:nvPr/>
          </p:nvCxnSpPr>
          <p:spPr>
            <a:xfrm flipH="1">
              <a:off x="2433732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E939013-97B7-4408-BD82-6665C38DBC35}"/>
                </a:ext>
              </a:extLst>
            </p:cNvPr>
            <p:cNvCxnSpPr/>
            <p:nvPr/>
          </p:nvCxnSpPr>
          <p:spPr>
            <a:xfrm flipH="1">
              <a:off x="2828071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DF75512-20CA-4C28-97C9-FE88EE936D18}"/>
                </a:ext>
              </a:extLst>
            </p:cNvPr>
            <p:cNvCxnSpPr/>
            <p:nvPr/>
          </p:nvCxnSpPr>
          <p:spPr>
            <a:xfrm flipH="1">
              <a:off x="3222410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44C619B-A78B-4007-8622-26527EE1CEAD}"/>
                </a:ext>
              </a:extLst>
            </p:cNvPr>
            <p:cNvCxnSpPr/>
            <p:nvPr/>
          </p:nvCxnSpPr>
          <p:spPr>
            <a:xfrm flipH="1">
              <a:off x="3616749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3E0B213-DFFB-4E32-B0E0-2B450BA6F2A3}"/>
                </a:ext>
              </a:extLst>
            </p:cNvPr>
            <p:cNvCxnSpPr/>
            <p:nvPr/>
          </p:nvCxnSpPr>
          <p:spPr>
            <a:xfrm flipH="1">
              <a:off x="4011088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63AFC61-83E8-48A3-8468-801FCDC6A8A4}"/>
                </a:ext>
              </a:extLst>
            </p:cNvPr>
            <p:cNvCxnSpPr/>
            <p:nvPr/>
          </p:nvCxnSpPr>
          <p:spPr>
            <a:xfrm flipH="1">
              <a:off x="4405427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0A789D3-727C-4CF4-8604-7AF3F9CC8416}"/>
                </a:ext>
              </a:extLst>
            </p:cNvPr>
            <p:cNvCxnSpPr/>
            <p:nvPr/>
          </p:nvCxnSpPr>
          <p:spPr>
            <a:xfrm flipH="1">
              <a:off x="4799766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7A4E0F0-26FD-44B0-946C-4DDD0383B703}"/>
              </a:ext>
            </a:extLst>
          </p:cNvPr>
          <p:cNvSpPr txBox="1"/>
          <p:nvPr/>
        </p:nvSpPr>
        <p:spPr>
          <a:xfrm>
            <a:off x="5333998" y="2993767"/>
            <a:ext cx="36576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again!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5045BF5-CC00-46B6-BB3E-A5B4E09A0494}"/>
              </a:ext>
            </a:extLst>
          </p:cNvPr>
          <p:cNvSpPr txBox="1"/>
          <p:nvPr/>
        </p:nvSpPr>
        <p:spPr>
          <a:xfrm>
            <a:off x="5333998" y="3752356"/>
            <a:ext cx="36576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AGAIN!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087BACE-D72F-4D0B-B72F-5D7B90FDA726}"/>
              </a:ext>
            </a:extLst>
          </p:cNvPr>
          <p:cNvSpPr txBox="1"/>
          <p:nvPr/>
        </p:nvSpPr>
        <p:spPr>
          <a:xfrm>
            <a:off x="5333997" y="4404422"/>
            <a:ext cx="3657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Wait… what if this was a negative number?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070824D-055E-4839-ACA9-4485F82117B7}"/>
              </a:ext>
            </a:extLst>
          </p:cNvPr>
          <p:cNvSpPr txBox="1"/>
          <p:nvPr/>
        </p:nvSpPr>
        <p:spPr>
          <a:xfrm>
            <a:off x="359825" y="1366599"/>
            <a:ext cx="3142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1 1 0 0 1 1 1 1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2179898-3652-4986-9054-D7EAFBF27BEF}"/>
              </a:ext>
            </a:extLst>
          </p:cNvPr>
          <p:cNvGrpSpPr/>
          <p:nvPr/>
        </p:nvGrpSpPr>
        <p:grpSpPr>
          <a:xfrm flipH="1">
            <a:off x="588711" y="2651761"/>
            <a:ext cx="3065173" cy="364194"/>
            <a:chOff x="2039393" y="1438062"/>
            <a:chExt cx="3065173" cy="364194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1BD402FA-0D13-4B83-9C16-056711895540}"/>
                </a:ext>
              </a:extLst>
            </p:cNvPr>
            <p:cNvCxnSpPr/>
            <p:nvPr/>
          </p:nvCxnSpPr>
          <p:spPr>
            <a:xfrm flipH="1">
              <a:off x="2039393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AA479C8B-8D70-44D4-9C1E-10BA10A76321}"/>
                </a:ext>
              </a:extLst>
            </p:cNvPr>
            <p:cNvCxnSpPr/>
            <p:nvPr/>
          </p:nvCxnSpPr>
          <p:spPr>
            <a:xfrm flipH="1">
              <a:off x="2433732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A8C114B2-7786-4DC4-943C-3FFAF85074EF}"/>
                </a:ext>
              </a:extLst>
            </p:cNvPr>
            <p:cNvCxnSpPr/>
            <p:nvPr/>
          </p:nvCxnSpPr>
          <p:spPr>
            <a:xfrm flipH="1">
              <a:off x="2828071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7760ED28-45F3-40FC-9644-F8C7F8315F99}"/>
                </a:ext>
              </a:extLst>
            </p:cNvPr>
            <p:cNvCxnSpPr/>
            <p:nvPr/>
          </p:nvCxnSpPr>
          <p:spPr>
            <a:xfrm flipH="1">
              <a:off x="3222410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1AEA648A-5531-4ED7-B887-0A3D6D435C61}"/>
                </a:ext>
              </a:extLst>
            </p:cNvPr>
            <p:cNvCxnSpPr/>
            <p:nvPr/>
          </p:nvCxnSpPr>
          <p:spPr>
            <a:xfrm flipH="1">
              <a:off x="3616749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1E96B63A-834C-4C6A-9273-E4784C77C812}"/>
                </a:ext>
              </a:extLst>
            </p:cNvPr>
            <p:cNvCxnSpPr/>
            <p:nvPr/>
          </p:nvCxnSpPr>
          <p:spPr>
            <a:xfrm flipH="1">
              <a:off x="4011088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71EE907F-6805-448D-B99D-1AD9DBADD3C8}"/>
                </a:ext>
              </a:extLst>
            </p:cNvPr>
            <p:cNvCxnSpPr/>
            <p:nvPr/>
          </p:nvCxnSpPr>
          <p:spPr>
            <a:xfrm flipH="1">
              <a:off x="4405427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604E6091-B8DF-480C-9D2F-370D3B094789}"/>
                </a:ext>
              </a:extLst>
            </p:cNvPr>
            <p:cNvCxnSpPr/>
            <p:nvPr/>
          </p:nvCxnSpPr>
          <p:spPr>
            <a:xfrm flipH="1">
              <a:off x="4799766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3DFC0EA2-BF40-498D-8893-B6BCD1215FCB}"/>
              </a:ext>
            </a:extLst>
          </p:cNvPr>
          <p:cNvSpPr txBox="1"/>
          <p:nvPr/>
        </p:nvSpPr>
        <p:spPr>
          <a:xfrm>
            <a:off x="409238" y="3752356"/>
            <a:ext cx="3536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0 0 0 </a:t>
            </a:r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1 1 0 0 1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1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38E6A0D-3493-46D2-8C80-F450A5AF9C3B}"/>
              </a:ext>
            </a:extLst>
          </p:cNvPr>
          <p:cNvGrpSpPr/>
          <p:nvPr/>
        </p:nvGrpSpPr>
        <p:grpSpPr>
          <a:xfrm flipH="1">
            <a:off x="632062" y="3454124"/>
            <a:ext cx="3065173" cy="364194"/>
            <a:chOff x="2039393" y="1438062"/>
            <a:chExt cx="3065173" cy="364194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C3FBD64C-E916-4CB8-9E15-931AF3ECCCC9}"/>
                </a:ext>
              </a:extLst>
            </p:cNvPr>
            <p:cNvCxnSpPr/>
            <p:nvPr/>
          </p:nvCxnSpPr>
          <p:spPr>
            <a:xfrm flipH="1">
              <a:off x="2039393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ADF1017C-C43B-4BF6-8F42-5F86E983EA7A}"/>
                </a:ext>
              </a:extLst>
            </p:cNvPr>
            <p:cNvCxnSpPr/>
            <p:nvPr/>
          </p:nvCxnSpPr>
          <p:spPr>
            <a:xfrm flipH="1">
              <a:off x="2433732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8DC13871-1BC5-4814-A6EC-A5866A973C3F}"/>
                </a:ext>
              </a:extLst>
            </p:cNvPr>
            <p:cNvCxnSpPr/>
            <p:nvPr/>
          </p:nvCxnSpPr>
          <p:spPr>
            <a:xfrm flipH="1">
              <a:off x="2828071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CB4B8E1-469F-48BB-AC81-1785D87F6ACB}"/>
                </a:ext>
              </a:extLst>
            </p:cNvPr>
            <p:cNvCxnSpPr/>
            <p:nvPr/>
          </p:nvCxnSpPr>
          <p:spPr>
            <a:xfrm flipH="1">
              <a:off x="3222410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6F859E64-C18E-4EC2-9F7E-5B252E2CB8F6}"/>
                </a:ext>
              </a:extLst>
            </p:cNvPr>
            <p:cNvCxnSpPr/>
            <p:nvPr/>
          </p:nvCxnSpPr>
          <p:spPr>
            <a:xfrm flipH="1">
              <a:off x="3616749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BBB9C6DB-2DEE-494D-B7ED-2B5B340F50C2}"/>
                </a:ext>
              </a:extLst>
            </p:cNvPr>
            <p:cNvCxnSpPr/>
            <p:nvPr/>
          </p:nvCxnSpPr>
          <p:spPr>
            <a:xfrm flipH="1">
              <a:off x="4011088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9D1D6881-208F-44BF-978D-D955711FE426}"/>
                </a:ext>
              </a:extLst>
            </p:cNvPr>
            <p:cNvCxnSpPr/>
            <p:nvPr/>
          </p:nvCxnSpPr>
          <p:spPr>
            <a:xfrm flipH="1">
              <a:off x="4405427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48942A50-EA14-4988-A7B3-C99F6A1741B9}"/>
                </a:ext>
              </a:extLst>
            </p:cNvPr>
            <p:cNvCxnSpPr/>
            <p:nvPr/>
          </p:nvCxnSpPr>
          <p:spPr>
            <a:xfrm flipH="1">
              <a:off x="4799766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0B8A069D-D095-455B-8738-354ED639FFE5}"/>
              </a:ext>
            </a:extLst>
          </p:cNvPr>
          <p:cNvSpPr txBox="1"/>
          <p:nvPr/>
        </p:nvSpPr>
        <p:spPr>
          <a:xfrm>
            <a:off x="409238" y="4552900"/>
            <a:ext cx="3536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0 0 0 0</a:t>
            </a:r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 1 1 0 0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1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CDF9844-5086-408B-A42F-025E779F5CD9}"/>
              </a:ext>
            </a:extLst>
          </p:cNvPr>
          <p:cNvGrpSpPr/>
          <p:nvPr/>
        </p:nvGrpSpPr>
        <p:grpSpPr>
          <a:xfrm flipH="1">
            <a:off x="632062" y="4254668"/>
            <a:ext cx="3065173" cy="364194"/>
            <a:chOff x="2039393" y="1438062"/>
            <a:chExt cx="3065173" cy="364194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4203A2CC-2387-4ADC-A6DB-01076F39E295}"/>
                </a:ext>
              </a:extLst>
            </p:cNvPr>
            <p:cNvCxnSpPr/>
            <p:nvPr/>
          </p:nvCxnSpPr>
          <p:spPr>
            <a:xfrm flipH="1">
              <a:off x="2039393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0D0A747F-7EF4-4B08-93C9-4B120C724648}"/>
                </a:ext>
              </a:extLst>
            </p:cNvPr>
            <p:cNvCxnSpPr/>
            <p:nvPr/>
          </p:nvCxnSpPr>
          <p:spPr>
            <a:xfrm flipH="1">
              <a:off x="2433732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271B5E0C-D245-4CED-929B-946BD5C3EC47}"/>
                </a:ext>
              </a:extLst>
            </p:cNvPr>
            <p:cNvCxnSpPr/>
            <p:nvPr/>
          </p:nvCxnSpPr>
          <p:spPr>
            <a:xfrm flipH="1">
              <a:off x="2828071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F0B20826-4633-4EDF-A088-2E763D222B1A}"/>
                </a:ext>
              </a:extLst>
            </p:cNvPr>
            <p:cNvCxnSpPr/>
            <p:nvPr/>
          </p:nvCxnSpPr>
          <p:spPr>
            <a:xfrm flipH="1">
              <a:off x="3222410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582EA069-434C-47F9-AF0F-4FE35387C492}"/>
                </a:ext>
              </a:extLst>
            </p:cNvPr>
            <p:cNvCxnSpPr/>
            <p:nvPr/>
          </p:nvCxnSpPr>
          <p:spPr>
            <a:xfrm flipH="1">
              <a:off x="3616749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84E17A22-FD35-4235-BE4F-75954571AB70}"/>
                </a:ext>
              </a:extLst>
            </p:cNvPr>
            <p:cNvCxnSpPr/>
            <p:nvPr/>
          </p:nvCxnSpPr>
          <p:spPr>
            <a:xfrm flipH="1">
              <a:off x="4011088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886FF36-2F48-40D8-A06C-C03B7BE08A33}"/>
                </a:ext>
              </a:extLst>
            </p:cNvPr>
            <p:cNvCxnSpPr/>
            <p:nvPr/>
          </p:nvCxnSpPr>
          <p:spPr>
            <a:xfrm flipH="1">
              <a:off x="4405427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73A3CC1F-7A8B-4F9B-9666-D80F6F4D8B28}"/>
                </a:ext>
              </a:extLst>
            </p:cNvPr>
            <p:cNvCxnSpPr/>
            <p:nvPr/>
          </p:nvCxnSpPr>
          <p:spPr>
            <a:xfrm flipH="1">
              <a:off x="4799766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E1CBBA67-05D1-4455-8EC2-E0D0A2DA8ED2}"/>
              </a:ext>
            </a:extLst>
          </p:cNvPr>
          <p:cNvSpPr/>
          <p:nvPr/>
        </p:nvSpPr>
        <p:spPr>
          <a:xfrm>
            <a:off x="409237" y="5019188"/>
            <a:ext cx="3168270" cy="56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22" grpId="0"/>
      <p:bldP spid="32" grpId="0"/>
      <p:bldP spid="66" grpId="0"/>
      <p:bldP spid="67" grpId="0"/>
      <p:bldP spid="68" grpId="0"/>
      <p:bldP spid="78" grpId="0"/>
      <p:bldP spid="8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Shift Right (Arithmetic)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75083"/>
            <a:ext cx="8763000" cy="457199"/>
          </a:xfrm>
        </p:spPr>
        <p:txBody>
          <a:bodyPr/>
          <a:lstStyle/>
          <a:p>
            <a:r>
              <a:rPr lang="en-US" dirty="0"/>
              <a:t>We can </a:t>
            </a:r>
            <a:r>
              <a:rPr lang="en-US" b="1" dirty="0"/>
              <a:t>shift right with sign-extension, too (MIPS: </a:t>
            </a:r>
            <a:r>
              <a:rPr lang="en-US" b="1" dirty="0" err="1"/>
              <a:t>sra</a:t>
            </a:r>
            <a:r>
              <a:rPr lang="en-US" b="1" dirty="0"/>
              <a:t>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5C5090-E468-40D6-8BAB-41B12A03FCCC}"/>
              </a:ext>
            </a:extLst>
          </p:cNvPr>
          <p:cNvSpPr txBox="1"/>
          <p:nvPr/>
        </p:nvSpPr>
        <p:spPr>
          <a:xfrm>
            <a:off x="319699" y="2157375"/>
            <a:ext cx="3536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1 </a:t>
            </a:r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1 1 0 0 1 1 1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CFB9FB-3428-4E3D-A262-0C8A5AEB4D61}"/>
              </a:ext>
            </a:extLst>
          </p:cNvPr>
          <p:cNvSpPr txBox="1"/>
          <p:nvPr/>
        </p:nvSpPr>
        <p:spPr>
          <a:xfrm>
            <a:off x="365886" y="2949993"/>
            <a:ext cx="3536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1 1 </a:t>
            </a:r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1 1 0 0 1 1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04985E-3C29-4CE9-924D-DC3DA7F9F85E}"/>
              </a:ext>
            </a:extLst>
          </p:cNvPr>
          <p:cNvSpPr txBox="1"/>
          <p:nvPr/>
        </p:nvSpPr>
        <p:spPr>
          <a:xfrm>
            <a:off x="5333999" y="1372417"/>
            <a:ext cx="3181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if we shift these bits </a:t>
            </a:r>
            <a:r>
              <a:rPr lang="en-US" sz="2200" b="1" dirty="0"/>
              <a:t>right by 1</a:t>
            </a:r>
            <a:r>
              <a:rPr lang="mr-IN" sz="2200" b="1" dirty="0"/>
              <a:t>…</a:t>
            </a:r>
            <a:endParaRPr lang="en-US" sz="2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4992B5-98CA-4AB1-9160-9E3291FF4C8B}"/>
              </a:ext>
            </a:extLst>
          </p:cNvPr>
          <p:cNvSpPr txBox="1"/>
          <p:nvPr/>
        </p:nvSpPr>
        <p:spPr>
          <a:xfrm>
            <a:off x="5333999" y="2157375"/>
            <a:ext cx="3657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we copy the </a:t>
            </a:r>
            <a:r>
              <a:rPr lang="en-US" sz="2200" b="1" dirty="0">
                <a:solidFill>
                  <a:srgbClr val="FF0000"/>
                </a:solidFill>
              </a:rPr>
              <a:t>1</a:t>
            </a:r>
            <a:r>
              <a:rPr lang="en-US" sz="2200" dirty="0"/>
              <a:t> at the top (or 0, if MSB was a 0)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1FF340-D973-44C8-8455-54B968C658A7}"/>
              </a:ext>
            </a:extLst>
          </p:cNvPr>
          <p:cNvGrpSpPr/>
          <p:nvPr/>
        </p:nvGrpSpPr>
        <p:grpSpPr>
          <a:xfrm flipH="1">
            <a:off x="600155" y="1802833"/>
            <a:ext cx="3065173" cy="364194"/>
            <a:chOff x="2039393" y="1438062"/>
            <a:chExt cx="3065173" cy="364194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BFAE5A2-14BF-479D-8873-0F080DCF80E0}"/>
                </a:ext>
              </a:extLst>
            </p:cNvPr>
            <p:cNvCxnSpPr/>
            <p:nvPr/>
          </p:nvCxnSpPr>
          <p:spPr>
            <a:xfrm flipH="1">
              <a:off x="2039393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F20BAAD-7DC6-4305-A7B9-CB3AEE955E0B}"/>
                </a:ext>
              </a:extLst>
            </p:cNvPr>
            <p:cNvCxnSpPr/>
            <p:nvPr/>
          </p:nvCxnSpPr>
          <p:spPr>
            <a:xfrm flipH="1">
              <a:off x="2433732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E939013-97B7-4408-BD82-6665C38DBC35}"/>
                </a:ext>
              </a:extLst>
            </p:cNvPr>
            <p:cNvCxnSpPr/>
            <p:nvPr/>
          </p:nvCxnSpPr>
          <p:spPr>
            <a:xfrm flipH="1">
              <a:off x="2828071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DF75512-20CA-4C28-97C9-FE88EE936D18}"/>
                </a:ext>
              </a:extLst>
            </p:cNvPr>
            <p:cNvCxnSpPr/>
            <p:nvPr/>
          </p:nvCxnSpPr>
          <p:spPr>
            <a:xfrm flipH="1">
              <a:off x="3222410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44C619B-A78B-4007-8622-26527EE1CEAD}"/>
                </a:ext>
              </a:extLst>
            </p:cNvPr>
            <p:cNvCxnSpPr/>
            <p:nvPr/>
          </p:nvCxnSpPr>
          <p:spPr>
            <a:xfrm flipH="1">
              <a:off x="3616749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3E0B213-DFFB-4E32-B0E0-2B450BA6F2A3}"/>
                </a:ext>
              </a:extLst>
            </p:cNvPr>
            <p:cNvCxnSpPr/>
            <p:nvPr/>
          </p:nvCxnSpPr>
          <p:spPr>
            <a:xfrm flipH="1">
              <a:off x="4011088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63AFC61-83E8-48A3-8468-801FCDC6A8A4}"/>
                </a:ext>
              </a:extLst>
            </p:cNvPr>
            <p:cNvCxnSpPr/>
            <p:nvPr/>
          </p:nvCxnSpPr>
          <p:spPr>
            <a:xfrm flipH="1">
              <a:off x="4405427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0A789D3-727C-4CF4-8604-7AF3F9CC8416}"/>
                </a:ext>
              </a:extLst>
            </p:cNvPr>
            <p:cNvCxnSpPr/>
            <p:nvPr/>
          </p:nvCxnSpPr>
          <p:spPr>
            <a:xfrm flipH="1">
              <a:off x="4799766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7A4E0F0-26FD-44B0-946C-4DDD0383B703}"/>
              </a:ext>
            </a:extLst>
          </p:cNvPr>
          <p:cNvSpPr txBox="1"/>
          <p:nvPr/>
        </p:nvSpPr>
        <p:spPr>
          <a:xfrm>
            <a:off x="5333998" y="2993767"/>
            <a:ext cx="36576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again!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5045BF5-CC00-46B6-BB3E-A5B4E09A0494}"/>
              </a:ext>
            </a:extLst>
          </p:cNvPr>
          <p:cNvSpPr txBox="1"/>
          <p:nvPr/>
        </p:nvSpPr>
        <p:spPr>
          <a:xfrm>
            <a:off x="5333998" y="3752356"/>
            <a:ext cx="36576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AGAIN!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087BACE-D72F-4D0B-B72F-5D7B90FDA726}"/>
              </a:ext>
            </a:extLst>
          </p:cNvPr>
          <p:cNvSpPr txBox="1"/>
          <p:nvPr/>
        </p:nvSpPr>
        <p:spPr>
          <a:xfrm>
            <a:off x="5333997" y="4404422"/>
            <a:ext cx="3657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AGAIN!!!!!! (It’s still negative!)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070824D-055E-4839-ACA9-4485F82117B7}"/>
              </a:ext>
            </a:extLst>
          </p:cNvPr>
          <p:cNvSpPr txBox="1"/>
          <p:nvPr/>
        </p:nvSpPr>
        <p:spPr>
          <a:xfrm>
            <a:off x="359825" y="1366599"/>
            <a:ext cx="3142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1 1 0 0 1 1 1 1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2179898-3652-4986-9054-D7EAFBF27BEF}"/>
              </a:ext>
            </a:extLst>
          </p:cNvPr>
          <p:cNvGrpSpPr/>
          <p:nvPr/>
        </p:nvGrpSpPr>
        <p:grpSpPr>
          <a:xfrm flipH="1">
            <a:off x="588711" y="2651761"/>
            <a:ext cx="3065173" cy="364194"/>
            <a:chOff x="2039393" y="1438062"/>
            <a:chExt cx="3065173" cy="364194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1BD402FA-0D13-4B83-9C16-056711895540}"/>
                </a:ext>
              </a:extLst>
            </p:cNvPr>
            <p:cNvCxnSpPr/>
            <p:nvPr/>
          </p:nvCxnSpPr>
          <p:spPr>
            <a:xfrm flipH="1">
              <a:off x="2039393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AA479C8B-8D70-44D4-9C1E-10BA10A76321}"/>
                </a:ext>
              </a:extLst>
            </p:cNvPr>
            <p:cNvCxnSpPr/>
            <p:nvPr/>
          </p:nvCxnSpPr>
          <p:spPr>
            <a:xfrm flipH="1">
              <a:off x="2433732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A8C114B2-7786-4DC4-943C-3FFAF85074EF}"/>
                </a:ext>
              </a:extLst>
            </p:cNvPr>
            <p:cNvCxnSpPr/>
            <p:nvPr/>
          </p:nvCxnSpPr>
          <p:spPr>
            <a:xfrm flipH="1">
              <a:off x="2828071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7760ED28-45F3-40FC-9644-F8C7F8315F99}"/>
                </a:ext>
              </a:extLst>
            </p:cNvPr>
            <p:cNvCxnSpPr/>
            <p:nvPr/>
          </p:nvCxnSpPr>
          <p:spPr>
            <a:xfrm flipH="1">
              <a:off x="3222410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1AEA648A-5531-4ED7-B887-0A3D6D435C61}"/>
                </a:ext>
              </a:extLst>
            </p:cNvPr>
            <p:cNvCxnSpPr/>
            <p:nvPr/>
          </p:nvCxnSpPr>
          <p:spPr>
            <a:xfrm flipH="1">
              <a:off x="3616749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1E96B63A-834C-4C6A-9273-E4784C77C812}"/>
                </a:ext>
              </a:extLst>
            </p:cNvPr>
            <p:cNvCxnSpPr/>
            <p:nvPr/>
          </p:nvCxnSpPr>
          <p:spPr>
            <a:xfrm flipH="1">
              <a:off x="4011088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71EE907F-6805-448D-B99D-1AD9DBADD3C8}"/>
                </a:ext>
              </a:extLst>
            </p:cNvPr>
            <p:cNvCxnSpPr/>
            <p:nvPr/>
          </p:nvCxnSpPr>
          <p:spPr>
            <a:xfrm flipH="1">
              <a:off x="4405427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604E6091-B8DF-480C-9D2F-370D3B094789}"/>
                </a:ext>
              </a:extLst>
            </p:cNvPr>
            <p:cNvCxnSpPr/>
            <p:nvPr/>
          </p:nvCxnSpPr>
          <p:spPr>
            <a:xfrm flipH="1">
              <a:off x="4799766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3DFC0EA2-BF40-498D-8893-B6BCD1215FCB}"/>
              </a:ext>
            </a:extLst>
          </p:cNvPr>
          <p:cNvSpPr txBox="1"/>
          <p:nvPr/>
        </p:nvSpPr>
        <p:spPr>
          <a:xfrm>
            <a:off x="409237" y="3752356"/>
            <a:ext cx="3536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1 1 1 </a:t>
            </a:r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1 1 0 0 1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1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38E6A0D-3493-46D2-8C80-F450A5AF9C3B}"/>
              </a:ext>
            </a:extLst>
          </p:cNvPr>
          <p:cNvGrpSpPr/>
          <p:nvPr/>
        </p:nvGrpSpPr>
        <p:grpSpPr>
          <a:xfrm flipH="1">
            <a:off x="632062" y="3454124"/>
            <a:ext cx="3065173" cy="364194"/>
            <a:chOff x="2039393" y="1438062"/>
            <a:chExt cx="3065173" cy="364194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C3FBD64C-E916-4CB8-9E15-931AF3ECCCC9}"/>
                </a:ext>
              </a:extLst>
            </p:cNvPr>
            <p:cNvCxnSpPr/>
            <p:nvPr/>
          </p:nvCxnSpPr>
          <p:spPr>
            <a:xfrm flipH="1">
              <a:off x="2039393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ADF1017C-C43B-4BF6-8F42-5F86E983EA7A}"/>
                </a:ext>
              </a:extLst>
            </p:cNvPr>
            <p:cNvCxnSpPr/>
            <p:nvPr/>
          </p:nvCxnSpPr>
          <p:spPr>
            <a:xfrm flipH="1">
              <a:off x="2433732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8DC13871-1BC5-4814-A6EC-A5866A973C3F}"/>
                </a:ext>
              </a:extLst>
            </p:cNvPr>
            <p:cNvCxnSpPr/>
            <p:nvPr/>
          </p:nvCxnSpPr>
          <p:spPr>
            <a:xfrm flipH="1">
              <a:off x="2828071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CB4B8E1-469F-48BB-AC81-1785D87F6ACB}"/>
                </a:ext>
              </a:extLst>
            </p:cNvPr>
            <p:cNvCxnSpPr/>
            <p:nvPr/>
          </p:nvCxnSpPr>
          <p:spPr>
            <a:xfrm flipH="1">
              <a:off x="3222410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6F859E64-C18E-4EC2-9F7E-5B252E2CB8F6}"/>
                </a:ext>
              </a:extLst>
            </p:cNvPr>
            <p:cNvCxnSpPr/>
            <p:nvPr/>
          </p:nvCxnSpPr>
          <p:spPr>
            <a:xfrm flipH="1">
              <a:off x="3616749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BBB9C6DB-2DEE-494D-B7ED-2B5B340F50C2}"/>
                </a:ext>
              </a:extLst>
            </p:cNvPr>
            <p:cNvCxnSpPr/>
            <p:nvPr/>
          </p:nvCxnSpPr>
          <p:spPr>
            <a:xfrm flipH="1">
              <a:off x="4011088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9D1D6881-208F-44BF-978D-D955711FE426}"/>
                </a:ext>
              </a:extLst>
            </p:cNvPr>
            <p:cNvCxnSpPr/>
            <p:nvPr/>
          </p:nvCxnSpPr>
          <p:spPr>
            <a:xfrm flipH="1">
              <a:off x="4405427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48942A50-EA14-4988-A7B3-C99F6A1741B9}"/>
                </a:ext>
              </a:extLst>
            </p:cNvPr>
            <p:cNvCxnSpPr/>
            <p:nvPr/>
          </p:nvCxnSpPr>
          <p:spPr>
            <a:xfrm flipH="1">
              <a:off x="4799766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0B8A069D-D095-455B-8738-354ED639FFE5}"/>
              </a:ext>
            </a:extLst>
          </p:cNvPr>
          <p:cNvSpPr txBox="1"/>
          <p:nvPr/>
        </p:nvSpPr>
        <p:spPr>
          <a:xfrm>
            <a:off x="409237" y="4552900"/>
            <a:ext cx="3536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1 1 1 1</a:t>
            </a:r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 1 1 0 0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1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CDF9844-5086-408B-A42F-025E779F5CD9}"/>
              </a:ext>
            </a:extLst>
          </p:cNvPr>
          <p:cNvGrpSpPr/>
          <p:nvPr/>
        </p:nvGrpSpPr>
        <p:grpSpPr>
          <a:xfrm flipH="1">
            <a:off x="632062" y="4254668"/>
            <a:ext cx="3065173" cy="364194"/>
            <a:chOff x="2039393" y="1438062"/>
            <a:chExt cx="3065173" cy="364194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4203A2CC-2387-4ADC-A6DB-01076F39E295}"/>
                </a:ext>
              </a:extLst>
            </p:cNvPr>
            <p:cNvCxnSpPr/>
            <p:nvPr/>
          </p:nvCxnSpPr>
          <p:spPr>
            <a:xfrm flipH="1">
              <a:off x="2039393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0D0A747F-7EF4-4B08-93C9-4B120C724648}"/>
                </a:ext>
              </a:extLst>
            </p:cNvPr>
            <p:cNvCxnSpPr/>
            <p:nvPr/>
          </p:nvCxnSpPr>
          <p:spPr>
            <a:xfrm flipH="1">
              <a:off x="2433732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271B5E0C-D245-4CED-929B-946BD5C3EC47}"/>
                </a:ext>
              </a:extLst>
            </p:cNvPr>
            <p:cNvCxnSpPr/>
            <p:nvPr/>
          </p:nvCxnSpPr>
          <p:spPr>
            <a:xfrm flipH="1">
              <a:off x="2828071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F0B20826-4633-4EDF-A088-2E763D222B1A}"/>
                </a:ext>
              </a:extLst>
            </p:cNvPr>
            <p:cNvCxnSpPr/>
            <p:nvPr/>
          </p:nvCxnSpPr>
          <p:spPr>
            <a:xfrm flipH="1">
              <a:off x="3222410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582EA069-434C-47F9-AF0F-4FE35387C492}"/>
                </a:ext>
              </a:extLst>
            </p:cNvPr>
            <p:cNvCxnSpPr/>
            <p:nvPr/>
          </p:nvCxnSpPr>
          <p:spPr>
            <a:xfrm flipH="1">
              <a:off x="3616749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84E17A22-FD35-4235-BE4F-75954571AB70}"/>
                </a:ext>
              </a:extLst>
            </p:cNvPr>
            <p:cNvCxnSpPr/>
            <p:nvPr/>
          </p:nvCxnSpPr>
          <p:spPr>
            <a:xfrm flipH="1">
              <a:off x="4011088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886FF36-2F48-40D8-A06C-C03B7BE08A33}"/>
                </a:ext>
              </a:extLst>
            </p:cNvPr>
            <p:cNvCxnSpPr/>
            <p:nvPr/>
          </p:nvCxnSpPr>
          <p:spPr>
            <a:xfrm flipH="1">
              <a:off x="4405427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73A3CC1F-7A8B-4F9B-9666-D80F6F4D8B28}"/>
                </a:ext>
              </a:extLst>
            </p:cNvPr>
            <p:cNvCxnSpPr/>
            <p:nvPr/>
          </p:nvCxnSpPr>
          <p:spPr>
            <a:xfrm flipH="1">
              <a:off x="4799766" y="1438062"/>
              <a:ext cx="304800" cy="364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E1CBBA67-05D1-4455-8EC2-E0D0A2DA8ED2}"/>
              </a:ext>
            </a:extLst>
          </p:cNvPr>
          <p:cNvSpPr/>
          <p:nvPr/>
        </p:nvSpPr>
        <p:spPr>
          <a:xfrm>
            <a:off x="409237" y="5019188"/>
            <a:ext cx="3168270" cy="56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2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22" grpId="0"/>
      <p:bldP spid="32" grpId="0"/>
      <p:bldP spid="66" grpId="0"/>
      <p:bldP spid="67" grpId="0"/>
      <p:bldP spid="68" grpId="0"/>
      <p:bldP spid="78" grpId="0"/>
      <p:bldP spid="8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Huh</a:t>
            </a:r>
            <a:r>
              <a:rPr lang="mr-IN" dirty="0"/>
              <a:t>…</a:t>
            </a:r>
            <a:r>
              <a:rPr lang="en-US" dirty="0"/>
              <a:t> that's weird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75619"/>
            <a:ext cx="8991600" cy="533399"/>
          </a:xfrm>
        </p:spPr>
        <p:txBody>
          <a:bodyPr/>
          <a:lstStyle/>
          <a:p>
            <a:r>
              <a:rPr lang="en-US" dirty="0"/>
              <a:t>Let's start with a value like 5 and shift left and see what happens: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957600"/>
              </p:ext>
            </p:extLst>
          </p:nvPr>
        </p:nvGraphicFramePr>
        <p:xfrm>
          <a:off x="457200" y="1309018"/>
          <a:ext cx="4023360" cy="1036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Binary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Decimal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101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296328"/>
              </p:ext>
            </p:extLst>
          </p:nvPr>
        </p:nvGraphicFramePr>
        <p:xfrm>
          <a:off x="457200" y="2345338"/>
          <a:ext cx="2011680" cy="51816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1010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052510"/>
              </p:ext>
            </p:extLst>
          </p:nvPr>
        </p:nvGraphicFramePr>
        <p:xfrm>
          <a:off x="2468880" y="2345338"/>
          <a:ext cx="2011680" cy="51816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029209"/>
              </p:ext>
            </p:extLst>
          </p:nvPr>
        </p:nvGraphicFramePr>
        <p:xfrm>
          <a:off x="457200" y="2863498"/>
          <a:ext cx="2011680" cy="51816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10100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946843"/>
              </p:ext>
            </p:extLst>
          </p:nvPr>
        </p:nvGraphicFramePr>
        <p:xfrm>
          <a:off x="2468880" y="2863498"/>
          <a:ext cx="2011680" cy="51816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092484"/>
              </p:ext>
            </p:extLst>
          </p:nvPr>
        </p:nvGraphicFramePr>
        <p:xfrm>
          <a:off x="457200" y="3381658"/>
          <a:ext cx="2011680" cy="51816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101000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737737"/>
              </p:ext>
            </p:extLst>
          </p:nvPr>
        </p:nvGraphicFramePr>
        <p:xfrm>
          <a:off x="2468880" y="3381658"/>
          <a:ext cx="2011680" cy="51816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40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25854"/>
              </p:ext>
            </p:extLst>
          </p:nvPr>
        </p:nvGraphicFramePr>
        <p:xfrm>
          <a:off x="457200" y="3900878"/>
          <a:ext cx="2011680" cy="51816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1010000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979576"/>
              </p:ext>
            </p:extLst>
          </p:nvPr>
        </p:nvGraphicFramePr>
        <p:xfrm>
          <a:off x="2468880" y="3900878"/>
          <a:ext cx="2011680" cy="51816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80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776893" y="1439927"/>
            <a:ext cx="3280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Why is this happening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64392" y="1914450"/>
            <a:ext cx="375051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Well uh... what if I gave you</a:t>
            </a:r>
            <a:br>
              <a:rPr lang="en-US" sz="2200" dirty="0"/>
            </a:br>
            <a:r>
              <a:rPr lang="en-US" sz="3600" b="1" dirty="0"/>
              <a:t>49018853</a:t>
            </a:r>
            <a:endParaRPr lang="en-US" sz="2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648200" y="2907134"/>
            <a:ext cx="44005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How do you multiply that by 10?</a:t>
            </a:r>
            <a:endParaRPr lang="en-US" sz="2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105400" y="3332094"/>
            <a:ext cx="11464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/>
              <a:t>by 100?</a:t>
            </a:r>
            <a:endParaRPr lang="en-US" sz="2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511068" y="3720211"/>
            <a:ext cx="16033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by 100000?</a:t>
            </a:r>
            <a:endParaRPr lang="en-US" sz="2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245797" y="4228794"/>
            <a:ext cx="3587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Something </a:t>
            </a:r>
            <a:r>
              <a:rPr lang="en-US" sz="2200" b="1" dirty="0"/>
              <a:t>very similar</a:t>
            </a:r>
            <a:r>
              <a:rPr lang="en-US" sz="2200" dirty="0"/>
              <a:t> is happening here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89869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&lt;&lt; n == a * 2</a:t>
            </a:r>
            <a:r>
              <a:rPr lang="en-US" baseline="30000" dirty="0"/>
              <a:t>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Shifting left by </a:t>
            </a:r>
            <a:r>
              <a:rPr lang="en-US" b="1" i="1" dirty="0"/>
              <a:t>n</a:t>
            </a:r>
            <a:r>
              <a:rPr lang="en-US" b="1" dirty="0"/>
              <a:t> is the same as multiplying by 2</a:t>
            </a:r>
            <a:r>
              <a:rPr lang="en-US" b="1" baseline="30000" dirty="0"/>
              <a:t>n</a:t>
            </a:r>
          </a:p>
          <a:p>
            <a:pPr lvl="1"/>
            <a:r>
              <a:rPr lang="en-US" dirty="0"/>
              <a:t>You probably learned this as "moving the decimal point"</a:t>
            </a:r>
          </a:p>
          <a:p>
            <a:pPr lvl="2"/>
            <a:r>
              <a:rPr lang="en-US" dirty="0"/>
              <a:t>And moving the decimal point </a:t>
            </a:r>
            <a:r>
              <a:rPr lang="en-US" i="1" dirty="0"/>
              <a:t>right</a:t>
            </a:r>
            <a:r>
              <a:rPr lang="en-US" dirty="0"/>
              <a:t> is like shifting the digits </a:t>
            </a:r>
            <a:r>
              <a:rPr lang="en-US" i="1" dirty="0"/>
              <a:t>left</a:t>
            </a:r>
          </a:p>
          <a:p>
            <a:pPr lvl="2"/>
            <a:endParaRPr lang="en-US" i="1" dirty="0"/>
          </a:p>
          <a:p>
            <a:r>
              <a:rPr lang="en-US" b="1" dirty="0"/>
              <a:t>Shifting is fast and easy on most CPUs.</a:t>
            </a:r>
          </a:p>
          <a:p>
            <a:pPr lvl="1"/>
            <a:r>
              <a:rPr lang="en-US" dirty="0"/>
              <a:t>Way faster than multiplication in any case.</a:t>
            </a:r>
          </a:p>
          <a:p>
            <a:pPr lvl="1"/>
            <a:r>
              <a:rPr lang="en-US" dirty="0"/>
              <a:t>(It’s not a great reason to do it when you’re using C though)</a:t>
            </a:r>
          </a:p>
          <a:p>
            <a:pPr lvl="1"/>
            <a:endParaRPr lang="en-US" dirty="0"/>
          </a:p>
          <a:p>
            <a:r>
              <a:rPr lang="en-US" dirty="0"/>
              <a:t>Hey</a:t>
            </a:r>
            <a:r>
              <a:rPr lang="mr-IN" dirty="0"/>
              <a:t>…</a:t>
            </a:r>
            <a:r>
              <a:rPr lang="en-US" dirty="0"/>
              <a:t> if shifting </a:t>
            </a:r>
            <a:r>
              <a:rPr lang="en-US" i="1" dirty="0"/>
              <a:t>left</a:t>
            </a:r>
            <a:r>
              <a:rPr lang="en-US" dirty="0"/>
              <a:t> is the same as multiplying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86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&gt;&gt; n == a / 2</a:t>
            </a:r>
            <a:r>
              <a:rPr lang="en-US" baseline="30000" dirty="0"/>
              <a:t>n</a:t>
            </a:r>
            <a:r>
              <a:rPr lang="en-US" dirty="0"/>
              <a:t>, </a:t>
            </a:r>
            <a:r>
              <a:rPr lang="en-US" dirty="0" err="1"/>
              <a:t>ish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got it</a:t>
            </a:r>
          </a:p>
          <a:p>
            <a:r>
              <a:rPr lang="en-US" b="1" dirty="0"/>
              <a:t>Shifting right by n is like dividing by 2</a:t>
            </a:r>
            <a:r>
              <a:rPr lang="en-US" b="1" baseline="30000" dirty="0"/>
              <a:t>n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sort of.</a:t>
            </a:r>
          </a:p>
          <a:p>
            <a:pPr lvl="1"/>
            <a:endParaRPr lang="en-US" b="1" i="1" dirty="0">
              <a:solidFill>
                <a:srgbClr val="FF0000"/>
              </a:solidFill>
            </a:endParaRPr>
          </a:p>
          <a:p>
            <a:r>
              <a:rPr lang="en-US" dirty="0"/>
              <a:t>What's 101</a:t>
            </a:r>
            <a:r>
              <a:rPr lang="en-US" baseline="-25000" dirty="0"/>
              <a:t>2</a:t>
            </a:r>
            <a:r>
              <a:rPr lang="en-US" dirty="0"/>
              <a:t> shifted right by 1?</a:t>
            </a:r>
          </a:p>
          <a:p>
            <a:pPr lvl="1"/>
            <a:r>
              <a:rPr lang="en-US" dirty="0"/>
              <a:t>10</a:t>
            </a:r>
            <a:r>
              <a:rPr lang="en-US" baseline="-25000" dirty="0"/>
              <a:t>2</a:t>
            </a:r>
            <a:r>
              <a:rPr lang="en-US" dirty="0"/>
              <a:t>, which is 2</a:t>
            </a:r>
            <a:r>
              <a:rPr lang="mr-IN" dirty="0"/>
              <a:t>…</a:t>
            </a:r>
            <a:endParaRPr lang="en-US" dirty="0"/>
          </a:p>
          <a:p>
            <a:pPr lvl="2"/>
            <a:r>
              <a:rPr lang="en-US" dirty="0"/>
              <a:t>It's like doing </a:t>
            </a:r>
            <a:r>
              <a:rPr lang="en-US" b="1" dirty="0"/>
              <a:t>integer</a:t>
            </a:r>
            <a:r>
              <a:rPr lang="en-US" dirty="0"/>
              <a:t> (or </a:t>
            </a:r>
            <a:r>
              <a:rPr lang="en-US" b="1" dirty="0"/>
              <a:t>flooring</a:t>
            </a:r>
            <a:r>
              <a:rPr lang="en-US" dirty="0"/>
              <a:t>) division</a:t>
            </a:r>
          </a:p>
          <a:p>
            <a:pPr lvl="2"/>
            <a:endParaRPr lang="en-US" dirty="0"/>
          </a:p>
          <a:p>
            <a:r>
              <a:rPr lang="en-US" dirty="0"/>
              <a:t>Generally, compilers are smart enough that you just multiply/divide</a:t>
            </a:r>
          </a:p>
          <a:p>
            <a:pPr lvl="1"/>
            <a:r>
              <a:rPr lang="en-US" dirty="0"/>
              <a:t>It’s confusing to shift just to optimize performance.</a:t>
            </a:r>
          </a:p>
          <a:p>
            <a:pPr lvl="1"/>
            <a:r>
              <a:rPr lang="en-US" dirty="0"/>
              <a:t>It’s good to not be clever until it is proven that you need to be.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C6C46-7EDD-4721-B8BB-BBC68C832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 Bitwise Operations: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0A695-0DF0-42DE-A643-072CDDC0D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19" y="967740"/>
            <a:ext cx="8674913" cy="44820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C code		Description				MIPS instruction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Inconsolata" panose="020B0609030003000000" pitchFamily="49" charset="0"/>
              </a:rPr>
              <a:t>x | y			or					or  x, x, y</a:t>
            </a:r>
          </a:p>
          <a:p>
            <a:pPr marL="0" indent="0">
              <a:buNone/>
            </a:pPr>
            <a:r>
              <a:rPr lang="en-US" dirty="0">
                <a:latin typeface="Inconsolata" panose="020B0609030003000000" pitchFamily="49" charset="0"/>
              </a:rPr>
              <a:t>x &amp; y			and					and x, x, y</a:t>
            </a:r>
          </a:p>
          <a:p>
            <a:pPr marL="0" indent="0">
              <a:buNone/>
            </a:pPr>
            <a:r>
              <a:rPr lang="en-US" dirty="0">
                <a:latin typeface="Inconsolata" panose="020B0609030003000000" pitchFamily="49" charset="0"/>
              </a:rPr>
              <a:t>x ^ y			</a:t>
            </a:r>
            <a:r>
              <a:rPr lang="en-US" dirty="0" err="1">
                <a:latin typeface="Inconsolata" panose="020B0609030003000000" pitchFamily="49" charset="0"/>
              </a:rPr>
              <a:t>xor</a:t>
            </a:r>
            <a:r>
              <a:rPr lang="en-US" dirty="0">
                <a:latin typeface="Inconsolata" panose="020B0609030003000000" pitchFamily="49" charset="0"/>
              </a:rPr>
              <a:t>					</a:t>
            </a:r>
            <a:r>
              <a:rPr lang="en-US" dirty="0" err="1">
                <a:latin typeface="Inconsolata" panose="020B0609030003000000" pitchFamily="49" charset="0"/>
              </a:rPr>
              <a:t>xor</a:t>
            </a:r>
            <a:r>
              <a:rPr lang="en-US" dirty="0">
                <a:latin typeface="Inconsolata" panose="020B0609030003000000" pitchFamily="49" charset="0"/>
              </a:rPr>
              <a:t> x, x, y</a:t>
            </a:r>
          </a:p>
          <a:p>
            <a:pPr marL="0" indent="0">
              <a:buNone/>
            </a:pPr>
            <a:r>
              <a:rPr lang="en-US" dirty="0">
                <a:latin typeface="Inconsolata" panose="020B0609030003000000" pitchFamily="49" charset="0"/>
              </a:rPr>
              <a:t>!x			not					seq x, x, $0 (“</a:t>
            </a:r>
            <a:r>
              <a:rPr lang="en-US" dirty="0" err="1">
                <a:latin typeface="Inconsolata" panose="020B0609030003000000" pitchFamily="49" charset="0"/>
              </a:rPr>
              <a:t>seqz</a:t>
            </a:r>
            <a:r>
              <a:rPr lang="en-US" dirty="0">
                <a:latin typeface="Inconsolata" panose="020B0609030003000000" pitchFamily="49" charset="0"/>
              </a:rPr>
              <a:t>”)</a:t>
            </a:r>
          </a:p>
          <a:p>
            <a:pPr marL="0" indent="0">
              <a:buNone/>
            </a:pPr>
            <a:r>
              <a:rPr lang="en-US" dirty="0">
                <a:latin typeface="Inconsolata" panose="020B0609030003000000" pitchFamily="49" charset="0"/>
              </a:rPr>
              <a:t>~x			complement (negate)		nor x, x, $0 (“not”)</a:t>
            </a:r>
          </a:p>
          <a:p>
            <a:pPr marL="0" indent="0">
              <a:buNone/>
            </a:pPr>
            <a:r>
              <a:rPr lang="en-US" dirty="0">
                <a:latin typeface="Inconsolata" panose="020B0609030003000000" pitchFamily="49" charset="0"/>
              </a:rPr>
              <a:t>x &lt;&lt; y		left-shift logical		</a:t>
            </a:r>
            <a:r>
              <a:rPr lang="en-US" dirty="0" err="1">
                <a:latin typeface="Inconsolata" panose="020B0609030003000000" pitchFamily="49" charset="0"/>
              </a:rPr>
              <a:t>sll</a:t>
            </a:r>
            <a:r>
              <a:rPr lang="en-US" dirty="0">
                <a:latin typeface="Inconsolata" panose="020B0609030003000000" pitchFamily="49" charset="0"/>
              </a:rPr>
              <a:t> x, x, y</a:t>
            </a:r>
          </a:p>
          <a:p>
            <a:pPr marL="0" indent="0">
              <a:buNone/>
            </a:pPr>
            <a:r>
              <a:rPr lang="en-US" dirty="0">
                <a:latin typeface="Inconsolata" panose="020B0609030003000000" pitchFamily="49" charset="0"/>
              </a:rPr>
              <a:t>x &gt;&gt; y		right-shift logical		</a:t>
            </a:r>
            <a:r>
              <a:rPr lang="en-US" dirty="0" err="1">
                <a:latin typeface="Inconsolata" panose="020B0609030003000000" pitchFamily="49" charset="0"/>
              </a:rPr>
              <a:t>srl</a:t>
            </a:r>
            <a:r>
              <a:rPr lang="en-US" dirty="0">
                <a:latin typeface="Inconsolata" panose="020B0609030003000000" pitchFamily="49" charset="0"/>
              </a:rPr>
              <a:t> x, x, y</a:t>
            </a:r>
          </a:p>
          <a:p>
            <a:pPr marL="0" indent="0">
              <a:buNone/>
            </a:pPr>
            <a:endParaRPr lang="en-US" dirty="0">
              <a:latin typeface="Inconsolata" panose="020B0609030003000000" pitchFamily="49" charset="0"/>
            </a:endParaRPr>
          </a:p>
          <a:p>
            <a:pPr marL="0" indent="0">
              <a:buNone/>
            </a:pPr>
            <a:r>
              <a:rPr lang="en-US" dirty="0"/>
              <a:t>When x is signed (most of the time…):</a:t>
            </a:r>
          </a:p>
          <a:p>
            <a:pPr marL="0" indent="0">
              <a:buNone/>
            </a:pPr>
            <a:r>
              <a:rPr lang="en-US" dirty="0">
                <a:latin typeface="Inconsolata" panose="020B0609030003000000" pitchFamily="49" charset="0"/>
              </a:rPr>
              <a:t>x &gt;&gt; y		right-shift arithmetic	</a:t>
            </a:r>
            <a:r>
              <a:rPr lang="en-US" dirty="0" err="1">
                <a:latin typeface="Inconsolata" panose="020B0609030003000000" pitchFamily="49" charset="0"/>
              </a:rPr>
              <a:t>sra</a:t>
            </a:r>
            <a:r>
              <a:rPr lang="en-US" dirty="0">
                <a:latin typeface="Inconsolata" panose="020B0609030003000000" pitchFamily="49" charset="0"/>
              </a:rPr>
              <a:t> x, x, 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A0C935-22BE-457D-B738-1979B2E7B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DB330-8307-4F1E-9584-307D2B848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999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201589-CDA1-4519-A5B9-9EDC65542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Fractional Encoding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EDFC88-6D2A-4453-8E3F-77C281C94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Time I Teach Floats I Want Some Root Beer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9D06B-8847-425F-92C0-F387F7850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2E10F2-E9CB-470C-AA1E-5FDFC3DF9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630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1BE7C2-00B0-4E5D-869D-0630185DA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 Manipulation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7B62A6-DE94-40B2-ABCA-4251E9F0F1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Flippin’ Switches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9BC99-42E0-47CA-938F-08B9BE1E3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CS/COE 0449 – Spring 2019/2020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408E06-C9E4-4AB7-8763-3DFA186DB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706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8D4DD9-3E24-6843-9192-3770DE0C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Fractional numbers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3025D0-2EF6-424F-B643-E139F6493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967740"/>
            <a:ext cx="8343900" cy="4564380"/>
          </a:xfrm>
        </p:spPr>
        <p:txBody>
          <a:bodyPr>
            <a:normAutofit/>
          </a:bodyPr>
          <a:lstStyle/>
          <a:p>
            <a:r>
              <a:rPr lang="en-US" dirty="0"/>
              <a:t>Up to this point we have been working with integer numbers.</a:t>
            </a:r>
          </a:p>
          <a:p>
            <a:pPr lvl="1"/>
            <a:r>
              <a:rPr lang="en-US" dirty="0"/>
              <a:t>Unsigned and signed!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However, Real world numbers are… Real numbers. Like so: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That creates new challenges!</a:t>
            </a:r>
          </a:p>
          <a:p>
            <a:pPr lvl="1"/>
            <a:r>
              <a:rPr lang="en-US" dirty="0"/>
              <a:t>Let’s start by taking a look at them.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75FE80-02DC-2347-A8E3-698175B34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32F9D6-CFBA-1D48-AB2B-D72A9CEDA83B}"/>
              </a:ext>
            </a:extLst>
          </p:cNvPr>
          <p:cNvSpPr/>
          <p:nvPr/>
        </p:nvSpPr>
        <p:spPr>
          <a:xfrm>
            <a:off x="2514600" y="1380568"/>
            <a:ext cx="351570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" sz="9600" dirty="0">
                <a:solidFill>
                  <a:prstClr val="black"/>
                </a:solidFill>
                <a:latin typeface="Segoe UI" charset="0"/>
                <a:ea typeface="Segoe UI" charset="0"/>
                <a:cs typeface="Segoe UI" charset="0"/>
                <a:sym typeface="Trebuchet MS"/>
              </a:rPr>
              <a:t>2 0 1 9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077860-EA27-514E-AF48-DC36BB7EC838}"/>
              </a:ext>
            </a:extLst>
          </p:cNvPr>
          <p:cNvSpPr/>
          <p:nvPr/>
        </p:nvSpPr>
        <p:spPr>
          <a:xfrm>
            <a:off x="1423757" y="3050248"/>
            <a:ext cx="569739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" sz="9600" dirty="0">
                <a:solidFill>
                  <a:prstClr val="black"/>
                </a:solidFill>
                <a:latin typeface="Segoe UI" charset="0"/>
                <a:ea typeface="Segoe UI" charset="0"/>
                <a:cs typeface="Segoe UI" charset="0"/>
                <a:sym typeface="Trebuchet MS"/>
              </a:rPr>
              <a:t>2 0 1 9.320</a:t>
            </a:r>
          </a:p>
        </p:txBody>
      </p:sp>
    </p:spTree>
    <p:extLst>
      <p:ext uri="{BB962C8B-B14F-4D97-AF65-F5344CB8AC3E}">
        <p14:creationId xmlns:p14="http://schemas.microsoft.com/office/powerpoint/2010/main" val="200401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079A58-3178-D241-8809-B66B983E9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a fraction of a number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8ACEE1-DBA4-414D-8B68-6F468FC6A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dirty="0"/>
              <a:t>The numbers we use are written </a:t>
            </a:r>
            <a:r>
              <a:rPr lang="en" b="1" dirty="0"/>
              <a:t>positionally</a:t>
            </a:r>
            <a:r>
              <a:rPr lang="en" dirty="0"/>
              <a:t>: the position of a digit within the number has a meaning</a:t>
            </a:r>
            <a:r>
              <a:rPr lang="en-US" dirty="0"/>
              <a:t>.</a:t>
            </a:r>
            <a:endParaRPr lang="en" dirty="0"/>
          </a:p>
          <a:p>
            <a:r>
              <a:rPr lang="en-US" dirty="0"/>
              <a:t>What about when the numbers go over the </a:t>
            </a:r>
            <a:r>
              <a:rPr lang="en-US" b="1" dirty="0"/>
              <a:t>decimal point</a:t>
            </a:r>
            <a:r>
              <a:rPr lang="en-US" dirty="0"/>
              <a:t>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BC58B6-A789-F34C-A73D-E76D0A805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Shape 85">
            <a:extLst>
              <a:ext uri="{FF2B5EF4-FFF2-40B4-BE49-F238E27FC236}">
                <a16:creationId xmlns:a16="http://schemas.microsoft.com/office/drawing/2014/main" id="{A8868074-3F15-9E41-8608-2D2DE7D4592D}"/>
              </a:ext>
            </a:extLst>
          </p:cNvPr>
          <p:cNvSpPr txBox="1"/>
          <p:nvPr/>
        </p:nvSpPr>
        <p:spPr>
          <a:xfrm>
            <a:off x="685800" y="2933002"/>
            <a:ext cx="3886200" cy="148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9600" dirty="0">
                <a:latin typeface="Segoe UI" charset="0"/>
                <a:ea typeface="Segoe UI" charset="0"/>
                <a:cs typeface="Segoe UI" charset="0"/>
                <a:sym typeface="Trebuchet MS"/>
              </a:rPr>
              <a:t>2 0 1 9</a:t>
            </a:r>
          </a:p>
        </p:txBody>
      </p:sp>
      <p:sp>
        <p:nvSpPr>
          <p:cNvPr id="8" name="Shape 87">
            <a:extLst>
              <a:ext uri="{FF2B5EF4-FFF2-40B4-BE49-F238E27FC236}">
                <a16:creationId xmlns:a16="http://schemas.microsoft.com/office/drawing/2014/main" id="{2F76E613-22F1-994E-AAFA-3FA0D4BDDA33}"/>
              </a:ext>
            </a:extLst>
          </p:cNvPr>
          <p:cNvSpPr txBox="1"/>
          <p:nvPr/>
        </p:nvSpPr>
        <p:spPr>
          <a:xfrm>
            <a:off x="3749200" y="4350127"/>
            <a:ext cx="693900" cy="51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2200" dirty="0">
                <a:latin typeface="Segoe UI" charset="0"/>
                <a:ea typeface="Segoe UI" charset="0"/>
                <a:cs typeface="Segoe UI" charset="0"/>
                <a:sym typeface="Trebuchet MS"/>
              </a:rPr>
              <a:t>1s</a:t>
            </a:r>
          </a:p>
        </p:txBody>
      </p:sp>
      <p:sp>
        <p:nvSpPr>
          <p:cNvPr id="9" name="Shape 88">
            <a:extLst>
              <a:ext uri="{FF2B5EF4-FFF2-40B4-BE49-F238E27FC236}">
                <a16:creationId xmlns:a16="http://schemas.microsoft.com/office/drawing/2014/main" id="{0CD5FF1A-D0D7-764A-BD56-999854C7481E}"/>
              </a:ext>
            </a:extLst>
          </p:cNvPr>
          <p:cNvSpPr txBox="1"/>
          <p:nvPr/>
        </p:nvSpPr>
        <p:spPr>
          <a:xfrm>
            <a:off x="2828070" y="4350127"/>
            <a:ext cx="693900" cy="51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2200">
                <a:latin typeface="Segoe UI" charset="0"/>
                <a:ea typeface="Segoe UI" charset="0"/>
                <a:cs typeface="Segoe UI" charset="0"/>
                <a:sym typeface="Trebuchet MS"/>
              </a:rPr>
              <a:t>10s</a:t>
            </a:r>
          </a:p>
        </p:txBody>
      </p:sp>
      <p:sp>
        <p:nvSpPr>
          <p:cNvPr id="10" name="Shape 89">
            <a:extLst>
              <a:ext uri="{FF2B5EF4-FFF2-40B4-BE49-F238E27FC236}">
                <a16:creationId xmlns:a16="http://schemas.microsoft.com/office/drawing/2014/main" id="{D66E16AA-5805-4441-B70C-B04BAB93E073}"/>
              </a:ext>
            </a:extLst>
          </p:cNvPr>
          <p:cNvSpPr txBox="1"/>
          <p:nvPr/>
        </p:nvSpPr>
        <p:spPr>
          <a:xfrm>
            <a:off x="1736452" y="4350127"/>
            <a:ext cx="771900" cy="51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2200" dirty="0">
                <a:latin typeface="Segoe UI" charset="0"/>
                <a:ea typeface="Segoe UI" charset="0"/>
                <a:cs typeface="Segoe UI" charset="0"/>
                <a:sym typeface="Trebuchet MS"/>
              </a:rPr>
              <a:t>100s</a:t>
            </a:r>
          </a:p>
        </p:txBody>
      </p:sp>
      <p:sp>
        <p:nvSpPr>
          <p:cNvPr id="11" name="Shape 90">
            <a:extLst>
              <a:ext uri="{FF2B5EF4-FFF2-40B4-BE49-F238E27FC236}">
                <a16:creationId xmlns:a16="http://schemas.microsoft.com/office/drawing/2014/main" id="{0E8292A1-1FA7-B241-A931-53A7CD009E60}"/>
              </a:ext>
            </a:extLst>
          </p:cNvPr>
          <p:cNvSpPr txBox="1"/>
          <p:nvPr/>
        </p:nvSpPr>
        <p:spPr>
          <a:xfrm>
            <a:off x="680994" y="4350127"/>
            <a:ext cx="912600" cy="51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2200" dirty="0">
                <a:latin typeface="Segoe UI" charset="0"/>
                <a:ea typeface="Segoe UI" charset="0"/>
                <a:cs typeface="Segoe UI" charset="0"/>
                <a:sym typeface="Trebuchet MS"/>
              </a:rPr>
              <a:t>1000s</a:t>
            </a:r>
          </a:p>
        </p:txBody>
      </p:sp>
      <p:sp>
        <p:nvSpPr>
          <p:cNvPr id="13" name="Shape 92">
            <a:extLst>
              <a:ext uri="{FF2B5EF4-FFF2-40B4-BE49-F238E27FC236}">
                <a16:creationId xmlns:a16="http://schemas.microsoft.com/office/drawing/2014/main" id="{A46C0953-8212-9F4C-AF99-2BC411AC0935}"/>
              </a:ext>
            </a:extLst>
          </p:cNvPr>
          <p:cNvSpPr txBox="1"/>
          <p:nvPr/>
        </p:nvSpPr>
        <p:spPr>
          <a:xfrm>
            <a:off x="3698363" y="4790227"/>
            <a:ext cx="693900" cy="41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2200" dirty="0">
                <a:latin typeface="Segoe UI" charset="0"/>
                <a:ea typeface="Segoe UI" charset="0"/>
                <a:cs typeface="Segoe UI" charset="0"/>
                <a:sym typeface="Trebuchet MS"/>
              </a:rPr>
              <a:t>10</a:t>
            </a:r>
            <a:r>
              <a:rPr lang="en" sz="2200" baseline="30000" dirty="0">
                <a:latin typeface="Segoe UI" charset="0"/>
                <a:ea typeface="Segoe UI" charset="0"/>
                <a:cs typeface="Segoe UI" charset="0"/>
                <a:sym typeface="Trebuchet MS"/>
              </a:rPr>
              <a:t>0</a:t>
            </a:r>
          </a:p>
        </p:txBody>
      </p:sp>
      <p:sp>
        <p:nvSpPr>
          <p:cNvPr id="14" name="Shape 93">
            <a:extLst>
              <a:ext uri="{FF2B5EF4-FFF2-40B4-BE49-F238E27FC236}">
                <a16:creationId xmlns:a16="http://schemas.microsoft.com/office/drawing/2014/main" id="{EABD4A15-9721-7049-B4F4-6A6709D24386}"/>
              </a:ext>
            </a:extLst>
          </p:cNvPr>
          <p:cNvSpPr txBox="1"/>
          <p:nvPr/>
        </p:nvSpPr>
        <p:spPr>
          <a:xfrm>
            <a:off x="2777233" y="4790227"/>
            <a:ext cx="693900" cy="41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2200">
                <a:latin typeface="Segoe UI" charset="0"/>
                <a:ea typeface="Segoe UI" charset="0"/>
                <a:cs typeface="Segoe UI" charset="0"/>
                <a:sym typeface="Trebuchet MS"/>
              </a:rPr>
              <a:t>10</a:t>
            </a:r>
            <a:r>
              <a:rPr lang="en" sz="2200" baseline="30000">
                <a:latin typeface="Segoe UI" charset="0"/>
                <a:ea typeface="Segoe UI" charset="0"/>
                <a:cs typeface="Segoe UI" charset="0"/>
                <a:sym typeface="Trebuchet MS"/>
              </a:rPr>
              <a:t>1</a:t>
            </a:r>
          </a:p>
        </p:txBody>
      </p:sp>
      <p:sp>
        <p:nvSpPr>
          <p:cNvPr id="15" name="Shape 94">
            <a:extLst>
              <a:ext uri="{FF2B5EF4-FFF2-40B4-BE49-F238E27FC236}">
                <a16:creationId xmlns:a16="http://schemas.microsoft.com/office/drawing/2014/main" id="{6865D913-9F73-2740-93F3-3D4AC6C39192}"/>
              </a:ext>
            </a:extLst>
          </p:cNvPr>
          <p:cNvSpPr txBox="1"/>
          <p:nvPr/>
        </p:nvSpPr>
        <p:spPr>
          <a:xfrm>
            <a:off x="1685615" y="4790227"/>
            <a:ext cx="718200" cy="41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2200">
                <a:latin typeface="Segoe UI" charset="0"/>
                <a:ea typeface="Segoe UI" charset="0"/>
                <a:cs typeface="Segoe UI" charset="0"/>
                <a:sym typeface="Trebuchet MS"/>
              </a:rPr>
              <a:t>10</a:t>
            </a:r>
            <a:r>
              <a:rPr lang="en" sz="2200" baseline="30000">
                <a:latin typeface="Segoe UI" charset="0"/>
                <a:ea typeface="Segoe UI" charset="0"/>
                <a:cs typeface="Segoe UI" charset="0"/>
                <a:sym typeface="Trebuchet MS"/>
              </a:rPr>
              <a:t>2</a:t>
            </a:r>
          </a:p>
        </p:txBody>
      </p:sp>
      <p:sp>
        <p:nvSpPr>
          <p:cNvPr id="16" name="Shape 95">
            <a:extLst>
              <a:ext uri="{FF2B5EF4-FFF2-40B4-BE49-F238E27FC236}">
                <a16:creationId xmlns:a16="http://schemas.microsoft.com/office/drawing/2014/main" id="{04EAB552-A6A5-8745-A6D7-39D8940048E4}"/>
              </a:ext>
            </a:extLst>
          </p:cNvPr>
          <p:cNvSpPr txBox="1"/>
          <p:nvPr/>
        </p:nvSpPr>
        <p:spPr>
          <a:xfrm>
            <a:off x="731832" y="4790227"/>
            <a:ext cx="771900" cy="41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2200" dirty="0">
                <a:latin typeface="Segoe UI" charset="0"/>
                <a:ea typeface="Segoe UI" charset="0"/>
                <a:cs typeface="Segoe UI" charset="0"/>
                <a:sym typeface="Trebuchet MS"/>
              </a:rPr>
              <a:t>10</a:t>
            </a:r>
            <a:r>
              <a:rPr lang="en" sz="2200" baseline="30000" dirty="0">
                <a:latin typeface="Segoe UI" charset="0"/>
                <a:ea typeface="Segoe UI" charset="0"/>
                <a:cs typeface="Segoe UI" charset="0"/>
                <a:sym typeface="Trebuchet MS"/>
              </a:rPr>
              <a:t>3</a:t>
            </a:r>
          </a:p>
        </p:txBody>
      </p:sp>
      <p:sp>
        <p:nvSpPr>
          <p:cNvPr id="17" name="Shape 87">
            <a:extLst>
              <a:ext uri="{FF2B5EF4-FFF2-40B4-BE49-F238E27FC236}">
                <a16:creationId xmlns:a16="http://schemas.microsoft.com/office/drawing/2014/main" id="{492668CC-92F9-CF4B-8111-92335B6D5CED}"/>
              </a:ext>
            </a:extLst>
          </p:cNvPr>
          <p:cNvSpPr txBox="1"/>
          <p:nvPr/>
        </p:nvSpPr>
        <p:spPr>
          <a:xfrm>
            <a:off x="4976500" y="4350127"/>
            <a:ext cx="922866" cy="51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2200" dirty="0">
                <a:latin typeface="Segoe UI" charset="0"/>
                <a:ea typeface="Segoe UI" charset="0"/>
                <a:cs typeface="Segoe UI" charset="0"/>
                <a:sym typeface="Trebuchet MS"/>
              </a:rPr>
              <a:t>10ths</a:t>
            </a:r>
          </a:p>
        </p:txBody>
      </p:sp>
      <p:sp>
        <p:nvSpPr>
          <p:cNvPr id="18" name="Shape 92">
            <a:extLst>
              <a:ext uri="{FF2B5EF4-FFF2-40B4-BE49-F238E27FC236}">
                <a16:creationId xmlns:a16="http://schemas.microsoft.com/office/drawing/2014/main" id="{01EDC1C8-CB94-4046-8776-15E808E10C94}"/>
              </a:ext>
            </a:extLst>
          </p:cNvPr>
          <p:cNvSpPr txBox="1"/>
          <p:nvPr/>
        </p:nvSpPr>
        <p:spPr>
          <a:xfrm>
            <a:off x="5040146" y="4790227"/>
            <a:ext cx="801798" cy="41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2200" dirty="0">
                <a:latin typeface="Segoe UI" charset="0"/>
                <a:ea typeface="Segoe UI" charset="0"/>
                <a:cs typeface="Segoe UI" charset="0"/>
                <a:sym typeface="Trebuchet MS"/>
              </a:rPr>
              <a:t>10</a:t>
            </a:r>
            <a:r>
              <a:rPr lang="en" sz="2200" baseline="30000" dirty="0">
                <a:latin typeface="Segoe UI" charset="0"/>
                <a:ea typeface="Segoe UI" charset="0"/>
                <a:cs typeface="Segoe UI" charset="0"/>
                <a:sym typeface="Trebuchet MS"/>
              </a:rPr>
              <a:t>(-1)</a:t>
            </a:r>
          </a:p>
        </p:txBody>
      </p:sp>
      <p:sp>
        <p:nvSpPr>
          <p:cNvPr id="19" name="Shape 87">
            <a:extLst>
              <a:ext uri="{FF2B5EF4-FFF2-40B4-BE49-F238E27FC236}">
                <a16:creationId xmlns:a16="http://schemas.microsoft.com/office/drawing/2014/main" id="{A8573E10-995D-4F41-B2CB-7AE3B45DBD9E}"/>
              </a:ext>
            </a:extLst>
          </p:cNvPr>
          <p:cNvSpPr txBox="1"/>
          <p:nvPr/>
        </p:nvSpPr>
        <p:spPr>
          <a:xfrm>
            <a:off x="5803057" y="4350127"/>
            <a:ext cx="1159350" cy="51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2200" dirty="0">
                <a:latin typeface="Segoe UI" charset="0"/>
                <a:ea typeface="Segoe UI" charset="0"/>
                <a:cs typeface="Segoe UI" charset="0"/>
                <a:sym typeface="Trebuchet MS"/>
              </a:rPr>
              <a:t>100ths</a:t>
            </a:r>
          </a:p>
        </p:txBody>
      </p:sp>
      <p:sp>
        <p:nvSpPr>
          <p:cNvPr id="20" name="Shape 92">
            <a:extLst>
              <a:ext uri="{FF2B5EF4-FFF2-40B4-BE49-F238E27FC236}">
                <a16:creationId xmlns:a16="http://schemas.microsoft.com/office/drawing/2014/main" id="{6D70424A-C3AE-5640-97E3-FB3CA57F87CD}"/>
              </a:ext>
            </a:extLst>
          </p:cNvPr>
          <p:cNvSpPr txBox="1"/>
          <p:nvPr/>
        </p:nvSpPr>
        <p:spPr>
          <a:xfrm>
            <a:off x="5984944" y="4790227"/>
            <a:ext cx="814245" cy="41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2200" dirty="0">
                <a:latin typeface="Segoe UI" charset="0"/>
                <a:ea typeface="Segoe UI" charset="0"/>
                <a:cs typeface="Segoe UI" charset="0"/>
                <a:sym typeface="Trebuchet MS"/>
              </a:rPr>
              <a:t>10</a:t>
            </a:r>
            <a:r>
              <a:rPr lang="en" sz="2200" baseline="30000" dirty="0">
                <a:latin typeface="Segoe UI" charset="0"/>
                <a:ea typeface="Segoe UI" charset="0"/>
                <a:cs typeface="Segoe UI" charset="0"/>
                <a:sym typeface="Trebuchet MS"/>
              </a:rPr>
              <a:t>(-2)</a:t>
            </a:r>
          </a:p>
        </p:txBody>
      </p:sp>
      <p:sp>
        <p:nvSpPr>
          <p:cNvPr id="21" name="Shape 87">
            <a:extLst>
              <a:ext uri="{FF2B5EF4-FFF2-40B4-BE49-F238E27FC236}">
                <a16:creationId xmlns:a16="http://schemas.microsoft.com/office/drawing/2014/main" id="{064793C1-112D-C540-B954-F2ED4AC8F3DB}"/>
              </a:ext>
            </a:extLst>
          </p:cNvPr>
          <p:cNvSpPr txBox="1"/>
          <p:nvPr/>
        </p:nvSpPr>
        <p:spPr>
          <a:xfrm>
            <a:off x="6780518" y="4350127"/>
            <a:ext cx="1220481" cy="51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2200" dirty="0">
                <a:latin typeface="Segoe UI" charset="0"/>
                <a:ea typeface="Segoe UI" charset="0"/>
                <a:cs typeface="Segoe UI" charset="0"/>
                <a:sym typeface="Trebuchet MS"/>
              </a:rPr>
              <a:t>1000ths</a:t>
            </a:r>
          </a:p>
        </p:txBody>
      </p:sp>
      <p:sp>
        <p:nvSpPr>
          <p:cNvPr id="22" name="Shape 92">
            <a:extLst>
              <a:ext uri="{FF2B5EF4-FFF2-40B4-BE49-F238E27FC236}">
                <a16:creationId xmlns:a16="http://schemas.microsoft.com/office/drawing/2014/main" id="{99E9DF2B-8530-F34D-B3FC-9BE4A373E4F7}"/>
              </a:ext>
            </a:extLst>
          </p:cNvPr>
          <p:cNvSpPr txBox="1"/>
          <p:nvPr/>
        </p:nvSpPr>
        <p:spPr>
          <a:xfrm>
            <a:off x="6942191" y="4790227"/>
            <a:ext cx="901368" cy="41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2200" dirty="0">
                <a:latin typeface="Segoe UI" charset="0"/>
                <a:ea typeface="Segoe UI" charset="0"/>
                <a:cs typeface="Segoe UI" charset="0"/>
                <a:sym typeface="Trebuchet MS"/>
              </a:rPr>
              <a:t>10</a:t>
            </a:r>
            <a:r>
              <a:rPr lang="en" sz="2200" baseline="30000" dirty="0">
                <a:latin typeface="Segoe UI" charset="0"/>
                <a:ea typeface="Segoe UI" charset="0"/>
                <a:cs typeface="Segoe UI" charset="0"/>
                <a:sym typeface="Trebuchet MS"/>
              </a:rPr>
              <a:t>(-3)</a:t>
            </a:r>
          </a:p>
        </p:txBody>
      </p:sp>
      <p:sp>
        <p:nvSpPr>
          <p:cNvPr id="25" name="Shape 85">
            <a:extLst>
              <a:ext uri="{FF2B5EF4-FFF2-40B4-BE49-F238E27FC236}">
                <a16:creationId xmlns:a16="http://schemas.microsoft.com/office/drawing/2014/main" id="{8825A09E-FBA9-3248-9BC1-9DC5BBE89ECA}"/>
              </a:ext>
            </a:extLst>
          </p:cNvPr>
          <p:cNvSpPr txBox="1"/>
          <p:nvPr/>
        </p:nvSpPr>
        <p:spPr>
          <a:xfrm>
            <a:off x="4135970" y="2933002"/>
            <a:ext cx="3886200" cy="148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9600" dirty="0">
                <a:latin typeface="Segoe UI" charset="0"/>
                <a:ea typeface="Segoe UI" charset="0"/>
                <a:cs typeface="Segoe UI" charset="0"/>
                <a:sym typeface="Trebuchet MS"/>
              </a:rPr>
              <a:t>. 3 2 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DDEDF38-8F57-BA46-B606-5DCA6E331FD7}"/>
              </a:ext>
            </a:extLst>
          </p:cNvPr>
          <p:cNvSpPr/>
          <p:nvPr/>
        </p:nvSpPr>
        <p:spPr>
          <a:xfrm rot="1791300">
            <a:off x="7890767" y="2038302"/>
            <a:ext cx="7553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latin typeface="Segoe UI" charset="0"/>
                <a:ea typeface="Segoe UI" charset="0"/>
                <a:cs typeface="Segoe UI" charset="0"/>
                <a:sym typeface="Trebuchet MS"/>
              </a:rPr>
              <a:t>?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C40E4A1-65C9-2240-8E65-12B8965EFAF6}"/>
              </a:ext>
            </a:extLst>
          </p:cNvPr>
          <p:cNvSpPr/>
          <p:nvPr/>
        </p:nvSpPr>
        <p:spPr>
          <a:xfrm>
            <a:off x="8120186" y="2771909"/>
            <a:ext cx="7553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latin typeface="Segoe UI" charset="0"/>
                <a:ea typeface="Segoe UI" charset="0"/>
                <a:cs typeface="Segoe UI" charset="0"/>
                <a:sym typeface="Trebuchet MS"/>
              </a:rPr>
              <a:t>?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019327-A84C-AF41-8ABA-9689C3128328}"/>
              </a:ext>
            </a:extLst>
          </p:cNvPr>
          <p:cNvSpPr/>
          <p:nvPr/>
        </p:nvSpPr>
        <p:spPr>
          <a:xfrm rot="19160997">
            <a:off x="7362328" y="2364631"/>
            <a:ext cx="7553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latin typeface="Segoe UI" charset="0"/>
                <a:ea typeface="Segoe UI" charset="0"/>
                <a:cs typeface="Segoe UI" charset="0"/>
                <a:sym typeface="Trebuchet MS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20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5" grpId="0"/>
      <p:bldP spid="26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CDA41-886F-E545-8CCA-7DF9BC7B3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fraction of a bit?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E22FA-056C-A347-A39F-4348D66D3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Binary is the same! </a:t>
            </a:r>
          </a:p>
          <a:p>
            <a:r>
              <a:rPr lang="en-US" dirty="0"/>
              <a:t>Just replace 10s with 2s.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65097-21A5-114B-A445-C6050BF7C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Shape 138">
            <a:extLst>
              <a:ext uri="{FF2B5EF4-FFF2-40B4-BE49-F238E27FC236}">
                <a16:creationId xmlns:a16="http://schemas.microsoft.com/office/drawing/2014/main" id="{CA1C9EA4-7DE5-1440-9A72-9E0CC84CB256}"/>
              </a:ext>
            </a:extLst>
          </p:cNvPr>
          <p:cNvSpPr txBox="1"/>
          <p:nvPr/>
        </p:nvSpPr>
        <p:spPr>
          <a:xfrm>
            <a:off x="762000" y="3925358"/>
            <a:ext cx="3570896" cy="41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200" dirty="0">
                <a:ea typeface="Trebuchet MS"/>
                <a:cs typeface="Trebuchet MS"/>
                <a:sym typeface="Trebuchet MS"/>
              </a:rPr>
              <a:t>    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3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         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2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          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1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         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0</a:t>
            </a:r>
          </a:p>
        </p:txBody>
      </p:sp>
      <p:sp>
        <p:nvSpPr>
          <p:cNvPr id="6" name="Shape 140">
            <a:extLst>
              <a:ext uri="{FF2B5EF4-FFF2-40B4-BE49-F238E27FC236}">
                <a16:creationId xmlns:a16="http://schemas.microsoft.com/office/drawing/2014/main" id="{5A1CF54D-AD07-9B47-9CF4-67CCD5A6CDA9}"/>
              </a:ext>
            </a:extLst>
          </p:cNvPr>
          <p:cNvSpPr txBox="1"/>
          <p:nvPr/>
        </p:nvSpPr>
        <p:spPr>
          <a:xfrm>
            <a:off x="469050" y="2501509"/>
            <a:ext cx="3863846" cy="148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r"/>
            <a:r>
              <a:rPr lang="en" sz="9600" dirty="0">
                <a:ea typeface="Trebuchet MS"/>
                <a:cs typeface="Trebuchet MS"/>
                <a:sym typeface="Trebuchet MS"/>
              </a:rPr>
              <a:t>0 1 1 0</a:t>
            </a:r>
          </a:p>
        </p:txBody>
      </p:sp>
      <p:sp>
        <p:nvSpPr>
          <p:cNvPr id="7" name="Shape 141">
            <a:extLst>
              <a:ext uri="{FF2B5EF4-FFF2-40B4-BE49-F238E27FC236}">
                <a16:creationId xmlns:a16="http://schemas.microsoft.com/office/drawing/2014/main" id="{ABE4DB13-AE6D-184D-B9CD-DC28114D3E2F}"/>
              </a:ext>
            </a:extLst>
          </p:cNvPr>
          <p:cNvSpPr txBox="1"/>
          <p:nvPr/>
        </p:nvSpPr>
        <p:spPr>
          <a:xfrm>
            <a:off x="790049" y="4339358"/>
            <a:ext cx="3649723" cy="51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200" dirty="0">
                <a:ea typeface="Trebuchet MS"/>
                <a:cs typeface="Trebuchet MS"/>
                <a:sym typeface="Trebuchet MS"/>
              </a:rPr>
              <a:t>    8s         4s           2s          1s</a:t>
            </a:r>
          </a:p>
        </p:txBody>
      </p:sp>
      <p:sp>
        <p:nvSpPr>
          <p:cNvPr id="11" name="Shape 151">
            <a:extLst>
              <a:ext uri="{FF2B5EF4-FFF2-40B4-BE49-F238E27FC236}">
                <a16:creationId xmlns:a16="http://schemas.microsoft.com/office/drawing/2014/main" id="{4DE453ED-4465-784E-B41C-70C5CC37FF62}"/>
              </a:ext>
            </a:extLst>
          </p:cNvPr>
          <p:cNvSpPr/>
          <p:nvPr/>
        </p:nvSpPr>
        <p:spPr>
          <a:xfrm>
            <a:off x="7531712" y="1372900"/>
            <a:ext cx="468300" cy="2277900"/>
          </a:xfrm>
          <a:prstGeom prst="rect">
            <a:avLst/>
          </a:prstGeom>
          <a:solidFill>
            <a:srgbClr val="FFFFFF">
              <a:alpha val="8577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Shape 138">
            <a:extLst>
              <a:ext uri="{FF2B5EF4-FFF2-40B4-BE49-F238E27FC236}">
                <a16:creationId xmlns:a16="http://schemas.microsoft.com/office/drawing/2014/main" id="{ED9950DB-AEDF-AA42-833B-32913A981192}"/>
              </a:ext>
            </a:extLst>
          </p:cNvPr>
          <p:cNvSpPr txBox="1"/>
          <p:nvPr/>
        </p:nvSpPr>
        <p:spPr>
          <a:xfrm>
            <a:off x="4881511" y="3925358"/>
            <a:ext cx="3672910" cy="41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200" dirty="0">
                <a:ea typeface="Trebuchet MS"/>
                <a:cs typeface="Trebuchet MS"/>
                <a:sym typeface="Trebuchet MS"/>
              </a:rPr>
              <a:t>   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(-1)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        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(-2)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       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(-3)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     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(-4)</a:t>
            </a:r>
          </a:p>
        </p:txBody>
      </p:sp>
      <p:sp>
        <p:nvSpPr>
          <p:cNvPr id="16" name="Shape 140">
            <a:extLst>
              <a:ext uri="{FF2B5EF4-FFF2-40B4-BE49-F238E27FC236}">
                <a16:creationId xmlns:a16="http://schemas.microsoft.com/office/drawing/2014/main" id="{7E6BC288-F354-F847-858F-1DE18807C8B1}"/>
              </a:ext>
            </a:extLst>
          </p:cNvPr>
          <p:cNvSpPr txBox="1"/>
          <p:nvPr/>
        </p:nvSpPr>
        <p:spPr>
          <a:xfrm>
            <a:off x="4007736" y="2501509"/>
            <a:ext cx="4455175" cy="148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r"/>
            <a:r>
              <a:rPr lang="en" sz="9600" dirty="0">
                <a:ea typeface="Trebuchet MS"/>
                <a:cs typeface="Trebuchet MS"/>
                <a:sym typeface="Trebuchet MS"/>
              </a:rPr>
              <a:t>.1 1 0 1</a:t>
            </a:r>
          </a:p>
        </p:txBody>
      </p:sp>
      <p:sp>
        <p:nvSpPr>
          <p:cNvPr id="17" name="Shape 141">
            <a:extLst>
              <a:ext uri="{FF2B5EF4-FFF2-40B4-BE49-F238E27FC236}">
                <a16:creationId xmlns:a16="http://schemas.microsoft.com/office/drawing/2014/main" id="{13A2BAF7-6397-BD4D-ACDA-E5DA20DECD5B}"/>
              </a:ext>
            </a:extLst>
          </p:cNvPr>
          <p:cNvSpPr txBox="1"/>
          <p:nvPr/>
        </p:nvSpPr>
        <p:spPr>
          <a:xfrm>
            <a:off x="4625846" y="4339358"/>
            <a:ext cx="4218066" cy="51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200" dirty="0">
                <a:ea typeface="Trebuchet MS"/>
                <a:cs typeface="Trebuchet MS"/>
                <a:sym typeface="Trebuchet MS"/>
              </a:rPr>
              <a:t>      2ths</a:t>
            </a:r>
            <a:r>
              <a:rPr lang="en" sz="800" dirty="0">
                <a:ea typeface="Trebuchet MS"/>
                <a:cs typeface="Trebuchet MS"/>
                <a:sym typeface="Trebuchet MS"/>
              </a:rPr>
              <a:t>?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     4ths       8ths      16ths</a:t>
            </a:r>
          </a:p>
        </p:txBody>
      </p:sp>
    </p:spTree>
    <p:extLst>
      <p:ext uri="{BB962C8B-B14F-4D97-AF65-F5344CB8AC3E}">
        <p14:creationId xmlns:p14="http://schemas.microsoft.com/office/powerpoint/2010/main" val="229320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BCA04-FE91-7849-B9E9-A3312A411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convert into decimal, just add stuff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3644-F8DF-D342-8DFB-9972A196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Shape 138">
            <a:extLst>
              <a:ext uri="{FF2B5EF4-FFF2-40B4-BE49-F238E27FC236}">
                <a16:creationId xmlns:a16="http://schemas.microsoft.com/office/drawing/2014/main" id="{C8F88975-55E8-5C43-B293-172909AFDA6D}"/>
              </a:ext>
            </a:extLst>
          </p:cNvPr>
          <p:cNvSpPr txBox="1"/>
          <p:nvPr/>
        </p:nvSpPr>
        <p:spPr>
          <a:xfrm>
            <a:off x="533400" y="2122892"/>
            <a:ext cx="3581399" cy="41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200" dirty="0">
                <a:ea typeface="Trebuchet MS"/>
                <a:cs typeface="Trebuchet MS"/>
                <a:sym typeface="Trebuchet MS"/>
              </a:rPr>
              <a:t>     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3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         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2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          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1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         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0</a:t>
            </a:r>
          </a:p>
        </p:txBody>
      </p:sp>
      <p:sp>
        <p:nvSpPr>
          <p:cNvPr id="6" name="Shape 140">
            <a:extLst>
              <a:ext uri="{FF2B5EF4-FFF2-40B4-BE49-F238E27FC236}">
                <a16:creationId xmlns:a16="http://schemas.microsoft.com/office/drawing/2014/main" id="{10A231A5-1C31-F440-875E-F7466755D35C}"/>
              </a:ext>
            </a:extLst>
          </p:cNvPr>
          <p:cNvSpPr txBox="1"/>
          <p:nvPr/>
        </p:nvSpPr>
        <p:spPr>
          <a:xfrm>
            <a:off x="-72524" y="779724"/>
            <a:ext cx="4187323" cy="148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r"/>
            <a:r>
              <a:rPr lang="en" sz="9600" dirty="0">
                <a:ea typeface="Trebuchet MS"/>
                <a:cs typeface="Trebuchet MS"/>
                <a:sym typeface="Trebuchet MS"/>
              </a:rPr>
              <a:t>0 1 1 0</a:t>
            </a:r>
          </a:p>
        </p:txBody>
      </p:sp>
      <p:sp>
        <p:nvSpPr>
          <p:cNvPr id="8" name="Shape 151">
            <a:extLst>
              <a:ext uri="{FF2B5EF4-FFF2-40B4-BE49-F238E27FC236}">
                <a16:creationId xmlns:a16="http://schemas.microsoft.com/office/drawing/2014/main" id="{67F979D7-DE2C-A84F-82EC-9E4B10B98639}"/>
              </a:ext>
            </a:extLst>
          </p:cNvPr>
          <p:cNvSpPr/>
          <p:nvPr/>
        </p:nvSpPr>
        <p:spPr>
          <a:xfrm>
            <a:off x="6876775" y="1843550"/>
            <a:ext cx="468300" cy="2277900"/>
          </a:xfrm>
          <a:prstGeom prst="rect">
            <a:avLst/>
          </a:prstGeom>
          <a:solidFill>
            <a:srgbClr val="FFFFFF">
              <a:alpha val="8577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" name="Shape 138">
            <a:extLst>
              <a:ext uri="{FF2B5EF4-FFF2-40B4-BE49-F238E27FC236}">
                <a16:creationId xmlns:a16="http://schemas.microsoft.com/office/drawing/2014/main" id="{A293D613-1C5E-4347-BB81-29E3AA7AEED6}"/>
              </a:ext>
            </a:extLst>
          </p:cNvPr>
          <p:cNvSpPr txBox="1"/>
          <p:nvPr/>
        </p:nvSpPr>
        <p:spPr>
          <a:xfrm>
            <a:off x="4515224" y="2122892"/>
            <a:ext cx="4285876" cy="41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200" dirty="0">
                <a:ea typeface="Trebuchet MS"/>
                <a:cs typeface="Trebuchet MS"/>
                <a:sym typeface="Trebuchet MS"/>
              </a:rPr>
              <a:t>    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(-1)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       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(-2)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      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(-3)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      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(-4)</a:t>
            </a:r>
          </a:p>
        </p:txBody>
      </p:sp>
      <p:sp>
        <p:nvSpPr>
          <p:cNvPr id="10" name="Shape 140">
            <a:extLst>
              <a:ext uri="{FF2B5EF4-FFF2-40B4-BE49-F238E27FC236}">
                <a16:creationId xmlns:a16="http://schemas.microsoft.com/office/drawing/2014/main" id="{7A76EF15-8C53-6C4E-83A0-E5C6BB38B179}"/>
              </a:ext>
            </a:extLst>
          </p:cNvPr>
          <p:cNvSpPr txBox="1"/>
          <p:nvPr/>
        </p:nvSpPr>
        <p:spPr>
          <a:xfrm>
            <a:off x="3244702" y="779724"/>
            <a:ext cx="4832498" cy="148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r"/>
            <a:r>
              <a:rPr lang="en" sz="9600" dirty="0">
                <a:ea typeface="Trebuchet MS"/>
                <a:cs typeface="Trebuchet MS"/>
                <a:sym typeface="Trebuchet MS"/>
              </a:rPr>
              <a:t>.1 1 0 1</a:t>
            </a:r>
          </a:p>
        </p:txBody>
      </p:sp>
      <p:sp>
        <p:nvSpPr>
          <p:cNvPr id="12" name="Shape 142">
            <a:extLst>
              <a:ext uri="{FF2B5EF4-FFF2-40B4-BE49-F238E27FC236}">
                <a16:creationId xmlns:a16="http://schemas.microsoft.com/office/drawing/2014/main" id="{45EE476C-0600-2748-86FA-0B2BA972E069}"/>
              </a:ext>
            </a:extLst>
          </p:cNvPr>
          <p:cNvSpPr txBox="1"/>
          <p:nvPr/>
        </p:nvSpPr>
        <p:spPr>
          <a:xfrm>
            <a:off x="2581001" y="2616767"/>
            <a:ext cx="1865100" cy="33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200" dirty="0">
                <a:ea typeface="Trebuchet MS"/>
                <a:cs typeface="Trebuchet MS"/>
                <a:sym typeface="Trebuchet MS"/>
              </a:rPr>
              <a:t>0 × </a:t>
            </a:r>
            <a:r>
              <a:rPr lang="en-US" sz="2200" dirty="0">
                <a:ea typeface="Trebuchet MS"/>
                <a:cs typeface="Trebuchet MS"/>
                <a:sym typeface="Trebuchet MS"/>
              </a:rPr>
              <a:t>8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+</a:t>
            </a:r>
          </a:p>
          <a:p>
            <a:r>
              <a:rPr lang="en" sz="2200" dirty="0">
                <a:ea typeface="Trebuchet MS"/>
                <a:cs typeface="Trebuchet MS"/>
                <a:sym typeface="Trebuchet MS"/>
              </a:rPr>
              <a:t>1 × </a:t>
            </a:r>
            <a:r>
              <a:rPr lang="en-US" sz="2200" dirty="0">
                <a:ea typeface="Trebuchet MS"/>
                <a:cs typeface="Trebuchet MS"/>
                <a:sym typeface="Trebuchet MS"/>
              </a:rPr>
              <a:t>4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+ </a:t>
            </a:r>
          </a:p>
          <a:p>
            <a:r>
              <a:rPr lang="en" sz="2200" dirty="0">
                <a:ea typeface="Trebuchet MS"/>
                <a:cs typeface="Trebuchet MS"/>
                <a:sym typeface="Trebuchet MS"/>
              </a:rPr>
              <a:t>1 × 2 + </a:t>
            </a:r>
          </a:p>
          <a:p>
            <a:r>
              <a:rPr lang="en" sz="2200" dirty="0">
                <a:ea typeface="Trebuchet MS"/>
                <a:cs typeface="Trebuchet MS"/>
                <a:sym typeface="Trebuchet MS"/>
              </a:rPr>
              <a:t>0 × </a:t>
            </a:r>
            <a:r>
              <a:rPr lang="en-US" sz="2200" dirty="0">
                <a:ea typeface="Trebuchet MS"/>
                <a:cs typeface="Trebuchet MS"/>
                <a:sym typeface="Trebuchet MS"/>
              </a:rPr>
              <a:t>1 +</a:t>
            </a:r>
          </a:p>
          <a:p>
            <a:r>
              <a:rPr lang="en" sz="2200" dirty="0">
                <a:ea typeface="Trebuchet MS"/>
                <a:cs typeface="Trebuchet MS"/>
                <a:sym typeface="Trebuchet MS"/>
              </a:rPr>
              <a:t>1 × .5 +</a:t>
            </a:r>
          </a:p>
          <a:p>
            <a:r>
              <a:rPr lang="en" sz="2200" dirty="0">
                <a:ea typeface="Trebuchet MS"/>
                <a:cs typeface="Trebuchet MS"/>
                <a:sym typeface="Trebuchet MS"/>
              </a:rPr>
              <a:t>1 × .25 + </a:t>
            </a:r>
          </a:p>
          <a:p>
            <a:r>
              <a:rPr lang="en" sz="2200" dirty="0">
                <a:ea typeface="Trebuchet MS"/>
                <a:cs typeface="Trebuchet MS"/>
                <a:sym typeface="Trebuchet MS"/>
              </a:rPr>
              <a:t>0 × </a:t>
            </a:r>
            <a:r>
              <a:rPr lang="en-US" sz="2200" dirty="0">
                <a:ea typeface="Trebuchet MS"/>
                <a:cs typeface="Trebuchet MS"/>
                <a:sym typeface="Trebuchet MS"/>
              </a:rPr>
              <a:t>.125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+ </a:t>
            </a:r>
          </a:p>
          <a:p>
            <a:r>
              <a:rPr lang="en" sz="2200" dirty="0">
                <a:ea typeface="Trebuchet MS"/>
                <a:cs typeface="Trebuchet MS"/>
                <a:sym typeface="Trebuchet MS"/>
              </a:rPr>
              <a:t>1 × </a:t>
            </a:r>
            <a:r>
              <a:rPr lang="en-US" sz="2200" dirty="0">
                <a:ea typeface="Trebuchet MS"/>
                <a:cs typeface="Trebuchet MS"/>
                <a:sym typeface="Trebuchet MS"/>
              </a:rPr>
              <a:t>.0625</a:t>
            </a:r>
            <a:endParaRPr lang="en" sz="2200" baseline="30000" dirty="0">
              <a:ea typeface="Trebuchet MS"/>
              <a:cs typeface="Trebuchet MS"/>
              <a:sym typeface="Trebuchet MS"/>
            </a:endParaRPr>
          </a:p>
        </p:txBody>
      </p:sp>
      <p:sp>
        <p:nvSpPr>
          <p:cNvPr id="13" name="Shape 143">
            <a:extLst>
              <a:ext uri="{FF2B5EF4-FFF2-40B4-BE49-F238E27FC236}">
                <a16:creationId xmlns:a16="http://schemas.microsoft.com/office/drawing/2014/main" id="{8A68320C-5CA6-E247-8125-5BDAD9E6D555}"/>
              </a:ext>
            </a:extLst>
          </p:cNvPr>
          <p:cNvSpPr txBox="1"/>
          <p:nvPr/>
        </p:nvSpPr>
        <p:spPr>
          <a:xfrm>
            <a:off x="7916700" y="705211"/>
            <a:ext cx="693900" cy="13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600" dirty="0">
                <a:ea typeface="Trebuchet MS"/>
                <a:cs typeface="Trebuchet MS"/>
                <a:sym typeface="Trebuchet MS"/>
              </a:rPr>
              <a:t>=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3EEA4E-D299-8645-AD3B-76BBF256A6A9}"/>
              </a:ext>
            </a:extLst>
          </p:cNvPr>
          <p:cNvSpPr/>
          <p:nvPr/>
        </p:nvSpPr>
        <p:spPr>
          <a:xfrm>
            <a:off x="4760490" y="3791703"/>
            <a:ext cx="21162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3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= 6.</a:t>
            </a:r>
            <a:r>
              <a:rPr lang="en-US" sz="3600" dirty="0">
                <a:solidFill>
                  <a:prstClr val="black"/>
                </a:solidFill>
              </a:rPr>
              <a:t>8125</a:t>
            </a:r>
            <a:r>
              <a:rPr lang="en" sz="36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3625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0FF4A-AD51-3149-9523-7F29628EE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decimal to binary? Tricky?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1EA16-9EDF-BB49-B92B-0104F6D2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F15C0F-BB47-9C42-9278-881147F5CCCC}"/>
              </a:ext>
            </a:extLst>
          </p:cNvPr>
          <p:cNvSpPr/>
          <p:nvPr/>
        </p:nvSpPr>
        <p:spPr>
          <a:xfrm>
            <a:off x="3680570" y="960565"/>
            <a:ext cx="1851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3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6.</a:t>
            </a:r>
            <a:r>
              <a:rPr lang="en-US" sz="3600" dirty="0">
                <a:solidFill>
                  <a:prstClr val="black"/>
                </a:solidFill>
              </a:rPr>
              <a:t>8125</a:t>
            </a:r>
            <a:r>
              <a:rPr lang="en" sz="36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 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6DF436-D17D-0E4D-975D-329026766BDC}"/>
              </a:ext>
            </a:extLst>
          </p:cNvPr>
          <p:cNvSpPr/>
          <p:nvPr/>
        </p:nvSpPr>
        <p:spPr>
          <a:xfrm>
            <a:off x="7018240" y="683567"/>
            <a:ext cx="12474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</a:t>
            </a:r>
            <a:r>
              <a:rPr lang="en-US" sz="2400" dirty="0">
                <a:solidFill>
                  <a:prstClr val="black"/>
                </a:solidFill>
              </a:rPr>
              <a:t>8125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      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1.6250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C8E098-F995-E94F-88CD-C08FA1777A87}"/>
              </a:ext>
            </a:extLst>
          </p:cNvPr>
          <p:cNvSpPr/>
          <p:nvPr/>
        </p:nvSpPr>
        <p:spPr>
          <a:xfrm>
            <a:off x="7018240" y="1883896"/>
            <a:ext cx="12474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</a:t>
            </a:r>
            <a:r>
              <a:rPr lang="en-US" sz="2400" dirty="0">
                <a:solidFill>
                  <a:prstClr val="black"/>
                </a:solidFill>
              </a:rPr>
              <a:t>6250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      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1.2500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3BC082-0388-714A-9FFC-A7709A8544DB}"/>
              </a:ext>
            </a:extLst>
          </p:cNvPr>
          <p:cNvSpPr/>
          <p:nvPr/>
        </p:nvSpPr>
        <p:spPr>
          <a:xfrm>
            <a:off x="7018240" y="3084224"/>
            <a:ext cx="12474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0.2</a:t>
            </a:r>
            <a:r>
              <a:rPr lang="en-US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50</a:t>
            </a:r>
            <a:r>
              <a:rPr lang="en-US" sz="2400" dirty="0">
                <a:solidFill>
                  <a:prstClr val="black"/>
                </a:solidFill>
              </a:rPr>
              <a:t>0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      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0.5000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7919E5-86BB-D442-9779-B3411AD86410}"/>
              </a:ext>
            </a:extLst>
          </p:cNvPr>
          <p:cNvSpPr/>
          <p:nvPr/>
        </p:nvSpPr>
        <p:spPr>
          <a:xfrm>
            <a:off x="7018240" y="4284553"/>
            <a:ext cx="12474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0.50</a:t>
            </a:r>
            <a:r>
              <a:rPr lang="en-US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</a:t>
            </a:r>
            <a:r>
              <a:rPr lang="en-US" sz="2400" dirty="0">
                <a:solidFill>
                  <a:prstClr val="black"/>
                </a:solidFill>
              </a:rPr>
              <a:t>0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      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1.0000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3490C2-296B-014E-8AFA-2C0FE9AC1F72}"/>
              </a:ext>
            </a:extLst>
          </p:cNvPr>
          <p:cNvSpPr/>
          <p:nvPr/>
        </p:nvSpPr>
        <p:spPr>
          <a:xfrm>
            <a:off x="636926" y="1558498"/>
            <a:ext cx="1635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6÷2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  <a:r>
              <a:rPr lang="en-GB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 = 3R0</a:t>
            </a:r>
            <a:endParaRPr lang="en" sz="2400" baseline="-25000" dirty="0">
              <a:solidFill>
                <a:prstClr val="black"/>
              </a:solidFill>
              <a:ea typeface="Trebuchet MS"/>
              <a:cs typeface="Trebuchet MS"/>
              <a:sym typeface="Trebuchet M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56D8D1-1C37-1F4E-B8CA-3E982AD996EF}"/>
              </a:ext>
            </a:extLst>
          </p:cNvPr>
          <p:cNvSpPr/>
          <p:nvPr/>
        </p:nvSpPr>
        <p:spPr>
          <a:xfrm>
            <a:off x="664627" y="2131367"/>
            <a:ext cx="1635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3÷2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  <a:r>
              <a:rPr lang="en-GB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 = 1R1</a:t>
            </a:r>
            <a:endParaRPr lang="en" sz="2400" baseline="-25000" dirty="0">
              <a:solidFill>
                <a:prstClr val="black"/>
              </a:solidFill>
              <a:ea typeface="Trebuchet MS"/>
              <a:cs typeface="Trebuchet MS"/>
              <a:sym typeface="Trebuchet M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4851501-1EA5-894F-858C-F9D988F6470B}"/>
              </a:ext>
            </a:extLst>
          </p:cNvPr>
          <p:cNvSpPr/>
          <p:nvPr/>
        </p:nvSpPr>
        <p:spPr>
          <a:xfrm>
            <a:off x="1981200" y="1616502"/>
            <a:ext cx="247012" cy="345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C36805B-F2E2-B648-9AC1-75BD25EAD942}"/>
              </a:ext>
            </a:extLst>
          </p:cNvPr>
          <p:cNvSpPr/>
          <p:nvPr/>
        </p:nvSpPr>
        <p:spPr>
          <a:xfrm>
            <a:off x="1981200" y="2197137"/>
            <a:ext cx="247012" cy="345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06C808F-622C-DC49-81E2-EADDC7DEAB83}"/>
              </a:ext>
            </a:extLst>
          </p:cNvPr>
          <p:cNvSpPr/>
          <p:nvPr/>
        </p:nvSpPr>
        <p:spPr>
          <a:xfrm>
            <a:off x="1657988" y="2199866"/>
            <a:ext cx="247012" cy="345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21E0B7DA-3680-E847-BC68-3207BA6C5DD8}"/>
              </a:ext>
            </a:extLst>
          </p:cNvPr>
          <p:cNvCxnSpPr>
            <a:cxnSpLocks/>
            <a:stCxn id="14" idx="6"/>
            <a:endCxn id="39" idx="0"/>
          </p:cNvCxnSpPr>
          <p:nvPr/>
        </p:nvCxnSpPr>
        <p:spPr>
          <a:xfrm>
            <a:off x="2228212" y="1789330"/>
            <a:ext cx="922818" cy="1669716"/>
          </a:xfrm>
          <a:prstGeom prst="curved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0BFAB838-C0C0-194B-B2B2-8A96DB3899EF}"/>
              </a:ext>
            </a:extLst>
          </p:cNvPr>
          <p:cNvCxnSpPr>
            <a:cxnSpLocks/>
            <a:stCxn id="16" idx="4"/>
            <a:endCxn id="32" idx="0"/>
          </p:cNvCxnSpPr>
          <p:nvPr/>
        </p:nvCxnSpPr>
        <p:spPr>
          <a:xfrm rot="5400000">
            <a:off x="1134108" y="2811660"/>
            <a:ext cx="913524" cy="381249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D003C945-3AF4-7F44-98B2-107E44A60FBB}"/>
              </a:ext>
            </a:extLst>
          </p:cNvPr>
          <p:cNvCxnSpPr>
            <a:cxnSpLocks/>
            <a:stCxn id="15" idx="6"/>
            <a:endCxn id="34" idx="0"/>
          </p:cNvCxnSpPr>
          <p:nvPr/>
        </p:nvCxnSpPr>
        <p:spPr>
          <a:xfrm>
            <a:off x="2228212" y="2369965"/>
            <a:ext cx="29005" cy="1089081"/>
          </a:xfrm>
          <a:prstGeom prst="curved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0C7CAF82-0908-0648-9412-20D70138283A}"/>
              </a:ext>
            </a:extLst>
          </p:cNvPr>
          <p:cNvSpPr/>
          <p:nvPr/>
        </p:nvSpPr>
        <p:spPr>
          <a:xfrm>
            <a:off x="7039294" y="1462209"/>
            <a:ext cx="247012" cy="345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6AB5C18-F997-7F4B-ACEF-43D9A4EEE525}"/>
              </a:ext>
            </a:extLst>
          </p:cNvPr>
          <p:cNvSpPr/>
          <p:nvPr/>
        </p:nvSpPr>
        <p:spPr>
          <a:xfrm>
            <a:off x="7039294" y="2700111"/>
            <a:ext cx="247012" cy="345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BB29C17-59C3-4F49-8790-B7801ECB3AF3}"/>
              </a:ext>
            </a:extLst>
          </p:cNvPr>
          <p:cNvSpPr/>
          <p:nvPr/>
        </p:nvSpPr>
        <p:spPr>
          <a:xfrm>
            <a:off x="7039294" y="3898220"/>
            <a:ext cx="247012" cy="345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41EF5FA-5E8A-8345-8C54-3507836F076A}"/>
              </a:ext>
            </a:extLst>
          </p:cNvPr>
          <p:cNvSpPr/>
          <p:nvPr/>
        </p:nvSpPr>
        <p:spPr>
          <a:xfrm>
            <a:off x="7039294" y="5098548"/>
            <a:ext cx="247012" cy="345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F29F3390-783D-8245-91E1-434C70DE3F45}"/>
              </a:ext>
            </a:extLst>
          </p:cNvPr>
          <p:cNvCxnSpPr>
            <a:cxnSpLocks/>
            <a:stCxn id="25" idx="2"/>
            <a:endCxn id="35" idx="0"/>
          </p:cNvCxnSpPr>
          <p:nvPr/>
        </p:nvCxnSpPr>
        <p:spPr>
          <a:xfrm rot="10800000" flipV="1">
            <a:off x="4084688" y="1635036"/>
            <a:ext cx="2954606" cy="1824009"/>
          </a:xfrm>
          <a:prstGeom prst="curved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BD65CBC2-79F8-1943-99D9-EA3B6048C77A}"/>
              </a:ext>
            </a:extLst>
          </p:cNvPr>
          <p:cNvSpPr/>
          <p:nvPr/>
        </p:nvSpPr>
        <p:spPr>
          <a:xfrm>
            <a:off x="996127" y="3459046"/>
            <a:ext cx="808235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C070D9-65BA-A541-9CC5-1601360C73CF}"/>
              </a:ext>
            </a:extLst>
          </p:cNvPr>
          <p:cNvSpPr/>
          <p:nvPr/>
        </p:nvSpPr>
        <p:spPr>
          <a:xfrm>
            <a:off x="1853099" y="3459046"/>
            <a:ext cx="808235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2F9D5A3-191B-5B4E-A3E7-17342B01BBF7}"/>
              </a:ext>
            </a:extLst>
          </p:cNvPr>
          <p:cNvSpPr/>
          <p:nvPr/>
        </p:nvSpPr>
        <p:spPr>
          <a:xfrm>
            <a:off x="3680570" y="3459046"/>
            <a:ext cx="808235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A3FD28-603C-8547-B615-FF08C92EAD11}"/>
              </a:ext>
            </a:extLst>
          </p:cNvPr>
          <p:cNvSpPr/>
          <p:nvPr/>
        </p:nvSpPr>
        <p:spPr>
          <a:xfrm>
            <a:off x="4280816" y="3459046"/>
            <a:ext cx="808235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C5841D-444F-A441-9459-7258C4FFF09F}"/>
              </a:ext>
            </a:extLst>
          </p:cNvPr>
          <p:cNvSpPr/>
          <p:nvPr/>
        </p:nvSpPr>
        <p:spPr>
          <a:xfrm>
            <a:off x="5518476" y="3459046"/>
            <a:ext cx="808235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4026133-043B-6345-9F3D-C2539769C363}"/>
              </a:ext>
            </a:extLst>
          </p:cNvPr>
          <p:cNvSpPr/>
          <p:nvPr/>
        </p:nvSpPr>
        <p:spPr>
          <a:xfrm>
            <a:off x="4899645" y="3459046"/>
            <a:ext cx="808235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7AD4925-36C9-7843-9D33-42909B5051FC}"/>
              </a:ext>
            </a:extLst>
          </p:cNvPr>
          <p:cNvSpPr/>
          <p:nvPr/>
        </p:nvSpPr>
        <p:spPr>
          <a:xfrm>
            <a:off x="2746912" y="3459046"/>
            <a:ext cx="808235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76085B9-F0D9-C143-B1C0-812F49378F09}"/>
              </a:ext>
            </a:extLst>
          </p:cNvPr>
          <p:cNvSpPr/>
          <p:nvPr/>
        </p:nvSpPr>
        <p:spPr>
          <a:xfrm>
            <a:off x="3346695" y="3459046"/>
            <a:ext cx="495649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.</a:t>
            </a:r>
            <a:endParaRPr lang="en-US" dirty="0"/>
          </a:p>
        </p:txBody>
      </p:sp>
      <p:cxnSp>
        <p:nvCxnSpPr>
          <p:cNvPr id="48" name="Curved Connector 47">
            <a:extLst>
              <a:ext uri="{FF2B5EF4-FFF2-40B4-BE49-F238E27FC236}">
                <a16:creationId xmlns:a16="http://schemas.microsoft.com/office/drawing/2014/main" id="{02DD5272-4B46-5749-9FC8-EA7194788D70}"/>
              </a:ext>
            </a:extLst>
          </p:cNvPr>
          <p:cNvCxnSpPr>
            <a:cxnSpLocks/>
            <a:stCxn id="26" idx="2"/>
            <a:endCxn id="36" idx="0"/>
          </p:cNvCxnSpPr>
          <p:nvPr/>
        </p:nvCxnSpPr>
        <p:spPr>
          <a:xfrm rot="10800000" flipV="1">
            <a:off x="4684934" y="2872938"/>
            <a:ext cx="2354360" cy="586107"/>
          </a:xfrm>
          <a:prstGeom prst="curved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>
            <a:extLst>
              <a:ext uri="{FF2B5EF4-FFF2-40B4-BE49-F238E27FC236}">
                <a16:creationId xmlns:a16="http://schemas.microsoft.com/office/drawing/2014/main" id="{71A84D71-0B62-BF47-AE45-1FB54B5FA96B}"/>
              </a:ext>
            </a:extLst>
          </p:cNvPr>
          <p:cNvCxnSpPr>
            <a:cxnSpLocks/>
            <a:stCxn id="27" idx="2"/>
            <a:endCxn id="38" idx="0"/>
          </p:cNvCxnSpPr>
          <p:nvPr/>
        </p:nvCxnSpPr>
        <p:spPr>
          <a:xfrm rot="10800000">
            <a:off x="5303764" y="3459046"/>
            <a:ext cx="1735531" cy="612002"/>
          </a:xfrm>
          <a:prstGeom prst="curvedConnector4">
            <a:avLst>
              <a:gd name="adj1" fmla="val 38358"/>
              <a:gd name="adj2" fmla="val 137353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>
            <a:extLst>
              <a:ext uri="{FF2B5EF4-FFF2-40B4-BE49-F238E27FC236}">
                <a16:creationId xmlns:a16="http://schemas.microsoft.com/office/drawing/2014/main" id="{4B275DA8-3066-5F48-AD4F-779E3F5F1FDA}"/>
              </a:ext>
            </a:extLst>
          </p:cNvPr>
          <p:cNvCxnSpPr>
            <a:cxnSpLocks/>
            <a:stCxn id="28" idx="2"/>
            <a:endCxn id="37" idx="3"/>
          </p:cNvCxnSpPr>
          <p:nvPr/>
        </p:nvCxnSpPr>
        <p:spPr>
          <a:xfrm rot="10800000">
            <a:off x="6326712" y="4243876"/>
            <a:ext cx="712583" cy="102750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1E89704-91A5-9845-A8FE-BD5A077AB757}"/>
              </a:ext>
            </a:extLst>
          </p:cNvPr>
          <p:cNvCxnSpPr/>
          <p:nvPr/>
        </p:nvCxnSpPr>
        <p:spPr>
          <a:xfrm>
            <a:off x="3746109" y="1462209"/>
            <a:ext cx="26072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1142697-EDF8-B641-9B43-3DA57D2AD750}"/>
              </a:ext>
            </a:extLst>
          </p:cNvPr>
          <p:cNvCxnSpPr>
            <a:cxnSpLocks/>
          </p:cNvCxnSpPr>
          <p:nvPr/>
        </p:nvCxnSpPr>
        <p:spPr>
          <a:xfrm>
            <a:off x="4143294" y="1462209"/>
            <a:ext cx="945757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>
            <a:extLst>
              <a:ext uri="{FF2B5EF4-FFF2-40B4-BE49-F238E27FC236}">
                <a16:creationId xmlns:a16="http://schemas.microsoft.com/office/drawing/2014/main" id="{BD055F0B-C65F-774A-9B71-873224657306}"/>
              </a:ext>
            </a:extLst>
          </p:cNvPr>
          <p:cNvCxnSpPr>
            <a:cxnSpLocks/>
            <a:stCxn id="5" idx="1"/>
            <a:endCxn id="10" idx="0"/>
          </p:cNvCxnSpPr>
          <p:nvPr/>
        </p:nvCxnSpPr>
        <p:spPr>
          <a:xfrm rot="10800000" flipV="1">
            <a:off x="1454618" y="1283730"/>
            <a:ext cx="2225952" cy="274767"/>
          </a:xfrm>
          <a:prstGeom prst="curvedConnector2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urved Connector 66">
            <a:extLst>
              <a:ext uri="{FF2B5EF4-FFF2-40B4-BE49-F238E27FC236}">
                <a16:creationId xmlns:a16="http://schemas.microsoft.com/office/drawing/2014/main" id="{5D4538EA-5C93-334C-89CA-77FDF407E1A1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5532359" y="1283731"/>
            <a:ext cx="1485881" cy="1"/>
          </a:xfrm>
          <a:prstGeom prst="curvedConnector3">
            <a:avLst>
              <a:gd name="adj1" fmla="val 50000"/>
            </a:avLst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9B8DA4E-D12B-9D47-83DD-801CF9BCED22}"/>
              </a:ext>
            </a:extLst>
          </p:cNvPr>
          <p:cNvCxnSpPr>
            <a:cxnSpLocks/>
          </p:cNvCxnSpPr>
          <p:nvPr/>
        </p:nvCxnSpPr>
        <p:spPr>
          <a:xfrm>
            <a:off x="8458200" y="1462209"/>
            <a:ext cx="0" cy="398199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44EBB1F7-9A74-4D4E-8D9E-4BA8A2D7D9CD}"/>
              </a:ext>
            </a:extLst>
          </p:cNvPr>
          <p:cNvSpPr/>
          <p:nvPr/>
        </p:nvSpPr>
        <p:spPr>
          <a:xfrm>
            <a:off x="8453252" y="1465759"/>
            <a:ext cx="5774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MSB</a:t>
            </a:r>
            <a:endParaRPr lang="en-US" b="1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078813C-C35C-6A45-81B8-2D2C98F9C2BF}"/>
              </a:ext>
            </a:extLst>
          </p:cNvPr>
          <p:cNvSpPr/>
          <p:nvPr/>
        </p:nvSpPr>
        <p:spPr>
          <a:xfrm>
            <a:off x="8453252" y="5014889"/>
            <a:ext cx="4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LSB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687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4" grpId="0" animBg="1"/>
      <p:bldP spid="15" grpId="0" animBg="1"/>
      <p:bldP spid="16" grpId="0" animBg="1"/>
      <p:bldP spid="25" grpId="0" animBg="1"/>
      <p:bldP spid="26" grpId="0" animBg="1"/>
      <p:bldP spid="27" grpId="0" animBg="1"/>
      <p:bldP spid="28" grpId="0" animBg="1"/>
      <p:bldP spid="32" grpId="0"/>
      <p:bldP spid="34" grpId="0"/>
      <p:bldP spid="35" grpId="0"/>
      <p:bldP spid="36" grpId="0"/>
      <p:bldP spid="37" grpId="0"/>
      <p:bldP spid="38" grpId="0"/>
      <p:bldP spid="39" grpId="0"/>
      <p:bldP spid="85" grpId="0"/>
      <p:bldP spid="8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0FF4A-AD51-3149-9523-7F29628EE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it’s easy right? Well…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1EA16-9EDF-BB49-B92B-0104F6D2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F15C0F-BB47-9C42-9278-881147F5CCCC}"/>
              </a:ext>
            </a:extLst>
          </p:cNvPr>
          <p:cNvSpPr/>
          <p:nvPr/>
        </p:nvSpPr>
        <p:spPr>
          <a:xfrm>
            <a:off x="560599" y="823090"/>
            <a:ext cx="39356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3600" dirty="0">
                <a:solidFill>
                  <a:prstClr val="black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Trebuchet MS"/>
              </a:rPr>
              <a:t>What about: 0.</a:t>
            </a:r>
            <a:r>
              <a:rPr lang="en-US" sz="3600" dirty="0">
                <a:solidFill>
                  <a:prstClr val="black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Trebuchet MS"/>
              </a:rPr>
              <a:t>1</a:t>
            </a:r>
            <a:r>
              <a:rPr lang="en" sz="3600" baseline="-25000" dirty="0">
                <a:solidFill>
                  <a:prstClr val="black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Trebuchet MS"/>
              </a:rPr>
              <a:t> 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6DF436-D17D-0E4D-975D-329026766BDC}"/>
              </a:ext>
            </a:extLst>
          </p:cNvPr>
          <p:cNvSpPr/>
          <p:nvPr/>
        </p:nvSpPr>
        <p:spPr>
          <a:xfrm>
            <a:off x="7781506" y="633036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</a:t>
            </a:r>
            <a:r>
              <a:rPr lang="en-US" sz="2400" dirty="0">
                <a:solidFill>
                  <a:prstClr val="black"/>
                </a:solidFill>
              </a:rPr>
              <a:t>1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0.2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C8E098-F995-E94F-88CD-C08FA1777A87}"/>
              </a:ext>
            </a:extLst>
          </p:cNvPr>
          <p:cNvSpPr/>
          <p:nvPr/>
        </p:nvSpPr>
        <p:spPr>
          <a:xfrm>
            <a:off x="7781506" y="1833365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0.2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0.4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3BC082-0388-714A-9FFC-A7709A8544DB}"/>
              </a:ext>
            </a:extLst>
          </p:cNvPr>
          <p:cNvSpPr/>
          <p:nvPr/>
        </p:nvSpPr>
        <p:spPr>
          <a:xfrm>
            <a:off x="7781506" y="3033693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0.4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0.8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7919E5-86BB-D442-9779-B3411AD86410}"/>
              </a:ext>
            </a:extLst>
          </p:cNvPr>
          <p:cNvSpPr/>
          <p:nvPr/>
        </p:nvSpPr>
        <p:spPr>
          <a:xfrm>
            <a:off x="7781506" y="4234022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0.8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1.6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C7CAF82-0908-0648-9412-20D70138283A}"/>
              </a:ext>
            </a:extLst>
          </p:cNvPr>
          <p:cNvSpPr/>
          <p:nvPr/>
        </p:nvSpPr>
        <p:spPr>
          <a:xfrm>
            <a:off x="7802560" y="1411678"/>
            <a:ext cx="247012" cy="345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6AB5C18-F997-7F4B-ACEF-43D9A4EEE525}"/>
              </a:ext>
            </a:extLst>
          </p:cNvPr>
          <p:cNvSpPr/>
          <p:nvPr/>
        </p:nvSpPr>
        <p:spPr>
          <a:xfrm>
            <a:off x="7802560" y="2649580"/>
            <a:ext cx="247012" cy="345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BB29C17-59C3-4F49-8790-B7801ECB3AF3}"/>
              </a:ext>
            </a:extLst>
          </p:cNvPr>
          <p:cNvSpPr/>
          <p:nvPr/>
        </p:nvSpPr>
        <p:spPr>
          <a:xfrm>
            <a:off x="7802560" y="3847689"/>
            <a:ext cx="247012" cy="345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41EF5FA-5E8A-8345-8C54-3507836F076A}"/>
              </a:ext>
            </a:extLst>
          </p:cNvPr>
          <p:cNvSpPr/>
          <p:nvPr/>
        </p:nvSpPr>
        <p:spPr>
          <a:xfrm>
            <a:off x="7802560" y="5048017"/>
            <a:ext cx="247012" cy="345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F29F3390-783D-8245-91E1-434C70DE3F45}"/>
              </a:ext>
            </a:extLst>
          </p:cNvPr>
          <p:cNvCxnSpPr>
            <a:cxnSpLocks/>
            <a:stCxn id="25" idx="2"/>
            <a:endCxn id="35" idx="0"/>
          </p:cNvCxnSpPr>
          <p:nvPr/>
        </p:nvCxnSpPr>
        <p:spPr>
          <a:xfrm rot="10800000" flipV="1">
            <a:off x="1766612" y="1584505"/>
            <a:ext cx="6035948" cy="1686273"/>
          </a:xfrm>
          <a:prstGeom prst="curved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2F9D5A3-191B-5B4E-A3E7-17342B01BBF7}"/>
              </a:ext>
            </a:extLst>
          </p:cNvPr>
          <p:cNvSpPr/>
          <p:nvPr/>
        </p:nvSpPr>
        <p:spPr>
          <a:xfrm>
            <a:off x="1362494" y="3270779"/>
            <a:ext cx="808235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A3FD28-603C-8547-B615-FF08C92EAD11}"/>
              </a:ext>
            </a:extLst>
          </p:cNvPr>
          <p:cNvSpPr/>
          <p:nvPr/>
        </p:nvSpPr>
        <p:spPr>
          <a:xfrm>
            <a:off x="1962740" y="3270779"/>
            <a:ext cx="808235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C5841D-444F-A441-9459-7258C4FFF09F}"/>
              </a:ext>
            </a:extLst>
          </p:cNvPr>
          <p:cNvSpPr/>
          <p:nvPr/>
        </p:nvSpPr>
        <p:spPr>
          <a:xfrm>
            <a:off x="3200400" y="3270779"/>
            <a:ext cx="808235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4026133-043B-6345-9F3D-C2539769C363}"/>
              </a:ext>
            </a:extLst>
          </p:cNvPr>
          <p:cNvSpPr/>
          <p:nvPr/>
        </p:nvSpPr>
        <p:spPr>
          <a:xfrm>
            <a:off x="2581569" y="3270779"/>
            <a:ext cx="808235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76085B9-F0D9-C143-B1C0-812F49378F09}"/>
              </a:ext>
            </a:extLst>
          </p:cNvPr>
          <p:cNvSpPr/>
          <p:nvPr/>
        </p:nvSpPr>
        <p:spPr>
          <a:xfrm>
            <a:off x="1028619" y="3270779"/>
            <a:ext cx="495649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.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5B779CC-CBB6-994C-AAB3-FE89B2191239}"/>
              </a:ext>
            </a:extLst>
          </p:cNvPr>
          <p:cNvSpPr/>
          <p:nvPr/>
        </p:nvSpPr>
        <p:spPr>
          <a:xfrm>
            <a:off x="433087" y="3270779"/>
            <a:ext cx="808235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</a:t>
            </a:r>
            <a:endParaRPr lang="en-US" dirty="0"/>
          </a:p>
        </p:txBody>
      </p: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3C76599A-9C47-264A-AE48-D8075C9E0185}"/>
              </a:ext>
            </a:extLst>
          </p:cNvPr>
          <p:cNvCxnSpPr>
            <a:cxnSpLocks/>
            <a:stCxn id="26" idx="2"/>
            <a:endCxn id="36" idx="0"/>
          </p:cNvCxnSpPr>
          <p:nvPr/>
        </p:nvCxnSpPr>
        <p:spPr>
          <a:xfrm rot="10800000" flipV="1">
            <a:off x="2366858" y="2822407"/>
            <a:ext cx="5435702" cy="448371"/>
          </a:xfrm>
          <a:prstGeom prst="curved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50BF80A3-D44A-C74C-AC32-DC1F3DE9D35D}"/>
              </a:ext>
            </a:extLst>
          </p:cNvPr>
          <p:cNvCxnSpPr>
            <a:cxnSpLocks/>
            <a:stCxn id="27" idx="2"/>
            <a:endCxn id="38" idx="0"/>
          </p:cNvCxnSpPr>
          <p:nvPr/>
        </p:nvCxnSpPr>
        <p:spPr>
          <a:xfrm rot="10800000">
            <a:off x="2985688" y="3270779"/>
            <a:ext cx="4816873" cy="749738"/>
          </a:xfrm>
          <a:prstGeom prst="curvedConnector4">
            <a:avLst>
              <a:gd name="adj1" fmla="val 45805"/>
              <a:gd name="adj2" fmla="val 130491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BB69FEF2-E5AD-624E-9747-E684F0922741}"/>
              </a:ext>
            </a:extLst>
          </p:cNvPr>
          <p:cNvCxnSpPr>
            <a:cxnSpLocks/>
            <a:stCxn id="28" idx="2"/>
            <a:endCxn id="37" idx="3"/>
          </p:cNvCxnSpPr>
          <p:nvPr/>
        </p:nvCxnSpPr>
        <p:spPr>
          <a:xfrm rot="10800000">
            <a:off x="4008636" y="4055609"/>
            <a:ext cx="3793925" cy="1165236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04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4.44444E-6 -0.3561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80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5.55556E-7 -0.3561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80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2.77778E-6 -0.3561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806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44444E-6 L 1.11111E-6 -0.3561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80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3.33333E-6 -0.3561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80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44444E-6 L -3.05556E-6 -0.3561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5" grpId="0" animBg="1"/>
      <p:bldP spid="26" grpId="0" animBg="1"/>
      <p:bldP spid="27" grpId="0" animBg="1"/>
      <p:bldP spid="28" grpId="0" animBg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0" grpId="0"/>
      <p:bldP spid="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0FF4A-AD51-3149-9523-7F29628EE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it’s easy right? Well……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1EA16-9EDF-BB49-B92B-0104F6D2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F15C0F-BB47-9C42-9278-881147F5CCCC}"/>
              </a:ext>
            </a:extLst>
          </p:cNvPr>
          <p:cNvSpPr/>
          <p:nvPr/>
        </p:nvSpPr>
        <p:spPr>
          <a:xfrm>
            <a:off x="560599" y="762130"/>
            <a:ext cx="39356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3600" dirty="0">
                <a:solidFill>
                  <a:prstClr val="black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Trebuchet MS"/>
              </a:rPr>
              <a:t>What about: 0.</a:t>
            </a:r>
            <a:r>
              <a:rPr lang="en-US" sz="3600" dirty="0">
                <a:solidFill>
                  <a:prstClr val="black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Trebuchet MS"/>
              </a:rPr>
              <a:t>1</a:t>
            </a:r>
            <a:r>
              <a:rPr lang="en" sz="3600" baseline="-25000" dirty="0">
                <a:solidFill>
                  <a:prstClr val="black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Trebuchet MS"/>
              </a:rPr>
              <a:t> 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6DF436-D17D-0E4D-975D-329026766BDC}"/>
              </a:ext>
            </a:extLst>
          </p:cNvPr>
          <p:cNvSpPr/>
          <p:nvPr/>
        </p:nvSpPr>
        <p:spPr>
          <a:xfrm>
            <a:off x="6612628" y="747336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0.6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1.2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C8E098-F995-E94F-88CD-C08FA1777A87}"/>
              </a:ext>
            </a:extLst>
          </p:cNvPr>
          <p:cNvSpPr/>
          <p:nvPr/>
        </p:nvSpPr>
        <p:spPr>
          <a:xfrm>
            <a:off x="6612628" y="1947665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0.2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0.4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3BC082-0388-714A-9FFC-A7709A8544DB}"/>
              </a:ext>
            </a:extLst>
          </p:cNvPr>
          <p:cNvSpPr/>
          <p:nvPr/>
        </p:nvSpPr>
        <p:spPr>
          <a:xfrm>
            <a:off x="6612628" y="3147993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0.4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0.8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7919E5-86BB-D442-9779-B3411AD86410}"/>
              </a:ext>
            </a:extLst>
          </p:cNvPr>
          <p:cNvSpPr/>
          <p:nvPr/>
        </p:nvSpPr>
        <p:spPr>
          <a:xfrm>
            <a:off x="6612628" y="4348322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0.8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1.6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C7CAF82-0908-0648-9412-20D70138283A}"/>
              </a:ext>
            </a:extLst>
          </p:cNvPr>
          <p:cNvSpPr/>
          <p:nvPr/>
        </p:nvSpPr>
        <p:spPr>
          <a:xfrm>
            <a:off x="6633682" y="1525978"/>
            <a:ext cx="247012" cy="345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6AB5C18-F997-7F4B-ACEF-43D9A4EEE525}"/>
              </a:ext>
            </a:extLst>
          </p:cNvPr>
          <p:cNvSpPr/>
          <p:nvPr/>
        </p:nvSpPr>
        <p:spPr>
          <a:xfrm>
            <a:off x="6633682" y="2763880"/>
            <a:ext cx="247012" cy="345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BB29C17-59C3-4F49-8790-B7801ECB3AF3}"/>
              </a:ext>
            </a:extLst>
          </p:cNvPr>
          <p:cNvSpPr/>
          <p:nvPr/>
        </p:nvSpPr>
        <p:spPr>
          <a:xfrm>
            <a:off x="6633682" y="3961989"/>
            <a:ext cx="247012" cy="345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41EF5FA-5E8A-8345-8C54-3507836F076A}"/>
              </a:ext>
            </a:extLst>
          </p:cNvPr>
          <p:cNvSpPr/>
          <p:nvPr/>
        </p:nvSpPr>
        <p:spPr>
          <a:xfrm>
            <a:off x="6633682" y="5162317"/>
            <a:ext cx="247012" cy="345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F29F3390-783D-8245-91E1-434C70DE3F45}"/>
              </a:ext>
            </a:extLst>
          </p:cNvPr>
          <p:cNvCxnSpPr>
            <a:cxnSpLocks/>
            <a:stCxn id="25" idx="2"/>
            <a:endCxn id="44" idx="0"/>
          </p:cNvCxnSpPr>
          <p:nvPr/>
        </p:nvCxnSpPr>
        <p:spPr>
          <a:xfrm rot="10800000" flipV="1">
            <a:off x="1787666" y="1698805"/>
            <a:ext cx="4846016" cy="2112463"/>
          </a:xfrm>
          <a:prstGeom prst="curved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735DB07-3F0D-7C4B-90B6-E2E52B9E6735}"/>
              </a:ext>
            </a:extLst>
          </p:cNvPr>
          <p:cNvGrpSpPr/>
          <p:nvPr/>
        </p:nvGrpSpPr>
        <p:grpSpPr>
          <a:xfrm>
            <a:off x="433087" y="1347501"/>
            <a:ext cx="3575548" cy="1569660"/>
            <a:chOff x="433087" y="1333500"/>
            <a:chExt cx="3575548" cy="156966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2F9D5A3-191B-5B4E-A3E7-17342B01BBF7}"/>
                </a:ext>
              </a:extLst>
            </p:cNvPr>
            <p:cNvSpPr/>
            <p:nvPr/>
          </p:nvSpPr>
          <p:spPr>
            <a:xfrm>
              <a:off x="1362494" y="1333500"/>
              <a:ext cx="808235" cy="156966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" sz="9600" dirty="0">
                  <a:solidFill>
                    <a:prstClr val="black"/>
                  </a:solidFill>
                  <a:ea typeface="Trebuchet MS"/>
                  <a:cs typeface="Trebuchet MS"/>
                  <a:sym typeface="Trebuchet MS"/>
                </a:rPr>
                <a:t>0</a:t>
              </a:r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FA3FD28-603C-8547-B615-FF08C92EAD11}"/>
                </a:ext>
              </a:extLst>
            </p:cNvPr>
            <p:cNvSpPr/>
            <p:nvPr/>
          </p:nvSpPr>
          <p:spPr>
            <a:xfrm>
              <a:off x="1962740" y="1333500"/>
              <a:ext cx="808235" cy="156966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" sz="9600" dirty="0">
                  <a:solidFill>
                    <a:prstClr val="black"/>
                  </a:solidFill>
                  <a:ea typeface="Trebuchet MS"/>
                  <a:cs typeface="Trebuchet MS"/>
                  <a:sym typeface="Trebuchet MS"/>
                </a:rPr>
                <a:t>0</a:t>
              </a:r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AC5841D-444F-A441-9459-7258C4FFF09F}"/>
                </a:ext>
              </a:extLst>
            </p:cNvPr>
            <p:cNvSpPr/>
            <p:nvPr/>
          </p:nvSpPr>
          <p:spPr>
            <a:xfrm>
              <a:off x="3200400" y="1333500"/>
              <a:ext cx="808235" cy="156966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" sz="9600" dirty="0">
                  <a:solidFill>
                    <a:prstClr val="black"/>
                  </a:solidFill>
                  <a:ea typeface="Trebuchet MS"/>
                  <a:cs typeface="Trebuchet MS"/>
                  <a:sym typeface="Trebuchet MS"/>
                </a:rPr>
                <a:t>1</a:t>
              </a:r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4026133-043B-6345-9F3D-C2539769C363}"/>
                </a:ext>
              </a:extLst>
            </p:cNvPr>
            <p:cNvSpPr/>
            <p:nvPr/>
          </p:nvSpPr>
          <p:spPr>
            <a:xfrm>
              <a:off x="2581569" y="1333500"/>
              <a:ext cx="808235" cy="156966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" sz="9600" dirty="0">
                  <a:solidFill>
                    <a:prstClr val="black"/>
                  </a:solidFill>
                  <a:ea typeface="Trebuchet MS"/>
                  <a:cs typeface="Trebuchet MS"/>
                  <a:sym typeface="Trebuchet MS"/>
                </a:rPr>
                <a:t>0</a:t>
              </a:r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76085B9-F0D9-C143-B1C0-812F49378F09}"/>
                </a:ext>
              </a:extLst>
            </p:cNvPr>
            <p:cNvSpPr/>
            <p:nvPr/>
          </p:nvSpPr>
          <p:spPr>
            <a:xfrm>
              <a:off x="1028619" y="1333500"/>
              <a:ext cx="495649" cy="156966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" sz="9600" dirty="0">
                  <a:solidFill>
                    <a:prstClr val="black"/>
                  </a:solidFill>
                  <a:ea typeface="Trebuchet MS"/>
                  <a:cs typeface="Trebuchet MS"/>
                  <a:sym typeface="Trebuchet MS"/>
                </a:rPr>
                <a:t>.</a:t>
              </a:r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5B779CC-CBB6-994C-AAB3-FE89B2191239}"/>
                </a:ext>
              </a:extLst>
            </p:cNvPr>
            <p:cNvSpPr/>
            <p:nvPr/>
          </p:nvSpPr>
          <p:spPr>
            <a:xfrm>
              <a:off x="433087" y="1333500"/>
              <a:ext cx="808235" cy="156966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" sz="9600" dirty="0">
                  <a:solidFill>
                    <a:prstClr val="black"/>
                  </a:solidFill>
                  <a:ea typeface="Trebuchet MS"/>
                  <a:cs typeface="Trebuchet MS"/>
                  <a:sym typeface="Trebuchet MS"/>
                </a:rPr>
                <a:t>0</a:t>
              </a:r>
              <a:endParaRPr lang="en-US" dirty="0"/>
            </a:p>
          </p:txBody>
        </p:sp>
      </p:grp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3C76599A-9C47-264A-AE48-D8075C9E0185}"/>
              </a:ext>
            </a:extLst>
          </p:cNvPr>
          <p:cNvCxnSpPr>
            <a:cxnSpLocks/>
            <a:stCxn id="26" idx="2"/>
            <a:endCxn id="45" idx="0"/>
          </p:cNvCxnSpPr>
          <p:nvPr/>
        </p:nvCxnSpPr>
        <p:spPr>
          <a:xfrm rot="10800000" flipV="1">
            <a:off x="2387912" y="2936707"/>
            <a:ext cx="4245770" cy="874561"/>
          </a:xfrm>
          <a:prstGeom prst="curved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50BF80A3-D44A-C74C-AC32-DC1F3DE9D35D}"/>
              </a:ext>
            </a:extLst>
          </p:cNvPr>
          <p:cNvCxnSpPr>
            <a:cxnSpLocks/>
            <a:stCxn id="27" idx="2"/>
            <a:endCxn id="48" idx="0"/>
          </p:cNvCxnSpPr>
          <p:nvPr/>
        </p:nvCxnSpPr>
        <p:spPr>
          <a:xfrm rot="10800000">
            <a:off x="3006742" y="3811269"/>
            <a:ext cx="3626941" cy="323548"/>
          </a:xfrm>
          <a:prstGeom prst="curvedConnector4">
            <a:avLst>
              <a:gd name="adj1" fmla="val 44429"/>
              <a:gd name="adj2" fmla="val 170654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BB69FEF2-E5AD-624E-9747-E684F0922741}"/>
              </a:ext>
            </a:extLst>
          </p:cNvPr>
          <p:cNvCxnSpPr>
            <a:cxnSpLocks/>
            <a:stCxn id="28" idx="2"/>
            <a:endCxn id="47" idx="3"/>
          </p:cNvCxnSpPr>
          <p:nvPr/>
        </p:nvCxnSpPr>
        <p:spPr>
          <a:xfrm rot="10800000">
            <a:off x="4029690" y="4596099"/>
            <a:ext cx="2603993" cy="739046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B43500B-26D3-2A48-B1D4-7FAC293B3245}"/>
              </a:ext>
            </a:extLst>
          </p:cNvPr>
          <p:cNvSpPr/>
          <p:nvPr/>
        </p:nvSpPr>
        <p:spPr>
          <a:xfrm>
            <a:off x="7781506" y="747336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</a:t>
            </a:r>
            <a:r>
              <a:rPr lang="en-US" sz="2400" dirty="0">
                <a:solidFill>
                  <a:prstClr val="black"/>
                </a:solidFill>
              </a:rPr>
              <a:t>1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0.2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8D33CC-3DBE-F748-9B1D-B73A06B7FC18}"/>
              </a:ext>
            </a:extLst>
          </p:cNvPr>
          <p:cNvSpPr/>
          <p:nvPr/>
        </p:nvSpPr>
        <p:spPr>
          <a:xfrm>
            <a:off x="7781506" y="1947665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0.2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0.4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A7D56E-A759-F04E-9AC6-2736459628CE}"/>
              </a:ext>
            </a:extLst>
          </p:cNvPr>
          <p:cNvSpPr/>
          <p:nvPr/>
        </p:nvSpPr>
        <p:spPr>
          <a:xfrm>
            <a:off x="7781506" y="3147993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0.4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0.8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31357A2-49A9-9149-A845-08BEB7386B4E}"/>
              </a:ext>
            </a:extLst>
          </p:cNvPr>
          <p:cNvSpPr/>
          <p:nvPr/>
        </p:nvSpPr>
        <p:spPr>
          <a:xfrm>
            <a:off x="7781506" y="4348322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0.8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1.6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3C87DB-B0CB-E945-A5FC-850D33DC864C}"/>
              </a:ext>
            </a:extLst>
          </p:cNvPr>
          <p:cNvSpPr/>
          <p:nvPr/>
        </p:nvSpPr>
        <p:spPr>
          <a:xfrm>
            <a:off x="1383548" y="3811269"/>
            <a:ext cx="808235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7FEDF19-63A4-EF42-AF3C-1F7BD43160C9}"/>
              </a:ext>
            </a:extLst>
          </p:cNvPr>
          <p:cNvSpPr/>
          <p:nvPr/>
        </p:nvSpPr>
        <p:spPr>
          <a:xfrm>
            <a:off x="1983794" y="3811269"/>
            <a:ext cx="808235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</a:t>
            </a:r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312B5E-5872-7243-9790-C7398A2ADA6D}"/>
              </a:ext>
            </a:extLst>
          </p:cNvPr>
          <p:cNvSpPr/>
          <p:nvPr/>
        </p:nvSpPr>
        <p:spPr>
          <a:xfrm>
            <a:off x="3221454" y="3811269"/>
            <a:ext cx="808235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</a:t>
            </a:r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804DF5B-8852-974A-B749-0B1C66087371}"/>
              </a:ext>
            </a:extLst>
          </p:cNvPr>
          <p:cNvSpPr/>
          <p:nvPr/>
        </p:nvSpPr>
        <p:spPr>
          <a:xfrm>
            <a:off x="2602623" y="3811269"/>
            <a:ext cx="808235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70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3.88889E-6 -0.2533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6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3333E-6 L -1.11111E-6 -0.2533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6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4.16667E-6 -0.2533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6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L 5.55556E-7 -0.2533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5" grpId="0" animBg="1"/>
      <p:bldP spid="26" grpId="0" animBg="1"/>
      <p:bldP spid="27" grpId="0" animBg="1"/>
      <p:bldP spid="28" grpId="0" animBg="1"/>
      <p:bldP spid="44" grpId="0"/>
      <p:bldP spid="44" grpId="1"/>
      <p:bldP spid="45" grpId="0"/>
      <p:bldP spid="45" grpId="1"/>
      <p:bldP spid="47" grpId="0"/>
      <p:bldP spid="47" grpId="1"/>
      <p:bldP spid="48" grpId="0"/>
      <p:bldP spid="4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0FF4A-AD51-3149-9523-7F29628EE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it’s easy right? Well………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1EA16-9EDF-BB49-B92B-0104F6D2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F15C0F-BB47-9C42-9278-881147F5CCCC}"/>
              </a:ext>
            </a:extLst>
          </p:cNvPr>
          <p:cNvSpPr/>
          <p:nvPr/>
        </p:nvSpPr>
        <p:spPr>
          <a:xfrm>
            <a:off x="560599" y="802028"/>
            <a:ext cx="39356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3600" dirty="0">
                <a:solidFill>
                  <a:prstClr val="black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Trebuchet MS"/>
              </a:rPr>
              <a:t>What about: 0.</a:t>
            </a:r>
            <a:r>
              <a:rPr lang="en-US" sz="3600" dirty="0">
                <a:solidFill>
                  <a:prstClr val="black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Trebuchet MS"/>
              </a:rPr>
              <a:t>1</a:t>
            </a:r>
            <a:r>
              <a:rPr lang="en" sz="3600" baseline="-25000" dirty="0">
                <a:solidFill>
                  <a:prstClr val="black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Trebuchet MS"/>
              </a:rPr>
              <a:t> 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6DF436-D17D-0E4D-975D-329026766BDC}"/>
              </a:ext>
            </a:extLst>
          </p:cNvPr>
          <p:cNvSpPr/>
          <p:nvPr/>
        </p:nvSpPr>
        <p:spPr>
          <a:xfrm>
            <a:off x="5493298" y="848194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0.6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1.2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C8E098-F995-E94F-88CD-C08FA1777A87}"/>
              </a:ext>
            </a:extLst>
          </p:cNvPr>
          <p:cNvSpPr/>
          <p:nvPr/>
        </p:nvSpPr>
        <p:spPr>
          <a:xfrm>
            <a:off x="5493298" y="2048523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0.2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0.4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3BC082-0388-714A-9FFC-A7709A8544DB}"/>
              </a:ext>
            </a:extLst>
          </p:cNvPr>
          <p:cNvSpPr/>
          <p:nvPr/>
        </p:nvSpPr>
        <p:spPr>
          <a:xfrm>
            <a:off x="5493298" y="3248851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0.4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0.8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7919E5-86BB-D442-9779-B3411AD86410}"/>
              </a:ext>
            </a:extLst>
          </p:cNvPr>
          <p:cNvSpPr/>
          <p:nvPr/>
        </p:nvSpPr>
        <p:spPr>
          <a:xfrm>
            <a:off x="5493298" y="4449180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0.8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1.6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C7CAF82-0908-0648-9412-20D70138283A}"/>
              </a:ext>
            </a:extLst>
          </p:cNvPr>
          <p:cNvSpPr/>
          <p:nvPr/>
        </p:nvSpPr>
        <p:spPr>
          <a:xfrm>
            <a:off x="5514352" y="1626836"/>
            <a:ext cx="247012" cy="345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6AB5C18-F997-7F4B-ACEF-43D9A4EEE525}"/>
              </a:ext>
            </a:extLst>
          </p:cNvPr>
          <p:cNvSpPr/>
          <p:nvPr/>
        </p:nvSpPr>
        <p:spPr>
          <a:xfrm>
            <a:off x="5514352" y="2864738"/>
            <a:ext cx="247012" cy="345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BB29C17-59C3-4F49-8790-B7801ECB3AF3}"/>
              </a:ext>
            </a:extLst>
          </p:cNvPr>
          <p:cNvSpPr/>
          <p:nvPr/>
        </p:nvSpPr>
        <p:spPr>
          <a:xfrm>
            <a:off x="5514352" y="4062847"/>
            <a:ext cx="247012" cy="345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41EF5FA-5E8A-8345-8C54-3507836F076A}"/>
              </a:ext>
            </a:extLst>
          </p:cNvPr>
          <p:cNvSpPr/>
          <p:nvPr/>
        </p:nvSpPr>
        <p:spPr>
          <a:xfrm>
            <a:off x="5514352" y="5263175"/>
            <a:ext cx="247012" cy="345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F29F3390-783D-8245-91E1-434C70DE3F45}"/>
              </a:ext>
            </a:extLst>
          </p:cNvPr>
          <p:cNvCxnSpPr>
            <a:cxnSpLocks/>
            <a:stCxn id="25" idx="2"/>
            <a:endCxn id="44" idx="0"/>
          </p:cNvCxnSpPr>
          <p:nvPr/>
        </p:nvCxnSpPr>
        <p:spPr>
          <a:xfrm rot="10800000" flipV="1">
            <a:off x="1787666" y="1799663"/>
            <a:ext cx="3726686" cy="2112463"/>
          </a:xfrm>
          <a:prstGeom prst="curved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735DB07-3F0D-7C4B-90B6-E2E52B9E6735}"/>
              </a:ext>
            </a:extLst>
          </p:cNvPr>
          <p:cNvGrpSpPr/>
          <p:nvPr/>
        </p:nvGrpSpPr>
        <p:grpSpPr>
          <a:xfrm>
            <a:off x="433087" y="1448359"/>
            <a:ext cx="3575548" cy="1569660"/>
            <a:chOff x="433087" y="1333500"/>
            <a:chExt cx="3575548" cy="156966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2F9D5A3-191B-5B4E-A3E7-17342B01BBF7}"/>
                </a:ext>
              </a:extLst>
            </p:cNvPr>
            <p:cNvSpPr/>
            <p:nvPr/>
          </p:nvSpPr>
          <p:spPr>
            <a:xfrm>
              <a:off x="1362494" y="1333500"/>
              <a:ext cx="808235" cy="156966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" sz="9600" dirty="0">
                  <a:solidFill>
                    <a:prstClr val="black"/>
                  </a:solidFill>
                  <a:ea typeface="Trebuchet MS"/>
                  <a:cs typeface="Trebuchet MS"/>
                  <a:sym typeface="Trebuchet MS"/>
                </a:rPr>
                <a:t>0</a:t>
              </a:r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FA3FD28-603C-8547-B615-FF08C92EAD11}"/>
                </a:ext>
              </a:extLst>
            </p:cNvPr>
            <p:cNvSpPr/>
            <p:nvPr/>
          </p:nvSpPr>
          <p:spPr>
            <a:xfrm>
              <a:off x="1962740" y="1333500"/>
              <a:ext cx="808235" cy="156966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" sz="9600" dirty="0">
                  <a:solidFill>
                    <a:prstClr val="black"/>
                  </a:solidFill>
                  <a:ea typeface="Trebuchet MS"/>
                  <a:cs typeface="Trebuchet MS"/>
                  <a:sym typeface="Trebuchet MS"/>
                </a:rPr>
                <a:t>0</a:t>
              </a:r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AC5841D-444F-A441-9459-7258C4FFF09F}"/>
                </a:ext>
              </a:extLst>
            </p:cNvPr>
            <p:cNvSpPr/>
            <p:nvPr/>
          </p:nvSpPr>
          <p:spPr>
            <a:xfrm>
              <a:off x="3200400" y="1333500"/>
              <a:ext cx="808235" cy="156966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" sz="9600" dirty="0">
                  <a:solidFill>
                    <a:prstClr val="black"/>
                  </a:solidFill>
                  <a:ea typeface="Trebuchet MS"/>
                  <a:cs typeface="Trebuchet MS"/>
                  <a:sym typeface="Trebuchet MS"/>
                </a:rPr>
                <a:t>1</a:t>
              </a:r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4026133-043B-6345-9F3D-C2539769C363}"/>
                </a:ext>
              </a:extLst>
            </p:cNvPr>
            <p:cNvSpPr/>
            <p:nvPr/>
          </p:nvSpPr>
          <p:spPr>
            <a:xfrm>
              <a:off x="2581569" y="1333500"/>
              <a:ext cx="808235" cy="156966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" sz="9600" dirty="0">
                  <a:solidFill>
                    <a:prstClr val="black"/>
                  </a:solidFill>
                  <a:ea typeface="Trebuchet MS"/>
                  <a:cs typeface="Trebuchet MS"/>
                  <a:sym typeface="Trebuchet MS"/>
                </a:rPr>
                <a:t>0</a:t>
              </a:r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76085B9-F0D9-C143-B1C0-812F49378F09}"/>
                </a:ext>
              </a:extLst>
            </p:cNvPr>
            <p:cNvSpPr/>
            <p:nvPr/>
          </p:nvSpPr>
          <p:spPr>
            <a:xfrm>
              <a:off x="1028619" y="1333500"/>
              <a:ext cx="495649" cy="156966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" sz="9600" dirty="0">
                  <a:solidFill>
                    <a:prstClr val="black"/>
                  </a:solidFill>
                  <a:ea typeface="Trebuchet MS"/>
                  <a:cs typeface="Trebuchet MS"/>
                  <a:sym typeface="Trebuchet MS"/>
                </a:rPr>
                <a:t>.</a:t>
              </a:r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5B779CC-CBB6-994C-AAB3-FE89B2191239}"/>
                </a:ext>
              </a:extLst>
            </p:cNvPr>
            <p:cNvSpPr/>
            <p:nvPr/>
          </p:nvSpPr>
          <p:spPr>
            <a:xfrm>
              <a:off x="433087" y="1333500"/>
              <a:ext cx="808235" cy="156966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" sz="9600" dirty="0">
                  <a:solidFill>
                    <a:prstClr val="black"/>
                  </a:solidFill>
                  <a:ea typeface="Trebuchet MS"/>
                  <a:cs typeface="Trebuchet MS"/>
                  <a:sym typeface="Trebuchet MS"/>
                </a:rPr>
                <a:t>0</a:t>
              </a:r>
              <a:endParaRPr lang="en-US" dirty="0"/>
            </a:p>
          </p:txBody>
        </p:sp>
      </p:grp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3C76599A-9C47-264A-AE48-D8075C9E0185}"/>
              </a:ext>
            </a:extLst>
          </p:cNvPr>
          <p:cNvCxnSpPr>
            <a:cxnSpLocks/>
            <a:stCxn id="26" idx="2"/>
            <a:endCxn id="45" idx="0"/>
          </p:cNvCxnSpPr>
          <p:nvPr/>
        </p:nvCxnSpPr>
        <p:spPr>
          <a:xfrm rot="10800000" flipV="1">
            <a:off x="2387912" y="3037565"/>
            <a:ext cx="3126440" cy="874561"/>
          </a:xfrm>
          <a:prstGeom prst="curved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50BF80A3-D44A-C74C-AC32-DC1F3DE9D35D}"/>
              </a:ext>
            </a:extLst>
          </p:cNvPr>
          <p:cNvCxnSpPr>
            <a:cxnSpLocks/>
            <a:stCxn id="27" idx="2"/>
            <a:endCxn id="48" idx="0"/>
          </p:cNvCxnSpPr>
          <p:nvPr/>
        </p:nvCxnSpPr>
        <p:spPr>
          <a:xfrm rot="10800000">
            <a:off x="3006742" y="3912127"/>
            <a:ext cx="2507611" cy="323548"/>
          </a:xfrm>
          <a:prstGeom prst="curvedConnector4">
            <a:avLst>
              <a:gd name="adj1" fmla="val 41942"/>
              <a:gd name="adj2" fmla="val 170654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BB69FEF2-E5AD-624E-9747-E684F0922741}"/>
              </a:ext>
            </a:extLst>
          </p:cNvPr>
          <p:cNvCxnSpPr>
            <a:cxnSpLocks/>
            <a:stCxn id="28" idx="2"/>
            <a:endCxn id="47" idx="3"/>
          </p:cNvCxnSpPr>
          <p:nvPr/>
        </p:nvCxnSpPr>
        <p:spPr>
          <a:xfrm rot="10800000">
            <a:off x="4029690" y="4696957"/>
            <a:ext cx="1484663" cy="739046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B43500B-26D3-2A48-B1D4-7FAC293B3245}"/>
              </a:ext>
            </a:extLst>
          </p:cNvPr>
          <p:cNvSpPr/>
          <p:nvPr/>
        </p:nvSpPr>
        <p:spPr>
          <a:xfrm>
            <a:off x="7781506" y="848194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</a:t>
            </a:r>
            <a:r>
              <a:rPr lang="en-US" sz="2400" dirty="0">
                <a:solidFill>
                  <a:prstClr val="black"/>
                </a:solidFill>
              </a:rPr>
              <a:t>1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0.2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8D33CC-3DBE-F748-9B1D-B73A06B7FC18}"/>
              </a:ext>
            </a:extLst>
          </p:cNvPr>
          <p:cNvSpPr/>
          <p:nvPr/>
        </p:nvSpPr>
        <p:spPr>
          <a:xfrm>
            <a:off x="7781506" y="2048523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0.2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0.4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A7D56E-A759-F04E-9AC6-2736459628CE}"/>
              </a:ext>
            </a:extLst>
          </p:cNvPr>
          <p:cNvSpPr/>
          <p:nvPr/>
        </p:nvSpPr>
        <p:spPr>
          <a:xfrm>
            <a:off x="7781506" y="3248851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0.4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0.8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31357A2-49A9-9149-A845-08BEB7386B4E}"/>
              </a:ext>
            </a:extLst>
          </p:cNvPr>
          <p:cNvSpPr/>
          <p:nvPr/>
        </p:nvSpPr>
        <p:spPr>
          <a:xfrm>
            <a:off x="7781506" y="4449180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0.8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1.6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3C87DB-B0CB-E945-A5FC-850D33DC864C}"/>
              </a:ext>
            </a:extLst>
          </p:cNvPr>
          <p:cNvSpPr/>
          <p:nvPr/>
        </p:nvSpPr>
        <p:spPr>
          <a:xfrm>
            <a:off x="1383548" y="3912127"/>
            <a:ext cx="808235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7FEDF19-63A4-EF42-AF3C-1F7BD43160C9}"/>
              </a:ext>
            </a:extLst>
          </p:cNvPr>
          <p:cNvSpPr/>
          <p:nvPr/>
        </p:nvSpPr>
        <p:spPr>
          <a:xfrm>
            <a:off x="1983794" y="3912127"/>
            <a:ext cx="808235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</a:t>
            </a:r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312B5E-5872-7243-9790-C7398A2ADA6D}"/>
              </a:ext>
            </a:extLst>
          </p:cNvPr>
          <p:cNvSpPr/>
          <p:nvPr/>
        </p:nvSpPr>
        <p:spPr>
          <a:xfrm>
            <a:off x="3221454" y="3912127"/>
            <a:ext cx="808235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</a:t>
            </a:r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804DF5B-8852-974A-B749-0B1C66087371}"/>
              </a:ext>
            </a:extLst>
          </p:cNvPr>
          <p:cNvSpPr/>
          <p:nvPr/>
        </p:nvSpPr>
        <p:spPr>
          <a:xfrm>
            <a:off x="2602623" y="3912127"/>
            <a:ext cx="808235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CD2182-6544-F044-930B-4FC808FEC24F}"/>
              </a:ext>
            </a:extLst>
          </p:cNvPr>
          <p:cNvGrpSpPr/>
          <p:nvPr/>
        </p:nvGrpSpPr>
        <p:grpSpPr>
          <a:xfrm>
            <a:off x="1383548" y="2427283"/>
            <a:ext cx="2646141" cy="1569660"/>
            <a:chOff x="1535948" y="3849369"/>
            <a:chExt cx="2646141" cy="156966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52DF848-F355-0A44-9EC9-719BF381A1F8}"/>
                </a:ext>
              </a:extLst>
            </p:cNvPr>
            <p:cNvSpPr/>
            <p:nvPr/>
          </p:nvSpPr>
          <p:spPr>
            <a:xfrm>
              <a:off x="1535948" y="3849369"/>
              <a:ext cx="808235" cy="156966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" sz="9600" dirty="0">
                  <a:solidFill>
                    <a:prstClr val="black"/>
                  </a:solidFill>
                  <a:ea typeface="Trebuchet MS"/>
                  <a:cs typeface="Trebuchet MS"/>
                  <a:sym typeface="Trebuchet MS"/>
                </a:rPr>
                <a:t>1</a:t>
              </a:r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E47D255-BF78-3549-9129-A68D296ECF13}"/>
                </a:ext>
              </a:extLst>
            </p:cNvPr>
            <p:cNvSpPr/>
            <p:nvPr/>
          </p:nvSpPr>
          <p:spPr>
            <a:xfrm>
              <a:off x="2136194" y="3849369"/>
              <a:ext cx="808235" cy="156966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" sz="9600" dirty="0">
                  <a:solidFill>
                    <a:prstClr val="black"/>
                  </a:solidFill>
                  <a:ea typeface="Trebuchet MS"/>
                  <a:cs typeface="Trebuchet MS"/>
                  <a:sym typeface="Trebuchet MS"/>
                </a:rPr>
                <a:t>0</a:t>
              </a:r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3A021CD-1438-E74B-B0B9-AACFF6316742}"/>
                </a:ext>
              </a:extLst>
            </p:cNvPr>
            <p:cNvSpPr/>
            <p:nvPr/>
          </p:nvSpPr>
          <p:spPr>
            <a:xfrm>
              <a:off x="3373854" y="3849369"/>
              <a:ext cx="808235" cy="156966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" sz="9600" dirty="0">
                  <a:solidFill>
                    <a:prstClr val="black"/>
                  </a:solidFill>
                  <a:ea typeface="Trebuchet MS"/>
                  <a:cs typeface="Trebuchet MS"/>
                  <a:sym typeface="Trebuchet MS"/>
                </a:rPr>
                <a:t>1</a:t>
              </a:r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DBF42C3-EABB-FB40-B44E-ECF876C7DDB3}"/>
                </a:ext>
              </a:extLst>
            </p:cNvPr>
            <p:cNvSpPr/>
            <p:nvPr/>
          </p:nvSpPr>
          <p:spPr>
            <a:xfrm>
              <a:off x="2755023" y="3849369"/>
              <a:ext cx="808235" cy="156966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" sz="9600" dirty="0">
                  <a:solidFill>
                    <a:prstClr val="black"/>
                  </a:solidFill>
                  <a:ea typeface="Trebuchet MS"/>
                  <a:cs typeface="Trebuchet MS"/>
                  <a:sym typeface="Trebuchet MS"/>
                </a:rPr>
                <a:t>0</a:t>
              </a:r>
              <a:endParaRPr lang="en-US" dirty="0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6384E4BF-7C14-CD47-92A2-F1B17A590B23}"/>
              </a:ext>
            </a:extLst>
          </p:cNvPr>
          <p:cNvSpPr/>
          <p:nvPr/>
        </p:nvSpPr>
        <p:spPr>
          <a:xfrm>
            <a:off x="6612628" y="848194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0.6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1.2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B44F1AD-A845-3540-BD46-7952F11E8428}"/>
              </a:ext>
            </a:extLst>
          </p:cNvPr>
          <p:cNvSpPr/>
          <p:nvPr/>
        </p:nvSpPr>
        <p:spPr>
          <a:xfrm>
            <a:off x="6612628" y="2048523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0.2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0.4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A6E49BE-F54D-894E-BA89-549255E4F972}"/>
              </a:ext>
            </a:extLst>
          </p:cNvPr>
          <p:cNvSpPr/>
          <p:nvPr/>
        </p:nvSpPr>
        <p:spPr>
          <a:xfrm>
            <a:off x="6612628" y="3248851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0.4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0.8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68EA6A6-7590-D14E-8C42-3022BB5CC9D7}"/>
              </a:ext>
            </a:extLst>
          </p:cNvPr>
          <p:cNvSpPr/>
          <p:nvPr/>
        </p:nvSpPr>
        <p:spPr>
          <a:xfrm>
            <a:off x="6612628" y="4449180"/>
            <a:ext cx="7809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2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0.8</a:t>
            </a:r>
            <a:r>
              <a:rPr lang="en" sz="24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10</a:t>
            </a:r>
          </a:p>
          <a:p>
            <a:pPr lvl="0"/>
            <a:r>
              <a:rPr lang="en-US" sz="2400" u="sng" dirty="0">
                <a:solidFill>
                  <a:prstClr val="black"/>
                </a:solidFill>
              </a:rPr>
              <a:t>x  2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1.6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3A9D6E8-DF90-CE4B-9F19-78E90BCD8768}"/>
              </a:ext>
            </a:extLst>
          </p:cNvPr>
          <p:cNvSpPr/>
          <p:nvPr/>
        </p:nvSpPr>
        <p:spPr>
          <a:xfrm>
            <a:off x="1922904" y="4263431"/>
            <a:ext cx="495649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.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A6A6E02-FFA5-E949-A4DA-CB2CF7F7AC34}"/>
              </a:ext>
            </a:extLst>
          </p:cNvPr>
          <p:cNvSpPr/>
          <p:nvPr/>
        </p:nvSpPr>
        <p:spPr>
          <a:xfrm>
            <a:off x="2406494" y="4263431"/>
            <a:ext cx="495649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.</a:t>
            </a:r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FB5D24F-5D27-664F-8623-0D776FC0DC83}"/>
              </a:ext>
            </a:extLst>
          </p:cNvPr>
          <p:cNvSpPr/>
          <p:nvPr/>
        </p:nvSpPr>
        <p:spPr>
          <a:xfrm>
            <a:off x="2926530" y="4263431"/>
            <a:ext cx="495649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96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60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3.88889E-6 -0.0708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56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3333E-6 L -1.11111E-6 -0.0708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5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4.16667E-6 -0.0708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5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L 5.55556E-7 -0.0708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5" grpId="0" animBg="1"/>
      <p:bldP spid="26" grpId="0" animBg="1"/>
      <p:bldP spid="27" grpId="0" animBg="1"/>
      <p:bldP spid="28" grpId="0" animBg="1"/>
      <p:bldP spid="44" grpId="0"/>
      <p:bldP spid="44" grpId="1"/>
      <p:bldP spid="45" grpId="0"/>
      <p:bldP spid="45" grpId="1"/>
      <p:bldP spid="47" grpId="0"/>
      <p:bldP spid="47" grpId="1"/>
      <p:bldP spid="48" grpId="0"/>
      <p:bldP spid="48" grpId="1"/>
      <p:bldP spid="61" grpId="0"/>
      <p:bldP spid="62" grpId="0"/>
      <p:bldP spid="6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1D724-0E31-4C64-BE11-877605187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AD852B-B157-4869-971F-0EA48DDAA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CS/COE 0449 – Spring 2019/2020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5D0CC-1DC7-4742-91CF-D8F20BA2F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40343-4B18-4916-A28C-E963662DD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1716441"/>
            <a:ext cx="8343900" cy="3902129"/>
          </a:xfrm>
        </p:spPr>
        <p:txBody>
          <a:bodyPr>
            <a:no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1600" dirty="0"/>
              <a:t>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1001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5DBC34-321D-465D-B459-103436C5E1F8}"/>
              </a:ext>
            </a:extLst>
          </p:cNvPr>
          <p:cNvSpPr/>
          <p:nvPr/>
        </p:nvSpPr>
        <p:spPr>
          <a:xfrm>
            <a:off x="560599" y="781854"/>
            <a:ext cx="17604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3600" dirty="0">
                <a:solidFill>
                  <a:prstClr val="black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Trebuchet MS"/>
              </a:rPr>
              <a:t>0. </a:t>
            </a:r>
            <a:r>
              <a:rPr lang="en-US" sz="3600" dirty="0">
                <a:solidFill>
                  <a:prstClr val="black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Trebuchet MS"/>
              </a:rPr>
              <a:t>1</a:t>
            </a:r>
            <a:r>
              <a:rPr lang="en" sz="3600" baseline="-25000" dirty="0">
                <a:solidFill>
                  <a:prstClr val="black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Trebuchet MS"/>
              </a:rPr>
              <a:t> 10</a:t>
            </a:r>
            <a:r>
              <a:rPr lang="en" sz="3600" dirty="0">
                <a:solidFill>
                  <a:prstClr val="black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Trebuchet MS"/>
              </a:rPr>
              <a:t> =</a:t>
            </a:r>
            <a:endParaRPr lang="en" sz="3600" baseline="-25000" dirty="0">
              <a:solidFill>
                <a:prstClr val="black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  <a:sym typeface="Trebuchet M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4721C0-6A92-4255-9DC2-047B837DEE5E}"/>
              </a:ext>
            </a:extLst>
          </p:cNvPr>
          <p:cNvSpPr/>
          <p:nvPr/>
        </p:nvSpPr>
        <p:spPr>
          <a:xfrm>
            <a:off x="2385059" y="688472"/>
            <a:ext cx="6297401" cy="98792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en-US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0.0001100110011001100110011001100110011001100110011001100110011001100110011001100110011001100110011001100110011100110011001100110011001100110011001100110011010011001100110011001100110011001100110011001100110011001101001100110011001100110011001100110011001100110011001100110100110011001100110011001100110011001100</a:t>
            </a:r>
          </a:p>
        </p:txBody>
      </p:sp>
    </p:spTree>
    <p:extLst>
      <p:ext uri="{BB962C8B-B14F-4D97-AF65-F5344CB8AC3E}">
        <p14:creationId xmlns:p14="http://schemas.microsoft.com/office/powerpoint/2010/main" val="3411313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0FF4A-AD51-3149-9523-7F29628EE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is it worth?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1EA16-9EDF-BB49-B92B-0104F6D2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F15C0F-BB47-9C42-9278-881147F5CCCC}"/>
              </a:ext>
            </a:extLst>
          </p:cNvPr>
          <p:cNvSpPr/>
          <p:nvPr/>
        </p:nvSpPr>
        <p:spPr>
          <a:xfrm>
            <a:off x="357914" y="867370"/>
            <a:ext cx="7728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563" lvl="0" indent="-182563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prstClr val="black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Trebuchet MS"/>
              </a:rPr>
              <a:t>Well, it depends on where you stop!</a:t>
            </a:r>
            <a:endParaRPr lang="en" sz="3600" baseline="-25000" dirty="0">
              <a:solidFill>
                <a:prstClr val="black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  <a:sym typeface="Trebuchet M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D5D0006-7B13-7A49-9958-C81E331104E5}"/>
              </a:ext>
            </a:extLst>
          </p:cNvPr>
          <p:cNvSpPr/>
          <p:nvPr/>
        </p:nvSpPr>
        <p:spPr>
          <a:xfrm>
            <a:off x="6399620" y="1952604"/>
            <a:ext cx="2668016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" sz="5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0.0625</a:t>
            </a:r>
            <a:endParaRPr lang="en-US" sz="9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1FF4195-6EB6-8C4E-8E16-D7B7DF6E23A7}"/>
              </a:ext>
            </a:extLst>
          </p:cNvPr>
          <p:cNvSpPr/>
          <p:nvPr/>
        </p:nvSpPr>
        <p:spPr>
          <a:xfrm>
            <a:off x="357914" y="1952604"/>
            <a:ext cx="2433680" cy="9233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5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0.0001</a:t>
            </a:r>
            <a:r>
              <a:rPr lang="en" sz="40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 2</a:t>
            </a:r>
            <a:endParaRPr lang="en-US" sz="90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B946436-C50F-E444-8ED8-33CF90229610}"/>
              </a:ext>
            </a:extLst>
          </p:cNvPr>
          <p:cNvSpPr/>
          <p:nvPr/>
        </p:nvSpPr>
        <p:spPr>
          <a:xfrm>
            <a:off x="6399016" y="3032591"/>
            <a:ext cx="2744984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" sz="5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0.0976…</a:t>
            </a:r>
            <a:endParaRPr lang="en-US" sz="9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EC7CAD4-9026-6E44-8EEE-DB3996456DD4}"/>
              </a:ext>
            </a:extLst>
          </p:cNvPr>
          <p:cNvSpPr/>
          <p:nvPr/>
        </p:nvSpPr>
        <p:spPr>
          <a:xfrm>
            <a:off x="357914" y="3032591"/>
            <a:ext cx="3799438" cy="9233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5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0.00011001</a:t>
            </a:r>
            <a:r>
              <a:rPr lang="en" sz="40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 2</a:t>
            </a:r>
            <a:r>
              <a:rPr lang="en" sz="16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 </a:t>
            </a:r>
            <a:endParaRPr lang="en-US" sz="90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5FCD451-CC9E-E348-9629-350242F2BE01}"/>
              </a:ext>
            </a:extLst>
          </p:cNvPr>
          <p:cNvSpPr/>
          <p:nvPr/>
        </p:nvSpPr>
        <p:spPr>
          <a:xfrm>
            <a:off x="6443711" y="4320540"/>
            <a:ext cx="2700289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" sz="5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0.0998…</a:t>
            </a:r>
            <a:endParaRPr lang="en-US" sz="900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A5C9ED6-E3B9-A144-989F-17CC1B311A3C}"/>
              </a:ext>
            </a:extLst>
          </p:cNvPr>
          <p:cNvSpPr/>
          <p:nvPr/>
        </p:nvSpPr>
        <p:spPr>
          <a:xfrm>
            <a:off x="358012" y="4320540"/>
            <a:ext cx="5173211" cy="9233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" sz="5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0.000110011001</a:t>
            </a:r>
            <a:r>
              <a:rPr lang="en" sz="4000" baseline="-250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 2</a:t>
            </a:r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B9B807-B1D7-A34D-B202-20A6BEAD49AC}"/>
              </a:ext>
            </a:extLst>
          </p:cNvPr>
          <p:cNvSpPr/>
          <p:nvPr/>
        </p:nvSpPr>
        <p:spPr>
          <a:xfrm>
            <a:off x="5540745" y="1952604"/>
            <a:ext cx="5293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5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=</a:t>
            </a:r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82580F5-D6DA-164A-9F03-10C211678B20}"/>
              </a:ext>
            </a:extLst>
          </p:cNvPr>
          <p:cNvSpPr/>
          <p:nvPr/>
        </p:nvSpPr>
        <p:spPr>
          <a:xfrm>
            <a:off x="5540745" y="3032591"/>
            <a:ext cx="5293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5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=</a:t>
            </a:r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286D115-31B1-FF48-8F1B-FBE2BE1334A5}"/>
              </a:ext>
            </a:extLst>
          </p:cNvPr>
          <p:cNvSpPr/>
          <p:nvPr/>
        </p:nvSpPr>
        <p:spPr>
          <a:xfrm>
            <a:off x="5540745" y="4320540"/>
            <a:ext cx="5293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5400" dirty="0">
                <a:solidFill>
                  <a:prstClr val="black"/>
                </a:solidFill>
                <a:ea typeface="Trebuchet MS"/>
                <a:cs typeface="Trebuchet MS"/>
                <a:sym typeface="Trebuchet MS"/>
              </a:rPr>
              <a:t>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38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4" grpId="0"/>
      <p:bldP spid="65" grpId="0"/>
      <p:bldP spid="66" grpId="0"/>
      <p:bldP spid="67" grpId="0"/>
      <p:bldP spid="68" grpId="0"/>
      <p:bldP spid="10" grpId="0"/>
      <p:bldP spid="69" grpId="0"/>
      <p:bldP spid="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"bitwise" operations?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378" y="1069298"/>
            <a:ext cx="8396021" cy="1219199"/>
          </a:xfrm>
        </p:spPr>
        <p:txBody>
          <a:bodyPr>
            <a:normAutofit/>
          </a:bodyPr>
          <a:lstStyle/>
          <a:p>
            <a:r>
              <a:rPr lang="en-US" dirty="0"/>
              <a:t>The "numbers" we use on computers aren't </a:t>
            </a:r>
            <a:r>
              <a:rPr lang="en-US" i="1" dirty="0"/>
              <a:t>really</a:t>
            </a:r>
            <a:r>
              <a:rPr lang="en-US" dirty="0"/>
              <a:t> numbers right?</a:t>
            </a:r>
          </a:p>
          <a:p>
            <a:r>
              <a:rPr lang="en-US" dirty="0"/>
              <a:t>It's often useful to treat them instead as </a:t>
            </a:r>
            <a:r>
              <a:rPr lang="en-US" b="1" dirty="0"/>
              <a:t>a pattern of bits</a:t>
            </a:r>
            <a:r>
              <a:rPr lang="en-US" dirty="0"/>
              <a:t>.</a:t>
            </a:r>
            <a:endParaRPr lang="en-US" b="1" dirty="0"/>
          </a:p>
          <a:p>
            <a:r>
              <a:rPr lang="en-US" b="1" dirty="0"/>
              <a:t>Bitwise operations </a:t>
            </a:r>
            <a:r>
              <a:rPr lang="en-US" dirty="0"/>
              <a:t>treat a value as a pattern of bits.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25133" y="2515427"/>
            <a:ext cx="999067" cy="16589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321104" y="2515427"/>
            <a:ext cx="999067" cy="16589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517075" y="2515427"/>
            <a:ext cx="999067" cy="16589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713046" y="2516217"/>
            <a:ext cx="999067" cy="16589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33748" y="4321666"/>
            <a:ext cx="381836" cy="523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onsolas" charset="0"/>
                <a:ea typeface="Consolas" charset="0"/>
                <a:cs typeface="Consolas" charset="0"/>
              </a:rPr>
              <a:t>0</a:t>
            </a:r>
            <a:endParaRPr lang="en-US" sz="2800" b="1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29719" y="4321666"/>
            <a:ext cx="381836" cy="523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onsolas" charset="0"/>
                <a:ea typeface="Consolas" charset="0"/>
                <a:cs typeface="Consolas" charset="0"/>
              </a:rPr>
              <a:t>0</a:t>
            </a:r>
            <a:endParaRPr lang="en-US" sz="2800" b="1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25690" y="4321666"/>
            <a:ext cx="381836" cy="523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onsolas" charset="0"/>
                <a:ea typeface="Consolas" charset="0"/>
                <a:cs typeface="Consolas" charset="0"/>
              </a:rPr>
              <a:t>0</a:t>
            </a:r>
            <a:endParaRPr lang="en-US" sz="2800" b="1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21661" y="4321666"/>
            <a:ext cx="381836" cy="523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onsolas" charset="0"/>
                <a:ea typeface="Consolas" charset="0"/>
                <a:cs typeface="Consolas" charset="0"/>
              </a:rPr>
              <a:t>0</a:t>
            </a:r>
            <a:endParaRPr lang="en-US" sz="2800" b="1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33748" y="4321666"/>
            <a:ext cx="381836" cy="523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105053" y="2501836"/>
            <a:ext cx="1056162" cy="166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5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the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want to represent decimal places, one way of doing so is by assuming that the lowest </a:t>
            </a:r>
            <a:r>
              <a:rPr lang="en-US" i="1" dirty="0"/>
              <a:t>n</a:t>
            </a:r>
            <a:r>
              <a:rPr lang="en-US" dirty="0"/>
              <a:t> digits are the decimal places.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2B95B-556F-44BD-91A5-D80C1B9E2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9479" y="2108954"/>
            <a:ext cx="17988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$12.34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2708041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+$10.81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1012" y="3268498"/>
            <a:ext cx="17988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$23.15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15062" y="2108954"/>
            <a:ext cx="13644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52783" y="2708041"/>
            <a:ext cx="1726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+10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81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06595" y="3268498"/>
            <a:ext cx="13644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86402" y="2646486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this is called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fixed-point representation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9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rising tide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00101"/>
            <a:ext cx="8991600" cy="533399"/>
          </a:xfrm>
        </p:spPr>
        <p:txBody>
          <a:bodyPr/>
          <a:lstStyle/>
          <a:p>
            <a:r>
              <a:rPr lang="en-US" dirty="0"/>
              <a:t>Maybe half-and-half? 16.16 number looks like this: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1165860"/>
            <a:ext cx="787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0011 0000 0101 1010.</a:t>
            </a:r>
            <a:r>
              <a:rPr lang="en-US" sz="2800" b="1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1000 0000 1111 1111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9036" y="3374476"/>
            <a:ext cx="787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0011.</a:t>
            </a:r>
            <a:r>
              <a:rPr lang="en-US" sz="2800" b="1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0000 0101 1010</a:t>
            </a:r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1000 0000 1111 1111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4700219"/>
            <a:ext cx="787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0011 0000 0101 1010 1000 0000</a:t>
            </a:r>
            <a:r>
              <a:rPr lang="en-US" sz="2800" b="1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.1111 1111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327053" y="1589042"/>
            <a:ext cx="1905000" cy="555868"/>
            <a:chOff x="3296800" y="3219648"/>
            <a:chExt cx="1905000" cy="555868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4249300" y="3219648"/>
              <a:ext cx="0" cy="23604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296800" y="3344629"/>
              <a:ext cx="1905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i="1" dirty="0">
                  <a:solidFill>
                    <a:schemeClr val="accent1">
                      <a:lumMod val="75000"/>
                    </a:schemeClr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binary</a:t>
              </a:r>
              <a:r>
                <a:rPr lang="en-US" sz="2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point</a:t>
              </a:r>
              <a:endParaRPr lang="en-US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0948" y="2179499"/>
            <a:ext cx="4267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largest (signed) value we can represent is +32767.9999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ish</a:t>
            </a:r>
            <a:endParaRPr lang="en-US" sz="2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66172" y="2187119"/>
            <a:ext cx="3998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smallest fraction we can represent is 1/65536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5351" y="3025106"/>
            <a:ext cx="8357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if we place the binary point to the left…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5351" y="3780923"/>
            <a:ext cx="8357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200" dirty="0">
                <a:latin typeface="Lato" panose="020F0502020204030203" pitchFamily="34" charset="0"/>
                <a:ea typeface="Lato" panose="020F0502020204030203" pitchFamily="34" charset="0"/>
              </a:rPr>
              <a:t>…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can get much higher </a:t>
            </a:r>
            <a:r>
              <a:rPr lang="en-US" sz="2200" i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accuracy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near 0</a:t>
            </a:r>
            <a:r>
              <a:rPr lang="mr-IN" sz="2200" dirty="0">
                <a:latin typeface="Lato" panose="020F0502020204030203" pitchFamily="34" charset="0"/>
                <a:ea typeface="Lato" panose="020F0502020204030203" pitchFamily="34" charset="0"/>
              </a:rPr>
              <a:t>…</a:t>
            </a:r>
            <a:r>
              <a:rPr lang="en-GB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US" sz="2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638" y="5115426"/>
            <a:ext cx="8357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200" dirty="0">
                <a:latin typeface="Lato" panose="020F0502020204030203" pitchFamily="34" charset="0"/>
                <a:ea typeface="Lato" panose="020F0502020204030203" pitchFamily="34" charset="0"/>
              </a:rPr>
              <a:t>…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then we trade off accuracy for </a:t>
            </a:r>
            <a:r>
              <a:rPr lang="en-US" sz="2200" i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range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further away from 0.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1C9994-20BE-C64D-9E09-982996FA6FBA}"/>
              </a:ext>
            </a:extLst>
          </p:cNvPr>
          <p:cNvSpPr txBox="1"/>
          <p:nvPr/>
        </p:nvSpPr>
        <p:spPr>
          <a:xfrm>
            <a:off x="185351" y="4357888"/>
            <a:ext cx="8357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…but if we place the binary point to the right…</a:t>
            </a:r>
          </a:p>
        </p:txBody>
      </p:sp>
    </p:spTree>
    <p:extLst>
      <p:ext uri="{BB962C8B-B14F-4D97-AF65-F5344CB8AC3E}">
        <p14:creationId xmlns:p14="http://schemas.microsoft.com/office/powerpoint/2010/main" val="211889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3" grpId="0"/>
      <p:bldP spid="14" grpId="0"/>
      <p:bldP spid="17" grpId="0"/>
      <p:bldP spid="18" grpId="0"/>
      <p:bldP spid="19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90439-D41E-9146-ACF7-BE74DAB0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 the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999C8-E1C2-2D47-A674-E987E7D0C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What if we could </a:t>
            </a:r>
            <a:r>
              <a:rPr lang="en-US" b="1" dirty="0"/>
              <a:t>float</a:t>
            </a:r>
            <a:r>
              <a:rPr lang="en-US" dirty="0"/>
              <a:t> the point around?</a:t>
            </a:r>
          </a:p>
          <a:p>
            <a:pPr lvl="1"/>
            <a:r>
              <a:rPr lang="en-US" dirty="0"/>
              <a:t>Enter scientific notation: The number </a:t>
            </a:r>
            <a:r>
              <a:rPr lang="en-US" sz="2400" b="1" dirty="0">
                <a:latin typeface="Consolas" panose="020B0609020204030204" pitchFamily="49" charset="0"/>
                <a:cs typeface="Consolas" panose="020B0609020204030204" pitchFamily="49" charset="0"/>
              </a:rPr>
              <a:t>-0.0039 </a:t>
            </a:r>
            <a:r>
              <a:rPr lang="en-US" dirty="0"/>
              <a:t>can be represented: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These both represent the </a:t>
            </a:r>
            <a:r>
              <a:rPr lang="en-US" b="1" dirty="0"/>
              <a:t>same number</a:t>
            </a:r>
            <a:r>
              <a:rPr lang="en-US" dirty="0"/>
              <a:t>, but we need to move the decimal point according to the power of ten represented.</a:t>
            </a:r>
          </a:p>
          <a:p>
            <a:endParaRPr lang="en-US" dirty="0"/>
          </a:p>
          <a:p>
            <a:r>
              <a:rPr lang="en-US" dirty="0"/>
              <a:t>The bottom example is in </a:t>
            </a:r>
            <a:r>
              <a:rPr lang="en-US" b="1" dirty="0"/>
              <a:t>normalized scientific notation. </a:t>
            </a:r>
          </a:p>
          <a:p>
            <a:pPr lvl="1"/>
            <a:r>
              <a:rPr lang="en-US" dirty="0"/>
              <a:t>There is only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one non-zero </a:t>
            </a:r>
            <a:r>
              <a:rPr lang="en-US" dirty="0"/>
              <a:t>digit to the left of the point.</a:t>
            </a:r>
          </a:p>
          <a:p>
            <a:pPr lvl="1"/>
            <a:endParaRPr lang="en-US" dirty="0"/>
          </a:p>
          <a:p>
            <a:r>
              <a:rPr lang="en-US" dirty="0"/>
              <a:t>Because the decimal point can be moved, we call this representation: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E7F0F-7F93-944A-8184-11096BE51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ADBCB7-437E-0446-839B-C430FB788886}"/>
              </a:ext>
            </a:extLst>
          </p:cNvPr>
          <p:cNvSpPr txBox="1"/>
          <p:nvPr/>
        </p:nvSpPr>
        <p:spPr>
          <a:xfrm>
            <a:off x="3124200" y="2132051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-3.9   × 10</a:t>
            </a:r>
            <a:r>
              <a:rPr lang="en-US" sz="2800" b="1" baseline="300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CED7DB-CFD4-AC4E-97D2-D106F9310570}"/>
              </a:ext>
            </a:extLst>
          </p:cNvPr>
          <p:cNvSpPr txBox="1"/>
          <p:nvPr/>
        </p:nvSpPr>
        <p:spPr>
          <a:xfrm>
            <a:off x="3124200" y="160883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-0.39  × 10</a:t>
            </a:r>
            <a:r>
              <a:rPr lang="en-US" sz="2800" b="1" baseline="30000" dirty="0">
                <a:latin typeface="Consolas" panose="020B0609020204030204" pitchFamily="49" charset="0"/>
                <a:cs typeface="Consolas" panose="020B0609020204030204" pitchFamily="49" charset="0"/>
              </a:rPr>
              <a:t>-2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6B654C-253E-7041-88E5-52382239F45C}"/>
              </a:ext>
            </a:extLst>
          </p:cNvPr>
          <p:cNvSpPr/>
          <p:nvPr/>
        </p:nvSpPr>
        <p:spPr>
          <a:xfrm>
            <a:off x="3150264" y="4892797"/>
            <a:ext cx="30893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Floating point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06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18" grpId="0" build="allAtOnce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IEEE 754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Established in 1985, updated as recently as 2008.</a:t>
            </a:r>
          </a:p>
          <a:p>
            <a:r>
              <a:rPr lang="en-US" dirty="0"/>
              <a:t>Standard for floating-point representation and arithmetic that </a:t>
            </a:r>
            <a:r>
              <a:rPr lang="en-US" b="1" dirty="0"/>
              <a:t>virtually every CPU </a:t>
            </a:r>
            <a:r>
              <a:rPr lang="en-US" dirty="0"/>
              <a:t>now uses.</a:t>
            </a:r>
          </a:p>
          <a:p>
            <a:r>
              <a:rPr lang="en-US" dirty="0"/>
              <a:t>Floating-point representation is based around </a:t>
            </a:r>
            <a:r>
              <a:rPr lang="en-US" b="1" dirty="0"/>
              <a:t>scientific notation: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2B95B-556F-44BD-91A5-D80C1B9E2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2853026"/>
            <a:ext cx="29157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1348 =</a:t>
            </a:r>
          </a:p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-0.0039 =</a:t>
            </a:r>
          </a:p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-1440000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3400" y="2853025"/>
            <a:ext cx="289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+1.348 × 10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+3</a:t>
            </a:r>
          </a:p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-3.9   × 10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-3</a:t>
            </a:r>
          </a:p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-1.44  × 10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+6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646169" y="4283129"/>
            <a:ext cx="914401" cy="1078957"/>
            <a:chOff x="3646169" y="3251895"/>
            <a:chExt cx="914401" cy="1078957"/>
          </a:xfrm>
        </p:grpSpPr>
        <p:cxnSp>
          <p:nvCxnSpPr>
            <p:cNvPr id="11" name="Straight Arrow Connector 10"/>
            <p:cNvCxnSpPr>
              <a:cxnSpLocks/>
              <a:stCxn id="15" idx="0"/>
            </p:cNvCxnSpPr>
            <p:nvPr/>
          </p:nvCxnSpPr>
          <p:spPr>
            <a:xfrm flipV="1">
              <a:off x="4103370" y="3251895"/>
              <a:ext cx="392430" cy="64807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646169" y="3899965"/>
              <a:ext cx="9144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sign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363598" y="4325276"/>
            <a:ext cx="1580002" cy="1032460"/>
            <a:chOff x="4363598" y="3294042"/>
            <a:chExt cx="1580002" cy="1032460"/>
          </a:xfrm>
        </p:grpSpPr>
        <p:sp>
          <p:nvSpPr>
            <p:cNvPr id="8" name="Left Brace 7"/>
            <p:cNvSpPr/>
            <p:nvPr/>
          </p:nvSpPr>
          <p:spPr>
            <a:xfrm rot="16200000">
              <a:off x="4952771" y="2989473"/>
              <a:ext cx="401657" cy="1010796"/>
            </a:xfrm>
            <a:prstGeom prst="leftBrace">
              <a:avLst>
                <a:gd name="adj1" fmla="val 50533"/>
                <a:gd name="adj2" fmla="val 5000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63598" y="3895615"/>
              <a:ext cx="15800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significand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019799" y="4245559"/>
            <a:ext cx="1371602" cy="1098443"/>
            <a:chOff x="6019799" y="3214325"/>
            <a:chExt cx="1371602" cy="1098443"/>
          </a:xfrm>
        </p:grpSpPr>
        <p:cxnSp>
          <p:nvCxnSpPr>
            <p:cNvPr id="13" name="Straight Arrow Connector 12"/>
            <p:cNvCxnSpPr>
              <a:cxnSpLocks/>
              <a:stCxn id="17" idx="0"/>
            </p:cNvCxnSpPr>
            <p:nvPr/>
          </p:nvCxnSpPr>
          <p:spPr>
            <a:xfrm flipV="1">
              <a:off x="6705600" y="3214325"/>
              <a:ext cx="0" cy="6675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019799" y="3881881"/>
              <a:ext cx="13716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exponent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032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Scientific 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" y="815340"/>
            <a:ext cx="8343900" cy="4179729"/>
          </a:xfrm>
        </p:spPr>
        <p:txBody>
          <a:bodyPr>
            <a:normAutofit/>
          </a:bodyPr>
          <a:lstStyle/>
          <a:p>
            <a:r>
              <a:rPr lang="en-US" dirty="0"/>
              <a:t>Scientific notation works equally well in any other base!</a:t>
            </a:r>
          </a:p>
          <a:p>
            <a:pPr lvl="1"/>
            <a:r>
              <a:rPr lang="en-US" dirty="0"/>
              <a:t>(below uses base-10 exponents for clarity)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2B95B-556F-44BD-91A5-D80C1B9E2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68203"/>
            <a:ext cx="46087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+1001 0101 =</a:t>
            </a:r>
          </a:p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-0.001 010 =</a:t>
            </a:r>
          </a:p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-1001 0000 0000 0000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8525" y="1568202"/>
            <a:ext cx="411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+1.001 0101 × 2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+7</a:t>
            </a:r>
          </a:p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-1.010      × 2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-3</a:t>
            </a:r>
          </a:p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-1.001      × 2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+15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429000" y="2817607"/>
            <a:ext cx="3124200" cy="1540971"/>
            <a:chOff x="2687199" y="3262722"/>
            <a:chExt cx="3124200" cy="1540971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4249300" y="3262722"/>
              <a:ext cx="0" cy="43297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87199" y="3695697"/>
              <a:ext cx="31242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>
                  <a:solidFill>
                    <a:srgbClr val="000000"/>
                  </a:solidFill>
                  <a:latin typeface="Segoe UI"/>
                </a:rPr>
                <a:t>W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hat do you notice about the digit before the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binary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point?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75CC46B-75A8-4D3D-ADB7-46F289649662}"/>
              </a:ext>
            </a:extLst>
          </p:cNvPr>
          <p:cNvSpPr txBox="1"/>
          <p:nvPr/>
        </p:nvSpPr>
        <p:spPr>
          <a:xfrm>
            <a:off x="762000" y="4354768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(+/-)1.f × 2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exp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33D33C-1DF2-4EF8-BF73-DEDFA4A1A819}"/>
              </a:ext>
            </a:extLst>
          </p:cNvPr>
          <p:cNvSpPr txBox="1"/>
          <p:nvPr/>
        </p:nvSpPr>
        <p:spPr>
          <a:xfrm>
            <a:off x="4371975" y="4354767"/>
            <a:ext cx="411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f – fraction</a:t>
            </a:r>
          </a:p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1.f – significand</a:t>
            </a:r>
          </a:p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exp – exponent</a:t>
            </a:r>
          </a:p>
        </p:txBody>
      </p:sp>
    </p:spTree>
    <p:extLst>
      <p:ext uri="{BB962C8B-B14F-4D97-AF65-F5344CB8AC3E}">
        <p14:creationId xmlns:p14="http://schemas.microsoft.com/office/powerpoint/2010/main" val="74610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13" grpId="0" build="p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IEEE 754 Single-precision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" y="967740"/>
            <a:ext cx="8343900" cy="963473"/>
          </a:xfrm>
        </p:spPr>
        <p:txBody>
          <a:bodyPr/>
          <a:lstStyle/>
          <a:p>
            <a:r>
              <a:rPr lang="en-US" dirty="0"/>
              <a:t>Known as </a:t>
            </a:r>
            <a:r>
              <a:rPr lang="en-US" b="1" dirty="0"/>
              <a:t>float</a:t>
            </a:r>
            <a:r>
              <a:rPr lang="en-US" dirty="0"/>
              <a:t> in C/C++/Java etc., 32-bit float format</a:t>
            </a:r>
          </a:p>
          <a:p>
            <a:r>
              <a:rPr lang="en-US" dirty="0"/>
              <a:t>1 bit for sign, 8 bits for the exponent, 23 bits for the </a:t>
            </a:r>
            <a:r>
              <a:rPr lang="en-US" i="1" dirty="0"/>
              <a:t>fraction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2B95B-556F-44BD-91A5-D80C1B9E2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26" name="Picture 2" descr="https://upload.wikimedia.org/wikipedia/commons/thumb/d/d2/Float_example.svg/1024px-Float_exampl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13967"/>
            <a:ext cx="8153400" cy="103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5261030"/>
            <a:ext cx="6400800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4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illustration from user </a:t>
            </a:r>
            <a:r>
              <a:rPr kumimoji="0" lang="en-US" sz="1404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Stannered</a:t>
            </a:r>
            <a:r>
              <a:rPr kumimoji="0" lang="en-US" sz="1404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on Wikimedia Commons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65BEF1-E830-4E57-8B20-DEA00AF95D8B}"/>
              </a:ext>
            </a:extLst>
          </p:cNvPr>
          <p:cNvSpPr txBox="1">
            <a:spLocks/>
          </p:cNvSpPr>
          <p:nvPr/>
        </p:nvSpPr>
        <p:spPr>
          <a:xfrm>
            <a:off x="388620" y="3503981"/>
            <a:ext cx="8343900" cy="1831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Tradeoff:</a:t>
            </a:r>
          </a:p>
          <a:p>
            <a:pPr lvl="1"/>
            <a:r>
              <a:rPr lang="en-US" dirty="0"/>
              <a:t>More accuracy = More fraction bits</a:t>
            </a:r>
          </a:p>
          <a:p>
            <a:pPr lvl="1"/>
            <a:r>
              <a:rPr lang="en-US" dirty="0"/>
              <a:t>More range = More exponent bits</a:t>
            </a:r>
          </a:p>
          <a:p>
            <a:r>
              <a:rPr lang="en-US" dirty="0"/>
              <a:t>Every design has tradeoffs ¯\_(</a:t>
            </a:r>
            <a:r>
              <a:rPr lang="ja-JP" altLang="en-US" dirty="0"/>
              <a:t>ツ</a:t>
            </a:r>
            <a:r>
              <a:rPr lang="en-US" altLang="ja-JP" dirty="0"/>
              <a:t>)_/¯</a:t>
            </a:r>
          </a:p>
          <a:p>
            <a:pPr lvl="1"/>
            <a:r>
              <a:rPr lang="en-US" altLang="ja-JP" dirty="0"/>
              <a:t>Welcome to Systems!</a:t>
            </a:r>
          </a:p>
        </p:txBody>
      </p:sp>
    </p:spTree>
    <p:extLst>
      <p:ext uri="{BB962C8B-B14F-4D97-AF65-F5344CB8AC3E}">
        <p14:creationId xmlns:p14="http://schemas.microsoft.com/office/powerpoint/2010/main" val="67407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  <p:bldP spid="8" grpId="0" build="p" bldLvl="5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IEEE 754 Single-precision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" y="967740"/>
            <a:ext cx="8343900" cy="4179729"/>
          </a:xfrm>
        </p:spPr>
        <p:txBody>
          <a:bodyPr/>
          <a:lstStyle/>
          <a:p>
            <a:r>
              <a:rPr lang="en-US" dirty="0"/>
              <a:t>Known as </a:t>
            </a:r>
            <a:r>
              <a:rPr lang="en-US" b="1" dirty="0"/>
              <a:t>float</a:t>
            </a:r>
            <a:r>
              <a:rPr lang="en-US" dirty="0"/>
              <a:t> in C/C++/Java etc., 32-bit float format</a:t>
            </a:r>
          </a:p>
          <a:p>
            <a:r>
              <a:rPr lang="en-US" dirty="0"/>
              <a:t>1 bit for sign, 8 bits for the exponent, 23 bits for the </a:t>
            </a:r>
            <a:r>
              <a:rPr lang="en-US" i="1" dirty="0"/>
              <a:t>fraction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2B95B-556F-44BD-91A5-D80C1B9E2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26" name="Picture 2" descr="https://upload.wikimedia.org/wikipedia/commons/thumb/d/d2/Float_example.svg/1024px-Float_exampl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1632"/>
            <a:ext cx="8153400" cy="103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5348811"/>
            <a:ext cx="6400800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4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illustration from user </a:t>
            </a:r>
            <a:r>
              <a:rPr kumimoji="0" lang="en-US" sz="1404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Stannered</a:t>
            </a:r>
            <a:r>
              <a:rPr kumimoji="0" lang="en-US" sz="1404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on Wikimedia Commons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E176E7-3BEB-4672-AA54-EBFFB2675B40}"/>
              </a:ext>
            </a:extLst>
          </p:cNvPr>
          <p:cNvSpPr txBox="1">
            <a:spLocks/>
          </p:cNvSpPr>
          <p:nvPr/>
        </p:nvSpPr>
        <p:spPr>
          <a:xfrm>
            <a:off x="388620" y="3001366"/>
            <a:ext cx="8343900" cy="2523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fraction field only stores the digits after the binary point</a:t>
            </a:r>
          </a:p>
          <a:p>
            <a:r>
              <a:rPr lang="en-US" dirty="0"/>
              <a:t>The 1 before the binary point is implicit!</a:t>
            </a:r>
          </a:p>
          <a:p>
            <a:pPr lvl="1"/>
            <a:r>
              <a:rPr lang="en-US" dirty="0"/>
              <a:t>This is called normalized representation</a:t>
            </a:r>
          </a:p>
          <a:p>
            <a:pPr lvl="1"/>
            <a:r>
              <a:rPr lang="en-US" dirty="0"/>
              <a:t>In effect this gives us a 24-bit significand</a:t>
            </a:r>
          </a:p>
          <a:p>
            <a:pPr lvl="1"/>
            <a:r>
              <a:rPr lang="en-US" dirty="0"/>
              <a:t>The only number with a 0 before the binary point is 0!</a:t>
            </a:r>
          </a:p>
          <a:p>
            <a:r>
              <a:rPr lang="en-US" dirty="0"/>
              <a:t>The significand of floating-point numbers is in sign-magnitude!</a:t>
            </a:r>
          </a:p>
          <a:p>
            <a:pPr lvl="1"/>
            <a:r>
              <a:rPr lang="en-US" dirty="0"/>
              <a:t>Do you remember the downside(s)?</a:t>
            </a:r>
          </a:p>
        </p:txBody>
      </p:sp>
    </p:spTree>
    <p:extLst>
      <p:ext uri="{BB962C8B-B14F-4D97-AF65-F5344CB8AC3E}">
        <p14:creationId xmlns:p14="http://schemas.microsoft.com/office/powerpoint/2010/main" val="7742719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exponent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exponent field is 8 bits, and can hold positive or negative exponents, but... it doesn't use S-M, 1's, or 2's complement.</a:t>
            </a:r>
          </a:p>
          <a:p>
            <a:r>
              <a:rPr lang="en-US" dirty="0"/>
              <a:t>It uses something called </a:t>
            </a:r>
            <a:r>
              <a:rPr lang="en-US" b="1" dirty="0"/>
              <a:t>biased notation.</a:t>
            </a:r>
            <a:endParaRPr lang="en-US" dirty="0"/>
          </a:p>
          <a:p>
            <a:pPr lvl="1"/>
            <a:r>
              <a:rPr lang="en-US" dirty="0"/>
              <a:t>biased representation = signed number + </a:t>
            </a:r>
            <a:r>
              <a:rPr lang="en-US" i="1" dirty="0"/>
              <a:t>bias constant</a:t>
            </a:r>
            <a:endParaRPr lang="en-US" dirty="0"/>
          </a:p>
          <a:p>
            <a:pPr lvl="1"/>
            <a:r>
              <a:rPr lang="en-US" b="1" dirty="0"/>
              <a:t>single-precision </a:t>
            </a:r>
            <a:r>
              <a:rPr lang="en-US" dirty="0"/>
              <a:t>floats use a bias constant of </a:t>
            </a:r>
            <a:r>
              <a:rPr lang="en-US" b="1" dirty="0"/>
              <a:t>127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2B95B-556F-44BD-91A5-D80C1B9E2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799" y="2577359"/>
            <a:ext cx="16369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-127 =&gt;</a:t>
            </a:r>
          </a:p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-10 =&gt;</a:t>
            </a:r>
          </a:p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34 =&gt;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8525" y="2577358"/>
            <a:ext cx="1278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0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117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161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13121" y="302277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Signed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63727" y="302277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Biased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E1C8A0C-C31A-44C5-8F46-B64655BA4D97}"/>
              </a:ext>
            </a:extLst>
          </p:cNvPr>
          <p:cNvSpPr txBox="1">
            <a:spLocks/>
          </p:cNvSpPr>
          <p:nvPr/>
        </p:nvSpPr>
        <p:spPr>
          <a:xfrm>
            <a:off x="388620" y="4147719"/>
            <a:ext cx="8343900" cy="1445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exponent can range from -126 to +127 (1 to 254 biased)</a:t>
            </a:r>
          </a:p>
          <a:p>
            <a:pPr lvl="1"/>
            <a:r>
              <a:rPr lang="en-US" dirty="0"/>
              <a:t>0 and 255 are reserved!</a:t>
            </a:r>
          </a:p>
          <a:p>
            <a:r>
              <a:rPr lang="en-US" dirty="0"/>
              <a:t>Why'd they do this?</a:t>
            </a:r>
          </a:p>
          <a:p>
            <a:pPr lvl="1"/>
            <a:r>
              <a:rPr lang="en-US" dirty="0"/>
              <a:t>so you can sort floats with integer comparisons??</a:t>
            </a:r>
          </a:p>
        </p:txBody>
      </p:sp>
    </p:spTree>
    <p:extLst>
      <p:ext uri="{BB962C8B-B14F-4D97-AF65-F5344CB8AC3E}">
        <p14:creationId xmlns:p14="http://schemas.microsoft.com/office/powerpoint/2010/main" val="118279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 build="p"/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Scientific Notation (revisited)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previous numbers are actually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2B95B-556F-44BD-91A5-D80C1B9E2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1981197"/>
            <a:ext cx="5736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(-1)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 x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.001 0101 × 2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134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-127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(-1)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 x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.010      × 2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124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-127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(-1)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 x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.001      × 2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142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-127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A2A1A6-BA23-4D86-A034-ACC02AD24E1B}"/>
              </a:ext>
            </a:extLst>
          </p:cNvPr>
          <p:cNvSpPr txBox="1"/>
          <p:nvPr/>
        </p:nvSpPr>
        <p:spPr>
          <a:xfrm>
            <a:off x="28575" y="1981197"/>
            <a:ext cx="411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+1.001 0101 × 2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+7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=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-1.010      × 2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-3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=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-1.001      × 2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+15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=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BFDBCB-FE8B-46B3-AFF2-A860C3E98560}"/>
              </a:ext>
            </a:extLst>
          </p:cNvPr>
          <p:cNvSpPr txBox="1"/>
          <p:nvPr/>
        </p:nvSpPr>
        <p:spPr>
          <a:xfrm>
            <a:off x="304800" y="4031866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(-1)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x1.f × 2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exp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-127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95D1E4-17FA-4DF3-AE46-1D6DBA7D0052}"/>
              </a:ext>
            </a:extLst>
          </p:cNvPr>
          <p:cNvSpPr txBox="1"/>
          <p:nvPr/>
        </p:nvSpPr>
        <p:spPr>
          <a:xfrm>
            <a:off x="4371974" y="4031866"/>
            <a:ext cx="4467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s – sign</a:t>
            </a:r>
          </a:p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f – fraction</a:t>
            </a:r>
          </a:p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exp – biased exponent</a:t>
            </a:r>
          </a:p>
        </p:txBody>
      </p:sp>
    </p:spTree>
    <p:extLst>
      <p:ext uri="{BB962C8B-B14F-4D97-AF65-F5344CB8AC3E}">
        <p14:creationId xmlns:p14="http://schemas.microsoft.com/office/powerpoint/2010/main" val="86072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2" grpId="0" build="p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Encoding an integer as a float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" y="792620"/>
            <a:ext cx="8343900" cy="4354850"/>
          </a:xfrm>
        </p:spPr>
        <p:txBody>
          <a:bodyPr/>
          <a:lstStyle/>
          <a:p>
            <a:r>
              <a:rPr lang="en-US" dirty="0"/>
              <a:t>You have an integer, like 2471 = </a:t>
            </a:r>
            <a:r>
              <a:rPr lang="en-US" b="1" dirty="0">
                <a:latin typeface="Consolas" charset="0"/>
                <a:ea typeface="Consolas" charset="0"/>
                <a:cs typeface="Consolas" charset="0"/>
              </a:rPr>
              <a:t>0000 1001 1010 0111</a:t>
            </a:r>
            <a:r>
              <a:rPr lang="en-US" b="1" baseline="-25000" dirty="0">
                <a:latin typeface="Consolas" charset="0"/>
                <a:ea typeface="Consolas" charset="0"/>
                <a:cs typeface="Consolas" charset="0"/>
              </a:rPr>
              <a:t>2</a:t>
            </a:r>
            <a:br>
              <a:rPr lang="en-US" b="1" baseline="-25000" dirty="0">
                <a:latin typeface="Consolas" charset="0"/>
                <a:ea typeface="Consolas" charset="0"/>
                <a:cs typeface="Consolas" charset="0"/>
              </a:rPr>
            </a:br>
            <a:endParaRPr lang="en-US" b="1" baseline="-25000" dirty="0">
              <a:latin typeface="Consolas" charset="0"/>
              <a:ea typeface="Consolas" charset="0"/>
              <a:cs typeface="Consolas" charset="0"/>
            </a:endParaRPr>
          </a:p>
          <a:p>
            <a:pPr marL="715805" lvl="1" indent="-457200">
              <a:buFont typeface="+mj-lt"/>
              <a:buAutoNum type="arabicPeriod"/>
            </a:pPr>
            <a:r>
              <a:rPr lang="en-US" dirty="0"/>
              <a:t>put it in scientific notation</a:t>
            </a:r>
          </a:p>
          <a:p>
            <a:pPr marL="972980" lvl="2" indent="-457200"/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1.001 1010 0111</a:t>
            </a:r>
            <a:r>
              <a:rPr lang="en-US" sz="2800" b="1" baseline="-25000" dirty="0">
                <a:latin typeface="Consolas" charset="0"/>
                <a:ea typeface="Consolas" charset="0"/>
                <a:cs typeface="Consolas" charset="0"/>
              </a:rPr>
              <a:t>2</a:t>
            </a:r>
            <a:r>
              <a:rPr lang="en-US" sz="2800" b="1" dirty="0">
                <a:latin typeface="Consolas" charset="0"/>
                <a:ea typeface="Consolas" charset="0"/>
                <a:cs typeface="Consolas" charset="0"/>
              </a:rPr>
              <a:t> × 2</a:t>
            </a:r>
            <a:r>
              <a:rPr lang="en-US" sz="2800" b="1" baseline="30000" dirty="0">
                <a:latin typeface="Consolas" charset="0"/>
                <a:ea typeface="Consolas" charset="0"/>
                <a:cs typeface="Consolas" charset="0"/>
              </a:rPr>
              <a:t>+11</a:t>
            </a:r>
            <a:endParaRPr lang="en-US" sz="2800" dirty="0">
              <a:latin typeface="Consolas" charset="0"/>
              <a:ea typeface="Consolas" charset="0"/>
              <a:cs typeface="Consolas" charset="0"/>
            </a:endParaRPr>
          </a:p>
          <a:p>
            <a:pPr marL="715805" lvl="1" indent="-457200">
              <a:buFont typeface="+mj-lt"/>
              <a:buAutoNum type="arabicPeriod"/>
            </a:pPr>
            <a:r>
              <a:rPr lang="en-US" dirty="0"/>
              <a:t>get the exponent field by adding the bias constant</a:t>
            </a:r>
          </a:p>
          <a:p>
            <a:pPr marL="972980" lvl="2" indent="-457200"/>
            <a:r>
              <a:rPr lang="en-US" sz="2800" dirty="0"/>
              <a:t>11 + 127 = 138 = </a:t>
            </a:r>
            <a:r>
              <a:rPr lang="fi-FI" sz="2800" b="1" dirty="0">
                <a:latin typeface="Consolas" charset="0"/>
                <a:ea typeface="Consolas" charset="0"/>
                <a:cs typeface="Consolas" charset="0"/>
              </a:rPr>
              <a:t>10001010</a:t>
            </a:r>
            <a:r>
              <a:rPr lang="fi-FI" sz="2800" b="1" baseline="-25000" dirty="0">
                <a:latin typeface="Consolas" charset="0"/>
                <a:ea typeface="Consolas" charset="0"/>
                <a:cs typeface="Consolas" charset="0"/>
              </a:rPr>
              <a:t>2</a:t>
            </a:r>
            <a:endParaRPr lang="en-US" sz="2800" b="1" baseline="-25000" dirty="0">
              <a:latin typeface="Consolas" charset="0"/>
              <a:ea typeface="Consolas" charset="0"/>
              <a:cs typeface="Consolas" charset="0"/>
            </a:endParaRPr>
          </a:p>
          <a:p>
            <a:pPr marL="715805" lvl="1" indent="-457200">
              <a:buFont typeface="+mj-lt"/>
              <a:buAutoNum type="arabicPeriod"/>
            </a:pPr>
            <a:r>
              <a:rPr lang="en-US" dirty="0"/>
              <a:t>copy the bits </a:t>
            </a:r>
            <a:r>
              <a:rPr lang="en-US" b="1" dirty="0"/>
              <a:t>after the binary point </a:t>
            </a:r>
            <a:r>
              <a:rPr lang="en-US" dirty="0"/>
              <a:t>into the fraction field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2B95B-556F-44BD-91A5-D80C1B9E2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367176"/>
              </p:ext>
            </p:extLst>
          </p:nvPr>
        </p:nvGraphicFramePr>
        <p:xfrm>
          <a:off x="423360" y="3566609"/>
          <a:ext cx="8458205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23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exponent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fraction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36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10001010</a:t>
                      </a:r>
                      <a:endParaRPr lang="en-US" sz="3600" b="1" dirty="0">
                        <a:latin typeface="Consolas" charset="0"/>
                        <a:ea typeface="Consolas" charset="0"/>
                        <a:cs typeface="Consola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onsolas" charset="0"/>
                          <a:ea typeface="Consolas" charset="0"/>
                          <a:cs typeface="Consolas" charset="0"/>
                        </a:rPr>
                        <a:t>00110100111</a:t>
                      </a:r>
                      <a:r>
                        <a:rPr lang="en-US" sz="36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000000</a:t>
                      </a:r>
                      <a:r>
                        <a:rPr lang="mr-IN" sz="36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…</a:t>
                      </a:r>
                      <a:r>
                        <a:rPr lang="en-US" sz="36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128465" y="4622051"/>
            <a:ext cx="2819400" cy="954618"/>
            <a:chOff x="2306199" y="3088136"/>
            <a:chExt cx="2819400" cy="954618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2763399" y="3088136"/>
              <a:ext cx="1" cy="49560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306199" y="3611867"/>
              <a:ext cx="2819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start at the 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left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side!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806420" y="4739196"/>
            <a:ext cx="2819400" cy="881238"/>
            <a:chOff x="1353699" y="3088136"/>
            <a:chExt cx="2819400" cy="881238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2763399" y="3088136"/>
              <a:ext cx="1" cy="49560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353699" y="3538487"/>
              <a:ext cx="2819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positive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159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simplest operation: NOT (logical negation)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95021" y="662157"/>
                <a:ext cx="8291779" cy="4609837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If the light is off, turn it on.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If the light is on, turn it off.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can summarize this in a </a:t>
                </a:r>
                <a:r>
                  <a:rPr lang="en-US" b="1" dirty="0"/>
                  <a:t>truth table</a:t>
                </a:r>
                <a:r>
                  <a:rPr lang="en-US" dirty="0"/>
                  <a:t>.</a:t>
                </a:r>
                <a:endParaRPr lang="en-US" b="1" dirty="0"/>
              </a:p>
              <a:p>
                <a:r>
                  <a:rPr lang="en-US" dirty="0"/>
                  <a:t>We write NOT as </a:t>
                </a:r>
                <a:r>
                  <a:rPr lang="en-US" b="1" dirty="0"/>
                  <a:t>~A</a:t>
                </a:r>
                <a:r>
                  <a:rPr lang="en-US" dirty="0"/>
                  <a:t>, or </a:t>
                </a:r>
                <a:r>
                  <a:rPr lang="en-US" b="1" dirty="0"/>
                  <a:t>¬A</a:t>
                </a:r>
                <a:r>
                  <a:rPr lang="en-US" dirty="0"/>
                  <a:t>, or</a:t>
                </a:r>
                <a:r>
                  <a:rPr lang="en-US" dirty="0">
                    <a:latin typeface="Segoe UI" charset="0"/>
                    <a:ea typeface="Segoe UI" charset="0"/>
                    <a:cs typeface="Segoe UI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  <a:ea typeface="Segoe UI" charset="0"/>
                            <a:cs typeface="Segoe UI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b="1" i="0" smtClean="0">
                            <a:latin typeface="Segoe UI" charset="0"/>
                            <a:ea typeface="Segoe UI" charset="0"/>
                            <a:cs typeface="Segoe UI" charset="0"/>
                          </a:rPr>
                          <m:t>A</m:t>
                        </m:r>
                      </m:e>
                    </m:acc>
                  </m:oMath>
                </a14:m>
                <a:endParaRPr lang="en-US" b="1" dirty="0"/>
              </a:p>
              <a:p>
                <a:endParaRPr lang="en-US" b="1" dirty="0"/>
              </a:p>
              <a:p>
                <a:r>
                  <a:rPr lang="en-US" b="1" dirty="0"/>
                  <a:t>In C, the NOT operation is the “!” operator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021" y="662157"/>
                <a:ext cx="8291779" cy="4609837"/>
              </a:xfrm>
              <a:blipFill>
                <a:blip r:embed="rId2"/>
                <a:stretch>
                  <a:fillRect l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527800" y="953404"/>
          <a:ext cx="1855524" cy="1903599"/>
        </p:xfrm>
        <a:graphic>
          <a:graphicData uri="http://schemas.openxmlformats.org/drawingml/2006/table">
            <a:tbl>
              <a:tblPr firstRow="1" lastCol="1" bandRow="1">
                <a:tableStyleId>{5C22544A-7EE6-4342-B048-85BDC9FD1C3A}</a:tableStyleId>
              </a:tblPr>
              <a:tblGrid>
                <a:gridCol w="927762">
                  <a:extLst>
                    <a:ext uri="{9D8B030D-6E8A-4147-A177-3AD203B41FA5}">
                      <a16:colId xmlns:a16="http://schemas.microsoft.com/office/drawing/2014/main" val="3432692331"/>
                    </a:ext>
                  </a:extLst>
                </a:gridCol>
                <a:gridCol w="927762">
                  <a:extLst>
                    <a:ext uri="{9D8B030D-6E8A-4147-A177-3AD203B41FA5}">
                      <a16:colId xmlns:a16="http://schemas.microsoft.com/office/drawing/2014/main" val="2542969739"/>
                    </a:ext>
                  </a:extLst>
                </a:gridCol>
              </a:tblGrid>
              <a:tr h="63453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</a:t>
                      </a:r>
                    </a:p>
                  </a:txBody>
                  <a:tcPr marL="137942" marR="137942" marT="68971" marB="68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Q</a:t>
                      </a:r>
                    </a:p>
                  </a:txBody>
                  <a:tcPr marL="137942" marR="137942" marT="68971" marB="68971"/>
                </a:tc>
                <a:extLst>
                  <a:ext uri="{0D108BD9-81ED-4DB2-BD59-A6C34878D82A}">
                    <a16:rowId xmlns:a16="http://schemas.microsoft.com/office/drawing/2014/main" val="377566539"/>
                  </a:ext>
                </a:extLst>
              </a:tr>
              <a:tr h="6345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 marL="137942" marR="137942" marT="68971" marB="68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 marL="137942" marR="137942" marT="68971" marB="68971"/>
                </a:tc>
                <a:extLst>
                  <a:ext uri="{0D108BD9-81ED-4DB2-BD59-A6C34878D82A}">
                    <a16:rowId xmlns:a16="http://schemas.microsoft.com/office/drawing/2014/main" val="2770857541"/>
                  </a:ext>
                </a:extLst>
              </a:tr>
              <a:tr h="6345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 marL="137942" marR="137942" marT="68971" marB="68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 marL="137942" marR="137942" marT="68971" marB="68971"/>
                </a:tc>
                <a:extLst>
                  <a:ext uri="{0D108BD9-81ED-4DB2-BD59-A6C34878D82A}">
                    <a16:rowId xmlns:a16="http://schemas.microsoft.com/office/drawing/2014/main" val="2290169190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108819" y="1925669"/>
            <a:ext cx="609913" cy="960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52133" y="1925669"/>
            <a:ext cx="578723" cy="960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20943" y="800376"/>
            <a:ext cx="609913" cy="960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08819" y="813076"/>
            <a:ext cx="578723" cy="96096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4757759" y="1128459"/>
            <a:ext cx="420343" cy="304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4757759" y="2253752"/>
            <a:ext cx="420343" cy="304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2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Encoding a number as a float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" y="815340"/>
            <a:ext cx="8755380" cy="4332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You have a number, like -12.59375</a:t>
            </a:r>
            <a:r>
              <a:rPr lang="en-US" sz="2400" baseline="-25000" dirty="0"/>
              <a:t>10</a:t>
            </a:r>
            <a:br>
              <a:rPr lang="en-US" sz="2400" baseline="-25000" dirty="0"/>
            </a:br>
            <a:endParaRPr lang="en-US" sz="2400" baseline="-250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Convert to binary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            </a:t>
            </a: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Integer part: 1100</a:t>
            </a:r>
            <a:r>
              <a:rPr lang="en-US" sz="1800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     </a:t>
            </a: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Fractional part: 0.10011</a:t>
            </a:r>
            <a:r>
              <a:rPr lang="en-US" sz="1800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endParaRPr lang="en-US" sz="2400" baseline="-25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58605" lvl="1" indent="0">
              <a:buNone/>
            </a:pPr>
            <a:endParaRPr lang="en-US" sz="2400" baseline="-25000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Write it in scientific notation:             </a:t>
            </a:r>
            <a:r>
              <a:rPr lang="en-US" sz="18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1100.10011</a:t>
            </a:r>
            <a:r>
              <a:rPr lang="en-US" sz="1600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US" sz="18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x 2</a:t>
            </a:r>
            <a:r>
              <a:rPr lang="en-US" sz="1800" baseline="300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  <a:endParaRPr lang="en-US" baseline="30000" dirty="0">
              <a:solidFill>
                <a:prstClr val="black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58605" lvl="1" indent="0">
              <a:buNone/>
            </a:pPr>
            <a:endParaRPr lang="en-US" baseline="30000" dirty="0">
              <a:solidFill>
                <a:prstClr val="black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Normalize it:                                           </a:t>
            </a:r>
            <a:r>
              <a:rPr lang="en-US" sz="18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1.10010011</a:t>
            </a:r>
            <a:r>
              <a:rPr lang="en-US" sz="1600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US" sz="18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x 2</a:t>
            </a:r>
            <a:r>
              <a:rPr lang="en-US" sz="1800" baseline="300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  <a:p>
            <a:pPr marL="457200" lvl="0" indent="-457200">
              <a:buFont typeface="+mj-lt"/>
              <a:buAutoNum type="arabicPeriod"/>
            </a:pPr>
            <a:endParaRPr lang="en-US" baseline="30000" dirty="0">
              <a:solidFill>
                <a:prstClr val="black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Calculate biased exponent            </a:t>
            </a:r>
            <a:r>
              <a:rPr lang="en-US" sz="18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+3 + 127  =  130</a:t>
            </a:r>
            <a:r>
              <a:rPr lang="en-US" sz="1600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</a:t>
            </a:r>
            <a:r>
              <a:rPr lang="en-US" sz="18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=  10000010</a:t>
            </a:r>
            <a:r>
              <a:rPr lang="en-US" sz="1600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endParaRPr lang="en-US" baseline="30000" dirty="0">
              <a:solidFill>
                <a:prstClr val="black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5780" lvl="2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40</a:t>
            </a:fld>
            <a:endParaRPr lang="en-US"/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CD0F7CC2-F955-214C-B867-B6393EFFEC34}"/>
              </a:ext>
            </a:extLst>
          </p:cNvPr>
          <p:cNvGraphicFramePr>
            <a:graphicFrameLocks noGrp="1"/>
          </p:cNvGraphicFramePr>
          <p:nvPr/>
        </p:nvGraphicFramePr>
        <p:xfrm>
          <a:off x="419097" y="4127614"/>
          <a:ext cx="8458205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23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exponent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fraction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36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10000010</a:t>
                      </a:r>
                      <a:endParaRPr lang="en-US" sz="3600" b="1" dirty="0">
                        <a:latin typeface="Consolas" charset="0"/>
                        <a:ea typeface="Consolas" charset="0"/>
                        <a:cs typeface="Consola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onsolas" charset="0"/>
                          <a:ea typeface="Consolas" charset="0"/>
                          <a:cs typeface="Consolas" charset="0"/>
                        </a:rPr>
                        <a:t>10010011</a:t>
                      </a:r>
                      <a:r>
                        <a:rPr lang="en-US" sz="36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000000000</a:t>
                      </a:r>
                      <a:r>
                        <a:rPr lang="mr-IN" sz="36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…</a:t>
                      </a:r>
                      <a:r>
                        <a:rPr lang="en-US" sz="36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1759DBB-BAE8-A746-83B2-7D3D4BA1C6B8}"/>
              </a:ext>
            </a:extLst>
          </p:cNvPr>
          <p:cNvSpPr/>
          <p:nvPr/>
        </p:nvSpPr>
        <p:spPr>
          <a:xfrm>
            <a:off x="3670150" y="5230475"/>
            <a:ext cx="1803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latin typeface="Inconsolata" panose="020B0609030003000000" pitchFamily="49" charset="0"/>
              </a:rPr>
              <a:t>0xC1498000</a:t>
            </a:r>
            <a:endParaRPr lang="en-US" sz="2000" dirty="0">
              <a:effectLst/>
              <a:latin typeface="Inconsolata" panose="020B0609030003000000" pitchFamily="49" charset="0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7C7BAC6-1E36-48A3-BE15-9D5356459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100" y="5274258"/>
            <a:ext cx="3086100" cy="304271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CS/COE 0449 – Spring 2019/2020</a:t>
            </a:r>
          </a:p>
        </p:txBody>
      </p:sp>
    </p:spTree>
    <p:extLst>
      <p:ext uri="{BB962C8B-B14F-4D97-AF65-F5344CB8AC3E}">
        <p14:creationId xmlns:p14="http://schemas.microsoft.com/office/powerpoint/2010/main" val="399452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F59A4-F7E9-418C-898E-B9F94C9E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while ( computers don’t do real math ) { … }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B5D43-29D8-4111-AD6F-92785CD7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967739"/>
            <a:ext cx="8628380" cy="46107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Inconsolata" panose="020B0609030003000000" pitchFamily="49" charset="0"/>
              </a:rPr>
              <a:t>public class </a:t>
            </a:r>
            <a:r>
              <a:rPr lang="en-US" dirty="0" err="1">
                <a:latin typeface="Inconsolata" panose="020B0609030003000000" pitchFamily="49" charset="0"/>
              </a:rPr>
              <a:t>FloatTest</a:t>
            </a:r>
            <a:r>
              <a:rPr lang="en-US" dirty="0">
                <a:latin typeface="Inconsolata" panose="020B0609030003000000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latin typeface="Inconsolata" panose="020B0609030003000000" pitchFamily="49" charset="0"/>
              </a:rPr>
              <a:t>  </a:t>
            </a:r>
            <a:r>
              <a:rPr lang="en-US" dirty="0">
                <a:solidFill>
                  <a:srgbClr val="0070C0"/>
                </a:solidFill>
                <a:latin typeface="Inconsolata" panose="020B0609030003000000" pitchFamily="49" charset="0"/>
              </a:rPr>
              <a:t>public static void </a:t>
            </a:r>
            <a:r>
              <a:rPr lang="en-US" dirty="0">
                <a:latin typeface="Inconsolata" panose="020B0609030003000000" pitchFamily="49" charset="0"/>
              </a:rPr>
              <a:t>main(String[] </a:t>
            </a:r>
            <a:r>
              <a:rPr lang="en-US" dirty="0" err="1">
                <a:latin typeface="Inconsolata" panose="020B0609030003000000" pitchFamily="49" charset="0"/>
              </a:rPr>
              <a:t>args</a:t>
            </a:r>
            <a:r>
              <a:rPr lang="en-US" dirty="0">
                <a:latin typeface="Inconsolata" panose="020B0609030003000000" pitchFamily="49" charset="0"/>
              </a:rPr>
              <a:t>) {</a:t>
            </a:r>
          </a:p>
          <a:p>
            <a:pPr marL="0" indent="0">
              <a:buNone/>
            </a:pPr>
            <a:r>
              <a:rPr lang="en-US" dirty="0">
                <a:latin typeface="Inconsolata" panose="020B0609030003000000" pitchFamily="49" charset="0"/>
              </a:rPr>
              <a:t>   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Inconsolata" panose="020B0609030003000000" pitchFamily="49" charset="0"/>
              </a:rPr>
              <a:t>double</a:t>
            </a:r>
            <a:r>
              <a:rPr lang="en-US" dirty="0">
                <a:latin typeface="Inconsolata" panose="020B0609030003000000" pitchFamily="49" charset="0"/>
              </a:rPr>
              <a:t> var = </a:t>
            </a:r>
            <a:r>
              <a:rPr lang="en-US" dirty="0" err="1">
                <a:latin typeface="Inconsolata" panose="020B0609030003000000" pitchFamily="49" charset="0"/>
              </a:rPr>
              <a:t>Double.MAX_VALUE</a:t>
            </a:r>
            <a:r>
              <a:rPr lang="en-US" dirty="0">
                <a:latin typeface="Inconsolata" panose="020B0609030003000000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latin typeface="Inconsolata" panose="020B0609030003000000" pitchFamily="49" charset="0"/>
            </a:endParaRPr>
          </a:p>
          <a:p>
            <a:pPr marL="0" indent="0">
              <a:buNone/>
            </a:pPr>
            <a:r>
              <a:rPr lang="en-US" dirty="0">
                <a:latin typeface="Inconsolata" panose="020B0609030003000000" pitchFamily="49" charset="0"/>
              </a:rPr>
              <a:t>   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Inconsolata" panose="020B0609030003000000" pitchFamily="49" charset="0"/>
              </a:rPr>
              <a:t>while</a:t>
            </a:r>
            <a:r>
              <a:rPr lang="en-US" dirty="0">
                <a:latin typeface="Inconsolata" panose="020B0609030003000000" pitchFamily="49" charset="0"/>
              </a:rPr>
              <a:t> (var == </a:t>
            </a:r>
            <a:r>
              <a:rPr lang="en-US" dirty="0" err="1">
                <a:latin typeface="Inconsolata" panose="020B0609030003000000" pitchFamily="49" charset="0"/>
              </a:rPr>
              <a:t>Double.MAX_VALUE</a:t>
            </a:r>
            <a:r>
              <a:rPr lang="en-US" dirty="0">
                <a:latin typeface="Inconsolata" panose="020B0609030003000000" pitchFamily="49" charset="0"/>
              </a:rPr>
              <a:t>) {</a:t>
            </a:r>
          </a:p>
          <a:p>
            <a:pPr marL="0" indent="0">
              <a:buNone/>
            </a:pPr>
            <a:r>
              <a:rPr lang="en-US" dirty="0">
                <a:latin typeface="Inconsolata" panose="020B0609030003000000" pitchFamily="49" charset="0"/>
              </a:rPr>
              <a:t>     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Inconsolata" panose="020B0609030003000000" pitchFamily="49" charset="0"/>
              </a:rPr>
              <a:t>// Hang the program while the condition holds</a:t>
            </a:r>
          </a:p>
          <a:p>
            <a:pPr marL="0" indent="0">
              <a:buNone/>
            </a:pPr>
            <a:r>
              <a:rPr lang="en-US" dirty="0">
                <a:latin typeface="Inconsolata" panose="020B0609030003000000" pitchFamily="49" charset="0"/>
              </a:rPr>
              <a:t>      var = var + 0.1;</a:t>
            </a:r>
          </a:p>
          <a:p>
            <a:pPr marL="0" indent="0">
              <a:buNone/>
            </a:pPr>
            <a:r>
              <a:rPr lang="en-US" dirty="0">
                <a:latin typeface="Inconsolata" panose="020B0609030003000000" pitchFamily="49" charset="0"/>
              </a:rPr>
              <a:t>    }</a:t>
            </a:r>
          </a:p>
          <a:p>
            <a:pPr marL="0" indent="0">
              <a:buNone/>
            </a:pPr>
            <a:endParaRPr lang="en-US" dirty="0">
              <a:latin typeface="Inconsolata" panose="020B0609030003000000" pitchFamily="49" charset="0"/>
            </a:endParaRPr>
          </a:p>
          <a:p>
            <a:pPr marL="0" indent="0">
              <a:buNone/>
            </a:pPr>
            <a:r>
              <a:rPr lang="en-US" dirty="0">
                <a:latin typeface="Inconsolata" panose="020B0609030003000000" pitchFamily="49" charset="0"/>
              </a:rPr>
              <a:t>    </a:t>
            </a:r>
            <a:r>
              <a:rPr lang="en-US" dirty="0" err="1">
                <a:latin typeface="Inconsolata" panose="020B0609030003000000" pitchFamily="49" charset="0"/>
              </a:rPr>
              <a:t>System.out.println</a:t>
            </a:r>
            <a:r>
              <a:rPr lang="en-US" dirty="0">
                <a:latin typeface="Inconsolata" panose="020B0609030003000000" pitchFamily="49" charset="0"/>
              </a:rPr>
              <a:t>(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</a:rPr>
              <a:t>"This never prints."</a:t>
            </a:r>
            <a:r>
              <a:rPr lang="en-US" dirty="0">
                <a:latin typeface="Inconsolata" panose="020B0609030003000000" pitchFamily="49" charset="0"/>
              </a:rPr>
              <a:t>); </a:t>
            </a:r>
          </a:p>
          <a:p>
            <a:pPr marL="0" indent="0">
              <a:buNone/>
            </a:pPr>
            <a:r>
              <a:rPr lang="en-US" dirty="0">
                <a:latin typeface="Inconsolata" panose="020B0609030003000000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latin typeface="Inconsolata" panose="020B0609030003000000" pitchFamily="49" charset="0"/>
              </a:rPr>
              <a:t>}</a:t>
            </a:r>
            <a:br>
              <a:rPr lang="en-US" dirty="0">
                <a:latin typeface="Inconsolata" panose="020B0609030003000000" pitchFamily="49" charset="0"/>
              </a:rPr>
            </a:br>
            <a:endParaRPr lang="en-US" dirty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239682-F860-44BC-A5EE-DC041610F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CS/COE 0449 – Spring 2019/2020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0AB91D-1CF8-4CA4-AA63-D03224A74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AC282D-C5DB-444B-8B2E-443C3DDCFA8C}"/>
              </a:ext>
            </a:extLst>
          </p:cNvPr>
          <p:cNvSpPr txBox="1"/>
          <p:nvPr/>
        </p:nvSpPr>
        <p:spPr>
          <a:xfrm>
            <a:off x="741696" y="5209197"/>
            <a:ext cx="783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AB5D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Consider and/or review the IEEE 754 standard. What is happening here?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5A242D1-C226-454E-A9EB-817EAC3A3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33942" y="809400"/>
            <a:ext cx="1119930" cy="169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5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formats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41242"/>
            <a:ext cx="8857775" cy="765690"/>
          </a:xfrm>
        </p:spPr>
        <p:txBody>
          <a:bodyPr/>
          <a:lstStyle/>
          <a:p>
            <a:r>
              <a:rPr lang="en-US" dirty="0"/>
              <a:t>The most common other format is </a:t>
            </a:r>
            <a:r>
              <a:rPr lang="en-US" b="1" dirty="0"/>
              <a:t>double-precision </a:t>
            </a:r>
            <a:r>
              <a:rPr lang="en-US" dirty="0"/>
              <a:t>(C/C++/Java </a:t>
            </a:r>
            <a:r>
              <a:rPr lang="en-US" b="1" dirty="0"/>
              <a:t>double</a:t>
            </a:r>
            <a:r>
              <a:rPr lang="en-US" dirty="0"/>
              <a:t>), which uses an 11-bit exponent and 52-bit fraction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2B95B-556F-44BD-91A5-D80C1B9E2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050" name="Picture 2" descr="https://upload.wikimedia.org/wikipedia/commons/thumb/a/a9/IEEE_754_Double_Floating_Point_Format.svg/1024px-IEEE_754_Double_Floating_Point_Format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05" y="1429876"/>
            <a:ext cx="91440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825" y="5386245"/>
            <a:ext cx="5379469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4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both illustrations from user </a:t>
            </a:r>
            <a:r>
              <a:rPr kumimoji="0" lang="en-US" sz="1404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Codekaizen</a:t>
            </a:r>
            <a:r>
              <a:rPr kumimoji="0" lang="en-US" sz="1404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on Wikimedia Commons</a:t>
            </a:r>
          </a:p>
        </p:txBody>
      </p:sp>
      <p:pic>
        <p:nvPicPr>
          <p:cNvPr id="2052" name="Picture 4" descr="https://upload.wikimedia.org/wikipedia/commons/thumb/2/21/IEEE_754r_Half_Floating_Point_Format.svg/640px-IEEE_754r_Half_Floating_Point_Format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666" y="3767004"/>
            <a:ext cx="30480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BEDE748-5BEF-43DF-A1CE-9E2A8013E560}"/>
              </a:ext>
            </a:extLst>
          </p:cNvPr>
          <p:cNvSpPr/>
          <p:nvPr/>
        </p:nvSpPr>
        <p:spPr>
          <a:xfrm>
            <a:off x="237132" y="3767004"/>
            <a:ext cx="2075762" cy="990600"/>
          </a:xfrm>
          <a:prstGeom prst="cloudCallout">
            <a:avLst>
              <a:gd name="adj1" fmla="val -14401"/>
              <a:gd name="adj2" fmla="val -149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How much is the bias?</a:t>
            </a:r>
            <a:endParaRPr kumimoji="0" lang="en-GB" sz="140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2C58A161-4A60-41C6-BF4B-438250D960E1}"/>
              </a:ext>
            </a:extLst>
          </p:cNvPr>
          <p:cNvSpPr/>
          <p:nvPr/>
        </p:nvSpPr>
        <p:spPr>
          <a:xfrm>
            <a:off x="3458869" y="4002288"/>
            <a:ext cx="1694762" cy="825582"/>
          </a:xfrm>
          <a:prstGeom prst="cloudCallout">
            <a:avLst>
              <a:gd name="adj1" fmla="val 94672"/>
              <a:gd name="adj2" fmla="val 266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How much is the bias?</a:t>
            </a:r>
            <a:endParaRPr kumimoji="0" lang="en-GB" sz="140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C2C1F5E-EFF0-4125-884D-9D0221D2CB34}"/>
              </a:ext>
            </a:extLst>
          </p:cNvPr>
          <p:cNvSpPr txBox="1">
            <a:spLocks/>
          </p:cNvSpPr>
          <p:nvPr/>
        </p:nvSpPr>
        <p:spPr>
          <a:xfrm>
            <a:off x="2340866" y="3074987"/>
            <a:ext cx="6400800" cy="765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GPUs have driven the creation of a half-precision 16-bit floating-point format. it's adorable</a:t>
            </a:r>
          </a:p>
        </p:txBody>
      </p:sp>
    </p:spTree>
    <p:extLst>
      <p:ext uri="{BB962C8B-B14F-4D97-AF65-F5344CB8AC3E}">
        <p14:creationId xmlns:p14="http://schemas.microsoft.com/office/powerpoint/2010/main" val="12121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could be a whole unit itself...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Floating-point arithmetic is COMPLEX STUFF.</a:t>
            </a:r>
          </a:p>
          <a:p>
            <a:endParaRPr lang="en-US" dirty="0"/>
          </a:p>
          <a:p>
            <a:r>
              <a:rPr lang="en-US" dirty="0"/>
              <a:t>But it's not super useful to know unless you're either:</a:t>
            </a:r>
          </a:p>
          <a:p>
            <a:pPr lvl="1"/>
            <a:r>
              <a:rPr lang="en-US" dirty="0"/>
              <a:t>Doing lots of high-precision numerical programming, or</a:t>
            </a:r>
          </a:p>
          <a:p>
            <a:pPr lvl="1"/>
            <a:r>
              <a:rPr lang="en-US" dirty="0"/>
              <a:t>Implementing floating-point arithmetic yourself.</a:t>
            </a:r>
          </a:p>
          <a:p>
            <a:pPr lvl="1"/>
            <a:endParaRPr lang="en-US" dirty="0"/>
          </a:p>
          <a:p>
            <a:r>
              <a:rPr lang="en-US" dirty="0"/>
              <a:t>However...</a:t>
            </a:r>
          </a:p>
          <a:p>
            <a:pPr lvl="1"/>
            <a:r>
              <a:rPr lang="en-US" dirty="0"/>
              <a:t>It's good to have an understanding of </a:t>
            </a:r>
            <a:r>
              <a:rPr lang="en-US" i="1" dirty="0"/>
              <a:t>why</a:t>
            </a:r>
            <a:r>
              <a:rPr lang="en-US" dirty="0"/>
              <a:t> limitations exist.</a:t>
            </a:r>
          </a:p>
          <a:p>
            <a:pPr lvl="1"/>
            <a:r>
              <a:rPr lang="en-US" dirty="0"/>
              <a:t>It's good to have an </a:t>
            </a:r>
            <a:r>
              <a:rPr lang="en-US" i="1" dirty="0"/>
              <a:t>appreciation</a:t>
            </a:r>
            <a:r>
              <a:rPr lang="en-US" dirty="0"/>
              <a:t> of how complex this is... and how much better things are now than they were in the 1970s and 1980s!</a:t>
            </a:r>
          </a:p>
          <a:p>
            <a:pPr lvl="1"/>
            <a:r>
              <a:rPr lang="en-US" dirty="0"/>
              <a:t>It’s good to know things do not behave as expected when using float and double!!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2B95B-556F-44BD-91A5-D80C1B9E2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94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NOT to a whole bunch of bits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30" y="808996"/>
            <a:ext cx="8621969" cy="623764"/>
          </a:xfrm>
        </p:spPr>
        <p:txBody>
          <a:bodyPr/>
          <a:lstStyle/>
          <a:p>
            <a:r>
              <a:rPr lang="en-US" dirty="0"/>
              <a:t>If we use the </a:t>
            </a:r>
            <a:r>
              <a:rPr lang="en-US" b="1" dirty="0"/>
              <a:t>not</a:t>
            </a:r>
            <a:r>
              <a:rPr lang="en-US" dirty="0"/>
              <a:t> instruction (~ in C), this is what happens: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905000" y="1342394"/>
          <a:ext cx="4673601" cy="518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19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~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905000" y="1951994"/>
          <a:ext cx="4673601" cy="518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19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=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2057402" y="1860554"/>
            <a:ext cx="45211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209802" y="2569072"/>
            <a:ext cx="4667175" cy="820427"/>
            <a:chOff x="1676400" y="3861282"/>
            <a:chExt cx="4667175" cy="820427"/>
          </a:xfrm>
        </p:grpSpPr>
        <p:sp>
          <p:nvSpPr>
            <p:cNvPr id="12" name="Up Arrow 11"/>
            <p:cNvSpPr/>
            <p:nvPr/>
          </p:nvSpPr>
          <p:spPr>
            <a:xfrm>
              <a:off x="2057400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Up Arrow 12"/>
            <p:cNvSpPr/>
            <p:nvPr/>
          </p:nvSpPr>
          <p:spPr>
            <a:xfrm>
              <a:off x="2572658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Up Arrow 13"/>
            <p:cNvSpPr/>
            <p:nvPr/>
          </p:nvSpPr>
          <p:spPr>
            <a:xfrm>
              <a:off x="3087916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Up Arrow 14"/>
            <p:cNvSpPr/>
            <p:nvPr/>
          </p:nvSpPr>
          <p:spPr>
            <a:xfrm>
              <a:off x="3603174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Up Arrow 15"/>
            <p:cNvSpPr/>
            <p:nvPr/>
          </p:nvSpPr>
          <p:spPr>
            <a:xfrm>
              <a:off x="4118432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Up Arrow 16"/>
            <p:cNvSpPr/>
            <p:nvPr/>
          </p:nvSpPr>
          <p:spPr>
            <a:xfrm>
              <a:off x="4633690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Up Arrow 17"/>
            <p:cNvSpPr/>
            <p:nvPr/>
          </p:nvSpPr>
          <p:spPr>
            <a:xfrm>
              <a:off x="5148948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Up Arrow 18"/>
            <p:cNvSpPr/>
            <p:nvPr/>
          </p:nvSpPr>
          <p:spPr>
            <a:xfrm>
              <a:off x="5664203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76400" y="4281599"/>
              <a:ext cx="46671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we did 8 </a:t>
              </a:r>
              <a:r>
                <a:rPr lang="en-US" sz="2000" b="1" dirty="0"/>
                <a:t>independent</a:t>
              </a:r>
              <a:r>
                <a:rPr lang="en-US" sz="2000" dirty="0"/>
                <a:t> NOT operations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36576" y="3657451"/>
            <a:ext cx="1083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That's it.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2031" y="4390394"/>
            <a:ext cx="5625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only 8 bits shown cause 32 bits on a slide is too much</a:t>
            </a:r>
          </a:p>
        </p:txBody>
      </p:sp>
    </p:spTree>
    <p:extLst>
      <p:ext uri="{BB962C8B-B14F-4D97-AF65-F5344CB8AC3E}">
        <p14:creationId xmlns:p14="http://schemas.microsoft.com/office/powerpoint/2010/main" val="75524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add some switches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162" y="782296"/>
            <a:ext cx="8308238" cy="918223"/>
          </a:xfrm>
        </p:spPr>
        <p:txBody>
          <a:bodyPr/>
          <a:lstStyle/>
          <a:p>
            <a:r>
              <a:rPr lang="en-US" dirty="0"/>
              <a:t>There are two switches in a row connecting the light to the battery.</a:t>
            </a:r>
          </a:p>
          <a:p>
            <a:r>
              <a:rPr lang="en-US" b="1" dirty="0"/>
              <a:t>How do we make it light up?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066800" y="1620495"/>
            <a:ext cx="7232128" cy="1492676"/>
            <a:chOff x="1066800" y="1333500"/>
            <a:chExt cx="7232128" cy="149267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 flipH="1">
              <a:off x="6969922" y="1070123"/>
              <a:ext cx="999067" cy="1658945"/>
            </a:xfrm>
            <a:prstGeom prst="rect">
              <a:avLst/>
            </a:prstGeom>
          </p:spPr>
        </p:pic>
        <p:pic>
          <p:nvPicPr>
            <p:cNvPr id="2050" name="Picture 2" descr="mage result for switch schematic symb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0267" y="1341968"/>
              <a:ext cx="2010833" cy="715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mage result for switch schematic symb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684" y="1333500"/>
              <a:ext cx="2010833" cy="715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mage result for 9v battery hi-watt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8333" r="22222" b="2778"/>
            <a:stretch/>
          </p:blipFill>
          <p:spPr bwMode="auto">
            <a:xfrm rot="5400000">
              <a:off x="1482990" y="1193432"/>
              <a:ext cx="1216554" cy="2048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Elbow Connector 21"/>
            <p:cNvCxnSpPr/>
            <p:nvPr/>
          </p:nvCxnSpPr>
          <p:spPr>
            <a:xfrm rot="10800000" flipV="1">
              <a:off x="2980268" y="2123963"/>
              <a:ext cx="3970867" cy="304800"/>
            </a:xfrm>
            <a:prstGeom prst="bentConnector3">
              <a:avLst>
                <a:gd name="adj1" fmla="val 107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1073672" y="3307533"/>
            <a:ext cx="7234689" cy="1437162"/>
            <a:chOff x="1073672" y="3020538"/>
            <a:chExt cx="7234689" cy="143716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 flipH="1">
              <a:off x="6948246" y="2716584"/>
              <a:ext cx="1056162" cy="1664069"/>
            </a:xfrm>
            <a:prstGeom prst="rect">
              <a:avLst/>
            </a:prstGeom>
          </p:spPr>
        </p:pic>
        <p:pic>
          <p:nvPicPr>
            <p:cNvPr id="30" name="Picture 4" descr="mage result for 9v battery hi-watt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8333" r="22222" b="2778"/>
            <a:stretch/>
          </p:blipFill>
          <p:spPr bwMode="auto">
            <a:xfrm rot="5400000">
              <a:off x="1489862" y="2824956"/>
              <a:ext cx="1216554" cy="2048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Elbow Connector 30"/>
            <p:cNvCxnSpPr/>
            <p:nvPr/>
          </p:nvCxnSpPr>
          <p:spPr>
            <a:xfrm rot="10800000" flipV="1">
              <a:off x="2987140" y="3755487"/>
              <a:ext cx="3970867" cy="304800"/>
            </a:xfrm>
            <a:prstGeom prst="bentConnector3">
              <a:avLst>
                <a:gd name="adj1" fmla="val 107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4" name="Picture 6" descr="mage result for switch schematic symbol clos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971" y="3236684"/>
              <a:ext cx="1947602" cy="599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mage result for switch schematic symbol clos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8198" y="3228739"/>
              <a:ext cx="1947602" cy="599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23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(Logical product)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82417"/>
            <a:ext cx="6983676" cy="1597349"/>
          </a:xfrm>
        </p:spPr>
        <p:txBody>
          <a:bodyPr/>
          <a:lstStyle/>
          <a:p>
            <a:r>
              <a:rPr lang="en-US" dirty="0"/>
              <a:t>AND is a </a:t>
            </a:r>
            <a:r>
              <a:rPr lang="en-US" b="1" dirty="0"/>
              <a:t>binary (two-operand) operation</a:t>
            </a:r>
            <a:r>
              <a:rPr lang="en-US" dirty="0"/>
              <a:t>.</a:t>
            </a:r>
          </a:p>
          <a:p>
            <a:r>
              <a:rPr lang="en-US" dirty="0"/>
              <a:t>It can be written a number of ways:</a:t>
            </a:r>
          </a:p>
          <a:p>
            <a:pPr marL="342900" lvl="1" indent="0">
              <a:buNone/>
            </a:pPr>
            <a:r>
              <a:rPr lang="en-US" sz="2400" b="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A&amp;B  A∧B  A⋅B  AB</a:t>
            </a:r>
          </a:p>
          <a:p>
            <a:r>
              <a:rPr lang="en-US" dirty="0"/>
              <a:t>If we use the </a:t>
            </a:r>
            <a:r>
              <a:rPr lang="en-US" b="1" dirty="0"/>
              <a:t>and</a:t>
            </a:r>
            <a:r>
              <a:rPr lang="en-US" dirty="0"/>
              <a:t> instruction (&amp; in C):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136076" y="958616"/>
          <a:ext cx="1855524" cy="3128110"/>
        </p:xfrm>
        <a:graphic>
          <a:graphicData uri="http://schemas.openxmlformats.org/drawingml/2006/table">
            <a:tbl>
              <a:tblPr firstRow="1" lastCol="1" bandRow="1">
                <a:tableStyleId>{5C22544A-7EE6-4342-B048-85BDC9FD1C3A}</a:tableStyleId>
              </a:tblPr>
              <a:tblGrid>
                <a:gridCol w="618508">
                  <a:extLst>
                    <a:ext uri="{9D8B030D-6E8A-4147-A177-3AD203B41FA5}">
                      <a16:colId xmlns:a16="http://schemas.microsoft.com/office/drawing/2014/main" val="3432692331"/>
                    </a:ext>
                  </a:extLst>
                </a:gridCol>
                <a:gridCol w="618508">
                  <a:extLst>
                    <a:ext uri="{9D8B030D-6E8A-4147-A177-3AD203B41FA5}">
                      <a16:colId xmlns:a16="http://schemas.microsoft.com/office/drawing/2014/main" val="1632488727"/>
                    </a:ext>
                  </a:extLst>
                </a:gridCol>
                <a:gridCol w="618508">
                  <a:extLst>
                    <a:ext uri="{9D8B030D-6E8A-4147-A177-3AD203B41FA5}">
                      <a16:colId xmlns:a16="http://schemas.microsoft.com/office/drawing/2014/main" val="2542969739"/>
                    </a:ext>
                  </a:extLst>
                </a:gridCol>
              </a:tblGrid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</a:t>
                      </a:r>
                    </a:p>
                  </a:txBody>
                  <a:tcPr marL="137942" marR="137942" marT="68971" marB="68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B</a:t>
                      </a:r>
                    </a:p>
                  </a:txBody>
                  <a:tcPr marL="137942" marR="137942" marT="68971" marB="68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Q</a:t>
                      </a:r>
                    </a:p>
                  </a:txBody>
                  <a:tcPr marL="137942" marR="137942" marT="68971" marB="68971"/>
                </a:tc>
                <a:extLst>
                  <a:ext uri="{0D108BD9-81ED-4DB2-BD59-A6C34878D82A}">
                    <a16:rowId xmlns:a16="http://schemas.microsoft.com/office/drawing/2014/main" val="377566539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 marL="137942" marR="137942" marT="68971" marB="68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 marL="137942" marR="137942" marT="68971" marB="68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 marL="137942" marR="137942" marT="68971" marB="68971"/>
                </a:tc>
                <a:extLst>
                  <a:ext uri="{0D108BD9-81ED-4DB2-BD59-A6C34878D82A}">
                    <a16:rowId xmlns:a16="http://schemas.microsoft.com/office/drawing/2014/main" val="2770857541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 marL="137942" marR="137942" marT="68971" marB="68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 marL="137942" marR="137942" marT="68971" marB="68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 marL="137942" marR="137942" marT="68971" marB="68971"/>
                </a:tc>
                <a:extLst>
                  <a:ext uri="{0D108BD9-81ED-4DB2-BD59-A6C34878D82A}">
                    <a16:rowId xmlns:a16="http://schemas.microsoft.com/office/drawing/2014/main" val="2290169190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 marL="137942" marR="137942" marT="68971" marB="68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 marL="137942" marR="137942" marT="68971" marB="68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 marL="137942" marR="137942" marT="68971" marB="68971"/>
                </a:tc>
                <a:extLst>
                  <a:ext uri="{0D108BD9-81ED-4DB2-BD59-A6C34878D82A}">
                    <a16:rowId xmlns:a16="http://schemas.microsoft.com/office/drawing/2014/main" val="1589437635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 marL="137942" marR="137942" marT="68971" marB="68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 marL="137942" marR="137942" marT="68971" marB="68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 marL="137942" marR="137942" marT="68971" marB="68971"/>
                </a:tc>
                <a:extLst>
                  <a:ext uri="{0D108BD9-81ED-4DB2-BD59-A6C34878D82A}">
                    <a16:rowId xmlns:a16="http://schemas.microsoft.com/office/drawing/2014/main" val="202338674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371600" y="3005010"/>
          <a:ext cx="4673601" cy="518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19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&amp;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371600" y="3549416"/>
          <a:ext cx="4673601" cy="518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19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=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1524002" y="3523170"/>
            <a:ext cx="45211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371600" y="2482616"/>
          <a:ext cx="4673601" cy="518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19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Consolas" charset="0"/>
                        <a:ea typeface="Consolas" charset="0"/>
                        <a:cs typeface="Consolas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1676400" y="4082822"/>
            <a:ext cx="4694490" cy="820427"/>
            <a:chOff x="1676400" y="3861282"/>
            <a:chExt cx="4694490" cy="820427"/>
          </a:xfrm>
        </p:grpSpPr>
        <p:sp>
          <p:nvSpPr>
            <p:cNvPr id="13" name="Up Arrow 12"/>
            <p:cNvSpPr/>
            <p:nvPr/>
          </p:nvSpPr>
          <p:spPr>
            <a:xfrm>
              <a:off x="2057400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Up Arrow 13"/>
            <p:cNvSpPr/>
            <p:nvPr/>
          </p:nvSpPr>
          <p:spPr>
            <a:xfrm>
              <a:off x="2572658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Up Arrow 14"/>
            <p:cNvSpPr/>
            <p:nvPr/>
          </p:nvSpPr>
          <p:spPr>
            <a:xfrm>
              <a:off x="3087916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Up Arrow 15"/>
            <p:cNvSpPr/>
            <p:nvPr/>
          </p:nvSpPr>
          <p:spPr>
            <a:xfrm>
              <a:off x="3603174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Up Arrow 16"/>
            <p:cNvSpPr/>
            <p:nvPr/>
          </p:nvSpPr>
          <p:spPr>
            <a:xfrm>
              <a:off x="4118432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Up Arrow 17"/>
            <p:cNvSpPr/>
            <p:nvPr/>
          </p:nvSpPr>
          <p:spPr>
            <a:xfrm>
              <a:off x="4633690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Up Arrow 18"/>
            <p:cNvSpPr/>
            <p:nvPr/>
          </p:nvSpPr>
          <p:spPr>
            <a:xfrm>
              <a:off x="5148948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Up Arrow 19"/>
            <p:cNvSpPr/>
            <p:nvPr/>
          </p:nvSpPr>
          <p:spPr>
            <a:xfrm>
              <a:off x="5664203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76400" y="4281599"/>
              <a:ext cx="46944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we did 8 </a:t>
              </a:r>
              <a:r>
                <a:rPr lang="en-US" sz="2000" b="1" dirty="0"/>
                <a:t>independent</a:t>
              </a:r>
              <a:r>
                <a:rPr lang="en-US" sz="2000" dirty="0"/>
                <a:t> AND operations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860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"Switching" things up ;))))))))))))))))))))))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35576"/>
            <a:ext cx="8763000" cy="489792"/>
          </a:xfrm>
        </p:spPr>
        <p:txBody>
          <a:bodyPr/>
          <a:lstStyle/>
          <a:p>
            <a:r>
              <a:rPr lang="en-US" dirty="0"/>
              <a:t>NOW how can we make it light up?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 rot="16200000">
            <a:off x="-567255" y="2522030"/>
            <a:ext cx="4213990" cy="1555480"/>
            <a:chOff x="1348241" y="1181100"/>
            <a:chExt cx="6119359" cy="22587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 flipH="1">
              <a:off x="6138594" y="1660078"/>
              <a:ext cx="999067" cy="1658945"/>
            </a:xfrm>
            <a:prstGeom prst="rect">
              <a:avLst/>
            </a:prstGeom>
          </p:spPr>
        </p:pic>
        <p:pic>
          <p:nvPicPr>
            <p:cNvPr id="2050" name="Picture 2" descr="mage result for switch schematic symb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2620" y="1181100"/>
              <a:ext cx="2010833" cy="715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mage result for switch schematic symb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2620" y="1963539"/>
              <a:ext cx="2010833" cy="715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mage result for 9v battery hi-watt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8333" r="22222" b="2778"/>
            <a:stretch/>
          </p:blipFill>
          <p:spPr bwMode="auto">
            <a:xfrm rot="5400000">
              <a:off x="1764431" y="1807151"/>
              <a:ext cx="1216554" cy="2048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Elbow Connector 21"/>
            <p:cNvCxnSpPr/>
            <p:nvPr/>
          </p:nvCxnSpPr>
          <p:spPr>
            <a:xfrm rot="10800000" flipV="1">
              <a:off x="3320981" y="2696291"/>
              <a:ext cx="2743195" cy="370778"/>
            </a:xfrm>
            <a:prstGeom prst="bentConnector3">
              <a:avLst>
                <a:gd name="adj1" fmla="val -309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/>
            <p:nvPr/>
          </p:nvCxnSpPr>
          <p:spPr>
            <a:xfrm rot="5400000">
              <a:off x="3064817" y="2008602"/>
              <a:ext cx="815084" cy="302762"/>
            </a:xfrm>
            <a:prstGeom prst="bentConnector3">
              <a:avLst>
                <a:gd name="adj1" fmla="val 9778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/>
            <p:cNvCxnSpPr/>
            <p:nvPr/>
          </p:nvCxnSpPr>
          <p:spPr>
            <a:xfrm rot="16200000" flipH="1">
              <a:off x="5291114" y="2014758"/>
              <a:ext cx="757202" cy="277880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 rot="16200000">
            <a:off x="3475331" y="2534123"/>
            <a:ext cx="4210126" cy="1527429"/>
            <a:chOff x="427691" y="3022333"/>
            <a:chExt cx="5426976" cy="1968901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 flipH="1">
              <a:off x="4596766" y="3408356"/>
              <a:ext cx="976790" cy="1539012"/>
            </a:xfrm>
            <a:prstGeom prst="rect">
              <a:avLst/>
            </a:prstGeom>
          </p:spPr>
        </p:pic>
        <p:pic>
          <p:nvPicPr>
            <p:cNvPr id="38" name="Picture 2" descr="mage result for switch schematic symb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5310" y="3022333"/>
              <a:ext cx="1752763" cy="623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mage result for 9v battery hi-watt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8333" r="22222" b="2778"/>
            <a:stretch/>
          </p:blipFill>
          <p:spPr bwMode="auto">
            <a:xfrm rot="5400000">
              <a:off x="790467" y="3568037"/>
              <a:ext cx="1060421" cy="1785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1" name="Elbow Connector 40"/>
            <p:cNvCxnSpPr/>
            <p:nvPr/>
          </p:nvCxnSpPr>
          <p:spPr>
            <a:xfrm rot="10800000" flipV="1">
              <a:off x="2147249" y="4343064"/>
              <a:ext cx="2391133" cy="323192"/>
            </a:xfrm>
            <a:prstGeom prst="bentConnector3">
              <a:avLst>
                <a:gd name="adj1" fmla="val -309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lbow Connector 41"/>
            <p:cNvCxnSpPr/>
            <p:nvPr/>
          </p:nvCxnSpPr>
          <p:spPr>
            <a:xfrm rot="5400000">
              <a:off x="1923962" y="3743633"/>
              <a:ext cx="710476" cy="263906"/>
            </a:xfrm>
            <a:prstGeom prst="bentConnector3">
              <a:avLst>
                <a:gd name="adj1" fmla="val 9778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/>
            <p:nvPr/>
          </p:nvCxnSpPr>
          <p:spPr>
            <a:xfrm rot="16200000" flipH="1">
              <a:off x="3864535" y="3748999"/>
              <a:ext cx="660023" cy="242217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6" descr="mage result for switch schematic symbol clos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4337" y="3916086"/>
              <a:ext cx="1685845" cy="519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 rot="16200000">
            <a:off x="1487923" y="2603532"/>
            <a:ext cx="4158314" cy="1336799"/>
            <a:chOff x="6019800" y="3173041"/>
            <a:chExt cx="5426976" cy="174464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 flipH="1">
              <a:off x="10188875" y="3334806"/>
              <a:ext cx="976790" cy="1539012"/>
            </a:xfrm>
            <a:prstGeom prst="rect">
              <a:avLst/>
            </a:prstGeom>
          </p:spPr>
        </p:pic>
        <p:pic>
          <p:nvPicPr>
            <p:cNvPr id="55" name="Picture 2" descr="mage result for switch schematic symb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0055" y="3630724"/>
              <a:ext cx="1752763" cy="623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mage result for 9v battery hi-watt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8333" r="22222" b="2778"/>
            <a:stretch/>
          </p:blipFill>
          <p:spPr bwMode="auto">
            <a:xfrm rot="5400000">
              <a:off x="6382576" y="3494487"/>
              <a:ext cx="1060421" cy="1785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7" name="Elbow Connector 56"/>
            <p:cNvCxnSpPr/>
            <p:nvPr/>
          </p:nvCxnSpPr>
          <p:spPr>
            <a:xfrm rot="10800000" flipV="1">
              <a:off x="7739358" y="4269514"/>
              <a:ext cx="2391133" cy="323192"/>
            </a:xfrm>
            <a:prstGeom prst="bentConnector3">
              <a:avLst>
                <a:gd name="adj1" fmla="val -309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/>
            <p:nvPr/>
          </p:nvCxnSpPr>
          <p:spPr>
            <a:xfrm rot="5400000">
              <a:off x="7516071" y="3670083"/>
              <a:ext cx="710476" cy="263906"/>
            </a:xfrm>
            <a:prstGeom prst="bentConnector3">
              <a:avLst>
                <a:gd name="adj1" fmla="val 9778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/>
            <p:nvPr/>
          </p:nvCxnSpPr>
          <p:spPr>
            <a:xfrm rot="16200000" flipH="1">
              <a:off x="9456644" y="3675449"/>
              <a:ext cx="660023" cy="242217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6" descr="mage result for switch schematic symbol clos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3262" y="3173041"/>
              <a:ext cx="1685845" cy="519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6925309" y="1192774"/>
            <a:ext cx="1360122" cy="4210126"/>
            <a:chOff x="6185252" y="1035964"/>
            <a:chExt cx="1360122" cy="4210126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535493" y="1035964"/>
              <a:ext cx="757771" cy="1193931"/>
            </a:xfrm>
            <a:prstGeom prst="rect">
              <a:avLst/>
            </a:prstGeom>
          </p:spPr>
        </p:pic>
        <p:pic>
          <p:nvPicPr>
            <p:cNvPr id="64" name="Picture 4" descr="mage result for 9v battery hi-watt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8333" r="22222" b="2778"/>
            <a:stretch/>
          </p:blipFill>
          <p:spPr bwMode="auto">
            <a:xfrm>
              <a:off x="6722724" y="3860572"/>
              <a:ext cx="822650" cy="1385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5" name="Elbow Connector 64"/>
            <p:cNvCxnSpPr/>
            <p:nvPr/>
          </p:nvCxnSpPr>
          <p:spPr>
            <a:xfrm rot="5400000" flipV="1">
              <a:off x="6240407" y="2859239"/>
              <a:ext cx="1854987" cy="250725"/>
            </a:xfrm>
            <a:prstGeom prst="bentConnector3">
              <a:avLst>
                <a:gd name="adj1" fmla="val -309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Elbow Connector 65"/>
            <p:cNvCxnSpPr/>
            <p:nvPr/>
          </p:nvCxnSpPr>
          <p:spPr>
            <a:xfrm>
              <a:off x="6404294" y="3707365"/>
              <a:ext cx="551171" cy="204732"/>
            </a:xfrm>
            <a:prstGeom prst="bentConnector3">
              <a:avLst>
                <a:gd name="adj1" fmla="val 9778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Elbow Connector 66"/>
            <p:cNvCxnSpPr/>
            <p:nvPr/>
          </p:nvCxnSpPr>
          <p:spPr>
            <a:xfrm rot="10800000" flipH="1">
              <a:off x="6419614" y="2229895"/>
              <a:ext cx="512031" cy="187907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Picture 6" descr="mage result for switch schematic symbol clos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258786" y="2849567"/>
              <a:ext cx="1307841" cy="402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" descr="mage result for switch schematic symbol clos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732739" y="2849567"/>
              <a:ext cx="1307841" cy="402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797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 (“Logical” sum</a:t>
            </a:r>
            <a:r>
              <a:rPr lang="mr-IN" dirty="0"/>
              <a:t>…</a:t>
            </a:r>
            <a:r>
              <a:rPr lang="en-US" dirty="0"/>
              <a:t>?)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88973"/>
            <a:ext cx="6983676" cy="1597349"/>
          </a:xfrm>
        </p:spPr>
        <p:txBody>
          <a:bodyPr>
            <a:normAutofit/>
          </a:bodyPr>
          <a:lstStyle/>
          <a:p>
            <a:r>
              <a:rPr lang="en-US" dirty="0"/>
              <a:t>We might say </a:t>
            </a:r>
            <a:r>
              <a:rPr lang="en-US" b="1" dirty="0"/>
              <a:t>"and/or" </a:t>
            </a:r>
            <a:r>
              <a:rPr lang="en-US" dirty="0"/>
              <a:t>in English.</a:t>
            </a:r>
          </a:p>
          <a:p>
            <a:r>
              <a:rPr lang="en-US" dirty="0"/>
              <a:t>It can be written a number of ways:</a:t>
            </a:r>
          </a:p>
          <a:p>
            <a:pPr marL="342900" lvl="1" indent="0">
              <a:buNone/>
            </a:pPr>
            <a:r>
              <a:rPr lang="mr-IN" sz="2400" b="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A|B  A∨B  A+B</a:t>
            </a:r>
          </a:p>
          <a:p>
            <a:r>
              <a:rPr lang="en-US" dirty="0"/>
              <a:t>If we use the </a:t>
            </a:r>
            <a:r>
              <a:rPr lang="en-US" b="1" dirty="0"/>
              <a:t>or </a:t>
            </a:r>
            <a:r>
              <a:rPr lang="en-US" dirty="0"/>
              <a:t>instruction ( | in C):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136076" y="865172"/>
          <a:ext cx="1855524" cy="3128110"/>
        </p:xfrm>
        <a:graphic>
          <a:graphicData uri="http://schemas.openxmlformats.org/drawingml/2006/table">
            <a:tbl>
              <a:tblPr firstRow="1" lastCol="1" bandRow="1">
                <a:tableStyleId>{5C22544A-7EE6-4342-B048-85BDC9FD1C3A}</a:tableStyleId>
              </a:tblPr>
              <a:tblGrid>
                <a:gridCol w="618508">
                  <a:extLst>
                    <a:ext uri="{9D8B030D-6E8A-4147-A177-3AD203B41FA5}">
                      <a16:colId xmlns:a16="http://schemas.microsoft.com/office/drawing/2014/main" val="3432692331"/>
                    </a:ext>
                  </a:extLst>
                </a:gridCol>
                <a:gridCol w="618508">
                  <a:extLst>
                    <a:ext uri="{9D8B030D-6E8A-4147-A177-3AD203B41FA5}">
                      <a16:colId xmlns:a16="http://schemas.microsoft.com/office/drawing/2014/main" val="1632488727"/>
                    </a:ext>
                  </a:extLst>
                </a:gridCol>
                <a:gridCol w="618508">
                  <a:extLst>
                    <a:ext uri="{9D8B030D-6E8A-4147-A177-3AD203B41FA5}">
                      <a16:colId xmlns:a16="http://schemas.microsoft.com/office/drawing/2014/main" val="2542969739"/>
                    </a:ext>
                  </a:extLst>
                </a:gridCol>
              </a:tblGrid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</a:t>
                      </a:r>
                    </a:p>
                  </a:txBody>
                  <a:tcPr marL="137942" marR="137942" marT="68971" marB="68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B</a:t>
                      </a:r>
                    </a:p>
                  </a:txBody>
                  <a:tcPr marL="137942" marR="137942" marT="68971" marB="68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Q</a:t>
                      </a:r>
                    </a:p>
                  </a:txBody>
                  <a:tcPr marL="137942" marR="137942" marT="68971" marB="68971"/>
                </a:tc>
                <a:extLst>
                  <a:ext uri="{0D108BD9-81ED-4DB2-BD59-A6C34878D82A}">
                    <a16:rowId xmlns:a16="http://schemas.microsoft.com/office/drawing/2014/main" val="377566539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 marL="137942" marR="137942" marT="68971" marB="68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 marL="137942" marR="137942" marT="68971" marB="68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 marL="137942" marR="137942" marT="68971" marB="68971"/>
                </a:tc>
                <a:extLst>
                  <a:ext uri="{0D108BD9-81ED-4DB2-BD59-A6C34878D82A}">
                    <a16:rowId xmlns:a16="http://schemas.microsoft.com/office/drawing/2014/main" val="2770857541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 marL="137942" marR="137942" marT="68971" marB="68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 marL="137942" marR="137942" marT="68971" marB="68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 marL="137942" marR="137942" marT="68971" marB="68971"/>
                </a:tc>
                <a:extLst>
                  <a:ext uri="{0D108BD9-81ED-4DB2-BD59-A6C34878D82A}">
                    <a16:rowId xmlns:a16="http://schemas.microsoft.com/office/drawing/2014/main" val="2290169190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 marL="137942" marR="137942" marT="68971" marB="68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 marL="137942" marR="137942" marT="68971" marB="68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 marL="137942" marR="137942" marT="68971" marB="68971"/>
                </a:tc>
                <a:extLst>
                  <a:ext uri="{0D108BD9-81ED-4DB2-BD59-A6C34878D82A}">
                    <a16:rowId xmlns:a16="http://schemas.microsoft.com/office/drawing/2014/main" val="1589437635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 marL="137942" marR="137942" marT="68971" marB="68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 marL="137942" marR="137942" marT="68971" marB="689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 marL="137942" marR="137942" marT="68971" marB="68971"/>
                </a:tc>
                <a:extLst>
                  <a:ext uri="{0D108BD9-81ED-4DB2-BD59-A6C34878D82A}">
                    <a16:rowId xmlns:a16="http://schemas.microsoft.com/office/drawing/2014/main" val="202338674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371600" y="2911566"/>
          <a:ext cx="4673601" cy="518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19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|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371600" y="3455972"/>
          <a:ext cx="4673601" cy="518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19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=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1524002" y="3429726"/>
            <a:ext cx="45211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371600" y="2389172"/>
          <a:ext cx="4673601" cy="518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19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92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Consolas" charset="0"/>
                        <a:ea typeface="Consolas" charset="0"/>
                        <a:cs typeface="Consolas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nsolas" charset="0"/>
                          <a:ea typeface="Consolas" charset="0"/>
                          <a:cs typeface="Consolas" charset="0"/>
                        </a:rPr>
                        <a:t>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1676400" y="3989378"/>
            <a:ext cx="4553362" cy="820427"/>
            <a:chOff x="1676400" y="3861282"/>
            <a:chExt cx="4553362" cy="820427"/>
          </a:xfrm>
        </p:grpSpPr>
        <p:sp>
          <p:nvSpPr>
            <p:cNvPr id="13" name="Up Arrow 12"/>
            <p:cNvSpPr/>
            <p:nvPr/>
          </p:nvSpPr>
          <p:spPr>
            <a:xfrm>
              <a:off x="2057400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Up Arrow 13"/>
            <p:cNvSpPr/>
            <p:nvPr/>
          </p:nvSpPr>
          <p:spPr>
            <a:xfrm>
              <a:off x="2572658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Up Arrow 14"/>
            <p:cNvSpPr/>
            <p:nvPr/>
          </p:nvSpPr>
          <p:spPr>
            <a:xfrm>
              <a:off x="3087916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Up Arrow 15"/>
            <p:cNvSpPr/>
            <p:nvPr/>
          </p:nvSpPr>
          <p:spPr>
            <a:xfrm>
              <a:off x="3603174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Up Arrow 16"/>
            <p:cNvSpPr/>
            <p:nvPr/>
          </p:nvSpPr>
          <p:spPr>
            <a:xfrm>
              <a:off x="4118432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Up Arrow 17"/>
            <p:cNvSpPr/>
            <p:nvPr/>
          </p:nvSpPr>
          <p:spPr>
            <a:xfrm>
              <a:off x="4633690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Up Arrow 18"/>
            <p:cNvSpPr/>
            <p:nvPr/>
          </p:nvSpPr>
          <p:spPr>
            <a:xfrm>
              <a:off x="5148948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Up Arrow 19"/>
            <p:cNvSpPr/>
            <p:nvPr/>
          </p:nvSpPr>
          <p:spPr>
            <a:xfrm>
              <a:off x="5664203" y="3861282"/>
              <a:ext cx="228600" cy="383064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76400" y="4281599"/>
              <a:ext cx="45533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We did 8 </a:t>
              </a:r>
              <a:r>
                <a:rPr lang="en-US" sz="2000" b="1" dirty="0"/>
                <a:t>independent</a:t>
              </a:r>
              <a:r>
                <a:rPr lang="en-US" sz="2000" dirty="0"/>
                <a:t> OR operations.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330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4997</TotalTime>
  <Words>3326</Words>
  <Application>Microsoft Office PowerPoint</Application>
  <PresentationFormat>On-screen Show (16:10)</PresentationFormat>
  <Paragraphs>739</Paragraphs>
  <Slides>43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1" baseType="lpstr">
      <vt:lpstr>Lato</vt:lpstr>
      <vt:lpstr>Arial</vt:lpstr>
      <vt:lpstr>Calibri</vt:lpstr>
      <vt:lpstr>Lato Light</vt:lpstr>
      <vt:lpstr>Wingdings</vt:lpstr>
      <vt:lpstr>Segoe UI</vt:lpstr>
      <vt:lpstr>Trebuchet MS</vt:lpstr>
      <vt:lpstr>Lato Black</vt:lpstr>
      <vt:lpstr>Lato Hairline</vt:lpstr>
      <vt:lpstr>Calibri Light</vt:lpstr>
      <vt:lpstr>Lato Semibold</vt:lpstr>
      <vt:lpstr>DejaVu Sans</vt:lpstr>
      <vt:lpstr>Lato Heavy</vt:lpstr>
      <vt:lpstr>Consolas</vt:lpstr>
      <vt:lpstr>Marcellus SC</vt:lpstr>
      <vt:lpstr>Inconsolata</vt:lpstr>
      <vt:lpstr>Cambria Math</vt:lpstr>
      <vt:lpstr>Office Theme</vt:lpstr>
      <vt:lpstr>Data</vt:lpstr>
      <vt:lpstr>Bit Manipulation</vt:lpstr>
      <vt:lpstr>What are "bitwise" operations?</vt:lpstr>
      <vt:lpstr>The simplest operation: NOT (logical negation)</vt:lpstr>
      <vt:lpstr>Applying NOT to a whole bunch of bits</vt:lpstr>
      <vt:lpstr>Let's add some switches</vt:lpstr>
      <vt:lpstr>AND (Logical product)</vt:lpstr>
      <vt:lpstr>"Switching" things up ;))))))))))))))))))))))</vt:lpstr>
      <vt:lpstr>OR (“Logical” sum…?)</vt:lpstr>
      <vt:lpstr>Bit shifting</vt:lpstr>
      <vt:lpstr>Left-shifting in C/Java                                   (animated)</vt:lpstr>
      <vt:lpstr>&gt;_&gt; &gt;_&gt; &gt;_&gt; </vt:lpstr>
      <vt:lpstr>Shift Right (Logical)</vt:lpstr>
      <vt:lpstr>Shift Right (Arithmetic)</vt:lpstr>
      <vt:lpstr>Huh… that's weird</vt:lpstr>
      <vt:lpstr>a &lt;&lt; n == a * 2n</vt:lpstr>
      <vt:lpstr>a &gt;&gt; n == a / 2n, ish</vt:lpstr>
      <vt:lpstr>C Bitwise Operations: Summary</vt:lpstr>
      <vt:lpstr>Fractional Encoding</vt:lpstr>
      <vt:lpstr>Fractional numbers</vt:lpstr>
      <vt:lpstr>Just a fraction of a number</vt:lpstr>
      <vt:lpstr>A fraction of a bit?</vt:lpstr>
      <vt:lpstr>To convert into decimal, just add stuff</vt:lpstr>
      <vt:lpstr>From decimal to binary? Tricky?</vt:lpstr>
      <vt:lpstr>So, it’s easy right? Well…</vt:lpstr>
      <vt:lpstr>So, it’s easy right? Well……</vt:lpstr>
      <vt:lpstr>So, it’s easy right? Well………</vt:lpstr>
      <vt:lpstr>WELL…</vt:lpstr>
      <vt:lpstr>How much is it worth?</vt:lpstr>
      <vt:lpstr>Fixing the point</vt:lpstr>
      <vt:lpstr>A rising tide</vt:lpstr>
      <vt:lpstr>Move the point</vt:lpstr>
      <vt:lpstr>IEEE 754</vt:lpstr>
      <vt:lpstr>Binary Scientific Notation</vt:lpstr>
      <vt:lpstr>IEEE 754 Single-precision</vt:lpstr>
      <vt:lpstr>IEEE 754 Single-precision</vt:lpstr>
      <vt:lpstr>The exponent field</vt:lpstr>
      <vt:lpstr>Binary Scientific Notation (revisited)</vt:lpstr>
      <vt:lpstr>Encoding an integer as a float </vt:lpstr>
      <vt:lpstr>Encoding a number as a float </vt:lpstr>
      <vt:lpstr>while ( computers don’t do real math ) { … }</vt:lpstr>
      <vt:lpstr>Other formats</vt:lpstr>
      <vt:lpstr>This could be a whole unit itself...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Wilkinson II, David W</dc:creator>
  <cp:lastModifiedBy>Wilkinson II, David W</cp:lastModifiedBy>
  <cp:revision>123</cp:revision>
  <dcterms:created xsi:type="dcterms:W3CDTF">2020-01-05T03:35:10Z</dcterms:created>
  <dcterms:modified xsi:type="dcterms:W3CDTF">2020-01-08T14:53:25Z</dcterms:modified>
</cp:coreProperties>
</file>