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7"/>
  </p:notesMasterIdLst>
  <p:sldIdLst>
    <p:sldId id="256" r:id="rId2"/>
    <p:sldId id="257" r:id="rId3"/>
    <p:sldId id="258" r:id="rId4"/>
    <p:sldId id="264" r:id="rId5"/>
    <p:sldId id="260" r:id="rId6"/>
    <p:sldId id="261" r:id="rId7"/>
    <p:sldId id="612" r:id="rId8"/>
    <p:sldId id="613" r:id="rId9"/>
    <p:sldId id="611" r:id="rId10"/>
    <p:sldId id="262" r:id="rId11"/>
    <p:sldId id="263" r:id="rId12"/>
    <p:sldId id="265" r:id="rId13"/>
    <p:sldId id="266" r:id="rId14"/>
    <p:sldId id="267" r:id="rId15"/>
    <p:sldId id="268" r:id="rId16"/>
    <p:sldId id="269" r:id="rId17"/>
    <p:sldId id="270" r:id="rId18"/>
    <p:sldId id="271" r:id="rId19"/>
    <p:sldId id="272" r:id="rId20"/>
    <p:sldId id="273" r:id="rId21"/>
    <p:sldId id="614" r:id="rId22"/>
    <p:sldId id="615" r:id="rId23"/>
    <p:sldId id="616" r:id="rId24"/>
    <p:sldId id="275" r:id="rId25"/>
    <p:sldId id="618" r:id="rId26"/>
    <p:sldId id="276" r:id="rId27"/>
    <p:sldId id="617" r:id="rId28"/>
    <p:sldId id="274" r:id="rId29"/>
    <p:sldId id="624" r:id="rId30"/>
    <p:sldId id="277" r:id="rId31"/>
    <p:sldId id="619" r:id="rId32"/>
    <p:sldId id="621" r:id="rId33"/>
    <p:sldId id="278" r:id="rId34"/>
    <p:sldId id="625" r:id="rId35"/>
    <p:sldId id="279" r:id="rId36"/>
    <p:sldId id="622" r:id="rId37"/>
    <p:sldId id="623" r:id="rId38"/>
    <p:sldId id="280" r:id="rId39"/>
    <p:sldId id="282" r:id="rId40"/>
    <p:sldId id="627" r:id="rId41"/>
    <p:sldId id="628" r:id="rId42"/>
    <p:sldId id="626" r:id="rId43"/>
    <p:sldId id="281" r:id="rId44"/>
    <p:sldId id="292" r:id="rId45"/>
    <p:sldId id="283" r:id="rId46"/>
  </p:sldIdLst>
  <p:sldSz cx="9144000" cy="5715000" type="screen16x10"/>
  <p:notesSz cx="6858000" cy="9144000"/>
  <p:embeddedFontLst>
    <p:embeddedFont>
      <p:font typeface="Calibri" panose="020F0502020204030204" pitchFamily="34" charset="0"/>
      <p:regular r:id="rId48"/>
      <p:bold r:id="rId49"/>
      <p:italic r:id="rId50"/>
      <p:boldItalic r:id="rId51"/>
    </p:embeddedFont>
    <p:embeddedFont>
      <p:font typeface="Calibri Light" panose="020F0302020204030204" pitchFamily="34" charset="0"/>
      <p:regular r:id="rId52"/>
      <p:italic r:id="rId53"/>
    </p:embeddedFont>
    <p:embeddedFont>
      <p:font typeface="DejaVu Sans" panose="020B0603030804020204" pitchFamily="34" charset="0"/>
      <p:regular r:id="rId54"/>
      <p:bold r:id="rId55"/>
      <p:italic r:id="rId56"/>
      <p:boldItalic r:id="rId57"/>
    </p:embeddedFont>
    <p:embeddedFont>
      <p:font typeface="Inconsolata" panose="020B0609030003000000" pitchFamily="49" charset="0"/>
      <p:regular r:id="rId58"/>
    </p:embeddedFont>
    <p:embeddedFont>
      <p:font typeface="Lato" panose="020F0502020204030203" pitchFamily="34" charset="0"/>
      <p:regular r:id="rId59"/>
      <p:bold r:id="rId60"/>
      <p:italic r:id="rId61"/>
      <p:boldItalic r:id="rId62"/>
    </p:embeddedFont>
    <p:embeddedFont>
      <p:font typeface="Lato Black" panose="020F0502020204030203" pitchFamily="34" charset="0"/>
      <p:bold r:id="rId63"/>
      <p:boldItalic r:id="rId64"/>
    </p:embeddedFont>
    <p:embeddedFont>
      <p:font typeface="Lato Hairline" panose="020F0502020204030203" pitchFamily="34" charset="0"/>
      <p:regular r:id="rId65"/>
      <p:italic r:id="rId66"/>
    </p:embeddedFont>
    <p:embeddedFont>
      <p:font typeface="Lato Heavy" panose="020F0502020204030203" pitchFamily="34" charset="0"/>
      <p:bold r:id="rId67"/>
      <p:boldItalic r:id="rId68"/>
    </p:embeddedFont>
    <p:embeddedFont>
      <p:font typeface="Lato Light" panose="020F0502020204030203" pitchFamily="34" charset="0"/>
      <p:regular r:id="rId69"/>
      <p:italic r:id="rId70"/>
    </p:embeddedFont>
    <p:embeddedFont>
      <p:font typeface="Lato Semibold" panose="020F0502020204030203" pitchFamily="34" charset="0"/>
      <p:bold r:id="rId71"/>
      <p:boldItalic r:id="rId72"/>
    </p:embeddedFont>
    <p:embeddedFont>
      <p:font typeface="Marcellus SC" panose="020E0602050203020307" pitchFamily="34" charset="0"/>
      <p:regular r:id="rId73"/>
    </p:embeddedFont>
    <p:embeddedFont>
      <p:font typeface="Segoe UI" panose="020B0502040204020203" pitchFamily="34" charset="0"/>
      <p:regular r:id="rId74"/>
      <p:bold r:id="rId75"/>
      <p:italic r:id="rId76"/>
      <p:boldItalic r:id="rId7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986F10-A11B-4F85-9CEF-6E3EA8151F82}">
          <p14:sldIdLst>
            <p14:sldId id="256"/>
          </p14:sldIdLst>
        </p14:section>
        <p14:section name="Overview of C" id="{81603AF8-D11E-42E4-8501-7502C1432EF9}">
          <p14:sldIdLst>
            <p14:sldId id="257"/>
            <p14:sldId id="258"/>
            <p14:sldId id="264"/>
            <p14:sldId id="260"/>
            <p14:sldId id="261"/>
            <p14:sldId id="612"/>
            <p14:sldId id="613"/>
            <p14:sldId id="611"/>
            <p14:sldId id="262"/>
            <p14:sldId id="263"/>
            <p14:sldId id="265"/>
            <p14:sldId id="266"/>
            <p14:sldId id="267"/>
            <p14:sldId id="268"/>
          </p14:sldIdLst>
        </p14:section>
        <p14:section name="The C Syntax" id="{D973110E-0C86-4889-8B94-87C9142DC028}">
          <p14:sldIdLst>
            <p14:sldId id="269"/>
            <p14:sldId id="270"/>
            <p14:sldId id="271"/>
            <p14:sldId id="272"/>
            <p14:sldId id="273"/>
            <p14:sldId id="614"/>
            <p14:sldId id="615"/>
            <p14:sldId id="616"/>
            <p14:sldId id="275"/>
            <p14:sldId id="618"/>
            <p14:sldId id="276"/>
            <p14:sldId id="617"/>
            <p14:sldId id="274"/>
          </p14:sldIdLst>
        </p14:section>
        <p14:section name="The C Syntax: Control Flow" id="{A0830647-F2C3-4880-A83A-2062A3C806A2}">
          <p14:sldIdLst>
            <p14:sldId id="624"/>
            <p14:sldId id="277"/>
            <p14:sldId id="619"/>
            <p14:sldId id="621"/>
            <p14:sldId id="278"/>
            <p14:sldId id="625"/>
            <p14:sldId id="279"/>
            <p14:sldId id="622"/>
            <p14:sldId id="623"/>
            <p14:sldId id="280"/>
            <p14:sldId id="282"/>
            <p14:sldId id="627"/>
            <p14:sldId id="628"/>
            <p14:sldId id="626"/>
            <p14:sldId id="281"/>
            <p14:sldId id="29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482"/>
    <a:srgbClr val="091C3B"/>
    <a:srgbClr val="6A6A6A"/>
    <a:srgbClr val="AB5DA5"/>
    <a:srgbClr val="4C6FA3"/>
    <a:srgbClr val="0B2043"/>
    <a:srgbClr val="FF4F4F"/>
    <a:srgbClr val="E27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31" d="100"/>
          <a:sy n="131" d="100"/>
        </p:scale>
        <p:origin x="14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font" Target="fonts/font21.fntdata"/><Relationship Id="rId76" Type="http://schemas.openxmlformats.org/officeDocument/2006/relationships/font" Target="fonts/font29.fntdata"/><Relationship Id="rId7" Type="http://schemas.openxmlformats.org/officeDocument/2006/relationships/slide" Target="slides/slide6.xml"/><Relationship Id="rId71"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font" Target="fonts/font27.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77"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font" Target="fonts/font25.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BA9B7-7D99-4E20-A7FC-B03DC55845BF}" type="datetimeFigureOut">
              <a:rPr lang="en-US" smtClean="0"/>
              <a:t>1/12/2020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20D02-945A-4687-A093-D2FB919C61CF}" type="slidenum">
              <a:rPr lang="en-US" smtClean="0"/>
              <a:t>‹#›</a:t>
            </a:fld>
            <a:endParaRPr lang="en-US"/>
          </a:p>
        </p:txBody>
      </p:sp>
    </p:spTree>
    <p:extLst>
      <p:ext uri="{BB962C8B-B14F-4D97-AF65-F5344CB8AC3E}">
        <p14:creationId xmlns:p14="http://schemas.microsoft.com/office/powerpoint/2010/main" val="18998498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normAutofit/>
          </a:bodyPr>
          <a:lstStyle/>
          <a:p>
            <a:r>
              <a:rPr lang="en-US" dirty="0"/>
              <a:t>C: The actual size of integer types varies by implementation. The only guarantee is that the long long is not smaller than long, which is not smaller than int, which is not smaller than short. Also, int should be the integer type that the target processor is most efficient working with. This allows great flexibility: for example, all types can be 64-bit.</a:t>
            </a:r>
          </a:p>
        </p:txBody>
      </p:sp>
      <p:sp>
        <p:nvSpPr>
          <p:cNvPr id="4" name="Slide Number Placeholder 3"/>
          <p:cNvSpPr>
            <a:spLocks noGrp="1"/>
          </p:cNvSpPr>
          <p:nvPr>
            <p:ph type="sldNum" sz="quarter" idx="10"/>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EF97FDFF-7B9F-7D4D-BFC0-AAD1F3D3D3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905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nb-NO"/>
              <a:t>CS/COE 0449 – Spring 2019/2020</a:t>
            </a:r>
            <a:endParaRPr lang="en-US"/>
          </a:p>
        </p:txBody>
      </p:sp>
      <p:sp>
        <p:nvSpPr>
          <p:cNvPr id="6" name="Slide Number Placeholder 5"/>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225622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nb-NO"/>
              <a:t>CS/COE 0449 – Spring 2019/2020</a:t>
            </a:r>
            <a:endParaRPr lang="en-US"/>
          </a:p>
        </p:txBody>
      </p:sp>
      <p:sp>
        <p:nvSpPr>
          <p:cNvPr id="6" name="Slide Number Placeholder 5"/>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184746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nb-NO"/>
              <a:t>CS/COE 0449 – Spring 2019/2020</a:t>
            </a:r>
            <a:endParaRPr lang="en-US"/>
          </a:p>
        </p:txBody>
      </p:sp>
      <p:sp>
        <p:nvSpPr>
          <p:cNvPr id="6" name="Slide Number Placeholder 5"/>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173201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E615EA3-D94F-4234-8230-46AE658C9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 y="0"/>
            <a:ext cx="9142928" cy="5715000"/>
          </a:xfrm>
          <a:prstGeom prst="rect">
            <a:avLst/>
          </a:prstGeom>
        </p:spPr>
      </p:pic>
      <p:sp>
        <p:nvSpPr>
          <p:cNvPr id="2" name="Title 1"/>
          <p:cNvSpPr>
            <a:spLocks noGrp="1"/>
          </p:cNvSpPr>
          <p:nvPr>
            <p:ph type="title"/>
          </p:nvPr>
        </p:nvSpPr>
        <p:spPr>
          <a:xfrm>
            <a:off x="256540" y="22860"/>
            <a:ext cx="8978900" cy="567531"/>
          </a:xfrm>
        </p:spPr>
        <p:txBody>
          <a:bodyPr>
            <a:normAutofit/>
          </a:bodyPr>
          <a:lstStyle>
            <a:lvl1pPr>
              <a:defRPr sz="330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388620" y="967740"/>
            <a:ext cx="8343900" cy="4179729"/>
          </a:xfrm>
        </p:spPr>
        <p:txBody>
          <a:bodyPr/>
          <a:lstStyle>
            <a:lvl1pPr>
              <a:buClr>
                <a:schemeClr val="accent1">
                  <a:lumMod val="75000"/>
                </a:schemeClr>
              </a:buClr>
              <a:defRPr>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buClr>
                <a:schemeClr val="accent1">
                  <a:lumMod val="75000"/>
                </a:schemeClr>
              </a:buClr>
              <a:buFont typeface="Wingdings" panose="05000000000000000000" pitchFamily="2" charset="2"/>
              <a:buChar char="§"/>
              <a:defRPr>
                <a:latin typeface="Lato" panose="020F0502020204030203" pitchFamily="34" charset="0"/>
                <a:ea typeface="Lato" panose="020F0502020204030203" pitchFamily="34" charset="0"/>
                <a:cs typeface="Lato" panose="020F0502020204030203" pitchFamily="34" charset="0"/>
              </a:defRPr>
            </a:lvl2pPr>
            <a:lvl3pPr>
              <a:buClr>
                <a:srgbClr val="FF0000"/>
              </a:buClr>
              <a:defRPr>
                <a:latin typeface="Lato" panose="020F0502020204030203" pitchFamily="34" charset="0"/>
                <a:ea typeface="Lato" panose="020F0502020204030203" pitchFamily="34" charset="0"/>
                <a:cs typeface="Lato" panose="020F0502020204030203" pitchFamily="34" charset="0"/>
              </a:defRPr>
            </a:lvl3pPr>
            <a:lvl4pPr>
              <a:defRPr>
                <a:latin typeface="Lato Light" panose="020F0502020204030203" pitchFamily="34" charset="0"/>
                <a:ea typeface="Lato Light" panose="020F0502020204030203" pitchFamily="34" charset="0"/>
                <a:cs typeface="Lato Light" panose="020F0502020204030203" pitchFamily="34" charset="0"/>
              </a:defRPr>
            </a:lvl4pPr>
            <a:lvl5pPr>
              <a:defRPr>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920FFFDB-EBF0-49B5-A587-CAB0A23F0B42}"/>
              </a:ext>
            </a:extLst>
          </p:cNvPr>
          <p:cNvSpPr>
            <a:spLocks noGrp="1"/>
          </p:cNvSpPr>
          <p:nvPr>
            <p:ph type="ftr" sz="quarter" idx="11"/>
          </p:nvPr>
        </p:nvSpPr>
        <p:spPr>
          <a:xfrm>
            <a:off x="165100" y="5274258"/>
            <a:ext cx="3086100" cy="304271"/>
          </a:xfrm>
        </p:spPr>
        <p:txBody>
          <a:bodyPr/>
          <a:lstStyle>
            <a:lvl1pPr>
              <a:defRPr>
                <a:latin typeface="Lato Hairline" panose="020F0502020204030203" pitchFamily="34" charset="0"/>
                <a:ea typeface="Lato Hairline" panose="020F0502020204030203" pitchFamily="34" charset="0"/>
                <a:cs typeface="Lato Hairline" panose="020F0502020204030203" pitchFamily="34" charset="0"/>
              </a:defRPr>
            </a:lvl1pPr>
          </a:lstStyle>
          <a:p>
            <a:r>
              <a:rPr lang="en-US" dirty="0"/>
              <a:t>CS/COE 0449 – Spring 2019/2020</a:t>
            </a:r>
          </a:p>
        </p:txBody>
      </p:sp>
      <p:sp>
        <p:nvSpPr>
          <p:cNvPr id="13" name="Slide Number Placeholder 5">
            <a:extLst>
              <a:ext uri="{FF2B5EF4-FFF2-40B4-BE49-F238E27FC236}">
                <a16:creationId xmlns:a16="http://schemas.microsoft.com/office/drawing/2014/main" id="{7442C0CA-CAF1-45F1-9F56-F9C580DF6C45}"/>
              </a:ext>
            </a:extLst>
          </p:cNvPr>
          <p:cNvSpPr>
            <a:spLocks noGrp="1"/>
          </p:cNvSpPr>
          <p:nvPr>
            <p:ph type="sldNum" sz="quarter" idx="12"/>
          </p:nvPr>
        </p:nvSpPr>
        <p:spPr>
          <a:xfrm>
            <a:off x="8393907" y="5335059"/>
            <a:ext cx="616268" cy="304271"/>
          </a:xfrm>
        </p:spPr>
        <p:txBody>
          <a:bodyPr/>
          <a:lstStyle>
            <a:lvl1pPr>
              <a:defRPr sz="1800">
                <a:solidFill>
                  <a:schemeClr val="bg1">
                    <a:lumMod val="65000"/>
                  </a:schemeClr>
                </a:solidFill>
                <a:latin typeface="DejaVu Sans" panose="020B0603030804020204" pitchFamily="34" charset="0"/>
                <a:ea typeface="DejaVu Sans" panose="020B0603030804020204" pitchFamily="34" charset="0"/>
                <a:cs typeface="DejaVu Sans" panose="020B0603030804020204" pitchFamily="34" charset="0"/>
              </a:defRPr>
            </a:lvl1pPr>
          </a:lstStyle>
          <a:p>
            <a:fld id="{B4AAD609-F83C-4414-814B-B5A2DF99692C}" type="slidenum">
              <a:rPr lang="en-US" smtClean="0"/>
              <a:pPr/>
              <a:t>‹#›</a:t>
            </a:fld>
            <a:endParaRPr lang="en-US" dirty="0"/>
          </a:p>
        </p:txBody>
      </p:sp>
    </p:spTree>
    <p:extLst>
      <p:ext uri="{BB962C8B-B14F-4D97-AF65-F5344CB8AC3E}">
        <p14:creationId xmlns:p14="http://schemas.microsoft.com/office/powerpoint/2010/main" val="388170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8383AF2-3E7E-44F9-B029-099F5FCDF5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 y="0"/>
            <a:ext cx="9142928" cy="5715000"/>
          </a:xfrm>
          <a:prstGeom prst="rect">
            <a:avLst/>
          </a:prstGeom>
        </p:spPr>
      </p:pic>
      <p:sp>
        <p:nvSpPr>
          <p:cNvPr id="2" name="Title 1"/>
          <p:cNvSpPr>
            <a:spLocks noGrp="1"/>
          </p:cNvSpPr>
          <p:nvPr>
            <p:ph type="title"/>
          </p:nvPr>
        </p:nvSpPr>
        <p:spPr>
          <a:xfrm>
            <a:off x="623888" y="764382"/>
            <a:ext cx="8247062" cy="2377281"/>
          </a:xfrm>
        </p:spPr>
        <p:txBody>
          <a:bodyPr anchor="b"/>
          <a:lstStyle>
            <a:lvl1pPr algn="ctr">
              <a:defRPr sz="4500">
                <a:solidFill>
                  <a:schemeClr val="tx2">
                    <a:lumMod val="50000"/>
                  </a:schemeClr>
                </a:solidFill>
                <a:latin typeface="Marcellus SC" panose="020E0602050203020307" pitchFamily="34" charset="0"/>
              </a:defRPr>
            </a:lvl1pPr>
          </a:lstStyle>
          <a:p>
            <a:r>
              <a:rPr lang="en-US" dirty="0"/>
              <a:t>Click to edit Master title style</a:t>
            </a:r>
          </a:p>
        </p:txBody>
      </p:sp>
      <p:sp>
        <p:nvSpPr>
          <p:cNvPr id="3" name="Text Placeholder 2"/>
          <p:cNvSpPr>
            <a:spLocks noGrp="1"/>
          </p:cNvSpPr>
          <p:nvPr>
            <p:ph type="body" idx="1"/>
          </p:nvPr>
        </p:nvSpPr>
        <p:spPr>
          <a:xfrm>
            <a:off x="623888" y="3164153"/>
            <a:ext cx="8247062" cy="1250156"/>
          </a:xfrm>
        </p:spPr>
        <p:txBody>
          <a:bodyPr/>
          <a:lstStyle>
            <a:lvl1pPr marL="0" indent="0" algn="ctr">
              <a:buNone/>
              <a:defRPr sz="180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165100" y="5274258"/>
            <a:ext cx="3086100" cy="304271"/>
          </a:xfrm>
        </p:spPr>
        <p:txBody>
          <a:bodyPr/>
          <a:lstStyle>
            <a:lvl1pPr>
              <a:defRPr>
                <a:latin typeface="Lato Hairline" panose="020F0502020204030203" pitchFamily="34" charset="0"/>
                <a:ea typeface="Lato Hairline" panose="020F0502020204030203" pitchFamily="34" charset="0"/>
                <a:cs typeface="Lato Hairline" panose="020F0502020204030203" pitchFamily="34" charset="0"/>
              </a:defRPr>
            </a:lvl1pPr>
          </a:lstStyle>
          <a:p>
            <a:r>
              <a:rPr lang="en-US" dirty="0"/>
              <a:t>CS/COE 0449 – Spring 2019/2020</a:t>
            </a:r>
          </a:p>
        </p:txBody>
      </p:sp>
      <p:sp>
        <p:nvSpPr>
          <p:cNvPr id="6" name="Slide Number Placeholder 5"/>
          <p:cNvSpPr>
            <a:spLocks noGrp="1"/>
          </p:cNvSpPr>
          <p:nvPr>
            <p:ph type="sldNum" sz="quarter" idx="12"/>
          </p:nvPr>
        </p:nvSpPr>
        <p:spPr>
          <a:xfrm>
            <a:off x="8393907" y="5335059"/>
            <a:ext cx="616268" cy="304271"/>
          </a:xfrm>
        </p:spPr>
        <p:txBody>
          <a:bodyPr/>
          <a:lstStyle>
            <a:lvl1pPr>
              <a:defRPr sz="1800">
                <a:solidFill>
                  <a:schemeClr val="bg1"/>
                </a:solidFill>
                <a:latin typeface="DejaVu Sans" panose="020B0603030804020204" pitchFamily="34" charset="0"/>
                <a:ea typeface="DejaVu Sans" panose="020B0603030804020204" pitchFamily="34" charset="0"/>
                <a:cs typeface="DejaVu Sans" panose="020B0603030804020204" pitchFamily="34" charset="0"/>
              </a:defRPr>
            </a:lvl1pPr>
          </a:lstStyle>
          <a:p>
            <a:fld id="{B4AAD609-F83C-4414-814B-B5A2DF99692C}" type="slidenum">
              <a:rPr lang="en-US" smtClean="0"/>
              <a:pPr/>
              <a:t>‹#›</a:t>
            </a:fld>
            <a:endParaRPr lang="en-US" dirty="0"/>
          </a:p>
        </p:txBody>
      </p:sp>
    </p:spTree>
    <p:extLst>
      <p:ext uri="{BB962C8B-B14F-4D97-AF65-F5344CB8AC3E}">
        <p14:creationId xmlns:p14="http://schemas.microsoft.com/office/powerpoint/2010/main" val="136317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nb-NO"/>
              <a:t>CS/COE 0449 – Spring 2019/2020</a:t>
            </a:r>
            <a:endParaRPr lang="en-US"/>
          </a:p>
        </p:txBody>
      </p:sp>
      <p:sp>
        <p:nvSpPr>
          <p:cNvPr id="7" name="Slide Number Placeholder 6"/>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300621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nb-NO"/>
              <a:t>CS/COE 0449 – Spring 2019/2020</a:t>
            </a:r>
            <a:endParaRPr lang="en-US"/>
          </a:p>
        </p:txBody>
      </p:sp>
      <p:sp>
        <p:nvSpPr>
          <p:cNvPr id="9" name="Slide Number Placeholder 8"/>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364316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6705B74C-4229-4378-B896-B906620C8485}"/>
              </a:ext>
            </a:extLst>
          </p:cNvPr>
          <p:cNvSpPr txBox="1">
            <a:spLocks/>
          </p:cNvSpPr>
          <p:nvPr userDrawn="1"/>
        </p:nvSpPr>
        <p:spPr>
          <a:xfrm>
            <a:off x="165100" y="5274258"/>
            <a:ext cx="3086100" cy="304271"/>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Lato Hairline" panose="020F0502020204030203" pitchFamily="34" charset="0"/>
                <a:ea typeface="Lato Hairline" panose="020F0502020204030203" pitchFamily="34" charset="0"/>
                <a:cs typeface="Lato Hairline" panose="020F050202020403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CS/COE 0449 – Spring 2019/2020</a:t>
            </a:r>
            <a:endParaRPr lang="en-US" dirty="0"/>
          </a:p>
        </p:txBody>
      </p:sp>
      <p:pic>
        <p:nvPicPr>
          <p:cNvPr id="9" name="Graphic 8">
            <a:extLst>
              <a:ext uri="{FF2B5EF4-FFF2-40B4-BE49-F238E27FC236}">
                <a16:creationId xmlns:a16="http://schemas.microsoft.com/office/drawing/2014/main" id="{7169D404-C6B3-441F-AFE8-5D94549B5A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 y="0"/>
            <a:ext cx="9142928" cy="5715000"/>
          </a:xfrm>
          <a:prstGeom prst="rect">
            <a:avLst/>
          </a:prstGeom>
        </p:spPr>
      </p:pic>
      <p:sp>
        <p:nvSpPr>
          <p:cNvPr id="11" name="Title 1">
            <a:extLst>
              <a:ext uri="{FF2B5EF4-FFF2-40B4-BE49-F238E27FC236}">
                <a16:creationId xmlns:a16="http://schemas.microsoft.com/office/drawing/2014/main" id="{69D825A9-FB59-4202-9485-533A57E6F3ED}"/>
              </a:ext>
            </a:extLst>
          </p:cNvPr>
          <p:cNvSpPr>
            <a:spLocks noGrp="1"/>
          </p:cNvSpPr>
          <p:nvPr>
            <p:ph type="title"/>
          </p:nvPr>
        </p:nvSpPr>
        <p:spPr>
          <a:xfrm>
            <a:off x="0" y="22861"/>
            <a:ext cx="9235440" cy="304272"/>
          </a:xfrm>
        </p:spPr>
        <p:txBody>
          <a:bodyPr>
            <a:noAutofit/>
          </a:bodyPr>
          <a:lstStyle>
            <a:lvl1pPr>
              <a:defRPr sz="1800">
                <a:solidFill>
                  <a:schemeClr val="accent1">
                    <a:lumMod val="50000"/>
                  </a:schemeClr>
                </a:solidFill>
                <a:latin typeface="Marcellus SC" panose="020E0602050203020307"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44603BD3-B0D4-478A-9A0E-6BF89FA65315}"/>
              </a:ext>
            </a:extLst>
          </p:cNvPr>
          <p:cNvSpPr>
            <a:spLocks noGrp="1"/>
          </p:cNvSpPr>
          <p:nvPr>
            <p:ph type="sldNum" sz="quarter" idx="12"/>
          </p:nvPr>
        </p:nvSpPr>
        <p:spPr>
          <a:xfrm>
            <a:off x="8393907" y="5335059"/>
            <a:ext cx="616268" cy="304271"/>
          </a:xfrm>
        </p:spPr>
        <p:txBody>
          <a:bodyPr/>
          <a:lstStyle>
            <a:lvl1pPr>
              <a:defRPr sz="1800">
                <a:solidFill>
                  <a:schemeClr val="bg1"/>
                </a:solidFill>
                <a:latin typeface="DejaVu Sans" panose="020B0603030804020204" pitchFamily="34" charset="0"/>
                <a:ea typeface="DejaVu Sans" panose="020B0603030804020204" pitchFamily="34" charset="0"/>
                <a:cs typeface="DejaVu Sans" panose="020B0603030804020204" pitchFamily="34" charset="0"/>
              </a:defRPr>
            </a:lvl1pPr>
          </a:lstStyle>
          <a:p>
            <a:fld id="{B4AAD609-F83C-4414-814B-B5A2DF99692C}" type="slidenum">
              <a:rPr lang="en-US" smtClean="0"/>
              <a:pPr/>
              <a:t>‹#›</a:t>
            </a:fld>
            <a:endParaRPr lang="en-US" dirty="0"/>
          </a:p>
        </p:txBody>
      </p:sp>
    </p:spTree>
    <p:extLst>
      <p:ext uri="{BB962C8B-B14F-4D97-AF65-F5344CB8AC3E}">
        <p14:creationId xmlns:p14="http://schemas.microsoft.com/office/powerpoint/2010/main" val="40095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nb-NO"/>
              <a:t>CS/COE 0449 – Spring 2019/2020</a:t>
            </a:r>
            <a:endParaRPr lang="en-US"/>
          </a:p>
        </p:txBody>
      </p:sp>
      <p:sp>
        <p:nvSpPr>
          <p:cNvPr id="4" name="Slide Number Placeholder 3"/>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73231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nb-NO"/>
              <a:t>CS/COE 0449 – Spring 2019/2020</a:t>
            </a:r>
            <a:endParaRPr lang="en-US"/>
          </a:p>
        </p:txBody>
      </p:sp>
      <p:sp>
        <p:nvSpPr>
          <p:cNvPr id="7" name="Slide Number Placeholder 6"/>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181293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nb-NO"/>
              <a:t>CS/COE 0449 – Spring 2019/2020</a:t>
            </a:r>
            <a:endParaRPr lang="en-US"/>
          </a:p>
        </p:txBody>
      </p:sp>
      <p:sp>
        <p:nvSpPr>
          <p:cNvPr id="7" name="Slide Number Placeholder 6"/>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20947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b-NO"/>
              <a:t>CS/COE 0449 – Spring 2019/2020</a:t>
            </a:r>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4AAD609-F83C-4414-814B-B5A2DF99692C}" type="slidenum">
              <a:rPr lang="en-US" smtClean="0"/>
              <a:t>‹#›</a:t>
            </a:fld>
            <a:endParaRPr lang="en-US"/>
          </a:p>
        </p:txBody>
      </p:sp>
    </p:spTree>
    <p:extLst>
      <p:ext uri="{BB962C8B-B14F-4D97-AF65-F5344CB8AC3E}">
        <p14:creationId xmlns:p14="http://schemas.microsoft.com/office/powerpoint/2010/main" val="3982756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s.princeton.edu/introcs/faq/c2java.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s.princeton.edu/introcs/faq/c2java.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pectrum.ieee.org/static/interactive-the-top-programming-languages-201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E3B604D-56BA-46EE-95F5-E8CD4F2488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5" y="6350"/>
            <a:ext cx="9142927" cy="5714999"/>
          </a:xfrm>
          <a:prstGeom prst="rect">
            <a:avLst/>
          </a:prstGeom>
        </p:spPr>
      </p:pic>
      <p:sp>
        <p:nvSpPr>
          <p:cNvPr id="2" name="Title 1">
            <a:extLst>
              <a:ext uri="{FF2B5EF4-FFF2-40B4-BE49-F238E27FC236}">
                <a16:creationId xmlns:a16="http://schemas.microsoft.com/office/drawing/2014/main" id="{71F694F1-53D4-4D25-8D15-347ECE3A3B1B}"/>
              </a:ext>
            </a:extLst>
          </p:cNvPr>
          <p:cNvSpPr>
            <a:spLocks noGrp="1"/>
          </p:cNvSpPr>
          <p:nvPr>
            <p:ph type="ctrTitle"/>
          </p:nvPr>
        </p:nvSpPr>
        <p:spPr>
          <a:xfrm>
            <a:off x="40344" y="1969989"/>
            <a:ext cx="6427691" cy="672583"/>
          </a:xfrm>
        </p:spPr>
        <p:txBody>
          <a:bodyPr anchor="ctr">
            <a:normAutofit fontScale="90000"/>
          </a:bodyPr>
          <a:lstStyle/>
          <a:p>
            <a:r>
              <a:rPr lang="en-US" sz="4900" b="1" dirty="0">
                <a:solidFill>
                  <a:schemeClr val="bg1"/>
                </a:solidFill>
                <a:latin typeface="Marcellus SC" panose="020E0602050203020307" pitchFamily="34" charset="0"/>
              </a:rPr>
              <a:t>Introduction</a:t>
            </a:r>
            <a:endParaRPr lang="en-US" sz="4400" b="1" dirty="0">
              <a:solidFill>
                <a:schemeClr val="bg1"/>
              </a:solidFill>
              <a:latin typeface="Marcellus SC" panose="020E0602050203020307" pitchFamily="34" charset="0"/>
            </a:endParaRPr>
          </a:p>
        </p:txBody>
      </p:sp>
      <p:sp>
        <p:nvSpPr>
          <p:cNvPr id="3" name="Subtitle 2">
            <a:extLst>
              <a:ext uri="{FF2B5EF4-FFF2-40B4-BE49-F238E27FC236}">
                <a16:creationId xmlns:a16="http://schemas.microsoft.com/office/drawing/2014/main" id="{C15D3280-7F18-412B-A5EC-EDD826CEEA54}"/>
              </a:ext>
            </a:extLst>
          </p:cNvPr>
          <p:cNvSpPr>
            <a:spLocks noGrp="1"/>
          </p:cNvSpPr>
          <p:nvPr>
            <p:ph type="subTitle" idx="1"/>
          </p:nvPr>
        </p:nvSpPr>
        <p:spPr>
          <a:xfrm>
            <a:off x="6026151" y="5384800"/>
            <a:ext cx="3009900" cy="232810"/>
          </a:xfrm>
        </p:spPr>
        <p:txBody>
          <a:bodyPr>
            <a:normAutofit fontScale="70000" lnSpcReduction="20000"/>
          </a:bodyPr>
          <a:lstStyle/>
          <a:p>
            <a:r>
              <a:rPr lang="en-US" dirty="0">
                <a:latin typeface="Lato Hairline" panose="020F0502020204030203" pitchFamily="34" charset="0"/>
                <a:ea typeface="Lato Hairline" panose="020F0502020204030203" pitchFamily="34" charset="0"/>
                <a:cs typeface="Lato Hairline" panose="020F0502020204030203" pitchFamily="34" charset="0"/>
              </a:rPr>
              <a:t>Spring 2019/2020</a:t>
            </a:r>
          </a:p>
        </p:txBody>
      </p:sp>
      <p:sp>
        <p:nvSpPr>
          <p:cNvPr id="9" name="TextBox 8">
            <a:extLst>
              <a:ext uri="{FF2B5EF4-FFF2-40B4-BE49-F238E27FC236}">
                <a16:creationId xmlns:a16="http://schemas.microsoft.com/office/drawing/2014/main" id="{BDD2D051-0D31-4F34-9BC6-C316DE939E90}"/>
              </a:ext>
            </a:extLst>
          </p:cNvPr>
          <p:cNvSpPr txBox="1"/>
          <p:nvPr/>
        </p:nvSpPr>
        <p:spPr>
          <a:xfrm>
            <a:off x="6371834" y="3669975"/>
            <a:ext cx="2520241" cy="646331"/>
          </a:xfrm>
          <a:prstGeom prst="rect">
            <a:avLst/>
          </a:prstGeom>
          <a:noFill/>
        </p:spPr>
        <p:txBody>
          <a:bodyPr wrap="none" rtlCol="0">
            <a:spAutoFit/>
          </a:bodyPr>
          <a:lstStyle/>
          <a:p>
            <a:pPr algn="ct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wilkie</a:t>
            </a:r>
          </a:p>
          <a:p>
            <a:pPr algn="ctr"/>
            <a:r>
              <a:rPr lang="en-US" sz="9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(with content borrowed from Vinicius Petrucci</a:t>
            </a:r>
            <a:br>
              <a:rPr lang="en-US" sz="9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br>
            <a:r>
              <a:rPr lang="en-US" sz="9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and Jarrett Billingsley)</a:t>
            </a:r>
          </a:p>
        </p:txBody>
      </p:sp>
      <p:sp>
        <p:nvSpPr>
          <p:cNvPr id="10" name="TextBox 9">
            <a:extLst>
              <a:ext uri="{FF2B5EF4-FFF2-40B4-BE49-F238E27FC236}">
                <a16:creationId xmlns:a16="http://schemas.microsoft.com/office/drawing/2014/main" id="{E4320134-B7EB-4F92-B7B8-01035C88D329}"/>
              </a:ext>
            </a:extLst>
          </p:cNvPr>
          <p:cNvSpPr txBox="1"/>
          <p:nvPr/>
        </p:nvSpPr>
        <p:spPr>
          <a:xfrm>
            <a:off x="6709263" y="2093391"/>
            <a:ext cx="2002472" cy="923330"/>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CS/COE 0449</a:t>
            </a:r>
            <a:b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b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Introduction to</a:t>
            </a:r>
            <a:b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b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Systems Software</a:t>
            </a:r>
            <a:endParaRPr lang="en-US" sz="9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8" name="Title 1">
            <a:extLst>
              <a:ext uri="{FF2B5EF4-FFF2-40B4-BE49-F238E27FC236}">
                <a16:creationId xmlns:a16="http://schemas.microsoft.com/office/drawing/2014/main" id="{30339BB2-67E1-49D6-BCE0-83D58A439833}"/>
              </a:ext>
            </a:extLst>
          </p:cNvPr>
          <p:cNvSpPr txBox="1">
            <a:spLocks/>
          </p:cNvSpPr>
          <p:nvPr/>
        </p:nvSpPr>
        <p:spPr>
          <a:xfrm>
            <a:off x="53642" y="2715766"/>
            <a:ext cx="6427691" cy="672583"/>
          </a:xfrm>
          <a:prstGeom prst="rect">
            <a:avLst/>
          </a:prstGeom>
        </p:spPr>
        <p:txBody>
          <a:bodyPr vert="horz" lIns="91440" tIns="45720" rIns="91440" bIns="45720"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400" b="1" dirty="0">
                <a:solidFill>
                  <a:schemeClr val="bg1"/>
                </a:solidFill>
                <a:latin typeface="Marcellus SC" panose="020E0602050203020307" pitchFamily="34" charset="0"/>
              </a:rPr>
              <a:t>to C</a:t>
            </a:r>
          </a:p>
        </p:txBody>
      </p:sp>
      <p:sp>
        <p:nvSpPr>
          <p:cNvPr id="13" name="Oval 12">
            <a:extLst>
              <a:ext uri="{FF2B5EF4-FFF2-40B4-BE49-F238E27FC236}">
                <a16:creationId xmlns:a16="http://schemas.microsoft.com/office/drawing/2014/main" id="{0E3DC9A2-907A-40B2-AE7B-0ABCE81E9716}"/>
              </a:ext>
            </a:extLst>
          </p:cNvPr>
          <p:cNvSpPr/>
          <p:nvPr/>
        </p:nvSpPr>
        <p:spPr>
          <a:xfrm>
            <a:off x="7416053" y="547209"/>
            <a:ext cx="900953" cy="900953"/>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85000"/>
                  </a:schemeClr>
                </a:solidFill>
                <a:latin typeface="Segoe UI" panose="020B0502040204020203" pitchFamily="34" charset="0"/>
                <a:ea typeface="Lato Black" panose="020F0502020204030203" pitchFamily="34" charset="0"/>
                <a:cs typeface="Segoe UI" panose="020B0502040204020203" pitchFamily="34" charset="0"/>
              </a:rPr>
              <a:t>4</a:t>
            </a:r>
          </a:p>
        </p:txBody>
      </p:sp>
    </p:spTree>
    <p:extLst>
      <p:ext uri="{BB962C8B-B14F-4D97-AF65-F5344CB8AC3E}">
        <p14:creationId xmlns:p14="http://schemas.microsoft.com/office/powerpoint/2010/main" val="125014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9F71-8DF4-487C-B080-896DD230985E}"/>
              </a:ext>
            </a:extLst>
          </p:cNvPr>
          <p:cNvSpPr>
            <a:spLocks noGrp="1"/>
          </p:cNvSpPr>
          <p:nvPr>
            <p:ph type="title"/>
          </p:nvPr>
        </p:nvSpPr>
        <p:spPr/>
        <p:txBody>
          <a:bodyPr/>
          <a:lstStyle/>
          <a:p>
            <a:r>
              <a:rPr lang="en-US" dirty="0"/>
              <a:t>Compilation vs. Interpretation</a:t>
            </a:r>
          </a:p>
        </p:txBody>
      </p:sp>
      <p:sp>
        <p:nvSpPr>
          <p:cNvPr id="3" name="Content Placeholder 2">
            <a:extLst>
              <a:ext uri="{FF2B5EF4-FFF2-40B4-BE49-F238E27FC236}">
                <a16:creationId xmlns:a16="http://schemas.microsoft.com/office/drawing/2014/main" id="{8629E22E-08B4-4A3B-A622-29FD864F5AA5}"/>
              </a:ext>
            </a:extLst>
          </p:cNvPr>
          <p:cNvSpPr>
            <a:spLocks noGrp="1"/>
          </p:cNvSpPr>
          <p:nvPr>
            <p:ph idx="1"/>
          </p:nvPr>
        </p:nvSpPr>
        <p:spPr>
          <a:xfrm>
            <a:off x="388620" y="967740"/>
            <a:ext cx="4183380" cy="4179729"/>
          </a:xfrm>
        </p:spPr>
        <p:txBody>
          <a:bodyPr/>
          <a:lstStyle/>
          <a:p>
            <a:pPr marL="0" indent="0">
              <a:buNone/>
            </a:pPr>
            <a:r>
              <a:rPr lang="en-US" dirty="0"/>
              <a:t>C (compiled)</a:t>
            </a:r>
          </a:p>
          <a:p>
            <a:pPr marL="0" indent="0">
              <a:buNone/>
            </a:pPr>
            <a:endParaRPr lang="en-US" dirty="0"/>
          </a:p>
          <a:p>
            <a:r>
              <a:rPr lang="en-US" dirty="0"/>
              <a:t>Compiler + Linker translates code into machine code.</a:t>
            </a:r>
          </a:p>
          <a:p>
            <a:endParaRPr lang="en-US" dirty="0"/>
          </a:p>
          <a:p>
            <a:r>
              <a:rPr lang="en-US" dirty="0"/>
              <a:t>Machine code can be directly loaded by the OS and executed by the hardware. Fast!!</a:t>
            </a:r>
          </a:p>
          <a:p>
            <a:endParaRPr lang="en-US" dirty="0"/>
          </a:p>
          <a:p>
            <a:r>
              <a:rPr lang="en-US" dirty="0"/>
              <a:t>New hardware targets require recompilation in order to execute on those new systems.</a:t>
            </a:r>
          </a:p>
        </p:txBody>
      </p:sp>
      <p:sp>
        <p:nvSpPr>
          <p:cNvPr id="4" name="Footer Placeholder 3">
            <a:extLst>
              <a:ext uri="{FF2B5EF4-FFF2-40B4-BE49-F238E27FC236}">
                <a16:creationId xmlns:a16="http://schemas.microsoft.com/office/drawing/2014/main" id="{5F7875A5-63DC-4A7D-897A-0602805607A5}"/>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D5C4B84C-1753-4763-A0B5-615B01CBEF9B}"/>
              </a:ext>
            </a:extLst>
          </p:cNvPr>
          <p:cNvSpPr>
            <a:spLocks noGrp="1"/>
          </p:cNvSpPr>
          <p:nvPr>
            <p:ph type="sldNum" sz="quarter" idx="12"/>
          </p:nvPr>
        </p:nvSpPr>
        <p:spPr>
          <a:xfrm>
            <a:off x="8393907" y="5335059"/>
            <a:ext cx="616268" cy="304271"/>
          </a:xfrm>
        </p:spPr>
        <p:txBody>
          <a:bodyPr/>
          <a:lstStyle/>
          <a:p>
            <a:fld id="{B4AAD609-F83C-4414-814B-B5A2DF99692C}" type="slidenum">
              <a:rPr lang="en-US" smtClean="0"/>
              <a:pPr/>
              <a:t>10</a:t>
            </a:fld>
            <a:endParaRPr lang="en-US" dirty="0"/>
          </a:p>
        </p:txBody>
      </p:sp>
      <p:sp>
        <p:nvSpPr>
          <p:cNvPr id="6" name="Content Placeholder 2">
            <a:extLst>
              <a:ext uri="{FF2B5EF4-FFF2-40B4-BE49-F238E27FC236}">
                <a16:creationId xmlns:a16="http://schemas.microsoft.com/office/drawing/2014/main" id="{6829C55F-8B88-4894-B063-C09E944E5556}"/>
              </a:ext>
            </a:extLst>
          </p:cNvPr>
          <p:cNvSpPr txBox="1">
            <a:spLocks/>
          </p:cNvSpPr>
          <p:nvPr/>
        </p:nvSpPr>
        <p:spPr>
          <a:xfrm>
            <a:off x="4592170" y="967739"/>
            <a:ext cx="4386729" cy="444470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Python (interpreted)</a:t>
            </a:r>
          </a:p>
          <a:p>
            <a:pPr marL="0" indent="0">
              <a:buNone/>
            </a:pPr>
            <a:endParaRPr lang="en-US" dirty="0"/>
          </a:p>
          <a:p>
            <a:r>
              <a:rPr lang="en-US" dirty="0"/>
              <a:t>Interpreter is written in some language (e.g. C) that is itself translated into machine code.</a:t>
            </a:r>
          </a:p>
          <a:p>
            <a:endParaRPr lang="en-US" dirty="0"/>
          </a:p>
          <a:p>
            <a:r>
              <a:rPr lang="en-US" dirty="0"/>
              <a:t>The Python source code is then executed as it is read by the interpreter. Usually slower.</a:t>
            </a:r>
          </a:p>
          <a:p>
            <a:endParaRPr lang="en-US" dirty="0"/>
          </a:p>
          <a:p>
            <a:r>
              <a:rPr lang="en-US" dirty="0"/>
              <a:t>Very portable! No reliance on hardware beyond the interpreter.</a:t>
            </a:r>
          </a:p>
        </p:txBody>
      </p:sp>
    </p:spTree>
    <p:extLst>
      <p:ext uri="{BB962C8B-B14F-4D97-AF65-F5344CB8AC3E}">
        <p14:creationId xmlns:p14="http://schemas.microsoft.com/office/powerpoint/2010/main" val="472909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5503-4D72-4851-B5B3-55B66EE29E73}"/>
              </a:ext>
            </a:extLst>
          </p:cNvPr>
          <p:cNvSpPr>
            <a:spLocks noGrp="1"/>
          </p:cNvSpPr>
          <p:nvPr>
            <p:ph type="title"/>
          </p:nvPr>
        </p:nvSpPr>
        <p:spPr/>
        <p:txBody>
          <a:bodyPr/>
          <a:lstStyle/>
          <a:p>
            <a:r>
              <a:rPr lang="en-US" dirty="0"/>
              <a:t>Compilation vs. Virtual Targets (bytecode)</a:t>
            </a:r>
          </a:p>
        </p:txBody>
      </p:sp>
      <p:sp>
        <p:nvSpPr>
          <p:cNvPr id="3" name="Content Placeholder 2">
            <a:extLst>
              <a:ext uri="{FF2B5EF4-FFF2-40B4-BE49-F238E27FC236}">
                <a16:creationId xmlns:a16="http://schemas.microsoft.com/office/drawing/2014/main" id="{DA81E43F-E1AF-4868-ADC1-379801E16537}"/>
              </a:ext>
            </a:extLst>
          </p:cNvPr>
          <p:cNvSpPr>
            <a:spLocks noGrp="1"/>
          </p:cNvSpPr>
          <p:nvPr>
            <p:ph idx="1"/>
          </p:nvPr>
        </p:nvSpPr>
        <p:spPr/>
        <p:txBody>
          <a:bodyPr/>
          <a:lstStyle/>
          <a:p>
            <a:r>
              <a:rPr lang="en-US" dirty="0"/>
              <a:t>Java translates source to a “byte code” which is a made-up architecture, but it resembles machine code somewhat.</a:t>
            </a:r>
          </a:p>
          <a:p>
            <a:r>
              <a:rPr lang="en-US" dirty="0"/>
              <a:t>Technically, architectures </a:t>
            </a:r>
            <a:r>
              <a:rPr lang="en-US" i="1" dirty="0"/>
              <a:t>could</a:t>
            </a:r>
            <a:r>
              <a:rPr lang="en-US" dirty="0"/>
              <a:t> execute this byte code directly.</a:t>
            </a:r>
          </a:p>
          <a:p>
            <a:pPr lvl="1"/>
            <a:r>
              <a:rPr lang="en-US" dirty="0"/>
              <a:t>But these were never successful or practical.</a:t>
            </a:r>
          </a:p>
          <a:p>
            <a:r>
              <a:rPr lang="en-US" dirty="0"/>
              <a:t>Instead, a type of virtual machine simulates that pseudo-architecture. (interpretation)</a:t>
            </a:r>
          </a:p>
          <a:p>
            <a:pPr lvl="1"/>
            <a:r>
              <a:rPr lang="en-US" dirty="0"/>
              <a:t>Periodically, the fake byte code is translated into machine code.</a:t>
            </a:r>
          </a:p>
          <a:p>
            <a:pPr lvl="1"/>
            <a:r>
              <a:rPr lang="en-US" dirty="0"/>
              <a:t>This is a type of delayed compilation! Just-In-Time (JIT) compilation.</a:t>
            </a:r>
          </a:p>
          <a:p>
            <a:pPr lvl="1"/>
            <a:endParaRPr lang="en-US" dirty="0"/>
          </a:p>
          <a:p>
            <a:r>
              <a:rPr lang="en-US" dirty="0"/>
              <a:t>This is a compromise to either approach.</a:t>
            </a:r>
          </a:p>
          <a:p>
            <a:pPr lvl="1"/>
            <a:r>
              <a:rPr lang="en-US" dirty="0"/>
              <a:t>Surprisingly very competitive in speed.</a:t>
            </a:r>
          </a:p>
          <a:p>
            <a:pPr lvl="1"/>
            <a:r>
              <a:rPr lang="en-US" dirty="0"/>
              <a:t>I don’t think the JVM-style JIT is going away any time soon.</a:t>
            </a:r>
          </a:p>
        </p:txBody>
      </p:sp>
      <p:sp>
        <p:nvSpPr>
          <p:cNvPr id="4" name="Footer Placeholder 3">
            <a:extLst>
              <a:ext uri="{FF2B5EF4-FFF2-40B4-BE49-F238E27FC236}">
                <a16:creationId xmlns:a16="http://schemas.microsoft.com/office/drawing/2014/main" id="{16E3F4D3-BD5A-423D-836D-C46EEDA8604C}"/>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DE21982F-A05D-4182-B88E-C0893DBE7616}"/>
              </a:ext>
            </a:extLst>
          </p:cNvPr>
          <p:cNvSpPr>
            <a:spLocks noGrp="1"/>
          </p:cNvSpPr>
          <p:nvPr>
            <p:ph type="sldNum" sz="quarter" idx="12"/>
          </p:nvPr>
        </p:nvSpPr>
        <p:spPr/>
        <p:txBody>
          <a:bodyPr/>
          <a:lstStyle/>
          <a:p>
            <a:fld id="{B4AAD609-F83C-4414-814B-B5A2DF99692C}" type="slidenum">
              <a:rPr lang="en-US" smtClean="0"/>
              <a:pPr/>
              <a:t>11</a:t>
            </a:fld>
            <a:endParaRPr lang="en-US" dirty="0"/>
          </a:p>
        </p:txBody>
      </p:sp>
    </p:spTree>
    <p:extLst>
      <p:ext uri="{BB962C8B-B14F-4D97-AF65-F5344CB8AC3E}">
        <p14:creationId xmlns:p14="http://schemas.microsoft.com/office/powerpoint/2010/main" val="39306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EB49-EE7D-4272-9F3E-060C9C25C6F2}"/>
              </a:ext>
            </a:extLst>
          </p:cNvPr>
          <p:cNvSpPr>
            <a:spLocks noGrp="1"/>
          </p:cNvSpPr>
          <p:nvPr>
            <p:ph type="title"/>
          </p:nvPr>
        </p:nvSpPr>
        <p:spPr/>
        <p:txBody>
          <a:bodyPr/>
          <a:lstStyle/>
          <a:p>
            <a:r>
              <a:rPr lang="en-US" dirty="0"/>
              <a:t>C vs. Java</a:t>
            </a:r>
          </a:p>
        </p:txBody>
      </p:sp>
      <p:sp>
        <p:nvSpPr>
          <p:cNvPr id="3" name="Content Placeholder 2">
            <a:extLst>
              <a:ext uri="{FF2B5EF4-FFF2-40B4-BE49-F238E27FC236}">
                <a16:creationId xmlns:a16="http://schemas.microsoft.com/office/drawing/2014/main" id="{B8E67C12-B7BC-4A92-862F-AC095F1187A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2059487-9B7A-49F9-82CF-B55EEDCCAFFB}"/>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546DCBBB-BB95-4E4A-9774-961F85B3BE70}"/>
              </a:ext>
            </a:extLst>
          </p:cNvPr>
          <p:cNvSpPr>
            <a:spLocks noGrp="1"/>
          </p:cNvSpPr>
          <p:nvPr>
            <p:ph type="sldNum" sz="quarter" idx="12"/>
          </p:nvPr>
        </p:nvSpPr>
        <p:spPr/>
        <p:txBody>
          <a:bodyPr/>
          <a:lstStyle/>
          <a:p>
            <a:fld id="{B4AAD609-F83C-4414-814B-B5A2DF99692C}" type="slidenum">
              <a:rPr lang="en-US" smtClean="0"/>
              <a:pPr/>
              <a:t>12</a:t>
            </a:fld>
            <a:endParaRPr lang="en-US" dirty="0"/>
          </a:p>
        </p:txBody>
      </p:sp>
      <p:graphicFrame>
        <p:nvGraphicFramePr>
          <p:cNvPr id="6" name="Content Placeholder 6">
            <a:extLst>
              <a:ext uri="{FF2B5EF4-FFF2-40B4-BE49-F238E27FC236}">
                <a16:creationId xmlns:a16="http://schemas.microsoft.com/office/drawing/2014/main" id="{70FE3711-18E9-4251-9060-38258EAE94D9}"/>
              </a:ext>
            </a:extLst>
          </p:cNvPr>
          <p:cNvGraphicFramePr>
            <a:graphicFrameLocks/>
          </p:cNvGraphicFramePr>
          <p:nvPr>
            <p:extLst>
              <p:ext uri="{D42A27DB-BD31-4B8C-83A1-F6EECF244321}">
                <p14:modId xmlns:p14="http://schemas.microsoft.com/office/powerpoint/2010/main" val="199478614"/>
              </p:ext>
            </p:extLst>
          </p:nvPr>
        </p:nvGraphicFramePr>
        <p:xfrm>
          <a:off x="256540" y="802062"/>
          <a:ext cx="8753634" cy="4419600"/>
        </p:xfrm>
        <a:graphic>
          <a:graphicData uri="http://schemas.openxmlformats.org/drawingml/2006/table">
            <a:tbl>
              <a:tblPr firstRow="1" bandRow="1">
                <a:tableStyleId>{5C22544A-7EE6-4342-B048-85BDC9FD1C3A}</a:tableStyleId>
              </a:tblPr>
              <a:tblGrid>
                <a:gridCol w="1461707">
                  <a:extLst>
                    <a:ext uri="{9D8B030D-6E8A-4147-A177-3AD203B41FA5}">
                      <a16:colId xmlns:a16="http://schemas.microsoft.com/office/drawing/2014/main" val="20000"/>
                    </a:ext>
                  </a:extLst>
                </a:gridCol>
                <a:gridCol w="2956636">
                  <a:extLst>
                    <a:ext uri="{9D8B030D-6E8A-4147-A177-3AD203B41FA5}">
                      <a16:colId xmlns:a16="http://schemas.microsoft.com/office/drawing/2014/main" val="20001"/>
                    </a:ext>
                  </a:extLst>
                </a:gridCol>
                <a:gridCol w="4335291">
                  <a:extLst>
                    <a:ext uri="{9D8B030D-6E8A-4147-A177-3AD203B41FA5}">
                      <a16:colId xmlns:a16="http://schemas.microsoft.com/office/drawing/2014/main" val="20002"/>
                    </a:ext>
                  </a:extLst>
                </a:gridCol>
              </a:tblGrid>
              <a:tr h="391634">
                <a:tc>
                  <a:txBody>
                    <a:bodyPr/>
                    <a:lstStyle/>
                    <a:p>
                      <a:endParaRPr lang="en-US" sz="1800" dirty="0">
                        <a:latin typeface="Lato Heavy" panose="020F0502020204030203" pitchFamily="34" charset="0"/>
                        <a:ea typeface="Lato Heavy" panose="020F0502020204030203" pitchFamily="34" charset="0"/>
                        <a:cs typeface="Lato Heavy" panose="020F0502020204030203"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Lato Heavy" panose="020F0502020204030203" pitchFamily="34" charset="0"/>
                          <a:ea typeface="Lato Heavy" panose="020F0502020204030203" pitchFamily="34" charset="0"/>
                          <a:cs typeface="Lato Heavy" panose="020F0502020204030203" pitchFamily="34" charset="0"/>
                        </a:rPr>
                        <a:t>C (C99)</a:t>
                      </a:r>
                    </a:p>
                  </a:txBody>
                  <a:tcPr anchor="ctr"/>
                </a:tc>
                <a:tc>
                  <a:txBody>
                    <a:bodyPr/>
                    <a:lstStyle/>
                    <a:p>
                      <a:pPr algn="ctr"/>
                      <a:r>
                        <a:rPr lang="en-US" sz="2000" dirty="0">
                          <a:latin typeface="Lato Heavy" panose="020F0502020204030203" pitchFamily="34" charset="0"/>
                          <a:ea typeface="Lato Heavy" panose="020F0502020204030203" pitchFamily="34" charset="0"/>
                          <a:cs typeface="Lato Heavy" panose="020F0502020204030203" pitchFamily="34" charset="0"/>
                        </a:rPr>
                        <a:t>Java</a:t>
                      </a:r>
                    </a:p>
                  </a:txBody>
                  <a:tcPr anchor="ctr"/>
                </a:tc>
                <a:extLst>
                  <a:ext uri="{0D108BD9-81ED-4DB2-BD59-A6C34878D82A}">
                    <a16:rowId xmlns:a16="http://schemas.microsoft.com/office/drawing/2014/main" val="10000"/>
                  </a:ext>
                </a:extLst>
              </a:tr>
              <a:tr h="607534">
                <a:tc>
                  <a:txBody>
                    <a:bodyPr/>
                    <a:lstStyle/>
                    <a:p>
                      <a:pPr marL="0" marR="0">
                        <a:spcBef>
                          <a:spcPts val="0"/>
                        </a:spcBef>
                        <a:spcAft>
                          <a:spcPts val="0"/>
                        </a:spcAft>
                      </a:pPr>
                      <a:r>
                        <a:rPr lang="en-US" sz="1600" dirty="0">
                          <a:latin typeface="Lato Semibold" panose="020F0502020204030203" pitchFamily="34" charset="0"/>
                          <a:ea typeface="Lato Semibold" panose="020F0502020204030203" pitchFamily="34" charset="0"/>
                          <a:cs typeface="Lato Semibold" panose="020F0502020204030203" pitchFamily="34" charset="0"/>
                        </a:rPr>
                        <a:t>Type of Language </a:t>
                      </a:r>
                    </a:p>
                  </a:txBody>
                  <a:tcPr marL="63500" marR="63500" marT="63500" marB="63500" anchor="ctr"/>
                </a:tc>
                <a:tc>
                  <a:txBody>
                    <a:bodyPr/>
                    <a:lstStyle/>
                    <a:p>
                      <a:pPr marL="0" marR="0">
                        <a:spcBef>
                          <a:spcPts val="0"/>
                        </a:spcBef>
                        <a:spcAft>
                          <a:spcPts val="0"/>
                        </a:spcAft>
                      </a:pPr>
                      <a:r>
                        <a:rPr lang="en-US" sz="1600" dirty="0">
                          <a:latin typeface="Lato" panose="020F0502020204030203" pitchFamily="34" charset="0"/>
                          <a:ea typeface="Lato" panose="020F0502020204030203" pitchFamily="34" charset="0"/>
                          <a:cs typeface="Lato" panose="020F0502020204030203" pitchFamily="34" charset="0"/>
                        </a:rPr>
                        <a:t>Function Oriented </a:t>
                      </a:r>
                    </a:p>
                  </a:txBody>
                  <a:tcPr marL="63500" marR="63500" marT="63500" marB="63500" anchor="ctr"/>
                </a:tc>
                <a:tc>
                  <a:txBody>
                    <a:bodyPr/>
                    <a:lstStyle/>
                    <a:p>
                      <a:pPr marL="0" marR="0">
                        <a:spcBef>
                          <a:spcPts val="0"/>
                        </a:spcBef>
                        <a:spcAft>
                          <a:spcPts val="0"/>
                        </a:spcAft>
                      </a:pPr>
                      <a:r>
                        <a:rPr lang="en-US" sz="1600" dirty="0">
                          <a:latin typeface="Lato" panose="020F0502020204030203" pitchFamily="34" charset="0"/>
                          <a:ea typeface="Lato" panose="020F0502020204030203" pitchFamily="34" charset="0"/>
                          <a:cs typeface="Lato" panose="020F0502020204030203" pitchFamily="34" charset="0"/>
                        </a:rPr>
                        <a:t>Object Oriented </a:t>
                      </a:r>
                    </a:p>
                  </a:txBody>
                  <a:tcPr marL="63500" marR="63500" marT="63500" marB="63500" anchor="ctr"/>
                </a:tc>
                <a:extLst>
                  <a:ext uri="{0D108BD9-81ED-4DB2-BD59-A6C34878D82A}">
                    <a16:rowId xmlns:a16="http://schemas.microsoft.com/office/drawing/2014/main" val="10001"/>
                  </a:ext>
                </a:extLst>
              </a:tr>
              <a:tr h="607534">
                <a:tc>
                  <a:txBody>
                    <a:bodyPr/>
                    <a:lstStyle/>
                    <a:p>
                      <a:pPr marL="0" marR="0">
                        <a:spcBef>
                          <a:spcPts val="0"/>
                        </a:spcBef>
                        <a:spcAft>
                          <a:spcPts val="0"/>
                        </a:spcAft>
                      </a:pPr>
                      <a:r>
                        <a:rPr lang="en-US" sz="1600" dirty="0">
                          <a:latin typeface="Lato Semibold" panose="020F0502020204030203" pitchFamily="34" charset="0"/>
                          <a:ea typeface="Lato Semibold" panose="020F0502020204030203" pitchFamily="34" charset="0"/>
                          <a:cs typeface="Lato Semibold" panose="020F0502020204030203" pitchFamily="34" charset="0"/>
                        </a:rPr>
                        <a:t>Programming Unit </a:t>
                      </a:r>
                    </a:p>
                  </a:txBody>
                  <a:tcPr marL="63500" marR="63500" marT="63500" marB="63500" anchor="ctr"/>
                </a:tc>
                <a:tc>
                  <a:txBody>
                    <a:bodyPr/>
                    <a:lstStyle/>
                    <a:p>
                      <a:pPr marL="0" marR="0">
                        <a:spcBef>
                          <a:spcPts val="0"/>
                        </a:spcBef>
                        <a:spcAft>
                          <a:spcPts val="0"/>
                        </a:spcAft>
                      </a:pPr>
                      <a:r>
                        <a:rPr lang="en-US" sz="1600" dirty="0">
                          <a:latin typeface="Lato" panose="020F0502020204030203" pitchFamily="34" charset="0"/>
                          <a:ea typeface="Lato" panose="020F0502020204030203" pitchFamily="34" charset="0"/>
                          <a:cs typeface="Lato" panose="020F0502020204030203" pitchFamily="34" charset="0"/>
                        </a:rPr>
                        <a:t>Function </a:t>
                      </a:r>
                    </a:p>
                  </a:txBody>
                  <a:tcPr marL="63500" marR="63500" marT="63500" marB="63500" anchor="ctr"/>
                </a:tc>
                <a:tc>
                  <a:txBody>
                    <a:bodyPr/>
                    <a:lstStyle/>
                    <a:p>
                      <a:pPr marL="0" marR="0">
                        <a:spcBef>
                          <a:spcPts val="0"/>
                        </a:spcBef>
                        <a:spcAft>
                          <a:spcPts val="0"/>
                        </a:spcAft>
                      </a:pPr>
                      <a:r>
                        <a:rPr lang="en-US" sz="1600" dirty="0">
                          <a:latin typeface="Lato" panose="020F0502020204030203" pitchFamily="34" charset="0"/>
                          <a:ea typeface="Lato" panose="020F0502020204030203" pitchFamily="34" charset="0"/>
                          <a:cs typeface="Lato" panose="020F0502020204030203" pitchFamily="34" charset="0"/>
                        </a:rPr>
                        <a:t>Class = Abstract Data</a:t>
                      </a:r>
                      <a:r>
                        <a:rPr lang="en-US" sz="1600" baseline="0" dirty="0">
                          <a:latin typeface="Lato" panose="020F0502020204030203" pitchFamily="34" charset="0"/>
                          <a:ea typeface="Lato" panose="020F0502020204030203" pitchFamily="34" charset="0"/>
                          <a:cs typeface="Lato" panose="020F0502020204030203" pitchFamily="34" charset="0"/>
                        </a:rPr>
                        <a:t> Type</a:t>
                      </a:r>
                      <a:r>
                        <a:rPr lang="en-US" sz="1600" dirty="0">
                          <a:latin typeface="Lato" panose="020F0502020204030203" pitchFamily="34" charset="0"/>
                          <a:ea typeface="Lato" panose="020F0502020204030203" pitchFamily="34" charset="0"/>
                          <a:cs typeface="Lato" panose="020F0502020204030203" pitchFamily="34" charset="0"/>
                        </a:rPr>
                        <a:t> </a:t>
                      </a:r>
                    </a:p>
                  </a:txBody>
                  <a:tcPr marL="63500" marR="63500" marT="63500" marB="63500" anchor="ctr"/>
                </a:tc>
                <a:extLst>
                  <a:ext uri="{0D108BD9-81ED-4DB2-BD59-A6C34878D82A}">
                    <a16:rowId xmlns:a16="http://schemas.microsoft.com/office/drawing/2014/main" val="10002"/>
                  </a:ext>
                </a:extLst>
              </a:tr>
              <a:tr h="607534">
                <a:tc>
                  <a:txBody>
                    <a:bodyPr/>
                    <a:lstStyle/>
                    <a:p>
                      <a:pPr marL="0" marR="0">
                        <a:spcBef>
                          <a:spcPts val="0"/>
                        </a:spcBef>
                        <a:spcAft>
                          <a:spcPts val="0"/>
                        </a:spcAft>
                      </a:pPr>
                      <a:r>
                        <a:rPr lang="en-US" sz="1600" dirty="0">
                          <a:latin typeface="Lato Semibold" panose="020F0502020204030203" pitchFamily="34" charset="0"/>
                          <a:ea typeface="Lato Semibold" panose="020F0502020204030203" pitchFamily="34" charset="0"/>
                          <a:cs typeface="Lato Semibold" panose="020F0502020204030203" pitchFamily="34" charset="0"/>
                        </a:rPr>
                        <a:t>Compilation </a:t>
                      </a:r>
                    </a:p>
                  </a:txBody>
                  <a:tcPr marL="63500" marR="63500" marT="63500" marB="63500" anchor="ctr"/>
                </a:tc>
                <a:tc>
                  <a:txBody>
                    <a:bodyPr/>
                    <a:lstStyle/>
                    <a:p>
                      <a:pPr marL="0" marR="0">
                        <a:spcBef>
                          <a:spcPts val="0"/>
                        </a:spcBef>
                        <a:spcAft>
                          <a:spcPts val="0"/>
                        </a:spcAft>
                      </a:pPr>
                      <a:r>
                        <a:rPr lang="en-US" sz="1600" i="1" dirty="0" err="1">
                          <a:latin typeface="Lato" panose="020F0502020204030203" pitchFamily="34" charset="0"/>
                          <a:ea typeface="Lato" panose="020F0502020204030203" pitchFamily="34" charset="0"/>
                          <a:cs typeface="Lato" panose="020F0502020204030203" pitchFamily="34" charset="0"/>
                        </a:rPr>
                        <a:t>gcc</a:t>
                      </a:r>
                      <a:r>
                        <a:rPr lang="en-US" sz="1600" i="1" dirty="0">
                          <a:latin typeface="Lato" panose="020F0502020204030203" pitchFamily="34" charset="0"/>
                          <a:ea typeface="Lato" panose="020F0502020204030203" pitchFamily="34" charset="0"/>
                          <a:cs typeface="Lato" panose="020F0502020204030203" pitchFamily="34" charset="0"/>
                        </a:rPr>
                        <a:t> </a:t>
                      </a:r>
                      <a:r>
                        <a:rPr lang="en-US" sz="1600" i="1" dirty="0" err="1">
                          <a:latin typeface="Lato" panose="020F0502020204030203" pitchFamily="34" charset="0"/>
                          <a:ea typeface="Lato" panose="020F0502020204030203" pitchFamily="34" charset="0"/>
                          <a:cs typeface="Lato" panose="020F0502020204030203" pitchFamily="34" charset="0"/>
                        </a:rPr>
                        <a:t>hello.c</a:t>
                      </a:r>
                      <a:r>
                        <a:rPr lang="en-US" sz="1600" i="1" dirty="0">
                          <a:latin typeface="Lato" panose="020F0502020204030203" pitchFamily="34" charset="0"/>
                          <a:ea typeface="Lato" panose="020F0502020204030203" pitchFamily="34" charset="0"/>
                          <a:cs typeface="Lato" panose="020F0502020204030203" pitchFamily="34" charset="0"/>
                        </a:rPr>
                        <a:t> - </a:t>
                      </a:r>
                      <a:r>
                        <a:rPr lang="en-US" sz="1600" dirty="0">
                          <a:latin typeface="Lato" panose="020F0502020204030203" pitchFamily="34" charset="0"/>
                          <a:ea typeface="Lato" panose="020F0502020204030203" pitchFamily="34" charset="0"/>
                          <a:cs typeface="Lato" panose="020F0502020204030203" pitchFamily="34" charset="0"/>
                        </a:rPr>
                        <a:t>creates machine language code </a:t>
                      </a:r>
                    </a:p>
                  </a:txBody>
                  <a:tcPr marL="63500" marR="63500" marT="63500" marB="63500" anchor="ctr"/>
                </a:tc>
                <a:tc>
                  <a:txBody>
                    <a:bodyPr/>
                    <a:lstStyle/>
                    <a:p>
                      <a:pPr marL="0" marR="0">
                        <a:spcBef>
                          <a:spcPts val="0"/>
                        </a:spcBef>
                        <a:spcAft>
                          <a:spcPts val="0"/>
                        </a:spcAft>
                      </a:pPr>
                      <a:r>
                        <a:rPr lang="en-US" sz="1600" i="1" dirty="0" err="1">
                          <a:latin typeface="Lato" panose="020F0502020204030203" pitchFamily="34" charset="0"/>
                          <a:ea typeface="Lato" panose="020F0502020204030203" pitchFamily="34" charset="0"/>
                          <a:cs typeface="Lato" panose="020F0502020204030203" pitchFamily="34" charset="0"/>
                        </a:rPr>
                        <a:t>javac</a:t>
                      </a:r>
                      <a:r>
                        <a:rPr lang="en-US" sz="1600" i="1" dirty="0">
                          <a:latin typeface="Lato" panose="020F0502020204030203" pitchFamily="34" charset="0"/>
                          <a:ea typeface="Lato" panose="020F0502020204030203" pitchFamily="34" charset="0"/>
                          <a:cs typeface="Lato" panose="020F0502020204030203" pitchFamily="34" charset="0"/>
                        </a:rPr>
                        <a:t> Hello.java - </a:t>
                      </a:r>
                      <a:r>
                        <a:rPr lang="en-US" sz="1600" dirty="0">
                          <a:latin typeface="Lato" panose="020F0502020204030203" pitchFamily="34" charset="0"/>
                          <a:ea typeface="Lato" panose="020F0502020204030203" pitchFamily="34" charset="0"/>
                          <a:cs typeface="Lato" panose="020F0502020204030203" pitchFamily="34" charset="0"/>
                        </a:rPr>
                        <a:t>creates Java virtual</a:t>
                      </a:r>
                      <a:r>
                        <a:rPr lang="en-US" sz="1600" baseline="0" dirty="0">
                          <a:latin typeface="Lato" panose="020F0502020204030203" pitchFamily="34" charset="0"/>
                          <a:ea typeface="Lato" panose="020F0502020204030203" pitchFamily="34" charset="0"/>
                          <a:cs typeface="Lato" panose="020F0502020204030203" pitchFamily="34" charset="0"/>
                        </a:rPr>
                        <a:t> machine</a:t>
                      </a:r>
                      <a:r>
                        <a:rPr lang="en-US" sz="1600" dirty="0">
                          <a:latin typeface="Lato" panose="020F0502020204030203" pitchFamily="34" charset="0"/>
                          <a:ea typeface="Lato" panose="020F0502020204030203" pitchFamily="34" charset="0"/>
                          <a:cs typeface="Lato" panose="020F0502020204030203" pitchFamily="34" charset="0"/>
                        </a:rPr>
                        <a:t> language bytecode </a:t>
                      </a:r>
                    </a:p>
                  </a:txBody>
                  <a:tcPr marL="63500" marR="63500" marT="63500" marB="63500" anchor="ctr"/>
                </a:tc>
                <a:extLst>
                  <a:ext uri="{0D108BD9-81ED-4DB2-BD59-A6C34878D82A}">
                    <a16:rowId xmlns:a16="http://schemas.microsoft.com/office/drawing/2014/main" val="10003"/>
                  </a:ext>
                </a:extLst>
              </a:tr>
              <a:tr h="607534">
                <a:tc>
                  <a:txBody>
                    <a:bodyPr/>
                    <a:lstStyle/>
                    <a:p>
                      <a:pPr marL="0" marR="0">
                        <a:spcBef>
                          <a:spcPts val="0"/>
                        </a:spcBef>
                        <a:spcAft>
                          <a:spcPts val="0"/>
                        </a:spcAft>
                      </a:pPr>
                      <a:r>
                        <a:rPr lang="en-US" sz="1600" dirty="0">
                          <a:latin typeface="Lato Semibold" panose="020F0502020204030203" pitchFamily="34" charset="0"/>
                          <a:ea typeface="Lato Semibold" panose="020F0502020204030203" pitchFamily="34" charset="0"/>
                          <a:cs typeface="Lato Semibold" panose="020F0502020204030203" pitchFamily="34" charset="0"/>
                        </a:rPr>
                        <a:t>Execution </a:t>
                      </a:r>
                    </a:p>
                  </a:txBody>
                  <a:tcPr marL="63500" marR="63500" marT="63500" marB="63500" anchor="ctr"/>
                </a:tc>
                <a:tc>
                  <a:txBody>
                    <a:bodyPr/>
                    <a:lstStyle/>
                    <a:p>
                      <a:pPr marL="0" marR="0">
                        <a:spcBef>
                          <a:spcPts val="0"/>
                        </a:spcBef>
                        <a:spcAft>
                          <a:spcPts val="0"/>
                        </a:spcAft>
                      </a:pPr>
                      <a:r>
                        <a:rPr lang="en-US" sz="1600" i="1" dirty="0" err="1">
                          <a:latin typeface="Lato" panose="020F0502020204030203" pitchFamily="34" charset="0"/>
                          <a:ea typeface="Lato" panose="020F0502020204030203" pitchFamily="34" charset="0"/>
                          <a:cs typeface="Lato" panose="020F0502020204030203" pitchFamily="34" charset="0"/>
                        </a:rPr>
                        <a:t>a.out</a:t>
                      </a:r>
                      <a:r>
                        <a:rPr lang="en-US" sz="1600" i="1" dirty="0">
                          <a:latin typeface="Lato" panose="020F0502020204030203" pitchFamily="34" charset="0"/>
                          <a:ea typeface="Lato" panose="020F0502020204030203" pitchFamily="34" charset="0"/>
                          <a:cs typeface="Lato" panose="020F0502020204030203" pitchFamily="34" charset="0"/>
                        </a:rPr>
                        <a:t> </a:t>
                      </a:r>
                      <a:r>
                        <a:rPr lang="en-US" sz="1600" dirty="0">
                          <a:latin typeface="Lato" panose="020F0502020204030203" pitchFamily="34" charset="0"/>
                          <a:ea typeface="Lato" panose="020F0502020204030203" pitchFamily="34" charset="0"/>
                          <a:cs typeface="Lato" panose="020F0502020204030203" pitchFamily="34" charset="0"/>
                        </a:rPr>
                        <a:t>- loads and executes program </a:t>
                      </a:r>
                    </a:p>
                  </a:txBody>
                  <a:tcPr marL="63500" marR="63500" marT="63500" marB="63500" anchor="ctr"/>
                </a:tc>
                <a:tc>
                  <a:txBody>
                    <a:bodyPr/>
                    <a:lstStyle/>
                    <a:p>
                      <a:pPr marL="0" marR="0">
                        <a:spcBef>
                          <a:spcPts val="0"/>
                        </a:spcBef>
                        <a:spcAft>
                          <a:spcPts val="0"/>
                        </a:spcAft>
                      </a:pPr>
                      <a:r>
                        <a:rPr lang="en-US" sz="1600" i="1" dirty="0">
                          <a:latin typeface="Lato" panose="020F0502020204030203" pitchFamily="34" charset="0"/>
                          <a:ea typeface="Lato" panose="020F0502020204030203" pitchFamily="34" charset="0"/>
                          <a:cs typeface="Lato" panose="020F0502020204030203" pitchFamily="34" charset="0"/>
                        </a:rPr>
                        <a:t>java Hello </a:t>
                      </a:r>
                      <a:r>
                        <a:rPr lang="en-US" sz="1600" dirty="0">
                          <a:latin typeface="Lato" panose="020F0502020204030203" pitchFamily="34" charset="0"/>
                          <a:ea typeface="Lato" panose="020F0502020204030203" pitchFamily="34" charset="0"/>
                          <a:cs typeface="Lato" panose="020F0502020204030203" pitchFamily="34" charset="0"/>
                        </a:rPr>
                        <a:t>- interprets bytecodes </a:t>
                      </a:r>
                    </a:p>
                  </a:txBody>
                  <a:tcPr marL="63500" marR="63500" marT="63500" marB="63500" anchor="ctr"/>
                </a:tc>
                <a:extLst>
                  <a:ext uri="{0D108BD9-81ED-4DB2-BD59-A6C34878D82A}">
                    <a16:rowId xmlns:a16="http://schemas.microsoft.com/office/drawing/2014/main" val="10004"/>
                  </a:ext>
                </a:extLst>
              </a:tr>
              <a:tr h="1179922">
                <a:tc>
                  <a:txBody>
                    <a:bodyPr/>
                    <a:lstStyle/>
                    <a:p>
                      <a:pPr marL="0" marR="0">
                        <a:spcBef>
                          <a:spcPts val="0"/>
                        </a:spcBef>
                        <a:spcAft>
                          <a:spcPts val="0"/>
                        </a:spcAft>
                      </a:pPr>
                      <a:r>
                        <a:rPr lang="en-US" sz="1600" dirty="0">
                          <a:latin typeface="Lato Semibold" panose="020F0502020204030203" pitchFamily="34" charset="0"/>
                          <a:ea typeface="Lato Semibold" panose="020F0502020204030203" pitchFamily="34" charset="0"/>
                          <a:cs typeface="Lato Semibold" panose="020F0502020204030203" pitchFamily="34" charset="0"/>
                        </a:rPr>
                        <a:t>hello, world </a:t>
                      </a:r>
                    </a:p>
                  </a:txBody>
                  <a:tcPr marL="63500" marR="63500" marT="63500" marB="63500" anchor="ctr"/>
                </a:tc>
                <a:tc>
                  <a:txBody>
                    <a:bodyPr/>
                    <a:lstStyle/>
                    <a:p>
                      <a:pPr marL="0" marR="0">
                        <a:spcBef>
                          <a:spcPts val="0"/>
                        </a:spcBef>
                        <a:spcAft>
                          <a:spcPts val="0"/>
                        </a:spcAft>
                      </a:pPr>
                      <a:r>
                        <a:rPr lang="en-US" sz="1400" dirty="0">
                          <a:latin typeface="Inconsolata" panose="020B0609030003000000" pitchFamily="49" charset="0"/>
                          <a:ea typeface="Times New Roman"/>
                          <a:cs typeface="Times New Roman"/>
                        </a:rPr>
                        <a:t>#</a:t>
                      </a:r>
                      <a:r>
                        <a:rPr lang="en-US" sz="1400" dirty="0">
                          <a:latin typeface="Inconsolata" panose="020B0609030003000000" pitchFamily="49" charset="0"/>
                          <a:ea typeface="Times New Roman"/>
                          <a:cs typeface="Courier"/>
                        </a:rPr>
                        <a:t>include&lt;</a:t>
                      </a:r>
                      <a:r>
                        <a:rPr lang="en-US" sz="1400" dirty="0" err="1">
                          <a:latin typeface="Inconsolata" panose="020B0609030003000000" pitchFamily="49" charset="0"/>
                          <a:ea typeface="Times New Roman"/>
                          <a:cs typeface="Courier"/>
                        </a:rPr>
                        <a:t>stdio.h</a:t>
                      </a:r>
                      <a:r>
                        <a:rPr lang="en-US" sz="1400" dirty="0">
                          <a:latin typeface="Inconsolata" panose="020B0609030003000000" pitchFamily="49" charset="0"/>
                          <a:ea typeface="Times New Roman"/>
                          <a:cs typeface="Courier"/>
                        </a:rPr>
                        <a:t>&gt;</a:t>
                      </a:r>
                      <a:br>
                        <a:rPr lang="en-US" sz="1400" dirty="0">
                          <a:latin typeface="Inconsolata" panose="020B0609030003000000" pitchFamily="49" charset="0"/>
                          <a:ea typeface="Times New Roman"/>
                          <a:cs typeface="Courier"/>
                        </a:rPr>
                      </a:br>
                      <a:r>
                        <a:rPr lang="en-US" sz="1400" dirty="0">
                          <a:latin typeface="Inconsolata" panose="020B0609030003000000" pitchFamily="49" charset="0"/>
                          <a:ea typeface="Times New Roman"/>
                          <a:cs typeface="Courier"/>
                        </a:rPr>
                        <a:t>int main(void) {</a:t>
                      </a:r>
                      <a:br>
                        <a:rPr lang="en-US" sz="1400" dirty="0">
                          <a:latin typeface="Inconsolata" panose="020B0609030003000000" pitchFamily="49" charset="0"/>
                          <a:ea typeface="Times New Roman"/>
                          <a:cs typeface="Courier"/>
                        </a:rPr>
                      </a:br>
                      <a:r>
                        <a:rPr lang="en-US" sz="1400" dirty="0">
                          <a:latin typeface="Inconsolata" panose="020B0609030003000000" pitchFamily="49" charset="0"/>
                          <a:ea typeface="Times New Roman"/>
                          <a:cs typeface="Courier"/>
                        </a:rPr>
                        <a:t>   </a:t>
                      </a:r>
                      <a:r>
                        <a:rPr lang="en-US" sz="1400" dirty="0" err="1">
                          <a:latin typeface="Inconsolata" panose="020B0609030003000000" pitchFamily="49" charset="0"/>
                          <a:ea typeface="Times New Roman"/>
                          <a:cs typeface="Courier"/>
                        </a:rPr>
                        <a:t>printf</a:t>
                      </a:r>
                      <a:r>
                        <a:rPr lang="en-US" sz="1400" dirty="0">
                          <a:latin typeface="Inconsolata" panose="020B0609030003000000" pitchFamily="49" charset="0"/>
                          <a:ea typeface="Times New Roman"/>
                          <a:cs typeface="Courier"/>
                        </a:rPr>
                        <a:t>("Hello World\n");</a:t>
                      </a:r>
                      <a:br>
                        <a:rPr lang="en-US" sz="1400" dirty="0">
                          <a:latin typeface="Inconsolata" panose="020B0609030003000000" pitchFamily="49" charset="0"/>
                          <a:ea typeface="Times New Roman"/>
                          <a:cs typeface="Courier"/>
                        </a:rPr>
                      </a:br>
                      <a:r>
                        <a:rPr lang="en-US" sz="1400" dirty="0">
                          <a:latin typeface="Inconsolata" panose="020B0609030003000000" pitchFamily="49" charset="0"/>
                          <a:ea typeface="Times New Roman"/>
                          <a:cs typeface="Courier"/>
                        </a:rPr>
                        <a:t>   return 0;</a:t>
                      </a:r>
                      <a:br>
                        <a:rPr lang="en-US" sz="1400" dirty="0">
                          <a:latin typeface="Inconsolata" panose="020B0609030003000000" pitchFamily="49" charset="0"/>
                          <a:ea typeface="Times New Roman"/>
                          <a:cs typeface="Courier"/>
                        </a:rPr>
                      </a:br>
                      <a:r>
                        <a:rPr lang="en-US" sz="1400" dirty="0">
                          <a:latin typeface="Inconsolata" panose="020B0609030003000000" pitchFamily="49" charset="0"/>
                          <a:ea typeface="Times New Roman"/>
                          <a:cs typeface="Courier"/>
                        </a:rPr>
                        <a:t>}</a:t>
                      </a:r>
                      <a:endParaRPr lang="en-US" sz="1400" dirty="0">
                        <a:latin typeface="Inconsolata" panose="020B0609030003000000" pitchFamily="49" charset="0"/>
                        <a:ea typeface="Times New Roman"/>
                        <a:cs typeface="Times New Roman"/>
                      </a:endParaRPr>
                    </a:p>
                  </a:txBody>
                  <a:tcPr marL="63500" marR="63500" marT="63500" marB="63500" anchor="ctr"/>
                </a:tc>
                <a:tc>
                  <a:txBody>
                    <a:bodyPr/>
                    <a:lstStyle/>
                    <a:p>
                      <a:pPr marL="0" marR="0">
                        <a:spcBef>
                          <a:spcPts val="0"/>
                        </a:spcBef>
                        <a:spcAft>
                          <a:spcPts val="0"/>
                        </a:spcAft>
                      </a:pPr>
                      <a:r>
                        <a:rPr lang="en-US" sz="1400" dirty="0">
                          <a:latin typeface="Inconsolata" panose="020B0609030003000000" pitchFamily="49" charset="0"/>
                          <a:ea typeface="Times New Roman"/>
                          <a:cs typeface="Courier"/>
                        </a:rPr>
                        <a:t>public class HelloWorld </a:t>
                      </a:r>
                      <a:r>
                        <a:rPr lang="en-US" sz="1400" dirty="0">
                          <a:latin typeface="Inconsolata" panose="020B0609030003000000" pitchFamily="49" charset="0"/>
                          <a:ea typeface="Times New Roman"/>
                          <a:cs typeface="Times New Roman"/>
                        </a:rPr>
                        <a:t>{</a:t>
                      </a:r>
                      <a:br>
                        <a:rPr lang="en-US" sz="1400" dirty="0">
                          <a:latin typeface="Inconsolata" panose="020B0609030003000000" pitchFamily="49" charset="0"/>
                          <a:ea typeface="Times New Roman"/>
                          <a:cs typeface="Courier"/>
                        </a:rPr>
                      </a:br>
                      <a:r>
                        <a:rPr lang="en-US" sz="1400" dirty="0">
                          <a:latin typeface="Inconsolata" panose="020B0609030003000000" pitchFamily="49" charset="0"/>
                          <a:ea typeface="Times New Roman"/>
                          <a:cs typeface="Courier"/>
                        </a:rPr>
                        <a:t>   public static void main(String[] </a:t>
                      </a:r>
                      <a:r>
                        <a:rPr lang="en-US" sz="1400" dirty="0" err="1">
                          <a:latin typeface="Inconsolata" panose="020B0609030003000000" pitchFamily="49" charset="0"/>
                          <a:ea typeface="Times New Roman"/>
                          <a:cs typeface="Courier"/>
                        </a:rPr>
                        <a:t>args</a:t>
                      </a:r>
                      <a:r>
                        <a:rPr lang="en-US" sz="1400" dirty="0">
                          <a:latin typeface="Inconsolata" panose="020B0609030003000000" pitchFamily="49" charset="0"/>
                          <a:ea typeface="Times New Roman"/>
                          <a:cs typeface="Courier"/>
                        </a:rPr>
                        <a:t>) { </a:t>
                      </a:r>
                      <a:br>
                        <a:rPr lang="en-US" sz="1400" dirty="0">
                          <a:latin typeface="Inconsolata" panose="020B0609030003000000" pitchFamily="49" charset="0"/>
                          <a:ea typeface="Times New Roman"/>
                          <a:cs typeface="Courier"/>
                        </a:rPr>
                      </a:br>
                      <a:r>
                        <a:rPr lang="en-US" sz="1400" dirty="0">
                          <a:latin typeface="Inconsolata" panose="020B0609030003000000" pitchFamily="49" charset="0"/>
                          <a:ea typeface="Times New Roman"/>
                          <a:cs typeface="Courier"/>
                        </a:rPr>
                        <a:t>   </a:t>
                      </a:r>
                      <a:r>
                        <a:rPr lang="en-US" sz="1400" dirty="0" err="1">
                          <a:latin typeface="Inconsolata" panose="020B0609030003000000" pitchFamily="49" charset="0"/>
                          <a:ea typeface="Times New Roman"/>
                          <a:cs typeface="Courier"/>
                        </a:rPr>
                        <a:t>System.out.println</a:t>
                      </a:r>
                      <a:r>
                        <a:rPr lang="en-US" sz="1400" dirty="0">
                          <a:latin typeface="Inconsolata" panose="020B0609030003000000" pitchFamily="49" charset="0"/>
                          <a:ea typeface="Times New Roman"/>
                          <a:cs typeface="Courier"/>
                        </a:rPr>
                        <a:t>("Hello World");</a:t>
                      </a:r>
                      <a:br>
                        <a:rPr lang="en-US" sz="1400" dirty="0">
                          <a:latin typeface="Inconsolata" panose="020B0609030003000000" pitchFamily="49" charset="0"/>
                          <a:ea typeface="Times New Roman"/>
                          <a:cs typeface="Courier"/>
                        </a:rPr>
                      </a:br>
                      <a:r>
                        <a:rPr lang="en-US" sz="1400" dirty="0">
                          <a:latin typeface="Inconsolata" panose="020B0609030003000000" pitchFamily="49" charset="0"/>
                          <a:ea typeface="Times New Roman"/>
                          <a:cs typeface="Courier"/>
                        </a:rPr>
                        <a:t>   }</a:t>
                      </a:r>
                      <a:br>
                        <a:rPr lang="en-US" sz="1400" dirty="0">
                          <a:latin typeface="Inconsolata" panose="020B0609030003000000" pitchFamily="49" charset="0"/>
                          <a:ea typeface="Times New Roman"/>
                          <a:cs typeface="Courier"/>
                        </a:rPr>
                      </a:br>
                      <a:r>
                        <a:rPr lang="en-US" sz="1400" dirty="0">
                          <a:latin typeface="Inconsolata" panose="020B0609030003000000" pitchFamily="49" charset="0"/>
                          <a:ea typeface="Times New Roman"/>
                          <a:cs typeface="Courier"/>
                        </a:rPr>
                        <a:t>} </a:t>
                      </a:r>
                      <a:endParaRPr lang="en-US" sz="1400" dirty="0">
                        <a:latin typeface="Inconsolata" panose="020B0609030003000000" pitchFamily="49" charset="0"/>
                        <a:ea typeface="Times New Roman"/>
                        <a:cs typeface="Times New Roman"/>
                      </a:endParaRPr>
                    </a:p>
                  </a:txBody>
                  <a:tcPr marL="63500" marR="63500" marT="63500" marB="63500" anchor="ctr"/>
                </a:tc>
                <a:extLst>
                  <a:ext uri="{0D108BD9-81ED-4DB2-BD59-A6C34878D82A}">
                    <a16:rowId xmlns:a16="http://schemas.microsoft.com/office/drawing/2014/main" val="10005"/>
                  </a:ext>
                </a:extLst>
              </a:tr>
              <a:tr h="366529">
                <a:tc>
                  <a:txBody>
                    <a:bodyPr/>
                    <a:lstStyle/>
                    <a:p>
                      <a:pPr marL="0" marR="0">
                        <a:spcBef>
                          <a:spcPts val="0"/>
                        </a:spcBef>
                        <a:spcAft>
                          <a:spcPts val="0"/>
                        </a:spcAft>
                      </a:pPr>
                      <a:r>
                        <a:rPr lang="en-US" sz="1600" dirty="0">
                          <a:latin typeface="Lato Semibold" panose="020F0502020204030203" pitchFamily="34" charset="0"/>
                          <a:ea typeface="Lato Semibold" panose="020F0502020204030203" pitchFamily="34" charset="0"/>
                          <a:cs typeface="Lato Semibold" panose="020F0502020204030203" pitchFamily="34" charset="0"/>
                        </a:rPr>
                        <a:t>Storage</a:t>
                      </a:r>
                    </a:p>
                  </a:txBody>
                  <a:tcPr marL="63500" marR="63500" marT="63500" marB="63500" anchor="ctr"/>
                </a:tc>
                <a:tc>
                  <a:txBody>
                    <a:bodyPr/>
                    <a:lstStyle/>
                    <a:p>
                      <a:pPr marL="0" marR="0">
                        <a:spcBef>
                          <a:spcPts val="0"/>
                        </a:spcBef>
                        <a:spcAft>
                          <a:spcPts val="0"/>
                        </a:spcAft>
                      </a:pPr>
                      <a:r>
                        <a:rPr lang="en-US" sz="1400" dirty="0">
                          <a:latin typeface="Lato" panose="020F0502020204030203" pitchFamily="34" charset="0"/>
                          <a:ea typeface="Lato" panose="020F0502020204030203" pitchFamily="34" charset="0"/>
                          <a:cs typeface="Lato" panose="020F0502020204030203" pitchFamily="34" charset="0"/>
                        </a:rPr>
                        <a:t>Manual (</a:t>
                      </a:r>
                      <a:r>
                        <a:rPr lang="en-US" sz="1400" b="1" dirty="0" err="1">
                          <a:latin typeface="Lato Black" panose="020F0502020204030203" pitchFamily="34" charset="0"/>
                          <a:ea typeface="Lato Black" panose="020F0502020204030203" pitchFamily="34" charset="0"/>
                          <a:cs typeface="Lato Black" panose="020F0502020204030203" pitchFamily="34" charset="0"/>
                        </a:rPr>
                        <a:t>malloc</a:t>
                      </a:r>
                      <a:r>
                        <a:rPr lang="en-US" sz="1400" dirty="0">
                          <a:latin typeface="Lato" panose="020F0502020204030203" pitchFamily="34" charset="0"/>
                          <a:ea typeface="Lato" panose="020F0502020204030203" pitchFamily="34" charset="0"/>
                          <a:cs typeface="Lato" panose="020F0502020204030203" pitchFamily="34" charset="0"/>
                        </a:rPr>
                        <a:t>, </a:t>
                      </a:r>
                      <a:r>
                        <a:rPr lang="en-US" sz="1400" b="1" dirty="0">
                          <a:latin typeface="Lato Black" panose="020F0502020204030203" pitchFamily="34" charset="0"/>
                          <a:ea typeface="Lato Black" panose="020F0502020204030203" pitchFamily="34" charset="0"/>
                          <a:cs typeface="Lato Black" panose="020F0502020204030203" pitchFamily="34" charset="0"/>
                        </a:rPr>
                        <a:t>free</a:t>
                      </a:r>
                      <a:r>
                        <a:rPr lang="en-US" sz="1400" dirty="0">
                          <a:latin typeface="Lato" panose="020F0502020204030203" pitchFamily="34" charset="0"/>
                          <a:ea typeface="Lato" panose="020F0502020204030203" pitchFamily="34" charset="0"/>
                          <a:cs typeface="Lato" panose="020F0502020204030203" pitchFamily="34" charset="0"/>
                        </a:rPr>
                        <a:t>)</a:t>
                      </a:r>
                    </a:p>
                  </a:txBody>
                  <a:tcPr marL="63500" marR="63500" marT="63500" marB="63500" anchor="ctr"/>
                </a:tc>
                <a:tc>
                  <a:txBody>
                    <a:bodyPr/>
                    <a:lstStyle/>
                    <a:p>
                      <a:pPr marL="0" marR="0">
                        <a:spcBef>
                          <a:spcPts val="0"/>
                        </a:spcBef>
                        <a:spcAft>
                          <a:spcPts val="0"/>
                        </a:spcAft>
                      </a:pPr>
                      <a:r>
                        <a:rPr lang="en-US" sz="1400" dirty="0">
                          <a:latin typeface="Lato" panose="020F0502020204030203" pitchFamily="34" charset="0"/>
                          <a:ea typeface="Lato" panose="020F0502020204030203" pitchFamily="34" charset="0"/>
                          <a:cs typeface="Lato" panose="020F0502020204030203" pitchFamily="34" charset="0"/>
                        </a:rPr>
                        <a:t>Automatic</a:t>
                      </a:r>
                      <a:r>
                        <a:rPr lang="en-US" sz="1400" baseline="0" dirty="0">
                          <a:latin typeface="Lato" panose="020F0502020204030203" pitchFamily="34" charset="0"/>
                          <a:ea typeface="Lato" panose="020F0502020204030203" pitchFamily="34" charset="0"/>
                          <a:cs typeface="Lato" panose="020F0502020204030203" pitchFamily="34" charset="0"/>
                        </a:rPr>
                        <a:t> (garbage collection)</a:t>
                      </a:r>
                      <a:endParaRPr lang="en-US" sz="1400" dirty="0">
                        <a:latin typeface="Lato" panose="020F0502020204030203" pitchFamily="34" charset="0"/>
                        <a:ea typeface="Lato" panose="020F0502020204030203" pitchFamily="34" charset="0"/>
                        <a:cs typeface="Lato" panose="020F0502020204030203" pitchFamily="34" charset="0"/>
                      </a:endParaRPr>
                    </a:p>
                  </a:txBody>
                  <a:tcPr marL="63500" marR="63500" marT="63500" marB="63500" anchor="ctr"/>
                </a:tc>
                <a:extLst>
                  <a:ext uri="{0D108BD9-81ED-4DB2-BD59-A6C34878D82A}">
                    <a16:rowId xmlns:a16="http://schemas.microsoft.com/office/drawing/2014/main" val="10006"/>
                  </a:ext>
                </a:extLst>
              </a:tr>
            </a:tbl>
          </a:graphicData>
        </a:graphic>
      </p:graphicFrame>
      <p:sp>
        <p:nvSpPr>
          <p:cNvPr id="7" name="Rectangle 6">
            <a:extLst>
              <a:ext uri="{FF2B5EF4-FFF2-40B4-BE49-F238E27FC236}">
                <a16:creationId xmlns:a16="http://schemas.microsoft.com/office/drawing/2014/main" id="{A4AA473A-AC3D-4C2C-BC0E-1A1E98BD89F3}"/>
              </a:ext>
            </a:extLst>
          </p:cNvPr>
          <p:cNvSpPr/>
          <p:nvPr/>
        </p:nvSpPr>
        <p:spPr>
          <a:xfrm>
            <a:off x="2506979" y="5269998"/>
            <a:ext cx="6423660" cy="276999"/>
          </a:xfrm>
          <a:prstGeom prst="rect">
            <a:avLst/>
          </a:prstGeom>
        </p:spPr>
        <p:txBody>
          <a:bodyPr wrap="square">
            <a:spAutoFit/>
          </a:bodyPr>
          <a:lstStyle/>
          <a:p>
            <a:pPr algn="ctr"/>
            <a:r>
              <a:rPr lang="en-US" sz="1200" dirty="0">
                <a:latin typeface="Lato Light" panose="020F0502020204030203" pitchFamily="34" charset="0"/>
                <a:ea typeface="Lato Light" panose="020F0502020204030203" pitchFamily="34" charset="0"/>
                <a:cs typeface="Lato Light" panose="020F0502020204030203" pitchFamily="34" charset="0"/>
              </a:rPr>
              <a:t>From </a:t>
            </a:r>
            <a:r>
              <a:rPr lang="en-US" sz="1200" dirty="0">
                <a:latin typeface="Lato Light" panose="020F0502020204030203" pitchFamily="34" charset="0"/>
                <a:ea typeface="Lato Light" panose="020F0502020204030203" pitchFamily="34" charset="0"/>
                <a:cs typeface="Lato Light" panose="020F0502020204030203" pitchFamily="34" charset="0"/>
                <a:hlinkClick r:id="rId2"/>
              </a:rPr>
              <a:t>http://www.cs.princeton.edu/introcs/faq/c2java.html</a:t>
            </a:r>
            <a:r>
              <a:rPr lang="en-US" sz="1200" dirty="0">
                <a:latin typeface="Lato Light" panose="020F0502020204030203" pitchFamily="34" charset="0"/>
                <a:ea typeface="Lato Light" panose="020F0502020204030203" pitchFamily="34" charset="0"/>
                <a:cs typeface="Lato Light" panose="020F0502020204030203" pitchFamily="34" charset="0"/>
              </a:rPr>
              <a:t>  </a:t>
            </a:r>
          </a:p>
        </p:txBody>
      </p:sp>
    </p:spTree>
    <p:extLst>
      <p:ext uri="{BB962C8B-B14F-4D97-AF65-F5344CB8AC3E}">
        <p14:creationId xmlns:p14="http://schemas.microsoft.com/office/powerpoint/2010/main" val="162788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FE5D-CE08-45A9-A1BE-699A21A0C62E}"/>
              </a:ext>
            </a:extLst>
          </p:cNvPr>
          <p:cNvSpPr>
            <a:spLocks noGrp="1"/>
          </p:cNvSpPr>
          <p:nvPr>
            <p:ph type="title"/>
          </p:nvPr>
        </p:nvSpPr>
        <p:spPr/>
        <p:txBody>
          <a:bodyPr>
            <a:normAutofit/>
          </a:bodyPr>
          <a:lstStyle/>
          <a:p>
            <a:r>
              <a:rPr lang="en-US" dirty="0"/>
              <a:t>C vs. Java</a:t>
            </a:r>
          </a:p>
        </p:txBody>
      </p:sp>
      <p:sp>
        <p:nvSpPr>
          <p:cNvPr id="4" name="Footer Placeholder 3">
            <a:extLst>
              <a:ext uri="{FF2B5EF4-FFF2-40B4-BE49-F238E27FC236}">
                <a16:creationId xmlns:a16="http://schemas.microsoft.com/office/drawing/2014/main" id="{6473FDF1-F43B-49F3-8D12-70F9707531D6}"/>
              </a:ext>
            </a:extLst>
          </p:cNvPr>
          <p:cNvSpPr>
            <a:spLocks noGrp="1"/>
          </p:cNvSpPr>
          <p:nvPr>
            <p:ph type="ftr" sz="quarter" idx="11"/>
          </p:nvPr>
        </p:nvSpPr>
        <p:spPr/>
        <p:txBody>
          <a:bodyPr/>
          <a:lstStyle/>
          <a:p>
            <a:r>
              <a:rPr lang="en-US" dirty="0"/>
              <a:t>CS/COE 0449 – Spring 2019/2020</a:t>
            </a:r>
          </a:p>
        </p:txBody>
      </p:sp>
      <p:sp>
        <p:nvSpPr>
          <p:cNvPr id="5" name="Slide Number Placeholder 4">
            <a:extLst>
              <a:ext uri="{FF2B5EF4-FFF2-40B4-BE49-F238E27FC236}">
                <a16:creationId xmlns:a16="http://schemas.microsoft.com/office/drawing/2014/main" id="{70247369-7D48-4A62-92EE-09B60D08A74B}"/>
              </a:ext>
            </a:extLst>
          </p:cNvPr>
          <p:cNvSpPr>
            <a:spLocks noGrp="1"/>
          </p:cNvSpPr>
          <p:nvPr>
            <p:ph type="sldNum" sz="quarter" idx="12"/>
          </p:nvPr>
        </p:nvSpPr>
        <p:spPr/>
        <p:txBody>
          <a:bodyPr/>
          <a:lstStyle/>
          <a:p>
            <a:fld id="{B4AAD609-F83C-4414-814B-B5A2DF99692C}" type="slidenum">
              <a:rPr lang="en-US" smtClean="0"/>
              <a:pPr/>
              <a:t>13</a:t>
            </a:fld>
            <a:endParaRPr lang="en-US" dirty="0"/>
          </a:p>
        </p:txBody>
      </p:sp>
      <p:graphicFrame>
        <p:nvGraphicFramePr>
          <p:cNvPr id="6" name="Content Placeholder 6">
            <a:extLst>
              <a:ext uri="{FF2B5EF4-FFF2-40B4-BE49-F238E27FC236}">
                <a16:creationId xmlns:a16="http://schemas.microsoft.com/office/drawing/2014/main" id="{73646452-EDAB-407E-B1BD-92A14B8B61FB}"/>
              </a:ext>
            </a:extLst>
          </p:cNvPr>
          <p:cNvGraphicFramePr>
            <a:graphicFrameLocks/>
          </p:cNvGraphicFramePr>
          <p:nvPr>
            <p:extLst>
              <p:ext uri="{D42A27DB-BD31-4B8C-83A1-F6EECF244321}">
                <p14:modId xmlns:p14="http://schemas.microsoft.com/office/powerpoint/2010/main" val="101854703"/>
              </p:ext>
            </p:extLst>
          </p:nvPr>
        </p:nvGraphicFramePr>
        <p:xfrm>
          <a:off x="256540" y="800100"/>
          <a:ext cx="8753634" cy="4447690"/>
        </p:xfrm>
        <a:graphic>
          <a:graphicData uri="http://schemas.openxmlformats.org/drawingml/2006/table">
            <a:tbl>
              <a:tblPr firstRow="1" bandRow="1">
                <a:tableStyleId>{5C22544A-7EE6-4342-B048-85BDC9FD1C3A}</a:tableStyleId>
              </a:tblPr>
              <a:tblGrid>
                <a:gridCol w="1724660">
                  <a:extLst>
                    <a:ext uri="{9D8B030D-6E8A-4147-A177-3AD203B41FA5}">
                      <a16:colId xmlns:a16="http://schemas.microsoft.com/office/drawing/2014/main" val="20000"/>
                    </a:ext>
                  </a:extLst>
                </a:gridCol>
                <a:gridCol w="3375660">
                  <a:extLst>
                    <a:ext uri="{9D8B030D-6E8A-4147-A177-3AD203B41FA5}">
                      <a16:colId xmlns:a16="http://schemas.microsoft.com/office/drawing/2014/main" val="20001"/>
                    </a:ext>
                  </a:extLst>
                </a:gridCol>
                <a:gridCol w="3653314">
                  <a:extLst>
                    <a:ext uri="{9D8B030D-6E8A-4147-A177-3AD203B41FA5}">
                      <a16:colId xmlns:a16="http://schemas.microsoft.com/office/drawing/2014/main" val="20002"/>
                    </a:ext>
                  </a:extLst>
                </a:gridCol>
              </a:tblGrid>
              <a:tr h="399664">
                <a:tc>
                  <a:txBody>
                    <a:bodyPr/>
                    <a:lstStyle/>
                    <a:p>
                      <a:endParaRPr lang="en-US" sz="1800" dirty="0">
                        <a:latin typeface="Lato Heavy" panose="020F0502020204030203" pitchFamily="34" charset="0"/>
                        <a:ea typeface="Lato Heavy" panose="020F0502020204030203" pitchFamily="34" charset="0"/>
                        <a:cs typeface="Lato Heavy" panose="020F0502020204030203"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Lato Heavy" panose="020F0502020204030203" pitchFamily="34" charset="0"/>
                          <a:ea typeface="Lato Heavy" panose="020F0502020204030203" pitchFamily="34" charset="0"/>
                          <a:cs typeface="Lato Heavy" panose="020F0502020204030203" pitchFamily="34" charset="0"/>
                        </a:rPr>
                        <a:t>C (C99)</a:t>
                      </a:r>
                    </a:p>
                  </a:txBody>
                  <a:tcPr anchor="ctr"/>
                </a:tc>
                <a:tc>
                  <a:txBody>
                    <a:bodyPr/>
                    <a:lstStyle/>
                    <a:p>
                      <a:pPr algn="ctr"/>
                      <a:r>
                        <a:rPr lang="en-US" sz="2000" dirty="0">
                          <a:latin typeface="Lato Heavy" panose="020F0502020204030203" pitchFamily="34" charset="0"/>
                          <a:ea typeface="Lato Heavy" panose="020F0502020204030203" pitchFamily="34" charset="0"/>
                          <a:cs typeface="Lato Heavy" panose="020F0502020204030203" pitchFamily="34" charset="0"/>
                        </a:rPr>
                        <a:t>Java</a:t>
                      </a:r>
                    </a:p>
                  </a:txBody>
                  <a:tcPr anchor="ctr"/>
                </a:tc>
                <a:extLst>
                  <a:ext uri="{0D108BD9-81ED-4DB2-BD59-A6C34878D82A}">
                    <a16:rowId xmlns:a16="http://schemas.microsoft.com/office/drawing/2014/main" val="10000"/>
                  </a:ext>
                </a:extLst>
              </a:tr>
              <a:tr h="435531">
                <a:tc>
                  <a:txBody>
                    <a:bodyPr/>
                    <a:lstStyle/>
                    <a:p>
                      <a:pPr marL="0" marR="0">
                        <a:spcBef>
                          <a:spcPts val="0"/>
                        </a:spcBef>
                        <a:spcAft>
                          <a:spcPts val="0"/>
                        </a:spcAft>
                      </a:pPr>
                      <a:r>
                        <a:rPr lang="en-US" sz="2000" dirty="0">
                          <a:latin typeface="Lato Semibold" panose="020F0502020204030203" pitchFamily="34" charset="0"/>
                          <a:ea typeface="Lato Semibold" panose="020F0502020204030203" pitchFamily="34" charset="0"/>
                          <a:cs typeface="Lato Semibold" panose="020F0502020204030203" pitchFamily="34" charset="0"/>
                        </a:rPr>
                        <a:t>Comments</a:t>
                      </a:r>
                    </a:p>
                  </a:txBody>
                  <a:tcPr marL="63500" marR="63500" marT="63500" marB="63500" anchor="ctr"/>
                </a:tc>
                <a:tc>
                  <a:txBody>
                    <a:bodyPr/>
                    <a:lstStyle/>
                    <a:p>
                      <a:pPr marL="0" marR="0">
                        <a:spcBef>
                          <a:spcPts val="0"/>
                        </a:spcBef>
                        <a:spcAft>
                          <a:spcPts val="0"/>
                        </a:spcAft>
                      </a:pPr>
                      <a:r>
                        <a:rPr lang="en-US" sz="2000" dirty="0">
                          <a:latin typeface="Inconsolata" panose="020B0609030003000000" pitchFamily="49" charset="0"/>
                          <a:ea typeface="Times New Roman"/>
                          <a:cs typeface="Courier"/>
                        </a:rPr>
                        <a:t>/* … */ </a:t>
                      </a:r>
                      <a:r>
                        <a:rPr lang="en-US" sz="2000" dirty="0">
                          <a:latin typeface="Lato" panose="020F0502020204030203" pitchFamily="34" charset="0"/>
                          <a:ea typeface="Lato" panose="020F0502020204030203" pitchFamily="34" charset="0"/>
                          <a:cs typeface="Lato" panose="020F0502020204030203" pitchFamily="34" charset="0"/>
                        </a:rPr>
                        <a:t>or  </a:t>
                      </a:r>
                      <a:r>
                        <a:rPr lang="en-US" sz="2000" dirty="0">
                          <a:latin typeface="Inconsolata" panose="020B0609030003000000" pitchFamily="49" charset="0"/>
                          <a:ea typeface="Times New Roman"/>
                          <a:cs typeface="Courier"/>
                        </a:rPr>
                        <a:t>// </a:t>
                      </a:r>
                      <a:r>
                        <a:rPr lang="en-US" sz="2000" dirty="0">
                          <a:latin typeface="Lato" panose="020F0502020204030203" pitchFamily="34" charset="0"/>
                          <a:ea typeface="Lato" panose="020F0502020204030203" pitchFamily="34" charset="0"/>
                          <a:cs typeface="Lato" panose="020F0502020204030203" pitchFamily="34" charset="0"/>
                        </a:rPr>
                        <a:t>… end of line </a:t>
                      </a:r>
                      <a:endParaRPr lang="en-US" sz="2000" dirty="0">
                        <a:latin typeface="Inconsolata" panose="020B0609030003000000" pitchFamily="49" charset="0"/>
                        <a:ea typeface="Times New Roman"/>
                        <a:cs typeface="Courier"/>
                      </a:endParaRPr>
                    </a:p>
                  </a:txBody>
                  <a:tcPr marL="63500" marR="63500" marT="63500" marB="63500" anchor="ctr"/>
                </a:tc>
                <a:tc>
                  <a:txBody>
                    <a:bodyPr/>
                    <a:lstStyle/>
                    <a:p>
                      <a:pPr marL="0" marR="0">
                        <a:spcBef>
                          <a:spcPts val="0"/>
                        </a:spcBef>
                        <a:spcAft>
                          <a:spcPts val="0"/>
                        </a:spcAft>
                      </a:pPr>
                      <a:r>
                        <a:rPr lang="en-US" sz="2000" dirty="0">
                          <a:latin typeface="Inconsolata" panose="020B0609030003000000" pitchFamily="49" charset="0"/>
                          <a:ea typeface="Times New Roman"/>
                          <a:cs typeface="Courier"/>
                        </a:rPr>
                        <a:t>/* … */</a:t>
                      </a:r>
                      <a:r>
                        <a:rPr lang="en-US" sz="2000" dirty="0">
                          <a:latin typeface="Lato" panose="020F0502020204030203" pitchFamily="34" charset="0"/>
                          <a:ea typeface="Lato" panose="020F0502020204030203" pitchFamily="34" charset="0"/>
                          <a:cs typeface="Lato" panose="020F0502020204030203" pitchFamily="34" charset="0"/>
                        </a:rPr>
                        <a:t>    or     </a:t>
                      </a:r>
                      <a:r>
                        <a:rPr lang="en-US" sz="2000" dirty="0">
                          <a:latin typeface="Inconsolata" panose="020B0609030003000000" pitchFamily="49" charset="0"/>
                          <a:ea typeface="Times New Roman"/>
                          <a:cs typeface="Courier"/>
                        </a:rPr>
                        <a:t>// </a:t>
                      </a:r>
                      <a:r>
                        <a:rPr lang="en-US" sz="2000" dirty="0">
                          <a:latin typeface="Lato" panose="020F0502020204030203" pitchFamily="34" charset="0"/>
                          <a:ea typeface="Lato" panose="020F0502020204030203" pitchFamily="34" charset="0"/>
                          <a:cs typeface="Lato" panose="020F0502020204030203" pitchFamily="34" charset="0"/>
                        </a:rPr>
                        <a:t>… end of line </a:t>
                      </a:r>
                    </a:p>
                  </a:txBody>
                  <a:tcPr marL="63500" marR="63500" marT="63500" marB="63500" anchor="ctr"/>
                </a:tc>
                <a:extLst>
                  <a:ext uri="{0D108BD9-81ED-4DB2-BD59-A6C34878D82A}">
                    <a16:rowId xmlns:a16="http://schemas.microsoft.com/office/drawing/2014/main" val="10001"/>
                  </a:ext>
                </a:extLst>
              </a:tr>
              <a:tr h="435531">
                <a:tc>
                  <a:txBody>
                    <a:bodyPr/>
                    <a:lstStyle/>
                    <a:p>
                      <a:pPr marL="0" marR="0">
                        <a:spcBef>
                          <a:spcPts val="0"/>
                        </a:spcBef>
                        <a:spcAft>
                          <a:spcPts val="0"/>
                        </a:spcAft>
                      </a:pPr>
                      <a:r>
                        <a:rPr lang="en-US" sz="2000" dirty="0">
                          <a:latin typeface="Lato Semibold" panose="020F0502020204030203" pitchFamily="34" charset="0"/>
                          <a:ea typeface="Lato Semibold" panose="020F0502020204030203" pitchFamily="34" charset="0"/>
                          <a:cs typeface="Lato Semibold" panose="020F0502020204030203" pitchFamily="34" charset="0"/>
                        </a:rPr>
                        <a:t>Constants</a:t>
                      </a:r>
                    </a:p>
                  </a:txBody>
                  <a:tcPr marL="63500" marR="63500" marT="63500" marB="63500" anchor="ctr"/>
                </a:tc>
                <a:tc>
                  <a:txBody>
                    <a:bodyPr/>
                    <a:lstStyle/>
                    <a:p>
                      <a:pPr marL="0" marR="0">
                        <a:spcBef>
                          <a:spcPts val="0"/>
                        </a:spcBef>
                        <a:spcAft>
                          <a:spcPts val="0"/>
                        </a:spcAft>
                      </a:pPr>
                      <a:r>
                        <a:rPr lang="en-US" sz="2000" dirty="0">
                          <a:latin typeface="Inconsolata" panose="020B0609030003000000" pitchFamily="49" charset="0"/>
                          <a:cs typeface="Courier"/>
                        </a:rPr>
                        <a:t>#define, </a:t>
                      </a:r>
                      <a:r>
                        <a:rPr lang="en-US" sz="2000" dirty="0" err="1">
                          <a:latin typeface="Inconsolata" panose="020B0609030003000000" pitchFamily="49" charset="0"/>
                          <a:cs typeface="Courier"/>
                        </a:rPr>
                        <a:t>const</a:t>
                      </a:r>
                      <a:endParaRPr lang="en-US" sz="2000" dirty="0">
                        <a:latin typeface="Inconsolata" panose="020B0609030003000000" pitchFamily="49" charset="0"/>
                        <a:ea typeface="Times New Roman"/>
                        <a:cs typeface="Courier"/>
                      </a:endParaRPr>
                    </a:p>
                  </a:txBody>
                  <a:tcPr marL="63500" marR="63500" marT="63500" marB="63500" anchor="ctr"/>
                </a:tc>
                <a:tc>
                  <a:txBody>
                    <a:bodyPr/>
                    <a:lstStyle/>
                    <a:p>
                      <a:pPr marL="0" marR="0">
                        <a:spcBef>
                          <a:spcPts val="0"/>
                        </a:spcBef>
                        <a:spcAft>
                          <a:spcPts val="0"/>
                        </a:spcAft>
                      </a:pPr>
                      <a:r>
                        <a:rPr lang="en-US" sz="2000" dirty="0">
                          <a:latin typeface="Inconsolata" panose="020B0609030003000000" pitchFamily="49" charset="0"/>
                          <a:cs typeface="Courier"/>
                        </a:rPr>
                        <a:t>final</a:t>
                      </a:r>
                      <a:endParaRPr lang="en-US" sz="2000" dirty="0">
                        <a:latin typeface="Inconsolata" panose="020B0609030003000000" pitchFamily="49" charset="0"/>
                        <a:ea typeface="Times New Roman"/>
                        <a:cs typeface="Courier"/>
                      </a:endParaRPr>
                    </a:p>
                  </a:txBody>
                  <a:tcPr marL="63500" marR="63500" marT="63500" marB="63500" anchor="ctr"/>
                </a:tc>
                <a:extLst>
                  <a:ext uri="{0D108BD9-81ED-4DB2-BD59-A6C34878D82A}">
                    <a16:rowId xmlns:a16="http://schemas.microsoft.com/office/drawing/2014/main" val="10002"/>
                  </a:ext>
                </a:extLst>
              </a:tr>
              <a:tr h="440303">
                <a:tc>
                  <a:txBody>
                    <a:bodyPr/>
                    <a:lstStyle/>
                    <a:p>
                      <a:pPr marL="0" marR="0">
                        <a:spcBef>
                          <a:spcPts val="0"/>
                        </a:spcBef>
                        <a:spcAft>
                          <a:spcPts val="0"/>
                        </a:spcAft>
                      </a:pPr>
                      <a:r>
                        <a:rPr lang="en-US" sz="2000" dirty="0">
                          <a:latin typeface="Lato Semibold" panose="020F0502020204030203" pitchFamily="34" charset="0"/>
                          <a:ea typeface="Lato Semibold" panose="020F0502020204030203" pitchFamily="34" charset="0"/>
                          <a:cs typeface="Lato Semibold" panose="020F0502020204030203" pitchFamily="34" charset="0"/>
                        </a:rPr>
                        <a:t>Preprocessor</a:t>
                      </a:r>
                    </a:p>
                  </a:txBody>
                  <a:tcPr marL="63500" marR="63500" marT="63500" marB="63500" anchor="ctr"/>
                </a:tc>
                <a:tc>
                  <a:txBody>
                    <a:bodyPr/>
                    <a:lstStyle/>
                    <a:p>
                      <a:pPr marL="0" marR="0">
                        <a:spcBef>
                          <a:spcPts val="0"/>
                        </a:spcBef>
                        <a:spcAft>
                          <a:spcPts val="0"/>
                        </a:spcAft>
                      </a:pPr>
                      <a:r>
                        <a:rPr lang="en-US" sz="2000" dirty="0">
                          <a:latin typeface="Lato" panose="020F0502020204030203" pitchFamily="34" charset="0"/>
                          <a:ea typeface="Lato" panose="020F0502020204030203" pitchFamily="34" charset="0"/>
                          <a:cs typeface="Lato" panose="020F0502020204030203" pitchFamily="34" charset="0"/>
                        </a:rPr>
                        <a:t>Yes</a:t>
                      </a:r>
                    </a:p>
                  </a:txBody>
                  <a:tcPr marL="63500" marR="63500" marT="63500" marB="63500" anchor="ctr"/>
                </a:tc>
                <a:tc>
                  <a:txBody>
                    <a:bodyPr/>
                    <a:lstStyle/>
                    <a:p>
                      <a:pPr marL="0" marR="0">
                        <a:spcBef>
                          <a:spcPts val="0"/>
                        </a:spcBef>
                        <a:spcAft>
                          <a:spcPts val="0"/>
                        </a:spcAft>
                      </a:pPr>
                      <a:r>
                        <a:rPr lang="en-US" sz="2000" dirty="0">
                          <a:latin typeface="Lato" panose="020F0502020204030203" pitchFamily="34" charset="0"/>
                          <a:ea typeface="Lato" panose="020F0502020204030203" pitchFamily="34" charset="0"/>
                          <a:cs typeface="Lato" panose="020F0502020204030203" pitchFamily="34" charset="0"/>
                        </a:rPr>
                        <a:t>No</a:t>
                      </a:r>
                    </a:p>
                  </a:txBody>
                  <a:tcPr marL="63500" marR="63500" marT="63500" marB="63500" anchor="ctr"/>
                </a:tc>
                <a:extLst>
                  <a:ext uri="{0D108BD9-81ED-4DB2-BD59-A6C34878D82A}">
                    <a16:rowId xmlns:a16="http://schemas.microsoft.com/office/drawing/2014/main" val="10003"/>
                  </a:ext>
                </a:extLst>
              </a:tr>
              <a:tr h="742964">
                <a:tc>
                  <a:txBody>
                    <a:bodyPr/>
                    <a:lstStyle/>
                    <a:p>
                      <a:pPr marL="0" marR="0">
                        <a:spcBef>
                          <a:spcPts val="0"/>
                        </a:spcBef>
                        <a:spcAft>
                          <a:spcPts val="0"/>
                        </a:spcAft>
                      </a:pPr>
                      <a:r>
                        <a:rPr lang="en-US" sz="2000" dirty="0">
                          <a:latin typeface="Lato Semibold" panose="020F0502020204030203" pitchFamily="34" charset="0"/>
                          <a:ea typeface="Lato Semibold" panose="020F0502020204030203" pitchFamily="34" charset="0"/>
                          <a:cs typeface="Lato Semibold" panose="020F0502020204030203" pitchFamily="34" charset="0"/>
                        </a:rPr>
                        <a:t>Variable declaration </a:t>
                      </a:r>
                    </a:p>
                  </a:txBody>
                  <a:tcPr marL="63500" marR="63500" marT="63500" marB="63500" anchor="ctr"/>
                </a:tc>
                <a:tc>
                  <a:txBody>
                    <a:bodyPr/>
                    <a:lstStyle/>
                    <a:p>
                      <a:pPr marL="0" marR="0">
                        <a:spcBef>
                          <a:spcPts val="0"/>
                        </a:spcBef>
                        <a:spcAft>
                          <a:spcPts val="0"/>
                        </a:spcAft>
                      </a:pPr>
                      <a:r>
                        <a:rPr lang="en-US" sz="2000" dirty="0">
                          <a:latin typeface="Lato" panose="020F0502020204030203" pitchFamily="34" charset="0"/>
                          <a:ea typeface="Lato" panose="020F0502020204030203" pitchFamily="34" charset="0"/>
                          <a:cs typeface="Lato" panose="020F0502020204030203" pitchFamily="34" charset="0"/>
                        </a:rPr>
                        <a:t>At beginning of a block</a:t>
                      </a:r>
                    </a:p>
                  </a:txBody>
                  <a:tcPr marL="63500" marR="63500" marT="63500" marB="63500" anchor="ctr"/>
                </a:tc>
                <a:tc>
                  <a:txBody>
                    <a:bodyPr/>
                    <a:lstStyle/>
                    <a:p>
                      <a:pPr marL="0" marR="0">
                        <a:spcBef>
                          <a:spcPts val="0"/>
                        </a:spcBef>
                        <a:spcAft>
                          <a:spcPts val="0"/>
                        </a:spcAft>
                      </a:pPr>
                      <a:r>
                        <a:rPr lang="en-US" sz="2000" kern="1200" dirty="0">
                          <a:solidFill>
                            <a:schemeClr val="dk1"/>
                          </a:solidFill>
                          <a:latin typeface="Lato" panose="020F0502020204030203" pitchFamily="34" charset="0"/>
                          <a:ea typeface="Lato" panose="020F0502020204030203" pitchFamily="34" charset="0"/>
                          <a:cs typeface="Lato" panose="020F0502020204030203" pitchFamily="34" charset="0"/>
                        </a:rPr>
                        <a:t>Before</a:t>
                      </a:r>
                      <a:r>
                        <a:rPr lang="en-US" sz="2000" dirty="0">
                          <a:latin typeface="Lato" panose="020F0502020204030203" pitchFamily="34" charset="0"/>
                          <a:ea typeface="Lato" panose="020F0502020204030203" pitchFamily="34" charset="0"/>
                          <a:cs typeface="Lato" panose="020F0502020204030203" pitchFamily="34" charset="0"/>
                        </a:rPr>
                        <a:t> you use </a:t>
                      </a:r>
                      <a:r>
                        <a:rPr lang="en-US" sz="2000" kern="1200" dirty="0">
                          <a:solidFill>
                            <a:schemeClr val="dk1"/>
                          </a:solidFill>
                          <a:latin typeface="Lato" panose="020F0502020204030203" pitchFamily="34" charset="0"/>
                          <a:ea typeface="Lato" panose="020F0502020204030203" pitchFamily="34" charset="0"/>
                          <a:cs typeface="Lato" panose="020F0502020204030203" pitchFamily="34" charset="0"/>
                        </a:rPr>
                        <a:t>it </a:t>
                      </a:r>
                    </a:p>
                  </a:txBody>
                  <a:tcPr marL="63500" marR="63500" marT="63500" marB="63500" anchor="ctr"/>
                </a:tc>
                <a:extLst>
                  <a:ext uri="{0D108BD9-81ED-4DB2-BD59-A6C34878D82A}">
                    <a16:rowId xmlns:a16="http://schemas.microsoft.com/office/drawing/2014/main" val="10004"/>
                  </a:ext>
                </a:extLst>
              </a:tr>
              <a:tr h="1250733">
                <a:tc>
                  <a:txBody>
                    <a:bodyPr/>
                    <a:lstStyle/>
                    <a:p>
                      <a:pPr marL="0" marR="0">
                        <a:spcBef>
                          <a:spcPts val="0"/>
                        </a:spcBef>
                        <a:spcAft>
                          <a:spcPts val="0"/>
                        </a:spcAft>
                      </a:pPr>
                      <a:r>
                        <a:rPr lang="en-US" sz="2000" dirty="0">
                          <a:latin typeface="Lato Semibold" panose="020F0502020204030203" pitchFamily="34" charset="0"/>
                          <a:ea typeface="Lato Semibold" panose="020F0502020204030203" pitchFamily="34" charset="0"/>
                          <a:cs typeface="Lato Semibold" panose="020F0502020204030203" pitchFamily="34" charset="0"/>
                        </a:rPr>
                        <a:t>Variable naming conventions </a:t>
                      </a:r>
                    </a:p>
                  </a:txBody>
                  <a:tcPr marL="63500" marR="63500" marT="63500" marB="63500" anchor="ctr"/>
                </a:tc>
                <a:tc>
                  <a:txBody>
                    <a:bodyPr/>
                    <a:lstStyle/>
                    <a:p>
                      <a:pPr marL="0" marR="0">
                        <a:spcBef>
                          <a:spcPts val="0"/>
                        </a:spcBef>
                        <a:spcAft>
                          <a:spcPts val="0"/>
                        </a:spcAft>
                      </a:pPr>
                      <a:r>
                        <a:rPr lang="en-US" sz="2000" dirty="0" err="1">
                          <a:latin typeface="Inconsolata" panose="020B0609030003000000" pitchFamily="49" charset="0"/>
                          <a:cs typeface="Courier"/>
                        </a:rPr>
                        <a:t>sum_of_squares</a:t>
                      </a:r>
                      <a:endParaRPr lang="en-US" sz="2000" dirty="0">
                        <a:latin typeface="Inconsolata" panose="020B0609030003000000" pitchFamily="49" charset="0"/>
                        <a:ea typeface="Times New Roman"/>
                        <a:cs typeface="Courier"/>
                      </a:endParaRPr>
                    </a:p>
                  </a:txBody>
                  <a:tcPr marL="63500" marR="63500" marT="63500" marB="63500" anchor="ctr"/>
                </a:tc>
                <a:tc>
                  <a:txBody>
                    <a:bodyPr/>
                    <a:lstStyle/>
                    <a:p>
                      <a:pPr marL="0" marR="0">
                        <a:spcBef>
                          <a:spcPts val="0"/>
                        </a:spcBef>
                        <a:spcAft>
                          <a:spcPts val="0"/>
                        </a:spcAft>
                      </a:pPr>
                      <a:r>
                        <a:rPr lang="en-US" sz="2000" dirty="0" err="1">
                          <a:latin typeface="Inconsolata" panose="020B0609030003000000" pitchFamily="49" charset="0"/>
                          <a:cs typeface="Courier"/>
                        </a:rPr>
                        <a:t>sumOfSquares</a:t>
                      </a:r>
                      <a:endParaRPr lang="en-US" sz="2000" dirty="0">
                        <a:latin typeface="Inconsolata" panose="020B0609030003000000" pitchFamily="49" charset="0"/>
                        <a:ea typeface="Times New Roman"/>
                        <a:cs typeface="Courier"/>
                      </a:endParaRPr>
                    </a:p>
                  </a:txBody>
                  <a:tcPr marL="63500" marR="63500" marT="63500" marB="63500" anchor="ctr"/>
                </a:tc>
                <a:extLst>
                  <a:ext uri="{0D108BD9-81ED-4DB2-BD59-A6C34878D82A}">
                    <a16:rowId xmlns:a16="http://schemas.microsoft.com/office/drawing/2014/main" val="10005"/>
                  </a:ext>
                </a:extLst>
              </a:tr>
              <a:tr h="742964">
                <a:tc>
                  <a:txBody>
                    <a:bodyPr/>
                    <a:lstStyle/>
                    <a:p>
                      <a:pPr marL="0" marR="0">
                        <a:spcBef>
                          <a:spcPts val="0"/>
                        </a:spcBef>
                        <a:spcAft>
                          <a:spcPts val="0"/>
                        </a:spcAft>
                      </a:pPr>
                      <a:r>
                        <a:rPr lang="en-US" sz="2000" dirty="0">
                          <a:latin typeface="Lato Semibold" panose="020F0502020204030203" pitchFamily="34" charset="0"/>
                          <a:ea typeface="Lato Semibold" panose="020F0502020204030203" pitchFamily="34" charset="0"/>
                          <a:cs typeface="Lato Semibold" panose="020F0502020204030203" pitchFamily="34" charset="0"/>
                        </a:rPr>
                        <a:t>Accessing a library </a:t>
                      </a:r>
                    </a:p>
                  </a:txBody>
                  <a:tcPr marL="63500" marR="63500" marT="63500" marB="63500" anchor="ctr"/>
                </a:tc>
                <a:tc>
                  <a:txBody>
                    <a:bodyPr/>
                    <a:lstStyle/>
                    <a:p>
                      <a:pPr marL="0" marR="0">
                        <a:spcBef>
                          <a:spcPts val="0"/>
                        </a:spcBef>
                        <a:spcAft>
                          <a:spcPts val="0"/>
                        </a:spcAft>
                      </a:pPr>
                      <a:r>
                        <a:rPr lang="en-US" sz="2000" dirty="0">
                          <a:latin typeface="Inconsolata" panose="020B0609030003000000" pitchFamily="49" charset="0"/>
                          <a:cs typeface="Courier"/>
                        </a:rPr>
                        <a:t>#include &lt;</a:t>
                      </a:r>
                      <a:r>
                        <a:rPr lang="en-US" sz="2000" dirty="0" err="1">
                          <a:latin typeface="Inconsolata" panose="020B0609030003000000" pitchFamily="49" charset="0"/>
                          <a:cs typeface="Courier"/>
                        </a:rPr>
                        <a:t>stdio.h</a:t>
                      </a:r>
                      <a:r>
                        <a:rPr lang="en-US" sz="2000" dirty="0">
                          <a:latin typeface="Inconsolata" panose="020B0609030003000000" pitchFamily="49" charset="0"/>
                          <a:cs typeface="Courier"/>
                        </a:rPr>
                        <a:t>&gt;</a:t>
                      </a:r>
                      <a:endParaRPr lang="en-US" sz="2000" dirty="0">
                        <a:latin typeface="Inconsolata" panose="020B0609030003000000" pitchFamily="49" charset="0"/>
                        <a:ea typeface="Times New Roman"/>
                        <a:cs typeface="Courier"/>
                      </a:endParaRPr>
                    </a:p>
                  </a:txBody>
                  <a:tcPr marL="63500" marR="63500" marT="63500" marB="63500" anchor="ctr"/>
                </a:tc>
                <a:tc>
                  <a:txBody>
                    <a:bodyPr/>
                    <a:lstStyle/>
                    <a:p>
                      <a:pPr marL="0" marR="0">
                        <a:spcBef>
                          <a:spcPts val="0"/>
                        </a:spcBef>
                        <a:spcAft>
                          <a:spcPts val="0"/>
                        </a:spcAft>
                      </a:pPr>
                      <a:r>
                        <a:rPr lang="en-US" sz="2000" dirty="0">
                          <a:latin typeface="Inconsolata" panose="020B0609030003000000" pitchFamily="49" charset="0"/>
                          <a:cs typeface="Courier"/>
                        </a:rPr>
                        <a:t>import </a:t>
                      </a:r>
                      <a:r>
                        <a:rPr lang="en-US" sz="2000" dirty="0" err="1">
                          <a:latin typeface="Inconsolata" panose="020B0609030003000000" pitchFamily="49" charset="0"/>
                          <a:cs typeface="Courier"/>
                        </a:rPr>
                        <a:t>java.io.File</a:t>
                      </a:r>
                      <a:r>
                        <a:rPr lang="en-US" sz="2000" dirty="0">
                          <a:latin typeface="Inconsolata" panose="020B0609030003000000" pitchFamily="49" charset="0"/>
                          <a:cs typeface="Courier"/>
                        </a:rPr>
                        <a:t>;</a:t>
                      </a:r>
                      <a:endParaRPr lang="en-US" sz="2000" dirty="0">
                        <a:latin typeface="Inconsolata" panose="020B0609030003000000" pitchFamily="49" charset="0"/>
                        <a:ea typeface="Times New Roman"/>
                        <a:cs typeface="Courier"/>
                      </a:endParaRPr>
                    </a:p>
                  </a:txBody>
                  <a:tcPr marL="63500" marR="63500" marT="63500" marB="63500" anchor="ctr"/>
                </a:tc>
                <a:extLst>
                  <a:ext uri="{0D108BD9-81ED-4DB2-BD59-A6C34878D82A}">
                    <a16:rowId xmlns:a16="http://schemas.microsoft.com/office/drawing/2014/main" val="10006"/>
                  </a:ext>
                </a:extLst>
              </a:tr>
            </a:tbl>
          </a:graphicData>
        </a:graphic>
      </p:graphicFrame>
      <p:sp>
        <p:nvSpPr>
          <p:cNvPr id="7" name="Rectangle 6">
            <a:extLst>
              <a:ext uri="{FF2B5EF4-FFF2-40B4-BE49-F238E27FC236}">
                <a16:creationId xmlns:a16="http://schemas.microsoft.com/office/drawing/2014/main" id="{79113937-FC3F-473D-863C-A5AE2B11B4FA}"/>
              </a:ext>
            </a:extLst>
          </p:cNvPr>
          <p:cNvSpPr/>
          <p:nvPr/>
        </p:nvSpPr>
        <p:spPr>
          <a:xfrm>
            <a:off x="2506979" y="5269998"/>
            <a:ext cx="6423660" cy="276999"/>
          </a:xfrm>
          <a:prstGeom prst="rect">
            <a:avLst/>
          </a:prstGeom>
        </p:spPr>
        <p:txBody>
          <a:bodyPr wrap="square">
            <a:spAutoFit/>
          </a:bodyPr>
          <a:lstStyle/>
          <a:p>
            <a:pPr algn="ctr"/>
            <a:r>
              <a:rPr lang="en-US" sz="1200" dirty="0">
                <a:latin typeface="Lato Light" panose="020F0502020204030203" pitchFamily="34" charset="0"/>
                <a:ea typeface="Lato Light" panose="020F0502020204030203" pitchFamily="34" charset="0"/>
                <a:cs typeface="Lato Light" panose="020F0502020204030203" pitchFamily="34" charset="0"/>
              </a:rPr>
              <a:t>From </a:t>
            </a:r>
            <a:r>
              <a:rPr lang="en-US" sz="1200" dirty="0">
                <a:latin typeface="Lato Light" panose="020F0502020204030203" pitchFamily="34" charset="0"/>
                <a:ea typeface="Lato Light" panose="020F0502020204030203" pitchFamily="34" charset="0"/>
                <a:cs typeface="Lato Light" panose="020F0502020204030203" pitchFamily="34" charset="0"/>
                <a:hlinkClick r:id="rId2"/>
              </a:rPr>
              <a:t>http://www.cs.princeton.edu/introcs/faq/c2java.html</a:t>
            </a:r>
            <a:r>
              <a:rPr lang="en-US" sz="1200" dirty="0">
                <a:latin typeface="Lato Light" panose="020F0502020204030203" pitchFamily="34" charset="0"/>
                <a:ea typeface="Lato Light" panose="020F0502020204030203" pitchFamily="34" charset="0"/>
                <a:cs typeface="Lato Light" panose="020F0502020204030203" pitchFamily="34" charset="0"/>
              </a:rPr>
              <a:t>  </a:t>
            </a:r>
          </a:p>
        </p:txBody>
      </p:sp>
    </p:spTree>
    <p:extLst>
      <p:ext uri="{BB962C8B-B14F-4D97-AF65-F5344CB8AC3E}">
        <p14:creationId xmlns:p14="http://schemas.microsoft.com/office/powerpoint/2010/main" val="2358584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DE11-3F75-42E0-B7CC-62A6608E4CD2}"/>
              </a:ext>
            </a:extLst>
          </p:cNvPr>
          <p:cNvSpPr>
            <a:spLocks noGrp="1"/>
          </p:cNvSpPr>
          <p:nvPr>
            <p:ph type="title"/>
          </p:nvPr>
        </p:nvSpPr>
        <p:spPr/>
        <p:txBody>
          <a:bodyPr/>
          <a:lstStyle/>
          <a:p>
            <a:r>
              <a:rPr lang="en-US" dirty="0"/>
              <a:t>Hello World</a:t>
            </a:r>
          </a:p>
        </p:txBody>
      </p:sp>
      <p:sp>
        <p:nvSpPr>
          <p:cNvPr id="3" name="Content Placeholder 2">
            <a:extLst>
              <a:ext uri="{FF2B5EF4-FFF2-40B4-BE49-F238E27FC236}">
                <a16:creationId xmlns:a16="http://schemas.microsoft.com/office/drawing/2014/main" id="{5CBE8795-03AE-4567-B08C-F5DCFDF1E92F}"/>
              </a:ext>
            </a:extLst>
          </p:cNvPr>
          <p:cNvSpPr>
            <a:spLocks noGrp="1"/>
          </p:cNvSpPr>
          <p:nvPr>
            <p:ph idx="1"/>
          </p:nvPr>
        </p:nvSpPr>
        <p:spPr>
          <a:xfrm>
            <a:off x="388620" y="967740"/>
            <a:ext cx="8343900" cy="4503420"/>
          </a:xfrm>
        </p:spPr>
        <p:txBody>
          <a:bodyPr>
            <a:normAutofit lnSpcReduction="10000"/>
          </a:bodyPr>
          <a:lstStyle/>
          <a:p>
            <a:pPr marL="0" indent="0">
              <a:buNone/>
            </a:pPr>
            <a:r>
              <a:rPr lang="en-US" dirty="0">
                <a:solidFill>
                  <a:schemeClr val="accent6">
                    <a:lumMod val="50000"/>
                  </a:schemeClr>
                </a:solidFill>
                <a:latin typeface="Inconsolata" panose="020B0609030003000000" pitchFamily="49" charset="0"/>
              </a:rPr>
              <a:t>// Includes the declaration of the </a:t>
            </a:r>
            <a:r>
              <a:rPr lang="en-US" dirty="0" err="1">
                <a:solidFill>
                  <a:schemeClr val="accent6">
                    <a:lumMod val="50000"/>
                  </a:schemeClr>
                </a:solidFill>
                <a:latin typeface="Inconsolata" panose="020B0609030003000000" pitchFamily="49" charset="0"/>
              </a:rPr>
              <a:t>printf</a:t>
            </a:r>
            <a:r>
              <a:rPr lang="en-US" dirty="0">
                <a:solidFill>
                  <a:schemeClr val="accent6">
                    <a:lumMod val="50000"/>
                  </a:schemeClr>
                </a:solidFill>
                <a:latin typeface="Inconsolata" panose="020B0609030003000000" pitchFamily="49" charset="0"/>
              </a:rPr>
              <a:t> function</a:t>
            </a:r>
          </a:p>
          <a:p>
            <a:pPr marL="0" indent="0">
              <a:buNone/>
            </a:pPr>
            <a:r>
              <a:rPr lang="en-US" dirty="0">
                <a:solidFill>
                  <a:srgbClr val="7030A0"/>
                </a:solidFill>
                <a:latin typeface="Inconsolata" panose="020B0609030003000000" pitchFamily="49" charset="0"/>
              </a:rPr>
              <a:t>#include </a:t>
            </a:r>
            <a:r>
              <a:rPr lang="en-US" dirty="0">
                <a:latin typeface="Inconsolata" panose="020B0609030003000000" pitchFamily="49" charset="0"/>
              </a:rPr>
              <a:t>&lt;</a:t>
            </a:r>
            <a:r>
              <a:rPr lang="en-US" dirty="0" err="1">
                <a:solidFill>
                  <a:schemeClr val="accent2">
                    <a:lumMod val="75000"/>
                  </a:schemeClr>
                </a:solidFill>
                <a:latin typeface="Inconsolata" panose="020B0609030003000000" pitchFamily="49" charset="0"/>
              </a:rPr>
              <a:t>stdio.h</a:t>
            </a:r>
            <a:r>
              <a:rPr lang="en-US" dirty="0">
                <a:latin typeface="Inconsolata" panose="020B0609030003000000" pitchFamily="49" charset="0"/>
              </a:rPr>
              <a:t>&gt;</a:t>
            </a:r>
          </a:p>
          <a:p>
            <a:pPr marL="0" indent="0">
              <a:buNone/>
            </a:pPr>
            <a:endParaRPr lang="en-US" dirty="0">
              <a:latin typeface="Inconsolata" panose="020B0609030003000000" pitchFamily="49" charset="0"/>
            </a:endParaRPr>
          </a:p>
          <a:p>
            <a:pPr marL="0" indent="0">
              <a:buNone/>
            </a:pPr>
            <a:r>
              <a:rPr lang="en-US" dirty="0">
                <a:solidFill>
                  <a:schemeClr val="accent6">
                    <a:lumMod val="50000"/>
                  </a:schemeClr>
                </a:solidFill>
                <a:latin typeface="Inconsolata" panose="020B0609030003000000" pitchFamily="49" charset="0"/>
              </a:rPr>
              <a:t>// The main function first of your code to be executed</a:t>
            </a:r>
          </a:p>
          <a:p>
            <a:pPr marL="0" indent="0">
              <a:buNone/>
            </a:pPr>
            <a:r>
              <a:rPr lang="en-US" dirty="0">
                <a:solidFill>
                  <a:schemeClr val="accent1">
                    <a:lumMod val="75000"/>
                  </a:schemeClr>
                </a:solidFill>
                <a:latin typeface="Inconsolata" panose="020B0609030003000000" pitchFamily="49" charset="0"/>
              </a:rPr>
              <a:t>int</a:t>
            </a:r>
            <a:r>
              <a:rPr lang="en-US" dirty="0">
                <a:latin typeface="Inconsolata" panose="020B0609030003000000" pitchFamily="49" charset="0"/>
              </a:rPr>
              <a:t> main(</a:t>
            </a:r>
            <a:r>
              <a:rPr lang="en-US" dirty="0">
                <a:solidFill>
                  <a:schemeClr val="accent1">
                    <a:lumMod val="75000"/>
                  </a:schemeClr>
                </a:solidFill>
                <a:latin typeface="Inconsolata" panose="020B0609030003000000" pitchFamily="49" charset="0"/>
              </a:rPr>
              <a:t>void</a:t>
            </a:r>
            <a:r>
              <a:rPr lang="en-US" dirty="0">
                <a:latin typeface="Inconsolata" panose="020B0609030003000000" pitchFamily="49" charset="0"/>
              </a:rPr>
              <a:t>) {</a:t>
            </a:r>
          </a:p>
          <a:p>
            <a:pPr marL="0" indent="0">
              <a:buNone/>
            </a:pPr>
            <a:r>
              <a:rPr lang="en-US" dirty="0">
                <a:latin typeface="Inconsolata" panose="020B0609030003000000" pitchFamily="49" charset="0"/>
              </a:rPr>
              <a:t> </a:t>
            </a:r>
            <a:r>
              <a:rPr lang="en-US" dirty="0">
                <a:solidFill>
                  <a:schemeClr val="accent6">
                    <a:lumMod val="50000"/>
                  </a:schemeClr>
                </a:solidFill>
                <a:latin typeface="Inconsolata" panose="020B0609030003000000" pitchFamily="49" charset="0"/>
              </a:rPr>
              <a:t> // The rules for printing strings are much like Java.</a:t>
            </a:r>
          </a:p>
          <a:p>
            <a:pPr marL="0" indent="0">
              <a:buNone/>
            </a:pPr>
            <a:r>
              <a:rPr lang="en-US" dirty="0">
                <a:solidFill>
                  <a:schemeClr val="accent6">
                    <a:lumMod val="50000"/>
                  </a:schemeClr>
                </a:solidFill>
                <a:latin typeface="Inconsolata" panose="020B0609030003000000" pitchFamily="49" charset="0"/>
              </a:rPr>
              <a:t>  // For instance, \n denotes a newline.</a:t>
            </a:r>
          </a:p>
          <a:p>
            <a:pPr marL="0" indent="0">
              <a:buNone/>
            </a:pPr>
            <a:r>
              <a:rPr lang="en-US" dirty="0">
                <a:latin typeface="Inconsolata" panose="020B0609030003000000" pitchFamily="49" charset="0"/>
              </a:rPr>
              <a:t>  </a:t>
            </a:r>
            <a:r>
              <a:rPr lang="en-US" dirty="0" err="1">
                <a:latin typeface="Inconsolata" panose="020B0609030003000000" pitchFamily="49" charset="0"/>
              </a:rPr>
              <a:t>printf</a:t>
            </a:r>
            <a:r>
              <a:rPr lang="en-US" dirty="0">
                <a:latin typeface="Inconsolata" panose="020B0609030003000000" pitchFamily="49" charset="0"/>
              </a:rPr>
              <a:t>(</a:t>
            </a:r>
            <a:r>
              <a:rPr lang="en-US" dirty="0">
                <a:solidFill>
                  <a:schemeClr val="accent2">
                    <a:lumMod val="75000"/>
                  </a:schemeClr>
                </a:solidFill>
                <a:latin typeface="Inconsolata" panose="020B0609030003000000" pitchFamily="49" charset="0"/>
              </a:rPr>
              <a:t>"Hello World\n"</a:t>
            </a:r>
            <a:r>
              <a:rPr lang="en-US" dirty="0">
                <a:latin typeface="Inconsolata" panose="020B0609030003000000" pitchFamily="49" charset="0"/>
              </a:rPr>
              <a:t>);</a:t>
            </a:r>
          </a:p>
          <a:p>
            <a:pPr marL="0" indent="0">
              <a:buNone/>
            </a:pPr>
            <a:endParaRPr lang="en-US" dirty="0">
              <a:latin typeface="Inconsolata" panose="020B0609030003000000" pitchFamily="49" charset="0"/>
            </a:endParaRPr>
          </a:p>
          <a:p>
            <a:pPr marL="0" indent="0">
              <a:buNone/>
            </a:pPr>
            <a:r>
              <a:rPr lang="en-US" dirty="0">
                <a:latin typeface="Inconsolata" panose="020B0609030003000000" pitchFamily="49" charset="0"/>
              </a:rPr>
              <a:t>  </a:t>
            </a:r>
            <a:r>
              <a:rPr lang="en-US" dirty="0">
                <a:solidFill>
                  <a:schemeClr val="accent6">
                    <a:lumMod val="50000"/>
                  </a:schemeClr>
                </a:solidFill>
                <a:latin typeface="Inconsolata" panose="020B0609030003000000" pitchFamily="49" charset="0"/>
              </a:rPr>
              <a:t>// Returning a 0 is usually considered "successful"</a:t>
            </a:r>
          </a:p>
          <a:p>
            <a:pPr marL="0" indent="0">
              <a:buNone/>
            </a:pPr>
            <a:r>
              <a:rPr lang="en-US" dirty="0">
                <a:latin typeface="Inconsolata" panose="020B0609030003000000" pitchFamily="49" charset="0"/>
              </a:rPr>
              <a:t>  </a:t>
            </a:r>
            <a:r>
              <a:rPr lang="en-US" dirty="0">
                <a:solidFill>
                  <a:schemeClr val="accent1">
                    <a:lumMod val="75000"/>
                  </a:schemeClr>
                </a:solidFill>
                <a:latin typeface="Inconsolata" panose="020B0609030003000000" pitchFamily="49" charset="0"/>
              </a:rPr>
              <a:t>return</a:t>
            </a:r>
            <a:r>
              <a:rPr lang="en-US" dirty="0">
                <a:latin typeface="Inconsolata" panose="020B0609030003000000" pitchFamily="49" charset="0"/>
              </a:rPr>
              <a:t> 0;</a:t>
            </a:r>
          </a:p>
          <a:p>
            <a:pPr marL="0" indent="0">
              <a:buNone/>
            </a:pPr>
            <a:r>
              <a:rPr lang="en-US" dirty="0">
                <a:latin typeface="Inconsolata" panose="020B0609030003000000" pitchFamily="49" charset="0"/>
              </a:rPr>
              <a:t>}</a:t>
            </a:r>
          </a:p>
        </p:txBody>
      </p:sp>
      <p:sp>
        <p:nvSpPr>
          <p:cNvPr id="4" name="Footer Placeholder 3">
            <a:extLst>
              <a:ext uri="{FF2B5EF4-FFF2-40B4-BE49-F238E27FC236}">
                <a16:creationId xmlns:a16="http://schemas.microsoft.com/office/drawing/2014/main" id="{FE43C5BD-F2AC-4CA5-B67F-8BE70968CD6F}"/>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6ED86F8F-8991-4AD5-91EB-18EAD933B959}"/>
              </a:ext>
            </a:extLst>
          </p:cNvPr>
          <p:cNvSpPr>
            <a:spLocks noGrp="1"/>
          </p:cNvSpPr>
          <p:nvPr>
            <p:ph type="sldNum" sz="quarter" idx="12"/>
          </p:nvPr>
        </p:nvSpPr>
        <p:spPr/>
        <p:txBody>
          <a:bodyPr/>
          <a:lstStyle/>
          <a:p>
            <a:fld id="{B4AAD609-F83C-4414-814B-B5A2DF99692C}" type="slidenum">
              <a:rPr lang="en-US" smtClean="0"/>
              <a:pPr/>
              <a:t>14</a:t>
            </a:fld>
            <a:endParaRPr lang="en-US" dirty="0"/>
          </a:p>
        </p:txBody>
      </p:sp>
    </p:spTree>
    <p:extLst>
      <p:ext uri="{BB962C8B-B14F-4D97-AF65-F5344CB8AC3E}">
        <p14:creationId xmlns:p14="http://schemas.microsoft.com/office/powerpoint/2010/main" val="327745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413B-88B2-43F3-A7E7-D21F87848F27}"/>
              </a:ext>
            </a:extLst>
          </p:cNvPr>
          <p:cNvSpPr>
            <a:spLocks noGrp="1"/>
          </p:cNvSpPr>
          <p:nvPr>
            <p:ph type="title"/>
          </p:nvPr>
        </p:nvSpPr>
        <p:spPr/>
        <p:txBody>
          <a:bodyPr/>
          <a:lstStyle/>
          <a:p>
            <a:r>
              <a:rPr lang="en-US" dirty="0"/>
              <a:t>C Dialects</a:t>
            </a:r>
          </a:p>
        </p:txBody>
      </p:sp>
      <p:sp>
        <p:nvSpPr>
          <p:cNvPr id="3" name="Content Placeholder 2">
            <a:extLst>
              <a:ext uri="{FF2B5EF4-FFF2-40B4-BE49-F238E27FC236}">
                <a16:creationId xmlns:a16="http://schemas.microsoft.com/office/drawing/2014/main" id="{F76F02E5-FCED-4661-A63D-747B216CC6D2}"/>
              </a:ext>
            </a:extLst>
          </p:cNvPr>
          <p:cNvSpPr>
            <a:spLocks noGrp="1"/>
          </p:cNvSpPr>
          <p:nvPr>
            <p:ph idx="1"/>
          </p:nvPr>
        </p:nvSpPr>
        <p:spPr>
          <a:xfrm>
            <a:off x="388620" y="769620"/>
            <a:ext cx="8343900" cy="4701540"/>
          </a:xfrm>
        </p:spPr>
        <p:txBody>
          <a:bodyPr>
            <a:normAutofit lnSpcReduction="10000"/>
          </a:bodyPr>
          <a:lstStyle/>
          <a:p>
            <a:r>
              <a:rPr lang="en-US" dirty="0"/>
              <a:t>You will see a lot of different styles of C in the world at large.</a:t>
            </a:r>
          </a:p>
          <a:p>
            <a:pPr lvl="1"/>
            <a:r>
              <a:rPr lang="en-US" dirty="0"/>
              <a:t>The syntax has changed very little.</a:t>
            </a:r>
          </a:p>
          <a:p>
            <a:endParaRPr lang="en-US" dirty="0"/>
          </a:p>
          <a:p>
            <a:r>
              <a:rPr lang="en-US" dirty="0"/>
              <a:t>There have been a few different standard revisions.</a:t>
            </a:r>
          </a:p>
          <a:p>
            <a:pPr lvl="1"/>
            <a:r>
              <a:rPr lang="en-US" dirty="0"/>
              <a:t>C89 – ANSI / ISO C</a:t>
            </a:r>
          </a:p>
          <a:p>
            <a:pPr lvl="2"/>
            <a:r>
              <a:rPr lang="en-US" dirty="0" err="1">
                <a:latin typeface="Inconsolata" panose="020B0609030003000000" pitchFamily="49" charset="0"/>
              </a:rPr>
              <a:t>gcc</a:t>
            </a:r>
            <a:r>
              <a:rPr lang="en-US" dirty="0">
                <a:latin typeface="Inconsolata" panose="020B0609030003000000" pitchFamily="49" charset="0"/>
              </a:rPr>
              <a:t> –</a:t>
            </a:r>
            <a:r>
              <a:rPr lang="en-US" dirty="0" err="1">
                <a:latin typeface="Inconsolata" panose="020B0609030003000000" pitchFamily="49" charset="0"/>
              </a:rPr>
              <a:t>ansi</a:t>
            </a:r>
            <a:r>
              <a:rPr lang="en-US" dirty="0">
                <a:latin typeface="Inconsolata" panose="020B0609030003000000" pitchFamily="49" charset="0"/>
              </a:rPr>
              <a:t> –</a:t>
            </a:r>
            <a:r>
              <a:rPr lang="en-US" dirty="0" err="1">
                <a:latin typeface="Inconsolata" panose="020B0609030003000000" pitchFamily="49" charset="0"/>
              </a:rPr>
              <a:t>Wpedantic</a:t>
            </a:r>
            <a:r>
              <a:rPr lang="en-US" dirty="0">
                <a:latin typeface="Inconsolata" panose="020B0609030003000000" pitchFamily="49" charset="0"/>
              </a:rPr>
              <a:t> </a:t>
            </a:r>
            <a:r>
              <a:rPr lang="en-US" dirty="0" err="1">
                <a:latin typeface="Inconsolata" panose="020B0609030003000000" pitchFamily="49" charset="0"/>
              </a:rPr>
              <a:t>hello.c</a:t>
            </a:r>
            <a:endParaRPr lang="en-US" dirty="0"/>
          </a:p>
          <a:p>
            <a:pPr lvl="1"/>
            <a:r>
              <a:rPr lang="en-US" dirty="0"/>
              <a:t>C99 – Adds ‘complex’ numbers and single-line comments</a:t>
            </a:r>
          </a:p>
          <a:p>
            <a:pPr lvl="2"/>
            <a:r>
              <a:rPr lang="en-US" dirty="0" err="1">
                <a:latin typeface="Inconsolata" panose="020B0609030003000000" pitchFamily="49" charset="0"/>
              </a:rPr>
              <a:t>gcc</a:t>
            </a:r>
            <a:r>
              <a:rPr lang="en-US" dirty="0">
                <a:latin typeface="Inconsolata" panose="020B0609030003000000" pitchFamily="49" charset="0"/>
              </a:rPr>
              <a:t> –std=c99 </a:t>
            </a:r>
            <a:r>
              <a:rPr lang="en-US" dirty="0" err="1">
                <a:latin typeface="Inconsolata" panose="020B0609030003000000" pitchFamily="49" charset="0"/>
              </a:rPr>
              <a:t>hello.c</a:t>
            </a:r>
            <a:endParaRPr lang="en-US" dirty="0"/>
          </a:p>
          <a:p>
            <a:pPr lvl="1"/>
            <a:r>
              <a:rPr lang="en-US" dirty="0"/>
              <a:t>C11 – Newer than 99 (laughs in Y2K bug) starts to standardize</a:t>
            </a:r>
            <a:br>
              <a:rPr lang="en-US" dirty="0"/>
            </a:br>
            <a:r>
              <a:rPr lang="en-US" dirty="0"/>
              <a:t>		Unicode and threading libraries.</a:t>
            </a:r>
          </a:p>
          <a:p>
            <a:pPr lvl="2"/>
            <a:r>
              <a:rPr lang="en-US" dirty="0" err="1">
                <a:latin typeface="Inconsolata" panose="020B0609030003000000" pitchFamily="49" charset="0"/>
              </a:rPr>
              <a:t>gcc</a:t>
            </a:r>
            <a:r>
              <a:rPr lang="en-US" dirty="0">
                <a:latin typeface="Inconsolata" panose="020B0609030003000000" pitchFamily="49" charset="0"/>
              </a:rPr>
              <a:t> –std=c11 </a:t>
            </a:r>
            <a:r>
              <a:rPr lang="en-US" dirty="0" err="1">
                <a:latin typeface="Inconsolata" panose="020B0609030003000000" pitchFamily="49" charset="0"/>
              </a:rPr>
              <a:t>hello.c</a:t>
            </a:r>
            <a:endParaRPr lang="en-US" dirty="0"/>
          </a:p>
          <a:p>
            <a:pPr lvl="1"/>
            <a:r>
              <a:rPr lang="en-US" dirty="0"/>
              <a:t>C18 – Minor refinement of C11. The current C standard.</a:t>
            </a:r>
          </a:p>
          <a:p>
            <a:pPr lvl="2"/>
            <a:r>
              <a:rPr lang="en-US" dirty="0" err="1">
                <a:latin typeface="Inconsolata" panose="020B0609030003000000" pitchFamily="49" charset="0"/>
              </a:rPr>
              <a:t>gcc</a:t>
            </a:r>
            <a:r>
              <a:rPr lang="en-US" dirty="0">
                <a:latin typeface="Inconsolata" panose="020B0609030003000000" pitchFamily="49" charset="0"/>
              </a:rPr>
              <a:t> –std=c18 </a:t>
            </a:r>
            <a:r>
              <a:rPr lang="en-US" dirty="0" err="1">
                <a:latin typeface="Inconsolata" panose="020B0609030003000000" pitchFamily="49" charset="0"/>
              </a:rPr>
              <a:t>hello.c</a:t>
            </a:r>
            <a:endParaRPr lang="en-US" dirty="0"/>
          </a:p>
          <a:p>
            <a:pPr marL="342900" lvl="1" indent="0">
              <a:buNone/>
            </a:pPr>
            <a:endParaRPr lang="en-US" dirty="0"/>
          </a:p>
          <a:p>
            <a:r>
              <a:rPr lang="en-US" dirty="0"/>
              <a:t>We will more or less focus on the C99 standard in our course.</a:t>
            </a:r>
          </a:p>
          <a:p>
            <a:pPr lvl="1"/>
            <a:r>
              <a:rPr lang="en-US" dirty="0"/>
              <a:t>I’ll try to point out some newer things if they are relevant.</a:t>
            </a:r>
          </a:p>
        </p:txBody>
      </p:sp>
      <p:sp>
        <p:nvSpPr>
          <p:cNvPr id="4" name="Footer Placeholder 3">
            <a:extLst>
              <a:ext uri="{FF2B5EF4-FFF2-40B4-BE49-F238E27FC236}">
                <a16:creationId xmlns:a16="http://schemas.microsoft.com/office/drawing/2014/main" id="{3E23E92C-E494-4AA0-A7C4-566E2E0E36FF}"/>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64D7A699-B962-42D5-9075-78A07CB97B8E}"/>
              </a:ext>
            </a:extLst>
          </p:cNvPr>
          <p:cNvSpPr>
            <a:spLocks noGrp="1"/>
          </p:cNvSpPr>
          <p:nvPr>
            <p:ph type="sldNum" sz="quarter" idx="12"/>
          </p:nvPr>
        </p:nvSpPr>
        <p:spPr/>
        <p:txBody>
          <a:bodyPr/>
          <a:lstStyle/>
          <a:p>
            <a:fld id="{B4AAD609-F83C-4414-814B-B5A2DF99692C}" type="slidenum">
              <a:rPr lang="en-US" smtClean="0"/>
              <a:pPr/>
              <a:t>15</a:t>
            </a:fld>
            <a:endParaRPr lang="en-US" dirty="0"/>
          </a:p>
        </p:txBody>
      </p:sp>
    </p:spTree>
    <p:extLst>
      <p:ext uri="{BB962C8B-B14F-4D97-AF65-F5344CB8AC3E}">
        <p14:creationId xmlns:p14="http://schemas.microsoft.com/office/powerpoint/2010/main" val="300662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A2B8E5-03CC-49C0-A005-45C36B04B291}"/>
              </a:ext>
            </a:extLst>
          </p:cNvPr>
          <p:cNvSpPr>
            <a:spLocks noGrp="1"/>
          </p:cNvSpPr>
          <p:nvPr>
            <p:ph type="title"/>
          </p:nvPr>
        </p:nvSpPr>
        <p:spPr/>
        <p:txBody>
          <a:bodyPr/>
          <a:lstStyle/>
          <a:p>
            <a:r>
              <a:rPr lang="en-US" dirty="0"/>
              <a:t>The C Syntax</a:t>
            </a:r>
          </a:p>
        </p:txBody>
      </p:sp>
      <p:sp>
        <p:nvSpPr>
          <p:cNvPr id="7" name="Text Placeholder 6">
            <a:extLst>
              <a:ext uri="{FF2B5EF4-FFF2-40B4-BE49-F238E27FC236}">
                <a16:creationId xmlns:a16="http://schemas.microsoft.com/office/drawing/2014/main" id="{C865F8E3-5F6F-4E9F-92F1-1DB55023055E}"/>
              </a:ext>
            </a:extLst>
          </p:cNvPr>
          <p:cNvSpPr>
            <a:spLocks noGrp="1"/>
          </p:cNvSpPr>
          <p:nvPr>
            <p:ph type="body" idx="1"/>
          </p:nvPr>
        </p:nvSpPr>
        <p:spPr/>
        <p:txBody>
          <a:bodyPr/>
          <a:lstStyle/>
          <a:p>
            <a:r>
              <a:rPr lang="en-US" dirty="0"/>
              <a:t>Nothing can be said to be certain, except death and C-like syntaxes.</a:t>
            </a:r>
          </a:p>
        </p:txBody>
      </p:sp>
      <p:sp>
        <p:nvSpPr>
          <p:cNvPr id="4" name="Footer Placeholder 3">
            <a:extLst>
              <a:ext uri="{FF2B5EF4-FFF2-40B4-BE49-F238E27FC236}">
                <a16:creationId xmlns:a16="http://schemas.microsoft.com/office/drawing/2014/main" id="{F5A22F3F-42CA-4CC4-AE18-5CE15B959DE6}"/>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1E377042-E691-4BDA-8B42-0F9C7C16C62F}"/>
              </a:ext>
            </a:extLst>
          </p:cNvPr>
          <p:cNvSpPr>
            <a:spLocks noGrp="1"/>
          </p:cNvSpPr>
          <p:nvPr>
            <p:ph type="sldNum" sz="quarter" idx="12"/>
          </p:nvPr>
        </p:nvSpPr>
        <p:spPr/>
        <p:txBody>
          <a:bodyPr/>
          <a:lstStyle/>
          <a:p>
            <a:fld id="{B4AAD609-F83C-4414-814B-B5A2DF99692C}" type="slidenum">
              <a:rPr lang="en-US" smtClean="0"/>
              <a:pPr/>
              <a:t>16</a:t>
            </a:fld>
            <a:endParaRPr lang="en-US" dirty="0"/>
          </a:p>
        </p:txBody>
      </p:sp>
    </p:spTree>
    <p:extLst>
      <p:ext uri="{BB962C8B-B14F-4D97-AF65-F5344CB8AC3E}">
        <p14:creationId xmlns:p14="http://schemas.microsoft.com/office/powerpoint/2010/main" val="4771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F3C25B-3C7D-47AC-B06F-988B076C42ED}"/>
              </a:ext>
            </a:extLst>
          </p:cNvPr>
          <p:cNvSpPr>
            <a:spLocks noGrp="1"/>
          </p:cNvSpPr>
          <p:nvPr>
            <p:ph type="title"/>
          </p:nvPr>
        </p:nvSpPr>
        <p:spPr/>
        <p:txBody>
          <a:bodyPr/>
          <a:lstStyle/>
          <a:p>
            <a:r>
              <a:rPr lang="en-US" dirty="0"/>
              <a:t>The C Pre-Processor</a:t>
            </a:r>
          </a:p>
        </p:txBody>
      </p:sp>
      <p:sp>
        <p:nvSpPr>
          <p:cNvPr id="7" name="Content Placeholder 6">
            <a:extLst>
              <a:ext uri="{FF2B5EF4-FFF2-40B4-BE49-F238E27FC236}">
                <a16:creationId xmlns:a16="http://schemas.microsoft.com/office/drawing/2014/main" id="{8840F510-F8CF-4C57-A39A-F991C26D9FF6}"/>
              </a:ext>
            </a:extLst>
          </p:cNvPr>
          <p:cNvSpPr>
            <a:spLocks noGrp="1"/>
          </p:cNvSpPr>
          <p:nvPr>
            <p:ph idx="1"/>
          </p:nvPr>
        </p:nvSpPr>
        <p:spPr>
          <a:xfrm>
            <a:off x="388620" y="815340"/>
            <a:ext cx="8343900" cy="1363981"/>
          </a:xfrm>
        </p:spPr>
        <p:txBody>
          <a:bodyPr/>
          <a:lstStyle/>
          <a:p>
            <a:r>
              <a:rPr lang="en-US" dirty="0"/>
              <a:t>The C language is incredibly simplistic.</a:t>
            </a:r>
          </a:p>
          <a:p>
            <a:r>
              <a:rPr lang="en-US" dirty="0"/>
              <a:t>To add some constrained complexity, there is a macro language.</a:t>
            </a:r>
          </a:p>
          <a:p>
            <a:pPr lvl="1"/>
            <a:r>
              <a:rPr lang="en-US" dirty="0"/>
              <a:t>This code does not get translated to machine code, but to more code!</a:t>
            </a:r>
          </a:p>
          <a:p>
            <a:pPr lvl="1"/>
            <a:endParaRPr lang="en-US" dirty="0"/>
          </a:p>
          <a:p>
            <a:endParaRPr lang="en-US" dirty="0"/>
          </a:p>
        </p:txBody>
      </p:sp>
      <p:sp>
        <p:nvSpPr>
          <p:cNvPr id="5" name="Slide Number Placeholder 4">
            <a:extLst>
              <a:ext uri="{FF2B5EF4-FFF2-40B4-BE49-F238E27FC236}">
                <a16:creationId xmlns:a16="http://schemas.microsoft.com/office/drawing/2014/main" id="{68B16D08-F417-4024-A64F-7B9EF2B8782E}"/>
              </a:ext>
            </a:extLst>
          </p:cNvPr>
          <p:cNvSpPr>
            <a:spLocks noGrp="1"/>
          </p:cNvSpPr>
          <p:nvPr>
            <p:ph type="sldNum" sz="quarter" idx="12"/>
          </p:nvPr>
        </p:nvSpPr>
        <p:spPr/>
        <p:txBody>
          <a:bodyPr/>
          <a:lstStyle/>
          <a:p>
            <a:fld id="{B4AAD609-F83C-4414-814B-B5A2DF99692C}" type="slidenum">
              <a:rPr lang="en-US" smtClean="0"/>
              <a:pPr/>
              <a:t>17</a:t>
            </a:fld>
            <a:endParaRPr lang="en-US" dirty="0"/>
          </a:p>
        </p:txBody>
      </p:sp>
      <p:sp>
        <p:nvSpPr>
          <p:cNvPr id="8" name="Content Placeholder 2">
            <a:extLst>
              <a:ext uri="{FF2B5EF4-FFF2-40B4-BE49-F238E27FC236}">
                <a16:creationId xmlns:a16="http://schemas.microsoft.com/office/drawing/2014/main" id="{8BC6422D-F54A-491B-A9F3-07DBD9E842C8}"/>
              </a:ext>
            </a:extLst>
          </p:cNvPr>
          <p:cNvSpPr txBox="1">
            <a:spLocks/>
          </p:cNvSpPr>
          <p:nvPr/>
        </p:nvSpPr>
        <p:spPr>
          <a:xfrm>
            <a:off x="388620" y="2125980"/>
            <a:ext cx="8343900" cy="3345180"/>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solidFill>
                  <a:srgbClr val="7030A0"/>
                </a:solidFill>
                <a:latin typeface="Inconsolata" panose="020B0609030003000000" pitchFamily="49" charset="0"/>
              </a:rPr>
              <a:t>#include </a:t>
            </a:r>
            <a:r>
              <a:rPr lang="en-US" dirty="0">
                <a:solidFill>
                  <a:schemeClr val="accent2">
                    <a:lumMod val="75000"/>
                  </a:schemeClr>
                </a:solidFill>
                <a:latin typeface="Inconsolata" panose="020B0609030003000000" pitchFamily="49" charset="0"/>
              </a:rPr>
              <a:t>"</a:t>
            </a:r>
            <a:r>
              <a:rPr lang="en-US" dirty="0" err="1">
                <a:solidFill>
                  <a:schemeClr val="accent2">
                    <a:lumMod val="75000"/>
                  </a:schemeClr>
                </a:solidFill>
                <a:latin typeface="Inconsolata" panose="020B0609030003000000" pitchFamily="49" charset="0"/>
              </a:rPr>
              <a:t>hello.h</a:t>
            </a:r>
            <a:r>
              <a:rPr lang="en-US" dirty="0">
                <a:solidFill>
                  <a:schemeClr val="accent2">
                    <a:lumMod val="75000"/>
                  </a:schemeClr>
                </a:solidFill>
                <a:latin typeface="Inconsolata" panose="020B0609030003000000" pitchFamily="49" charset="0"/>
              </a:rPr>
              <a:t>"</a:t>
            </a:r>
            <a:r>
              <a:rPr lang="en-US" dirty="0">
                <a:latin typeface="Inconsolata" panose="020B0609030003000000" pitchFamily="49" charset="0"/>
              </a:rPr>
              <a:t> </a:t>
            </a:r>
            <a:r>
              <a:rPr lang="en-US" dirty="0">
                <a:solidFill>
                  <a:schemeClr val="accent6">
                    <a:lumMod val="50000"/>
                  </a:schemeClr>
                </a:solidFill>
                <a:latin typeface="Inconsolata" panose="020B0609030003000000" pitchFamily="49" charset="0"/>
              </a:rPr>
              <a:t>// Just dumps the local file to this spot.</a:t>
            </a:r>
            <a:endParaRPr lang="en-US" dirty="0">
              <a:solidFill>
                <a:srgbClr val="7030A0"/>
              </a:solidFill>
              <a:latin typeface="Inconsolata" panose="020B0609030003000000" pitchFamily="49" charset="0"/>
            </a:endParaRPr>
          </a:p>
          <a:p>
            <a:pPr marL="0" indent="0">
              <a:buNone/>
            </a:pPr>
            <a:r>
              <a:rPr lang="en-US" dirty="0">
                <a:solidFill>
                  <a:srgbClr val="7030A0"/>
                </a:solidFill>
                <a:latin typeface="Inconsolata" panose="020B0609030003000000" pitchFamily="49" charset="0"/>
              </a:rPr>
              <a:t>#include </a:t>
            </a:r>
            <a:r>
              <a:rPr lang="en-US" dirty="0">
                <a:latin typeface="Inconsolata" panose="020B0609030003000000" pitchFamily="49" charset="0"/>
              </a:rPr>
              <a:t>&lt;</a:t>
            </a:r>
            <a:r>
              <a:rPr lang="en-US" dirty="0" err="1">
                <a:solidFill>
                  <a:schemeClr val="accent2">
                    <a:lumMod val="75000"/>
                  </a:schemeClr>
                </a:solidFill>
                <a:latin typeface="Inconsolata" panose="020B0609030003000000" pitchFamily="49" charset="0"/>
              </a:rPr>
              <a:t>stdio.h</a:t>
            </a:r>
            <a:r>
              <a:rPr lang="en-US" dirty="0">
                <a:latin typeface="Inconsolata" panose="020B0609030003000000" pitchFamily="49" charset="0"/>
              </a:rPr>
              <a:t>&gt; </a:t>
            </a:r>
            <a:r>
              <a:rPr lang="en-US" dirty="0">
                <a:solidFill>
                  <a:schemeClr val="accent6">
                    <a:lumMod val="50000"/>
                  </a:schemeClr>
                </a:solidFill>
                <a:latin typeface="Inconsolata" panose="020B0609030003000000" pitchFamily="49" charset="0"/>
              </a:rPr>
              <a:t>// Same thing, but from a system path.</a:t>
            </a:r>
          </a:p>
          <a:p>
            <a:pPr marL="0" indent="0">
              <a:buNone/>
            </a:pPr>
            <a:endParaRPr lang="en-US" dirty="0">
              <a:solidFill>
                <a:schemeClr val="accent6">
                  <a:lumMod val="50000"/>
                </a:schemeClr>
              </a:solidFill>
              <a:latin typeface="Inconsolata" panose="020B0609030003000000" pitchFamily="49" charset="0"/>
            </a:endParaRPr>
          </a:p>
          <a:p>
            <a:pPr marL="0" indent="0">
              <a:buNone/>
            </a:pPr>
            <a:r>
              <a:rPr lang="en-US" dirty="0">
                <a:solidFill>
                  <a:srgbClr val="7030A0"/>
                </a:solidFill>
                <a:latin typeface="Inconsolata" panose="020B0609030003000000" pitchFamily="49" charset="0"/>
              </a:rPr>
              <a:t>#define </a:t>
            </a:r>
            <a:r>
              <a:rPr lang="en-US" dirty="0">
                <a:latin typeface="Inconsolata" panose="020B0609030003000000" pitchFamily="49" charset="0"/>
              </a:rPr>
              <a:t>DEBUG 0</a:t>
            </a:r>
            <a:r>
              <a:rPr lang="en-US" dirty="0">
                <a:solidFill>
                  <a:srgbClr val="7030A0"/>
                </a:solidFill>
                <a:latin typeface="Inconsolata" panose="020B0609030003000000" pitchFamily="49" charset="0"/>
              </a:rPr>
              <a:t>    </a:t>
            </a:r>
            <a:r>
              <a:rPr lang="en-US" dirty="0">
                <a:solidFill>
                  <a:schemeClr val="accent6">
                    <a:lumMod val="50000"/>
                  </a:schemeClr>
                </a:solidFill>
                <a:latin typeface="Inconsolata" panose="020B0609030003000000" pitchFamily="49" charset="0"/>
              </a:rPr>
              <a:t>// Just a simple text replace</a:t>
            </a:r>
            <a:endParaRPr lang="en-US" dirty="0">
              <a:solidFill>
                <a:srgbClr val="7030A0"/>
              </a:solidFill>
              <a:latin typeface="Inconsolata" panose="020B0609030003000000" pitchFamily="49" charset="0"/>
            </a:endParaRPr>
          </a:p>
          <a:p>
            <a:pPr marL="0" indent="0">
              <a:buNone/>
            </a:pPr>
            <a:endParaRPr lang="en-US" dirty="0">
              <a:solidFill>
                <a:schemeClr val="accent6">
                  <a:lumMod val="50000"/>
                </a:schemeClr>
              </a:solidFill>
              <a:latin typeface="Inconsolata" panose="020B0609030003000000" pitchFamily="49" charset="0"/>
            </a:endParaRPr>
          </a:p>
          <a:p>
            <a:pPr marL="0" indent="0">
              <a:buNone/>
            </a:pPr>
            <a:r>
              <a:rPr lang="en-US" dirty="0">
                <a:solidFill>
                  <a:srgbClr val="7030A0"/>
                </a:solidFill>
                <a:latin typeface="Inconsolata" panose="020B0609030003000000" pitchFamily="49" charset="0"/>
              </a:rPr>
              <a:t>#if </a:t>
            </a:r>
            <a:r>
              <a:rPr lang="en-US" dirty="0">
                <a:latin typeface="Inconsolata" panose="020B0609030003000000" pitchFamily="49" charset="0"/>
              </a:rPr>
              <a:t>(</a:t>
            </a:r>
            <a:r>
              <a:rPr lang="en-US" dirty="0">
                <a:solidFill>
                  <a:srgbClr val="7030A0"/>
                </a:solidFill>
                <a:latin typeface="Inconsolata" panose="020B0609030003000000" pitchFamily="49" charset="0"/>
              </a:rPr>
              <a:t> </a:t>
            </a:r>
            <a:r>
              <a:rPr lang="en-US" dirty="0">
                <a:latin typeface="Inconsolata" panose="020B0609030003000000" pitchFamily="49" charset="0"/>
              </a:rPr>
              <a:t>DEBUG )      </a:t>
            </a:r>
            <a:r>
              <a:rPr lang="en-US" dirty="0">
                <a:solidFill>
                  <a:schemeClr val="accent6">
                    <a:lumMod val="50000"/>
                  </a:schemeClr>
                </a:solidFill>
                <a:latin typeface="Inconsolata" panose="020B0609030003000000" pitchFamily="49" charset="0"/>
              </a:rPr>
              <a:t>// Conditionally compiles certain code</a:t>
            </a:r>
            <a:endParaRPr lang="en-US" dirty="0">
              <a:solidFill>
                <a:srgbClr val="7030A0"/>
              </a:solidFill>
              <a:latin typeface="Inconsolata" panose="020B0609030003000000" pitchFamily="49" charset="0"/>
            </a:endParaRPr>
          </a:p>
          <a:p>
            <a:pPr marL="0" indent="0">
              <a:buNone/>
            </a:pPr>
            <a:r>
              <a:rPr lang="en-US" dirty="0">
                <a:solidFill>
                  <a:srgbClr val="7030A0"/>
                </a:solidFill>
                <a:latin typeface="Inconsolata" panose="020B0609030003000000" pitchFamily="49" charset="0"/>
              </a:rPr>
              <a:t>	</a:t>
            </a:r>
            <a:r>
              <a:rPr lang="en-US" dirty="0">
                <a:latin typeface="Inconsolata" panose="020B0609030003000000" pitchFamily="49" charset="0"/>
              </a:rPr>
              <a:t>…</a:t>
            </a:r>
          </a:p>
          <a:p>
            <a:pPr marL="0" indent="0">
              <a:buNone/>
            </a:pPr>
            <a:r>
              <a:rPr lang="en-US" dirty="0">
                <a:solidFill>
                  <a:srgbClr val="7030A0"/>
                </a:solidFill>
                <a:latin typeface="Inconsolata" panose="020B0609030003000000" pitchFamily="49" charset="0"/>
              </a:rPr>
              <a:t>#else</a:t>
            </a:r>
          </a:p>
          <a:p>
            <a:pPr marL="0" indent="0">
              <a:buNone/>
            </a:pPr>
            <a:r>
              <a:rPr lang="en-US" dirty="0">
                <a:solidFill>
                  <a:srgbClr val="7030A0"/>
                </a:solidFill>
                <a:latin typeface="Inconsolata" panose="020B0609030003000000" pitchFamily="49" charset="0"/>
              </a:rPr>
              <a:t>	</a:t>
            </a:r>
            <a:r>
              <a:rPr lang="en-US" dirty="0">
                <a:latin typeface="Inconsolata" panose="020B0609030003000000" pitchFamily="49" charset="0"/>
              </a:rPr>
              <a:t>…</a:t>
            </a:r>
          </a:p>
          <a:p>
            <a:pPr marL="0" indent="0">
              <a:buNone/>
            </a:pPr>
            <a:r>
              <a:rPr lang="en-US" dirty="0">
                <a:solidFill>
                  <a:srgbClr val="7030A0"/>
                </a:solidFill>
                <a:latin typeface="Inconsolata" panose="020B0609030003000000" pitchFamily="49" charset="0"/>
              </a:rPr>
              <a:t>#endif</a:t>
            </a:r>
          </a:p>
        </p:txBody>
      </p:sp>
    </p:spTree>
    <p:extLst>
      <p:ext uri="{BB962C8B-B14F-4D97-AF65-F5344CB8AC3E}">
        <p14:creationId xmlns:p14="http://schemas.microsoft.com/office/powerpoint/2010/main" val="251220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F787-D2ED-4359-ACBC-C9F5782E1C2B}"/>
              </a:ext>
            </a:extLst>
          </p:cNvPr>
          <p:cNvSpPr>
            <a:spLocks noGrp="1"/>
          </p:cNvSpPr>
          <p:nvPr>
            <p:ph type="title"/>
          </p:nvPr>
        </p:nvSpPr>
        <p:spPr/>
        <p:txBody>
          <a:bodyPr/>
          <a:lstStyle/>
          <a:p>
            <a:r>
              <a:rPr lang="en-US" dirty="0"/>
              <a:t>The “main” function</a:t>
            </a:r>
          </a:p>
        </p:txBody>
      </p:sp>
      <p:sp>
        <p:nvSpPr>
          <p:cNvPr id="5" name="Slide Number Placeholder 4">
            <a:extLst>
              <a:ext uri="{FF2B5EF4-FFF2-40B4-BE49-F238E27FC236}">
                <a16:creationId xmlns:a16="http://schemas.microsoft.com/office/drawing/2014/main" id="{55FBDBD6-227B-43AF-8401-3DA422045D82}"/>
              </a:ext>
            </a:extLst>
          </p:cNvPr>
          <p:cNvSpPr>
            <a:spLocks noGrp="1"/>
          </p:cNvSpPr>
          <p:nvPr>
            <p:ph type="sldNum" sz="quarter" idx="12"/>
          </p:nvPr>
        </p:nvSpPr>
        <p:spPr/>
        <p:txBody>
          <a:bodyPr/>
          <a:lstStyle/>
          <a:p>
            <a:fld id="{B4AAD609-F83C-4414-814B-B5A2DF99692C}" type="slidenum">
              <a:rPr lang="en-US" smtClean="0"/>
              <a:pPr/>
              <a:t>18</a:t>
            </a:fld>
            <a:endParaRPr lang="en-US" dirty="0"/>
          </a:p>
        </p:txBody>
      </p:sp>
      <p:sp>
        <p:nvSpPr>
          <p:cNvPr id="6" name="Content Placeholder 2">
            <a:extLst>
              <a:ext uri="{FF2B5EF4-FFF2-40B4-BE49-F238E27FC236}">
                <a16:creationId xmlns:a16="http://schemas.microsoft.com/office/drawing/2014/main" id="{D2E310A1-1DF0-4F4E-878B-17DDB22F559D}"/>
              </a:ext>
            </a:extLst>
          </p:cNvPr>
          <p:cNvSpPr>
            <a:spLocks noGrp="1"/>
          </p:cNvSpPr>
          <p:nvPr>
            <p:ph idx="1"/>
          </p:nvPr>
        </p:nvSpPr>
        <p:spPr>
          <a:xfrm>
            <a:off x="256541" y="815339"/>
            <a:ext cx="8753634" cy="4763189"/>
          </a:xfrm>
        </p:spPr>
        <p:txBody>
          <a:bodyPr>
            <a:normAutofit fontScale="92500"/>
          </a:bodyPr>
          <a:lstStyle/>
          <a:p>
            <a:pPr marL="0" indent="0">
              <a:buNone/>
            </a:pPr>
            <a:r>
              <a:rPr lang="en-US" sz="2400" dirty="0">
                <a:solidFill>
                  <a:schemeClr val="accent6">
                    <a:lumMod val="50000"/>
                  </a:schemeClr>
                </a:solidFill>
                <a:latin typeface="Inconsolata" panose="020B0609030003000000" pitchFamily="49" charset="0"/>
              </a:rPr>
              <a:t>// File includes go at the top of the file:</a:t>
            </a:r>
          </a:p>
          <a:p>
            <a:pPr marL="0" indent="0">
              <a:buNone/>
            </a:pPr>
            <a:r>
              <a:rPr lang="en-US" sz="2400" dirty="0">
                <a:solidFill>
                  <a:srgbClr val="7030A0"/>
                </a:solidFill>
                <a:latin typeface="Inconsolata" panose="020B0609030003000000" pitchFamily="49" charset="0"/>
              </a:rPr>
              <a:t>#include </a:t>
            </a:r>
            <a:r>
              <a:rPr lang="en-US" sz="2400" dirty="0">
                <a:latin typeface="Inconsolata" panose="020B0609030003000000" pitchFamily="49" charset="0"/>
              </a:rPr>
              <a:t>&lt;</a:t>
            </a:r>
            <a:r>
              <a:rPr lang="en-US" sz="2400" dirty="0" err="1">
                <a:solidFill>
                  <a:schemeClr val="accent2">
                    <a:lumMod val="75000"/>
                  </a:schemeClr>
                </a:solidFill>
                <a:latin typeface="Inconsolata" panose="020B0609030003000000" pitchFamily="49" charset="0"/>
              </a:rPr>
              <a:t>stdio.h</a:t>
            </a:r>
            <a:r>
              <a:rPr lang="en-US" sz="2400" dirty="0">
                <a:latin typeface="Inconsolata" panose="020B0609030003000000" pitchFamily="49" charset="0"/>
              </a:rPr>
              <a:t>&gt;</a:t>
            </a:r>
          </a:p>
          <a:p>
            <a:pPr marL="0" indent="0">
              <a:buNone/>
            </a:pPr>
            <a:endParaRPr lang="en-US" sz="2400" dirty="0">
              <a:latin typeface="Inconsolata" panose="020B0609030003000000" pitchFamily="49" charset="0"/>
            </a:endParaRPr>
          </a:p>
          <a:p>
            <a:pPr marL="0" indent="0">
              <a:buNone/>
            </a:pPr>
            <a:r>
              <a:rPr lang="en-US" sz="2400" dirty="0">
                <a:solidFill>
                  <a:schemeClr val="accent6">
                    <a:lumMod val="50000"/>
                  </a:schemeClr>
                </a:solidFill>
                <a:latin typeface="Inconsolata" panose="020B0609030003000000" pitchFamily="49" charset="0"/>
              </a:rPr>
              <a:t>// The main function first of your code to be executed</a:t>
            </a:r>
          </a:p>
          <a:p>
            <a:pPr marL="0" indent="0">
              <a:buNone/>
            </a:pPr>
            <a:r>
              <a:rPr lang="en-US" sz="2400" dirty="0">
                <a:solidFill>
                  <a:schemeClr val="accent6">
                    <a:lumMod val="50000"/>
                  </a:schemeClr>
                </a:solidFill>
                <a:latin typeface="Inconsolata" panose="020B0609030003000000" pitchFamily="49" charset="0"/>
              </a:rPr>
              <a:t>// The void is used when there are no arguments.</a:t>
            </a:r>
          </a:p>
          <a:p>
            <a:pPr marL="0" indent="0">
              <a:buNone/>
            </a:pPr>
            <a:r>
              <a:rPr lang="en-US" sz="2400" dirty="0">
                <a:solidFill>
                  <a:schemeClr val="accent6">
                    <a:lumMod val="50000"/>
                  </a:schemeClr>
                </a:solidFill>
                <a:latin typeface="Inconsolata" panose="020B0609030003000000" pitchFamily="49" charset="0"/>
              </a:rPr>
              <a:t>// We will look at traditional command-line arguments later.</a:t>
            </a:r>
          </a:p>
          <a:p>
            <a:pPr marL="0" indent="0">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main(</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p>
          <a:p>
            <a:pPr marL="0" indent="0">
              <a:buNone/>
            </a:pP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Programs return an int (a word) to reflect errors.</a:t>
            </a:r>
            <a:br>
              <a:rPr lang="en-US" sz="2400" dirty="0">
                <a:solidFill>
                  <a:schemeClr val="accent6">
                    <a:lumMod val="50000"/>
                  </a:schemeClr>
                </a:solidFill>
                <a:latin typeface="Inconsolata" panose="020B0609030003000000" pitchFamily="49" charset="0"/>
              </a:rPr>
            </a:br>
            <a:endParaRPr lang="en-US" sz="2400" dirty="0">
              <a:latin typeface="Inconsolata" panose="020B0609030003000000" pitchFamily="49" charset="0"/>
            </a:endParaRPr>
          </a:p>
          <a:p>
            <a:pPr marL="0" indent="0">
              <a:buNone/>
            </a:pP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Returning a 0 is usually considered "successful"</a:t>
            </a:r>
          </a:p>
          <a:p>
            <a:pPr marL="0" indent="0">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0;</a:t>
            </a:r>
          </a:p>
          <a:p>
            <a:pPr marL="0" indent="0">
              <a:buNone/>
            </a:pPr>
            <a:r>
              <a:rPr lang="en-US" sz="2400" dirty="0">
                <a:latin typeface="Inconsolata" panose="020B0609030003000000" pitchFamily="49" charset="0"/>
              </a:rPr>
              <a:t>}</a:t>
            </a:r>
          </a:p>
        </p:txBody>
      </p:sp>
    </p:spTree>
    <p:extLst>
      <p:ext uri="{BB962C8B-B14F-4D97-AF65-F5344CB8AC3E}">
        <p14:creationId xmlns:p14="http://schemas.microsoft.com/office/powerpoint/2010/main" val="280706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0B0AB-EB17-4619-9C5C-ABF4C2123BB2}"/>
              </a:ext>
            </a:extLst>
          </p:cNvPr>
          <p:cNvSpPr>
            <a:spLocks noGrp="1"/>
          </p:cNvSpPr>
          <p:nvPr>
            <p:ph type="title"/>
          </p:nvPr>
        </p:nvSpPr>
        <p:spPr/>
        <p:txBody>
          <a:bodyPr/>
          <a:lstStyle/>
          <a:p>
            <a:r>
              <a:rPr lang="en-US" dirty="0"/>
              <a:t>Declaring variables</a:t>
            </a:r>
          </a:p>
        </p:txBody>
      </p:sp>
      <p:sp>
        <p:nvSpPr>
          <p:cNvPr id="5" name="Slide Number Placeholder 4">
            <a:extLst>
              <a:ext uri="{FF2B5EF4-FFF2-40B4-BE49-F238E27FC236}">
                <a16:creationId xmlns:a16="http://schemas.microsoft.com/office/drawing/2014/main" id="{061E57A8-6AD1-4DEA-82B2-943424807B92}"/>
              </a:ext>
            </a:extLst>
          </p:cNvPr>
          <p:cNvSpPr>
            <a:spLocks noGrp="1"/>
          </p:cNvSpPr>
          <p:nvPr>
            <p:ph type="sldNum" sz="quarter" idx="12"/>
          </p:nvPr>
        </p:nvSpPr>
        <p:spPr/>
        <p:txBody>
          <a:bodyPr/>
          <a:lstStyle/>
          <a:p>
            <a:fld id="{B4AAD609-F83C-4414-814B-B5A2DF99692C}" type="slidenum">
              <a:rPr lang="en-US" smtClean="0"/>
              <a:pPr/>
              <a:t>19</a:t>
            </a:fld>
            <a:endParaRPr lang="en-US" dirty="0"/>
          </a:p>
        </p:txBody>
      </p:sp>
      <p:sp>
        <p:nvSpPr>
          <p:cNvPr id="6" name="Content Placeholder 2">
            <a:extLst>
              <a:ext uri="{FF2B5EF4-FFF2-40B4-BE49-F238E27FC236}">
                <a16:creationId xmlns:a16="http://schemas.microsoft.com/office/drawing/2014/main" id="{14FA05EC-C5BB-42EC-8E4A-9D85A816C2F7}"/>
              </a:ext>
            </a:extLst>
          </p:cNvPr>
          <p:cNvSpPr>
            <a:spLocks noGrp="1"/>
          </p:cNvSpPr>
          <p:nvPr>
            <p:ph idx="1"/>
          </p:nvPr>
        </p:nvSpPr>
        <p:spPr>
          <a:xfrm>
            <a:off x="256541" y="815339"/>
            <a:ext cx="8753634" cy="4823991"/>
          </a:xfrm>
        </p:spPr>
        <p:txBody>
          <a:bodyPr>
            <a:normAutofit/>
          </a:bodyPr>
          <a:lstStyle/>
          <a:p>
            <a:pPr marL="0" indent="0">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main(</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br>
              <a:rPr lang="en-US" sz="2400" dirty="0">
                <a:latin typeface="Inconsolata" panose="020B0609030003000000" pitchFamily="49" charset="0"/>
              </a:rPr>
            </a:b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Variables are declared within functions, generally</a:t>
            </a:r>
            <a:br>
              <a:rPr lang="en-US" sz="2400" dirty="0">
                <a:solidFill>
                  <a:schemeClr val="accent6">
                    <a:lumMod val="50000"/>
                  </a:schemeClr>
                </a:solidFill>
                <a:latin typeface="Inconsolata" panose="020B0609030003000000" pitchFamily="49" charset="0"/>
              </a:rPr>
            </a:br>
            <a:r>
              <a:rPr lang="en-US" sz="2400" dirty="0">
                <a:solidFill>
                  <a:schemeClr val="accent6">
                    <a:lumMod val="50000"/>
                  </a:schemeClr>
                </a:solidFill>
                <a:latin typeface="Inconsolata" panose="020B0609030003000000" pitchFamily="49" charset="0"/>
              </a:rPr>
              <a:t>  // at the top. Type followed by name.</a:t>
            </a:r>
            <a:br>
              <a:rPr lang="en-US" sz="2400" dirty="0">
                <a:solidFill>
                  <a:schemeClr val="accent6">
                    <a:lumMod val="50000"/>
                  </a:schemeClr>
                </a:solidFill>
                <a:latin typeface="Inconsolata" panose="020B0609030003000000" pitchFamily="49" charset="0"/>
              </a:rPr>
            </a:br>
            <a:br>
              <a:rPr lang="en-US" sz="2400" dirty="0">
                <a:solidFill>
                  <a:schemeClr val="accent6">
                    <a:lumMod val="50000"/>
                  </a:schemeClr>
                </a:solidFill>
                <a:latin typeface="Inconsolata" panose="020B0609030003000000" pitchFamily="49" charset="0"/>
              </a:rPr>
            </a:br>
            <a:r>
              <a:rPr lang="en-US" sz="2400" dirty="0">
                <a:solidFill>
                  <a:schemeClr val="accent6">
                    <a:lumMod val="50000"/>
                  </a:schemeClr>
                </a:solidFill>
                <a:latin typeface="Inconsolata" panose="020B0609030003000000" pitchFamily="49" charset="0"/>
              </a:rPr>
              <a:t>  // They are optionally initialized using an ‘=‘</a:t>
            </a:r>
            <a:br>
              <a:rPr lang="en-US" sz="2400" dirty="0">
                <a:solidFill>
                  <a:schemeClr val="accent6">
                    <a:lumMod val="50000"/>
                  </a:schemeClr>
                </a:solidFill>
                <a:latin typeface="Inconsolata" panose="020B0609030003000000" pitchFamily="49" charset="0"/>
              </a:rPr>
            </a:b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n = 5;</a:t>
            </a:r>
            <a:br>
              <a:rPr lang="en-US" sz="2400" dirty="0">
                <a:solidFill>
                  <a:schemeClr val="accent6">
                    <a:lumMod val="50000"/>
                  </a:schemeClr>
                </a:solidFill>
                <a:latin typeface="Inconsolata" panose="020B0609030003000000" pitchFamily="49" charset="0"/>
              </a:rPr>
            </a:br>
            <a:br>
              <a:rPr lang="en-US" sz="2400" dirty="0">
                <a:solidFill>
                  <a:schemeClr val="accent6">
                    <a:lumMod val="50000"/>
                  </a:schemeClr>
                </a:solidFill>
                <a:latin typeface="Inconsolata" panose="020B0609030003000000" pitchFamily="49" charset="0"/>
              </a:rPr>
            </a:br>
            <a:r>
              <a:rPr lang="en-US" sz="2400" dirty="0">
                <a:solidFill>
                  <a:schemeClr val="accent6">
                    <a:lumMod val="50000"/>
                  </a:schemeClr>
                </a:solidFill>
                <a:latin typeface="Inconsolata" panose="020B0609030003000000" pitchFamily="49" charset="0"/>
              </a:rPr>
              <a:t>  // When they are not initialized, their value is</a:t>
            </a:r>
            <a:br>
              <a:rPr lang="en-US" sz="2400" dirty="0">
                <a:solidFill>
                  <a:schemeClr val="accent6">
                    <a:lumMod val="50000"/>
                  </a:schemeClr>
                </a:solidFill>
                <a:latin typeface="Inconsolata" panose="020B0609030003000000" pitchFamily="49" charset="0"/>
              </a:rPr>
            </a:br>
            <a:r>
              <a:rPr lang="en-US" sz="2400" dirty="0">
                <a:solidFill>
                  <a:schemeClr val="accent6">
                    <a:lumMod val="50000"/>
                  </a:schemeClr>
                </a:solidFill>
                <a:latin typeface="Inconsolata" panose="020B0609030003000000" pitchFamily="49" charset="0"/>
              </a:rPr>
              <a:t>  // arbitrary.</a:t>
            </a:r>
            <a:br>
              <a:rPr lang="en-US" sz="2400" dirty="0">
                <a:solidFill>
                  <a:schemeClr val="accent6">
                    <a:lumMod val="50000"/>
                  </a:schemeClr>
                </a:solidFill>
                <a:latin typeface="Inconsolata" panose="020B0609030003000000" pitchFamily="49" charset="0"/>
              </a:rPr>
            </a:br>
            <a:br>
              <a:rPr lang="en-US" sz="2400" dirty="0">
                <a:solidFill>
                  <a:schemeClr val="accent6">
                    <a:lumMod val="50000"/>
                  </a:schemeClr>
                </a:solidFill>
                <a:latin typeface="Inconsolata" panose="020B0609030003000000" pitchFamily="49" charset="0"/>
              </a:rPr>
            </a:b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Returning a 0 is usually considered "successful"</a:t>
            </a:r>
            <a:br>
              <a:rPr lang="en-US" sz="2400" dirty="0">
                <a:solidFill>
                  <a:schemeClr val="accent6">
                    <a:lumMod val="50000"/>
                  </a:schemeClr>
                </a:solidFill>
                <a:latin typeface="Inconsolata" panose="020B0609030003000000" pitchFamily="49" charset="0"/>
              </a:rPr>
            </a:b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0;</a:t>
            </a:r>
            <a:br>
              <a:rPr lang="en-US" sz="2400" dirty="0">
                <a:latin typeface="Inconsolata" panose="020B0609030003000000" pitchFamily="49" charset="0"/>
              </a:rPr>
            </a:br>
            <a:r>
              <a:rPr lang="en-US" sz="2400" dirty="0">
                <a:latin typeface="Inconsolata" panose="020B0609030003000000" pitchFamily="49" charset="0"/>
              </a:rPr>
              <a:t>}</a:t>
            </a:r>
          </a:p>
        </p:txBody>
      </p:sp>
    </p:spTree>
    <p:extLst>
      <p:ext uri="{BB962C8B-B14F-4D97-AF65-F5344CB8AC3E}">
        <p14:creationId xmlns:p14="http://schemas.microsoft.com/office/powerpoint/2010/main" val="2117141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01589-CDA1-4519-A5B9-9EDC65542D25}"/>
              </a:ext>
            </a:extLst>
          </p:cNvPr>
          <p:cNvSpPr>
            <a:spLocks noGrp="1"/>
          </p:cNvSpPr>
          <p:nvPr>
            <p:ph type="title"/>
          </p:nvPr>
        </p:nvSpPr>
        <p:spPr/>
        <p:txBody>
          <a:bodyPr/>
          <a:lstStyle/>
          <a:p>
            <a:r>
              <a:rPr lang="en-US" dirty="0"/>
              <a:t>Overview of C</a:t>
            </a:r>
          </a:p>
        </p:txBody>
      </p:sp>
      <p:sp>
        <p:nvSpPr>
          <p:cNvPr id="5" name="Text Placeholder 4">
            <a:extLst>
              <a:ext uri="{FF2B5EF4-FFF2-40B4-BE49-F238E27FC236}">
                <a16:creationId xmlns:a16="http://schemas.microsoft.com/office/drawing/2014/main" id="{96EDFC88-6D2A-4453-8E3F-77C281C94FE2}"/>
              </a:ext>
            </a:extLst>
          </p:cNvPr>
          <p:cNvSpPr>
            <a:spLocks noGrp="1"/>
          </p:cNvSpPr>
          <p:nvPr>
            <p:ph type="body" idx="1"/>
          </p:nvPr>
        </p:nvSpPr>
        <p:spPr/>
        <p:txBody>
          <a:bodyPr/>
          <a:lstStyle/>
          <a:p>
            <a:r>
              <a:rPr lang="en-US" dirty="0"/>
              <a:t>What You C is What You Get</a:t>
            </a:r>
          </a:p>
        </p:txBody>
      </p:sp>
      <p:sp>
        <p:nvSpPr>
          <p:cNvPr id="6" name="Slide Number Placeholder 5">
            <a:extLst>
              <a:ext uri="{FF2B5EF4-FFF2-40B4-BE49-F238E27FC236}">
                <a16:creationId xmlns:a16="http://schemas.microsoft.com/office/drawing/2014/main" id="{8AE9D06B-8847-425F-92C0-F387F7850DDB}"/>
              </a:ext>
            </a:extLst>
          </p:cNvPr>
          <p:cNvSpPr>
            <a:spLocks noGrp="1"/>
          </p:cNvSpPr>
          <p:nvPr>
            <p:ph type="sldNum" sz="quarter" idx="12"/>
          </p:nvPr>
        </p:nvSpPr>
        <p:spPr/>
        <p:txBody>
          <a:bodyPr/>
          <a:lstStyle/>
          <a:p>
            <a:fld id="{B4AAD609-F83C-4414-814B-B5A2DF99692C}" type="slidenum">
              <a:rPr lang="en-US" smtClean="0"/>
              <a:pPr/>
              <a:t>2</a:t>
            </a:fld>
            <a:endParaRPr lang="en-US" dirty="0"/>
          </a:p>
        </p:txBody>
      </p:sp>
      <p:sp>
        <p:nvSpPr>
          <p:cNvPr id="7" name="Footer Placeholder 6">
            <a:extLst>
              <a:ext uri="{FF2B5EF4-FFF2-40B4-BE49-F238E27FC236}">
                <a16:creationId xmlns:a16="http://schemas.microsoft.com/office/drawing/2014/main" id="{752E10F2-E9CB-470C-AA1E-5FDFC3DF9611}"/>
              </a:ext>
            </a:extLst>
          </p:cNvPr>
          <p:cNvSpPr>
            <a:spLocks noGrp="1"/>
          </p:cNvSpPr>
          <p:nvPr>
            <p:ph type="ftr" sz="quarter" idx="11"/>
          </p:nvPr>
        </p:nvSpPr>
        <p:spPr/>
        <p:txBody>
          <a:bodyPr/>
          <a:lstStyle/>
          <a:p>
            <a:r>
              <a:rPr lang="en-US"/>
              <a:t>CS/COE 0449 – Spring 2019/2020</a:t>
            </a:r>
            <a:endParaRPr lang="en-US" dirty="0"/>
          </a:p>
        </p:txBody>
      </p:sp>
    </p:spTree>
    <p:extLst>
      <p:ext uri="{BB962C8B-B14F-4D97-AF65-F5344CB8AC3E}">
        <p14:creationId xmlns:p14="http://schemas.microsoft.com/office/powerpoint/2010/main" val="883630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0285-7565-4242-A3A1-9B9F8B646AA0}"/>
              </a:ext>
            </a:extLst>
          </p:cNvPr>
          <p:cNvSpPr>
            <a:spLocks noGrp="1"/>
          </p:cNvSpPr>
          <p:nvPr>
            <p:ph type="title"/>
          </p:nvPr>
        </p:nvSpPr>
        <p:spPr/>
        <p:txBody>
          <a:bodyPr/>
          <a:lstStyle/>
          <a:p>
            <a:r>
              <a:rPr lang="en-US" dirty="0"/>
              <a:t>Casting</a:t>
            </a:r>
          </a:p>
        </p:txBody>
      </p:sp>
      <p:sp>
        <p:nvSpPr>
          <p:cNvPr id="5" name="Slide Number Placeholder 4">
            <a:extLst>
              <a:ext uri="{FF2B5EF4-FFF2-40B4-BE49-F238E27FC236}">
                <a16:creationId xmlns:a16="http://schemas.microsoft.com/office/drawing/2014/main" id="{CC32D4CD-092E-4644-87B9-BDA81F9FD268}"/>
              </a:ext>
            </a:extLst>
          </p:cNvPr>
          <p:cNvSpPr>
            <a:spLocks noGrp="1"/>
          </p:cNvSpPr>
          <p:nvPr>
            <p:ph type="sldNum" sz="quarter" idx="12"/>
          </p:nvPr>
        </p:nvSpPr>
        <p:spPr/>
        <p:txBody>
          <a:bodyPr/>
          <a:lstStyle/>
          <a:p>
            <a:fld id="{B4AAD609-F83C-4414-814B-B5A2DF99692C}" type="slidenum">
              <a:rPr lang="en-US" smtClean="0"/>
              <a:pPr/>
              <a:t>20</a:t>
            </a:fld>
            <a:endParaRPr lang="en-US" dirty="0"/>
          </a:p>
        </p:txBody>
      </p:sp>
      <p:sp>
        <p:nvSpPr>
          <p:cNvPr id="6" name="Content Placeholder 2">
            <a:extLst>
              <a:ext uri="{FF2B5EF4-FFF2-40B4-BE49-F238E27FC236}">
                <a16:creationId xmlns:a16="http://schemas.microsoft.com/office/drawing/2014/main" id="{AFBA67F1-B80A-42C6-8FA8-FA15020C24F0}"/>
              </a:ext>
            </a:extLst>
          </p:cNvPr>
          <p:cNvSpPr>
            <a:spLocks noGrp="1"/>
          </p:cNvSpPr>
          <p:nvPr>
            <p:ph idx="1"/>
          </p:nvPr>
        </p:nvSpPr>
        <p:spPr>
          <a:xfrm>
            <a:off x="256541" y="815339"/>
            <a:ext cx="8753634" cy="4823991"/>
          </a:xfrm>
        </p:spPr>
        <p:txBody>
          <a:bodyPr>
            <a:normAutofit/>
          </a:bodyPr>
          <a:lstStyle/>
          <a:p>
            <a:pPr marL="0" indent="0">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main(</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br>
              <a:rPr lang="en-US" sz="2400" dirty="0">
                <a:latin typeface="Inconsolata" panose="020B0609030003000000" pitchFamily="49" charset="0"/>
              </a:rPr>
            </a:b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When you initialize, the given literal is coerced</a:t>
            </a:r>
            <a:br>
              <a:rPr lang="en-US" sz="2400" dirty="0">
                <a:solidFill>
                  <a:schemeClr val="accent6">
                    <a:lumMod val="50000"/>
                  </a:schemeClr>
                </a:solidFill>
                <a:latin typeface="Inconsolata" panose="020B0609030003000000" pitchFamily="49" charset="0"/>
              </a:rPr>
            </a:br>
            <a:r>
              <a:rPr lang="en-US" sz="2400" dirty="0">
                <a:solidFill>
                  <a:schemeClr val="accent6">
                    <a:lumMod val="50000"/>
                  </a:schemeClr>
                </a:solidFill>
                <a:latin typeface="Inconsolata" panose="020B0609030003000000" pitchFamily="49" charset="0"/>
              </a:rPr>
              <a:t>  // to that type.</a:t>
            </a:r>
            <a:br>
              <a:rPr lang="en-US" sz="2400" dirty="0">
                <a:solidFill>
                  <a:schemeClr val="accent6">
                    <a:lumMod val="50000"/>
                  </a:schemeClr>
                </a:solidFill>
                <a:latin typeface="Inconsolata" panose="020B0609030003000000" pitchFamily="49" charset="0"/>
              </a:rPr>
            </a:b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n = -50000;</a:t>
            </a:r>
            <a:br>
              <a:rPr lang="en-US" sz="2400" dirty="0">
                <a:solidFill>
                  <a:schemeClr val="accent6">
                    <a:lumMod val="50000"/>
                  </a:schemeClr>
                </a:solidFill>
                <a:latin typeface="Inconsolata" panose="020B0609030003000000" pitchFamily="49" charset="0"/>
              </a:rPr>
            </a:br>
            <a:br>
              <a:rPr lang="en-US" sz="2400" dirty="0">
                <a:solidFill>
                  <a:schemeClr val="accent6">
                    <a:lumMod val="50000"/>
                  </a:schemeClr>
                </a:solidFill>
                <a:latin typeface="Inconsolata" panose="020B0609030003000000" pitchFamily="49" charset="0"/>
              </a:rPr>
            </a:br>
            <a:r>
              <a:rPr lang="en-US" sz="2400" dirty="0">
                <a:solidFill>
                  <a:schemeClr val="accent6">
                    <a:lumMod val="50000"/>
                  </a:schemeClr>
                </a:solidFill>
                <a:latin typeface="Inconsolata" panose="020B0609030003000000" pitchFamily="49" charset="0"/>
              </a:rPr>
              <a:t>  // You can then coerce the value between variables.</a:t>
            </a:r>
            <a:br>
              <a:rPr lang="en-US" sz="2400" dirty="0">
                <a:solidFill>
                  <a:schemeClr val="accent6">
                    <a:lumMod val="50000"/>
                  </a:schemeClr>
                </a:solidFill>
                <a:latin typeface="Inconsolata" panose="020B0609030003000000" pitchFamily="49" charset="0"/>
              </a:rPr>
            </a:br>
            <a:r>
              <a:rPr lang="en-US" sz="2400" dirty="0">
                <a:solidFill>
                  <a:schemeClr val="accent6">
                    <a:lumMod val="50000"/>
                  </a:schemeClr>
                </a:solidFill>
                <a:latin typeface="Inconsolata" panose="020B0609030003000000" pitchFamily="49" charset="0"/>
              </a:rPr>
              <a:t>  // No matter how much nonsense it might be:</a:t>
            </a:r>
            <a:br>
              <a:rPr lang="en-US" sz="2400" dirty="0">
                <a:solidFill>
                  <a:schemeClr val="accent6">
                    <a:lumMod val="50000"/>
                  </a:schemeClr>
                </a:solidFill>
                <a:latin typeface="Inconsolata" panose="020B0609030003000000" pitchFamily="49" charset="0"/>
              </a:rPr>
            </a:br>
            <a:r>
              <a:rPr lang="en-US" sz="2400" dirty="0">
                <a:solidFill>
                  <a:schemeClr val="accent6">
                    <a:lumMod val="50000"/>
                  </a:schemeClr>
                </a:solidFill>
                <a:latin typeface="Inconsolata" panose="020B0609030003000000" pitchFamily="49" charset="0"/>
              </a:rPr>
              <a:t> </a:t>
            </a: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char</a:t>
            </a:r>
            <a:r>
              <a:rPr lang="en-US" sz="2400" dirty="0">
                <a:latin typeface="Inconsolata" panose="020B0609030003000000" pitchFamily="49" charset="0"/>
              </a:rPr>
              <a:t> smaller = n;</a:t>
            </a:r>
            <a:br>
              <a:rPr lang="en-US" sz="2400" dirty="0">
                <a:latin typeface="Inconsolata" panose="020B0609030003000000" pitchFamily="49" charset="0"/>
              </a:rPr>
            </a:br>
            <a:br>
              <a:rPr lang="en-US" sz="2400" dirty="0">
                <a:latin typeface="Inconsolata" panose="020B0609030003000000" pitchFamily="49" charset="0"/>
              </a:rPr>
            </a:b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You can explicitly cast the value, as well:</a:t>
            </a:r>
          </a:p>
          <a:p>
            <a:pPr marL="0" indent="0">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unsigned int </a:t>
            </a:r>
            <a:r>
              <a:rPr lang="en-US" sz="2400" dirty="0" err="1">
                <a:latin typeface="Inconsolata" panose="020B0609030003000000" pitchFamily="49" charset="0"/>
              </a:rPr>
              <a:t>just_nonsense</a:t>
            </a:r>
            <a:r>
              <a:rPr lang="en-US" sz="2400" dirty="0">
                <a:latin typeface="Inconsolata" panose="020B0609030003000000" pitchFamily="49" charset="0"/>
              </a:rPr>
              <a:t> = (</a:t>
            </a:r>
            <a:r>
              <a:rPr lang="en-US" sz="2400" dirty="0">
                <a:solidFill>
                  <a:schemeClr val="accent1">
                    <a:lumMod val="75000"/>
                  </a:schemeClr>
                </a:solidFill>
                <a:latin typeface="Inconsolata" panose="020B0609030003000000" pitchFamily="49" charset="0"/>
              </a:rPr>
              <a:t>unsigned int</a:t>
            </a:r>
            <a:r>
              <a:rPr lang="en-US" sz="2400" dirty="0">
                <a:latin typeface="Inconsolata" panose="020B0609030003000000" pitchFamily="49" charset="0"/>
              </a:rPr>
              <a:t>)n;</a:t>
            </a:r>
            <a:br>
              <a:rPr lang="en-US" sz="2400" dirty="0">
                <a:latin typeface="Inconsolata" panose="020B0609030003000000" pitchFamily="49" charset="0"/>
              </a:rPr>
            </a:br>
            <a:br>
              <a:rPr lang="en-US" sz="2400" dirty="0">
                <a:solidFill>
                  <a:schemeClr val="accent6">
                    <a:lumMod val="50000"/>
                  </a:schemeClr>
                </a:solidFill>
                <a:latin typeface="Inconsolata" panose="020B0609030003000000" pitchFamily="49" charset="0"/>
              </a:rPr>
            </a:b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0;</a:t>
            </a:r>
            <a:br>
              <a:rPr lang="en-US" sz="2400" dirty="0">
                <a:latin typeface="Inconsolata" panose="020B0609030003000000" pitchFamily="49" charset="0"/>
              </a:rPr>
            </a:br>
            <a:r>
              <a:rPr lang="en-US" sz="2400" dirty="0">
                <a:latin typeface="Inconsolata" panose="020B0609030003000000" pitchFamily="49" charset="0"/>
              </a:rPr>
              <a:t>}</a:t>
            </a:r>
          </a:p>
        </p:txBody>
      </p:sp>
    </p:spTree>
    <p:extLst>
      <p:ext uri="{BB962C8B-B14F-4D97-AF65-F5344CB8AC3E}">
        <p14:creationId xmlns:p14="http://schemas.microsoft.com/office/powerpoint/2010/main" val="3089613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94A8-D71D-4D3D-95DB-7BE33836935D}"/>
              </a:ext>
            </a:extLst>
          </p:cNvPr>
          <p:cNvSpPr>
            <a:spLocks noGrp="1"/>
          </p:cNvSpPr>
          <p:nvPr>
            <p:ph type="title"/>
          </p:nvPr>
        </p:nvSpPr>
        <p:spPr/>
        <p:txBody>
          <a:bodyPr/>
          <a:lstStyle/>
          <a:p>
            <a:r>
              <a:rPr lang="en-US" dirty="0"/>
              <a:t>Integer Sizes – </a:t>
            </a:r>
            <a:r>
              <a:rPr lang="en-US" dirty="0" err="1"/>
              <a:t>Revisted</a:t>
            </a:r>
            <a:r>
              <a:rPr lang="en-US" dirty="0"/>
              <a:t>: </a:t>
            </a:r>
            <a:r>
              <a:rPr lang="en-US" dirty="0" err="1"/>
              <a:t>sizeof</a:t>
            </a:r>
            <a:endParaRPr lang="en-US" dirty="0"/>
          </a:p>
        </p:txBody>
      </p:sp>
      <p:sp>
        <p:nvSpPr>
          <p:cNvPr id="5" name="Slide Number Placeholder 4">
            <a:extLst>
              <a:ext uri="{FF2B5EF4-FFF2-40B4-BE49-F238E27FC236}">
                <a16:creationId xmlns:a16="http://schemas.microsoft.com/office/drawing/2014/main" id="{78BD8639-5AB4-4E87-BB4B-5DA3CBC0C853}"/>
              </a:ext>
            </a:extLst>
          </p:cNvPr>
          <p:cNvSpPr>
            <a:spLocks noGrp="1"/>
          </p:cNvSpPr>
          <p:nvPr>
            <p:ph type="sldNum" sz="quarter" idx="12"/>
          </p:nvPr>
        </p:nvSpPr>
        <p:spPr/>
        <p:txBody>
          <a:bodyPr/>
          <a:lstStyle/>
          <a:p>
            <a:fld id="{B4AAD609-F83C-4414-814B-B5A2DF99692C}" type="slidenum">
              <a:rPr lang="en-US" smtClean="0"/>
              <a:pPr/>
              <a:t>21</a:t>
            </a:fld>
            <a:endParaRPr lang="en-US" dirty="0"/>
          </a:p>
        </p:txBody>
      </p:sp>
      <p:sp>
        <p:nvSpPr>
          <p:cNvPr id="7" name="Content Placeholder 2">
            <a:extLst>
              <a:ext uri="{FF2B5EF4-FFF2-40B4-BE49-F238E27FC236}">
                <a16:creationId xmlns:a16="http://schemas.microsoft.com/office/drawing/2014/main" id="{115879E2-4DA5-4144-996C-6D5ADE0A800A}"/>
              </a:ext>
            </a:extLst>
          </p:cNvPr>
          <p:cNvSpPr>
            <a:spLocks noGrp="1"/>
          </p:cNvSpPr>
          <p:nvPr>
            <p:ph idx="1"/>
          </p:nvPr>
        </p:nvSpPr>
        <p:spPr>
          <a:xfrm>
            <a:off x="256540" y="815339"/>
            <a:ext cx="8978899" cy="4823991"/>
          </a:xfrm>
        </p:spPr>
        <p:txBody>
          <a:bodyPr>
            <a:normAutofit fontScale="92500" lnSpcReduction="20000"/>
          </a:bodyPr>
          <a:lstStyle/>
          <a:p>
            <a:pPr marL="0" indent="0">
              <a:spcBef>
                <a:spcPts val="600"/>
              </a:spcBef>
              <a:buNone/>
            </a:pPr>
            <a:r>
              <a:rPr lang="en-US" sz="2400" dirty="0">
                <a:solidFill>
                  <a:srgbClr val="7030A0"/>
                </a:solidFill>
                <a:latin typeface="Inconsolata" panose="020B0609030003000000" pitchFamily="49" charset="0"/>
              </a:rPr>
              <a:t>#include </a:t>
            </a:r>
            <a:r>
              <a:rPr lang="en-US" sz="2400" dirty="0">
                <a:latin typeface="Inconsolata" panose="020B0609030003000000" pitchFamily="49" charset="0"/>
              </a:rPr>
              <a:t>&lt;</a:t>
            </a:r>
            <a:r>
              <a:rPr lang="en-US" sz="2400" dirty="0" err="1">
                <a:solidFill>
                  <a:schemeClr val="accent2">
                    <a:lumMod val="75000"/>
                  </a:schemeClr>
                </a:solidFill>
                <a:latin typeface="Inconsolata" panose="020B0609030003000000" pitchFamily="49" charset="0"/>
              </a:rPr>
              <a:t>stdio.h</a:t>
            </a:r>
            <a:r>
              <a:rPr lang="en-US" sz="2400" dirty="0">
                <a:latin typeface="Inconsolata" panose="020B0609030003000000" pitchFamily="49" charset="0"/>
              </a:rPr>
              <a:t>&gt; </a:t>
            </a:r>
            <a:r>
              <a:rPr lang="en-US" sz="2400" dirty="0">
                <a:solidFill>
                  <a:schemeClr val="accent6">
                    <a:lumMod val="50000"/>
                  </a:schemeClr>
                </a:solidFill>
                <a:latin typeface="Inconsolata" panose="020B0609030003000000" pitchFamily="49" charset="0"/>
              </a:rPr>
              <a:t>  // Gives us '</a:t>
            </a:r>
            <a:r>
              <a:rPr lang="en-US" sz="2400" dirty="0" err="1">
                <a:solidFill>
                  <a:schemeClr val="accent6">
                    <a:lumMod val="50000"/>
                  </a:schemeClr>
                </a:solidFill>
                <a:latin typeface="Inconsolata" panose="020B0609030003000000" pitchFamily="49" charset="0"/>
              </a:rPr>
              <a:t>printf</a:t>
            </a:r>
            <a:r>
              <a:rPr lang="en-US" sz="2400" dirty="0">
                <a:solidFill>
                  <a:schemeClr val="accent6">
                    <a:lumMod val="50000"/>
                  </a:schemeClr>
                </a:solidFill>
                <a:latin typeface="Inconsolata" panose="020B0609030003000000" pitchFamily="49" charset="0"/>
              </a:rPr>
              <a:t>’</a:t>
            </a:r>
          </a:p>
          <a:p>
            <a:pPr marL="0" indent="0">
              <a:spcBef>
                <a:spcPts val="600"/>
              </a:spcBef>
              <a:buNone/>
            </a:pPr>
            <a:r>
              <a:rPr lang="en-US" sz="2400" dirty="0">
                <a:solidFill>
                  <a:srgbClr val="7030A0"/>
                </a:solidFill>
                <a:latin typeface="Inconsolata" panose="020B0609030003000000" pitchFamily="49" charset="0"/>
              </a:rPr>
              <a:t>#include </a:t>
            </a:r>
            <a:r>
              <a:rPr lang="en-US" sz="2400" dirty="0">
                <a:latin typeface="Inconsolata" panose="020B0609030003000000" pitchFamily="49" charset="0"/>
              </a:rPr>
              <a:t>&lt;</a:t>
            </a:r>
            <a:r>
              <a:rPr lang="en-US" sz="2400" dirty="0" err="1">
                <a:solidFill>
                  <a:schemeClr val="accent2">
                    <a:lumMod val="75000"/>
                  </a:schemeClr>
                </a:solidFill>
                <a:latin typeface="Inconsolata" panose="020B0609030003000000" pitchFamily="49" charset="0"/>
              </a:rPr>
              <a:t>stddef.h</a:t>
            </a:r>
            <a:r>
              <a:rPr lang="en-US" sz="2400" dirty="0">
                <a:latin typeface="Inconsolata" panose="020B0609030003000000" pitchFamily="49" charset="0"/>
              </a:rPr>
              <a:t>&gt;  </a:t>
            </a:r>
            <a:r>
              <a:rPr lang="en-US" sz="2400" dirty="0">
                <a:solidFill>
                  <a:schemeClr val="accent6">
                    <a:lumMod val="50000"/>
                  </a:schemeClr>
                </a:solidFill>
                <a:latin typeface="Inconsolata" panose="020B0609030003000000" pitchFamily="49" charset="0"/>
              </a:rPr>
              <a:t>// Gives us the '</a:t>
            </a:r>
            <a:r>
              <a:rPr lang="en-US" sz="2400" dirty="0" err="1">
                <a:solidFill>
                  <a:schemeClr val="accent6">
                    <a:lumMod val="50000"/>
                  </a:schemeClr>
                </a:solidFill>
                <a:latin typeface="Inconsolata" panose="020B0609030003000000" pitchFamily="49" charset="0"/>
              </a:rPr>
              <a:t>size_t</a:t>
            </a:r>
            <a:r>
              <a:rPr lang="en-US" sz="2400" dirty="0">
                <a:solidFill>
                  <a:schemeClr val="accent6">
                    <a:lumMod val="50000"/>
                  </a:schemeClr>
                </a:solidFill>
                <a:latin typeface="Inconsolata" panose="020B0609030003000000" pitchFamily="49" charset="0"/>
              </a:rPr>
              <a:t>' type</a:t>
            </a:r>
          </a:p>
          <a:p>
            <a:pPr marL="0" indent="0">
              <a:spcBef>
                <a:spcPts val="600"/>
              </a:spcBef>
              <a:buNone/>
            </a:pPr>
            <a:endParaRPr lang="en-US" sz="2400" dirty="0">
              <a:solidFill>
                <a:schemeClr val="accent1">
                  <a:lumMod val="75000"/>
                </a:schemeClr>
              </a:solidFill>
              <a:latin typeface="Inconsolata" panose="020B0609030003000000" pitchFamily="49" charset="0"/>
            </a:endParaRPr>
          </a:p>
          <a:p>
            <a:pPr marL="0" indent="0">
              <a:spcBef>
                <a:spcPts val="600"/>
              </a:spcBef>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main(</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p>
          <a:p>
            <a:pPr marL="0" indent="0">
              <a:spcBef>
                <a:spcPts val="600"/>
              </a:spcBef>
              <a:buNone/>
            </a:pPr>
            <a:r>
              <a:rPr lang="en-US" sz="2400" dirty="0">
                <a:solidFill>
                  <a:schemeClr val="accent6">
                    <a:lumMod val="50000"/>
                  </a:schemeClr>
                </a:solidFill>
                <a:latin typeface="Inconsolata" panose="020B0609030003000000" pitchFamily="49" charset="0"/>
              </a:rPr>
              <a:t>  // The special '</a:t>
            </a:r>
            <a:r>
              <a:rPr lang="en-US" sz="2400" dirty="0" err="1">
                <a:solidFill>
                  <a:schemeClr val="accent6">
                    <a:lumMod val="50000"/>
                  </a:schemeClr>
                </a:solidFill>
                <a:latin typeface="Inconsolata" panose="020B0609030003000000" pitchFamily="49" charset="0"/>
              </a:rPr>
              <a:t>sizeof</a:t>
            </a:r>
            <a:r>
              <a:rPr lang="en-US" sz="2400" dirty="0">
                <a:solidFill>
                  <a:schemeClr val="accent6">
                    <a:lumMod val="50000"/>
                  </a:schemeClr>
                </a:solidFill>
                <a:latin typeface="Inconsolata" panose="020B0609030003000000" pitchFamily="49" charset="0"/>
              </a:rPr>
              <a:t>' macro gives us the byte size</a:t>
            </a:r>
          </a:p>
          <a:p>
            <a:pPr marL="0" indent="0">
              <a:spcBef>
                <a:spcPts val="600"/>
              </a:spcBef>
              <a:buNone/>
            </a:pPr>
            <a:r>
              <a:rPr lang="en-US" sz="2400" dirty="0">
                <a:solidFill>
                  <a:schemeClr val="accent6">
                    <a:lumMod val="50000"/>
                  </a:schemeClr>
                </a:solidFill>
                <a:latin typeface="Inconsolata" panose="020B0609030003000000" pitchFamily="49" charset="0"/>
              </a:rPr>
              <a:t>  // The '</a:t>
            </a:r>
            <a:r>
              <a:rPr lang="en-US" sz="2400" dirty="0" err="1">
                <a:solidFill>
                  <a:schemeClr val="accent6">
                    <a:lumMod val="50000"/>
                  </a:schemeClr>
                </a:solidFill>
                <a:latin typeface="Inconsolata" panose="020B0609030003000000" pitchFamily="49" charset="0"/>
              </a:rPr>
              <a:t>size_t</a:t>
            </a:r>
            <a:r>
              <a:rPr lang="en-US" sz="2400" dirty="0">
                <a:solidFill>
                  <a:schemeClr val="accent6">
                    <a:lumMod val="50000"/>
                  </a:schemeClr>
                </a:solidFill>
                <a:latin typeface="Inconsolata" panose="020B0609030003000000" pitchFamily="49" charset="0"/>
              </a:rPr>
              <a:t>' type is provided by the C standard</a:t>
            </a:r>
          </a:p>
          <a:p>
            <a:pPr marL="0" indent="0">
              <a:spcBef>
                <a:spcPts val="600"/>
              </a:spcBef>
              <a:buNone/>
            </a:pPr>
            <a:r>
              <a:rPr lang="en-US" sz="2400" dirty="0">
                <a:solidFill>
                  <a:schemeClr val="accent6">
                    <a:lumMod val="50000"/>
                  </a:schemeClr>
                </a:solidFill>
                <a:latin typeface="Inconsolata" panose="020B0609030003000000" pitchFamily="49" charset="0"/>
              </a:rPr>
              <a:t>  //    and is used whenever magnitudes are computed.</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size_t</a:t>
            </a:r>
            <a:r>
              <a:rPr lang="en-US" sz="2400" dirty="0">
                <a:latin typeface="Inconsolata" panose="020B0609030003000000" pitchFamily="49" charset="0"/>
              </a:rPr>
              <a:t> </a:t>
            </a:r>
            <a:r>
              <a:rPr lang="en-US" sz="2400" dirty="0" err="1">
                <a:latin typeface="Inconsolata" panose="020B0609030003000000" pitchFamily="49" charset="0"/>
              </a:rPr>
              <a:t>int_byte_size</a:t>
            </a:r>
            <a:r>
              <a:rPr lang="en-US" sz="2400" dirty="0">
                <a:latin typeface="Inconsolata" panose="020B0609030003000000" pitchFamily="49" charset="0"/>
              </a:rPr>
              <a:t> = </a:t>
            </a:r>
            <a:r>
              <a:rPr lang="en-US" sz="2400" dirty="0" err="1">
                <a:solidFill>
                  <a:schemeClr val="accent1">
                    <a:lumMod val="75000"/>
                  </a:schemeClr>
                </a:solidFill>
                <a:latin typeface="Inconsolata" panose="020B0609030003000000" pitchFamily="49" charset="0"/>
              </a:rPr>
              <a:t>sizeof</a:t>
            </a:r>
            <a:r>
              <a:rPr lang="en-US" sz="2400" dirty="0">
                <a:latin typeface="Inconsolata" panose="020B0609030003000000" pitchFamily="49" charset="0"/>
              </a:rPr>
              <a:t>(</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size_t</a:t>
            </a:r>
            <a:r>
              <a:rPr lang="en-US" sz="2400" dirty="0">
                <a:latin typeface="Inconsolata" panose="020B0609030003000000" pitchFamily="49" charset="0"/>
              </a:rPr>
              <a:t> </a:t>
            </a:r>
            <a:r>
              <a:rPr lang="en-US" sz="2400" dirty="0" err="1">
                <a:latin typeface="Inconsolata" panose="020B0609030003000000" pitchFamily="49" charset="0"/>
              </a:rPr>
              <a:t>uint_byte_size</a:t>
            </a:r>
            <a:r>
              <a:rPr lang="en-US" sz="2400" dirty="0">
                <a:latin typeface="Inconsolata" panose="020B0609030003000000" pitchFamily="49" charset="0"/>
              </a:rPr>
              <a:t> = </a:t>
            </a:r>
            <a:r>
              <a:rPr lang="en-US" sz="2400" dirty="0" err="1">
                <a:solidFill>
                  <a:schemeClr val="accent1">
                    <a:lumMod val="75000"/>
                  </a:schemeClr>
                </a:solidFill>
                <a:latin typeface="Inconsolata" panose="020B0609030003000000" pitchFamily="49" charset="0"/>
              </a:rPr>
              <a:t>sizeof</a:t>
            </a:r>
            <a:r>
              <a:rPr lang="en-US" sz="2400" dirty="0">
                <a:latin typeface="Inconsolata" panose="020B0609030003000000" pitchFamily="49" charset="0"/>
              </a:rPr>
              <a:t>(</a:t>
            </a:r>
            <a:r>
              <a:rPr lang="en-US" sz="2400" dirty="0">
                <a:solidFill>
                  <a:schemeClr val="accent1">
                    <a:lumMod val="75000"/>
                  </a:schemeClr>
                </a:solidFill>
                <a:latin typeface="Inconsolata" panose="020B0609030003000000" pitchFamily="49" charset="0"/>
              </a:rPr>
              <a:t>unsigned int</a:t>
            </a:r>
            <a:r>
              <a:rPr lang="en-US" sz="2400" dirty="0">
                <a:latin typeface="Inconsolata" panose="020B0609030003000000" pitchFamily="49" charset="0"/>
              </a:rPr>
              <a:t>);</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a:t>
            </a:r>
            <a:r>
              <a:rPr lang="en-US" sz="2400" dirty="0" err="1">
                <a:solidFill>
                  <a:schemeClr val="accent2">
                    <a:lumMod val="75000"/>
                  </a:schemeClr>
                </a:solidFill>
                <a:latin typeface="Inconsolata" panose="020B0609030003000000" pitchFamily="49" charset="0"/>
              </a:rPr>
              <a:t>sizeof</a:t>
            </a:r>
            <a:r>
              <a:rPr lang="en-US" sz="2400" dirty="0">
                <a:solidFill>
                  <a:schemeClr val="accent2">
                    <a:lumMod val="75000"/>
                  </a:schemeClr>
                </a:solidFill>
                <a:latin typeface="Inconsolata" panose="020B0609030003000000" pitchFamily="49" charset="0"/>
              </a:rPr>
              <a:t>(int): %</a:t>
            </a:r>
            <a:r>
              <a:rPr lang="en-US" sz="2400" dirty="0" err="1">
                <a:solidFill>
                  <a:schemeClr val="accent2">
                    <a:lumMod val="75000"/>
                  </a:schemeClr>
                </a:solidFill>
                <a:latin typeface="Inconsolata" panose="020B0609030003000000" pitchFamily="49" charset="0"/>
              </a:rPr>
              <a:t>lu</a:t>
            </a:r>
            <a:r>
              <a:rPr lang="en-US" sz="2400" dirty="0">
                <a:solidFill>
                  <a:schemeClr val="accent2">
                    <a:lumMod val="75000"/>
                  </a:schemeClr>
                </a:solidFill>
                <a:latin typeface="Inconsolata" panose="020B0609030003000000" pitchFamily="49" charset="0"/>
              </a:rPr>
              <a:t>\n"</a:t>
            </a:r>
            <a:r>
              <a:rPr lang="en-US" sz="2400" dirty="0">
                <a:latin typeface="Inconsolata" panose="020B0609030003000000" pitchFamily="49" charset="0"/>
              </a:rPr>
              <a:t>, </a:t>
            </a:r>
            <a:r>
              <a:rPr lang="en-US" sz="2400" dirty="0" err="1">
                <a:latin typeface="Inconsolata" panose="020B0609030003000000" pitchFamily="49" charset="0"/>
              </a:rPr>
              <a:t>int_byte_size</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a:t>
            </a:r>
            <a:r>
              <a:rPr lang="en-US" sz="2400" dirty="0" err="1">
                <a:solidFill>
                  <a:schemeClr val="accent2">
                    <a:lumMod val="75000"/>
                  </a:schemeClr>
                </a:solidFill>
                <a:latin typeface="Inconsolata" panose="020B0609030003000000" pitchFamily="49" charset="0"/>
              </a:rPr>
              <a:t>sizeof</a:t>
            </a:r>
            <a:r>
              <a:rPr lang="en-US" sz="2400" dirty="0">
                <a:solidFill>
                  <a:schemeClr val="accent2">
                    <a:lumMod val="75000"/>
                  </a:schemeClr>
                </a:solidFill>
                <a:latin typeface="Inconsolata" panose="020B0609030003000000" pitchFamily="49" charset="0"/>
              </a:rPr>
              <a:t>(unsigned int): %</a:t>
            </a:r>
            <a:r>
              <a:rPr lang="en-US" sz="2400" dirty="0" err="1">
                <a:solidFill>
                  <a:schemeClr val="accent2">
                    <a:lumMod val="75000"/>
                  </a:schemeClr>
                </a:solidFill>
                <a:latin typeface="Inconsolata" panose="020B0609030003000000" pitchFamily="49" charset="0"/>
              </a:rPr>
              <a:t>lu</a:t>
            </a:r>
            <a:r>
              <a:rPr lang="en-US" sz="2400" dirty="0">
                <a:solidFill>
                  <a:schemeClr val="accent2">
                    <a:lumMod val="75000"/>
                  </a:schemeClr>
                </a:solidFill>
                <a:latin typeface="Inconsolata" panose="020B0609030003000000" pitchFamily="49" charset="0"/>
              </a:rPr>
              <a:t>\n"</a:t>
            </a:r>
            <a:r>
              <a:rPr lang="en-US" sz="2400" dirty="0">
                <a:latin typeface="Inconsolata" panose="020B0609030003000000" pitchFamily="49" charset="0"/>
              </a:rPr>
              <a:t>, </a:t>
            </a:r>
            <a:r>
              <a:rPr lang="en-US" sz="2400" dirty="0" err="1">
                <a:latin typeface="Inconsolata" panose="020B0609030003000000" pitchFamily="49" charset="0"/>
              </a:rPr>
              <a:t>uint_byte_size</a:t>
            </a:r>
            <a:r>
              <a:rPr lang="en-US" sz="2400" dirty="0">
                <a:latin typeface="Inconsolata" panose="020B0609030003000000" pitchFamily="49" charset="0"/>
              </a:rPr>
              <a:t>);</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0;</a:t>
            </a:r>
          </a:p>
          <a:p>
            <a:pPr marL="0" indent="0">
              <a:spcBef>
                <a:spcPts val="600"/>
              </a:spcBef>
              <a:buNone/>
            </a:pPr>
            <a:r>
              <a:rPr lang="en-US" sz="2400" dirty="0">
                <a:latin typeface="Inconsolata" panose="020B0609030003000000" pitchFamily="49" charset="0"/>
              </a:rPr>
              <a:t>}</a:t>
            </a:r>
          </a:p>
        </p:txBody>
      </p:sp>
    </p:spTree>
    <p:extLst>
      <p:ext uri="{BB962C8B-B14F-4D97-AF65-F5344CB8AC3E}">
        <p14:creationId xmlns:p14="http://schemas.microsoft.com/office/powerpoint/2010/main" val="287740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0374-EBC0-4A2C-9F1F-92390CC7A760}"/>
              </a:ext>
            </a:extLst>
          </p:cNvPr>
          <p:cNvSpPr>
            <a:spLocks noGrp="1"/>
          </p:cNvSpPr>
          <p:nvPr>
            <p:ph type="title"/>
          </p:nvPr>
        </p:nvSpPr>
        <p:spPr/>
        <p:txBody>
          <a:bodyPr/>
          <a:lstStyle/>
          <a:p>
            <a:r>
              <a:rPr lang="en-US" dirty="0"/>
              <a:t>Integer Sizes – </a:t>
            </a:r>
            <a:r>
              <a:rPr lang="en-US" dirty="0" err="1"/>
              <a:t>Revisted</a:t>
            </a:r>
            <a:endParaRPr lang="en-US" dirty="0"/>
          </a:p>
        </p:txBody>
      </p:sp>
      <p:sp>
        <p:nvSpPr>
          <p:cNvPr id="5" name="Slide Number Placeholder 4">
            <a:extLst>
              <a:ext uri="{FF2B5EF4-FFF2-40B4-BE49-F238E27FC236}">
                <a16:creationId xmlns:a16="http://schemas.microsoft.com/office/drawing/2014/main" id="{392C065A-29BF-444E-8A14-FBD79D124945}"/>
              </a:ext>
            </a:extLst>
          </p:cNvPr>
          <p:cNvSpPr>
            <a:spLocks noGrp="1"/>
          </p:cNvSpPr>
          <p:nvPr>
            <p:ph type="sldNum" sz="quarter" idx="12"/>
          </p:nvPr>
        </p:nvSpPr>
        <p:spPr/>
        <p:txBody>
          <a:bodyPr/>
          <a:lstStyle/>
          <a:p>
            <a:fld id="{B4AAD609-F83C-4414-814B-B5A2DF99692C}" type="slidenum">
              <a:rPr lang="en-US" smtClean="0"/>
              <a:pPr/>
              <a:t>22</a:t>
            </a:fld>
            <a:endParaRPr lang="en-US" dirty="0"/>
          </a:p>
        </p:txBody>
      </p:sp>
      <p:sp>
        <p:nvSpPr>
          <p:cNvPr id="6" name="Content Placeholder 2">
            <a:extLst>
              <a:ext uri="{FF2B5EF4-FFF2-40B4-BE49-F238E27FC236}">
                <a16:creationId xmlns:a16="http://schemas.microsoft.com/office/drawing/2014/main" id="{2D04067F-A9C5-44A4-999E-31D5828549B2}"/>
              </a:ext>
            </a:extLst>
          </p:cNvPr>
          <p:cNvSpPr>
            <a:spLocks noGrp="1"/>
          </p:cNvSpPr>
          <p:nvPr>
            <p:ph idx="1"/>
          </p:nvPr>
        </p:nvSpPr>
        <p:spPr>
          <a:xfrm>
            <a:off x="241301" y="815339"/>
            <a:ext cx="8841740" cy="5189221"/>
          </a:xfrm>
        </p:spPr>
        <p:txBody>
          <a:bodyPr>
            <a:normAutofit lnSpcReduction="10000"/>
          </a:bodyPr>
          <a:lstStyle/>
          <a:p>
            <a:pPr marL="0" indent="0">
              <a:spcBef>
                <a:spcPts val="600"/>
              </a:spcBef>
              <a:buNone/>
            </a:pPr>
            <a:r>
              <a:rPr lang="en-US" sz="2400" dirty="0">
                <a:solidFill>
                  <a:srgbClr val="7030A0"/>
                </a:solidFill>
                <a:latin typeface="Inconsolata" panose="020B0609030003000000" pitchFamily="49" charset="0"/>
              </a:rPr>
              <a:t>#include </a:t>
            </a:r>
            <a:r>
              <a:rPr lang="en-US" sz="2400" dirty="0">
                <a:latin typeface="Inconsolata" panose="020B0609030003000000" pitchFamily="49" charset="0"/>
              </a:rPr>
              <a:t>&lt;</a:t>
            </a:r>
            <a:r>
              <a:rPr lang="en-US" sz="2400" dirty="0" err="1">
                <a:solidFill>
                  <a:schemeClr val="accent2">
                    <a:lumMod val="75000"/>
                  </a:schemeClr>
                </a:solidFill>
                <a:latin typeface="Inconsolata" panose="020B0609030003000000" pitchFamily="49" charset="0"/>
              </a:rPr>
              <a:t>stdio.h</a:t>
            </a:r>
            <a:r>
              <a:rPr lang="en-US" sz="2400" dirty="0">
                <a:latin typeface="Inconsolata" panose="020B0609030003000000" pitchFamily="49" charset="0"/>
              </a:rPr>
              <a:t>&gt; </a:t>
            </a:r>
            <a:r>
              <a:rPr lang="en-US" sz="2400" dirty="0">
                <a:solidFill>
                  <a:schemeClr val="accent6">
                    <a:lumMod val="50000"/>
                  </a:schemeClr>
                </a:solidFill>
                <a:latin typeface="Inconsolata" panose="020B0609030003000000" pitchFamily="49" charset="0"/>
              </a:rPr>
              <a:t>  // Gives us '</a:t>
            </a:r>
            <a:r>
              <a:rPr lang="en-US" sz="2400" dirty="0" err="1">
                <a:solidFill>
                  <a:schemeClr val="accent6">
                    <a:lumMod val="50000"/>
                  </a:schemeClr>
                </a:solidFill>
                <a:latin typeface="Inconsolata" panose="020B0609030003000000" pitchFamily="49" charset="0"/>
              </a:rPr>
              <a:t>printf</a:t>
            </a:r>
            <a:r>
              <a:rPr lang="en-US" sz="2400" dirty="0">
                <a:solidFill>
                  <a:schemeClr val="accent6">
                    <a:lumMod val="50000"/>
                  </a:schemeClr>
                </a:solidFill>
                <a:latin typeface="Inconsolata" panose="020B0609030003000000" pitchFamily="49" charset="0"/>
              </a:rPr>
              <a:t>’</a:t>
            </a:r>
          </a:p>
          <a:p>
            <a:pPr marL="0" indent="0">
              <a:spcBef>
                <a:spcPts val="600"/>
              </a:spcBef>
              <a:buNone/>
            </a:pPr>
            <a:endParaRPr lang="en-US" sz="2400" dirty="0">
              <a:solidFill>
                <a:schemeClr val="accent1">
                  <a:lumMod val="75000"/>
                </a:schemeClr>
              </a:solidFill>
              <a:latin typeface="Inconsolata" panose="020B0609030003000000" pitchFamily="49" charset="0"/>
            </a:endParaRPr>
          </a:p>
          <a:p>
            <a:pPr marL="0" indent="0">
              <a:spcBef>
                <a:spcPts val="600"/>
              </a:spcBef>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main(</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p>
          <a:p>
            <a:pPr marL="0" indent="0">
              <a:spcBef>
                <a:spcPts val="600"/>
              </a:spcBef>
              <a:buNone/>
            </a:pPr>
            <a:r>
              <a:rPr lang="en-US" sz="2400" dirty="0">
                <a:solidFill>
                  <a:schemeClr val="accent6">
                    <a:lumMod val="50000"/>
                  </a:schemeClr>
                </a:solidFill>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a:t>
            </a:r>
            <a:r>
              <a:rPr lang="en-US" sz="2400" dirty="0" err="1">
                <a:solidFill>
                  <a:schemeClr val="accent2">
                    <a:lumMod val="75000"/>
                  </a:schemeClr>
                </a:solidFill>
                <a:latin typeface="Inconsolata" panose="020B0609030003000000" pitchFamily="49" charset="0"/>
              </a:rPr>
              <a:t>sizeof</a:t>
            </a:r>
            <a:r>
              <a:rPr lang="en-US" sz="2400" dirty="0">
                <a:solidFill>
                  <a:schemeClr val="accent2">
                    <a:lumMod val="75000"/>
                  </a:schemeClr>
                </a:solidFill>
                <a:latin typeface="Inconsolata" panose="020B0609030003000000" pitchFamily="49" charset="0"/>
              </a:rPr>
              <a:t>(x):    (bytes)\n"</a:t>
            </a:r>
            <a:r>
              <a:rPr lang="en-US" sz="2400" dirty="0">
                <a:latin typeface="Inconsolata" panose="020B0609030003000000" pitchFamily="49" charset="0"/>
              </a:rPr>
              <a:t>);</a:t>
            </a:r>
          </a:p>
          <a:p>
            <a:pPr marL="0" indent="0">
              <a:spcBef>
                <a:spcPts val="600"/>
              </a:spcBef>
              <a:buNone/>
            </a:pPr>
            <a:r>
              <a:rPr lang="en-US" sz="2400" dirty="0">
                <a:solidFill>
                  <a:schemeClr val="accent6">
                    <a:lumMod val="50000"/>
                  </a:schemeClr>
                </a:solidFill>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"char:         %</a:t>
            </a:r>
            <a:r>
              <a:rPr lang="en-US" sz="2400" dirty="0" err="1">
                <a:solidFill>
                  <a:schemeClr val="accent2">
                    <a:lumMod val="75000"/>
                  </a:schemeClr>
                </a:solidFill>
                <a:latin typeface="Inconsolata" panose="020B0609030003000000" pitchFamily="49" charset="0"/>
              </a:rPr>
              <a:t>lu</a:t>
            </a:r>
            <a:r>
              <a:rPr lang="en-US" sz="2400" dirty="0">
                <a:solidFill>
                  <a:schemeClr val="accent2">
                    <a:lumMod val="75000"/>
                  </a:schemeClr>
                </a:solidFill>
                <a:latin typeface="Inconsolata" panose="020B0609030003000000" pitchFamily="49" charset="0"/>
              </a:rPr>
              <a:t>\n"</a:t>
            </a:r>
            <a:r>
              <a:rPr lang="en-US" sz="2400" dirty="0">
                <a:latin typeface="Inconsolata" panose="020B0609030003000000" pitchFamily="49" charset="0"/>
              </a:rPr>
              <a:t>, </a:t>
            </a:r>
            <a:r>
              <a:rPr lang="en-US" sz="2400" dirty="0" err="1">
                <a:solidFill>
                  <a:schemeClr val="accent1">
                    <a:lumMod val="75000"/>
                  </a:schemeClr>
                </a:solidFill>
                <a:latin typeface="Inconsolata" panose="020B0609030003000000" pitchFamily="49" charset="0"/>
              </a:rPr>
              <a:t>sizeof</a:t>
            </a:r>
            <a:r>
              <a:rPr lang="en-US" sz="2400" dirty="0">
                <a:latin typeface="Inconsolata" panose="020B0609030003000000" pitchFamily="49" charset="0"/>
              </a:rPr>
              <a:t>(</a:t>
            </a:r>
            <a:r>
              <a:rPr lang="en-US" sz="2400" dirty="0">
                <a:solidFill>
                  <a:schemeClr val="accent1">
                    <a:lumMod val="75000"/>
                  </a:schemeClr>
                </a:solidFill>
                <a:latin typeface="Inconsolata" panose="020B0609030003000000" pitchFamily="49" charset="0"/>
              </a:rPr>
              <a:t>char</a:t>
            </a:r>
            <a:r>
              <a:rPr lang="en-US" sz="2400" dirty="0">
                <a:latin typeface="Inconsolata" panose="020B0609030003000000" pitchFamily="49" charset="0"/>
              </a:rPr>
              <a:t>));</a:t>
            </a:r>
            <a:endParaRPr lang="en-US" sz="2400" dirty="0">
              <a:solidFill>
                <a:schemeClr val="accent6">
                  <a:lumMod val="50000"/>
                </a:schemeClr>
              </a:solidFill>
              <a:latin typeface="Inconsolata" panose="020B0609030003000000" pitchFamily="49" charset="0"/>
            </a:endParaRPr>
          </a:p>
          <a:p>
            <a:pPr marL="0" indent="0">
              <a:spcBef>
                <a:spcPts val="600"/>
              </a:spcBef>
              <a:buNone/>
            </a:pPr>
            <a:r>
              <a:rPr lang="en-US" sz="2400" dirty="0">
                <a:solidFill>
                  <a:schemeClr val="accent6">
                    <a:lumMod val="50000"/>
                  </a:schemeClr>
                </a:solidFill>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"short:        %</a:t>
            </a:r>
            <a:r>
              <a:rPr lang="en-US" sz="2400" dirty="0" err="1">
                <a:solidFill>
                  <a:schemeClr val="accent2">
                    <a:lumMod val="75000"/>
                  </a:schemeClr>
                </a:solidFill>
                <a:latin typeface="Inconsolata" panose="020B0609030003000000" pitchFamily="49" charset="0"/>
              </a:rPr>
              <a:t>lu</a:t>
            </a:r>
            <a:r>
              <a:rPr lang="en-US" sz="2400" dirty="0">
                <a:solidFill>
                  <a:schemeClr val="accent2">
                    <a:lumMod val="75000"/>
                  </a:schemeClr>
                </a:solidFill>
                <a:latin typeface="Inconsolata" panose="020B0609030003000000" pitchFamily="49" charset="0"/>
              </a:rPr>
              <a:t>\n"</a:t>
            </a:r>
            <a:r>
              <a:rPr lang="en-US" sz="2400" dirty="0">
                <a:latin typeface="Inconsolata" panose="020B0609030003000000" pitchFamily="49" charset="0"/>
              </a:rPr>
              <a:t>, </a:t>
            </a:r>
            <a:r>
              <a:rPr lang="en-US" sz="2400" dirty="0" err="1">
                <a:solidFill>
                  <a:schemeClr val="accent1">
                    <a:lumMod val="75000"/>
                  </a:schemeClr>
                </a:solidFill>
                <a:latin typeface="Inconsolata" panose="020B0609030003000000" pitchFamily="49" charset="0"/>
              </a:rPr>
              <a:t>sizeof</a:t>
            </a:r>
            <a:r>
              <a:rPr lang="en-US" sz="2400" dirty="0">
                <a:latin typeface="Inconsolata" panose="020B0609030003000000" pitchFamily="49" charset="0"/>
              </a:rPr>
              <a:t>(</a:t>
            </a:r>
            <a:r>
              <a:rPr lang="en-US" sz="2400" dirty="0">
                <a:solidFill>
                  <a:schemeClr val="accent1">
                    <a:lumMod val="75000"/>
                  </a:schemeClr>
                </a:solidFill>
                <a:latin typeface="Inconsolata" panose="020B0609030003000000" pitchFamily="49" charset="0"/>
              </a:rPr>
              <a:t>short</a:t>
            </a:r>
            <a:r>
              <a:rPr lang="en-US" sz="2400" dirty="0">
                <a:latin typeface="Inconsolata" panose="020B0609030003000000" pitchFamily="49" charset="0"/>
              </a:rPr>
              <a:t>));</a:t>
            </a:r>
            <a:endParaRPr lang="en-US" sz="2400" dirty="0">
              <a:solidFill>
                <a:schemeClr val="accent6">
                  <a:lumMod val="50000"/>
                </a:schemeClr>
              </a:solidFill>
              <a:latin typeface="Inconsolata" panose="020B0609030003000000" pitchFamily="49" charset="0"/>
            </a:endParaRPr>
          </a:p>
          <a:p>
            <a:pPr marL="0" indent="0">
              <a:spcBef>
                <a:spcPts val="600"/>
              </a:spcBef>
              <a:buNone/>
            </a:pPr>
            <a:r>
              <a:rPr lang="en-US" sz="2400" dirty="0">
                <a:solidFill>
                  <a:schemeClr val="accent6">
                    <a:lumMod val="50000"/>
                  </a:schemeClr>
                </a:solidFill>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"int:          %</a:t>
            </a:r>
            <a:r>
              <a:rPr lang="en-US" sz="2400" dirty="0" err="1">
                <a:solidFill>
                  <a:schemeClr val="accent2">
                    <a:lumMod val="75000"/>
                  </a:schemeClr>
                </a:solidFill>
                <a:latin typeface="Inconsolata" panose="020B0609030003000000" pitchFamily="49" charset="0"/>
              </a:rPr>
              <a:t>lu</a:t>
            </a:r>
            <a:r>
              <a:rPr lang="en-US" sz="2400" dirty="0">
                <a:solidFill>
                  <a:schemeClr val="accent2">
                    <a:lumMod val="75000"/>
                  </a:schemeClr>
                </a:solidFill>
                <a:latin typeface="Inconsolata" panose="020B0609030003000000" pitchFamily="49" charset="0"/>
              </a:rPr>
              <a:t>\n"</a:t>
            </a:r>
            <a:r>
              <a:rPr lang="en-US" sz="2400" dirty="0">
                <a:latin typeface="Inconsolata" panose="020B0609030003000000" pitchFamily="49" charset="0"/>
              </a:rPr>
              <a:t>, </a:t>
            </a:r>
            <a:r>
              <a:rPr lang="en-US" sz="2400" dirty="0" err="1">
                <a:solidFill>
                  <a:schemeClr val="accent1">
                    <a:lumMod val="75000"/>
                  </a:schemeClr>
                </a:solidFill>
                <a:latin typeface="Inconsolata" panose="020B0609030003000000" pitchFamily="49" charset="0"/>
              </a:rPr>
              <a:t>sizeof</a:t>
            </a:r>
            <a:r>
              <a:rPr lang="en-US" sz="2400" dirty="0">
                <a:latin typeface="Inconsolata" panose="020B0609030003000000" pitchFamily="49" charset="0"/>
              </a:rPr>
              <a:t>(</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a:t>
            </a:r>
          </a:p>
          <a:p>
            <a:pPr marL="0" indent="0">
              <a:spcBef>
                <a:spcPts val="600"/>
              </a:spcBef>
              <a:buNone/>
            </a:pPr>
            <a:r>
              <a:rPr lang="en-US" sz="2400" dirty="0">
                <a:solidFill>
                  <a:schemeClr val="accent6">
                    <a:lumMod val="50000"/>
                  </a:schemeClr>
                </a:solidFill>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"unsigned int: %</a:t>
            </a:r>
            <a:r>
              <a:rPr lang="en-US" sz="2400" dirty="0" err="1">
                <a:solidFill>
                  <a:schemeClr val="accent2">
                    <a:lumMod val="75000"/>
                  </a:schemeClr>
                </a:solidFill>
                <a:latin typeface="Inconsolata" panose="020B0609030003000000" pitchFamily="49" charset="0"/>
              </a:rPr>
              <a:t>lu</a:t>
            </a:r>
            <a:r>
              <a:rPr lang="en-US" sz="2400" dirty="0">
                <a:solidFill>
                  <a:schemeClr val="accent2">
                    <a:lumMod val="75000"/>
                  </a:schemeClr>
                </a:solidFill>
                <a:latin typeface="Inconsolata" panose="020B0609030003000000" pitchFamily="49" charset="0"/>
              </a:rPr>
              <a:t>\n"</a:t>
            </a:r>
            <a:r>
              <a:rPr lang="en-US" sz="2400" dirty="0">
                <a:latin typeface="Inconsolata" panose="020B0609030003000000" pitchFamily="49" charset="0"/>
              </a:rPr>
              <a:t>, </a:t>
            </a:r>
            <a:r>
              <a:rPr lang="en-US" sz="2400" dirty="0" err="1">
                <a:solidFill>
                  <a:schemeClr val="accent1">
                    <a:lumMod val="75000"/>
                  </a:schemeClr>
                </a:solidFill>
                <a:latin typeface="Inconsolata" panose="020B0609030003000000" pitchFamily="49" charset="0"/>
              </a:rPr>
              <a:t>sizeof</a:t>
            </a:r>
            <a:r>
              <a:rPr lang="en-US" sz="2400" dirty="0">
                <a:latin typeface="Inconsolata" panose="020B0609030003000000" pitchFamily="49" charset="0"/>
              </a:rPr>
              <a:t>(</a:t>
            </a:r>
            <a:r>
              <a:rPr lang="en-US" sz="2400" dirty="0">
                <a:solidFill>
                  <a:schemeClr val="accent1">
                    <a:lumMod val="75000"/>
                  </a:schemeClr>
                </a:solidFill>
                <a:latin typeface="Inconsolata" panose="020B0609030003000000" pitchFamily="49" charset="0"/>
              </a:rPr>
              <a:t>unsigned int</a:t>
            </a:r>
            <a:r>
              <a:rPr lang="en-US" sz="2400" dirty="0">
                <a:latin typeface="Inconsolata" panose="020B0609030003000000" pitchFamily="49" charset="0"/>
              </a:rPr>
              <a:t>));</a:t>
            </a:r>
          </a:p>
          <a:p>
            <a:pPr marL="0" indent="0">
              <a:spcBef>
                <a:spcPts val="600"/>
              </a:spcBef>
              <a:buNone/>
            </a:pPr>
            <a:r>
              <a:rPr lang="en-US" sz="2400" dirty="0">
                <a:solidFill>
                  <a:schemeClr val="accent6">
                    <a:lumMod val="50000"/>
                  </a:schemeClr>
                </a:solidFill>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"long:         %</a:t>
            </a:r>
            <a:r>
              <a:rPr lang="en-US" sz="2400" dirty="0" err="1">
                <a:solidFill>
                  <a:schemeClr val="accent2">
                    <a:lumMod val="75000"/>
                  </a:schemeClr>
                </a:solidFill>
                <a:latin typeface="Inconsolata" panose="020B0609030003000000" pitchFamily="49" charset="0"/>
              </a:rPr>
              <a:t>lu</a:t>
            </a:r>
            <a:r>
              <a:rPr lang="en-US" sz="2400" dirty="0">
                <a:solidFill>
                  <a:schemeClr val="accent2">
                    <a:lumMod val="75000"/>
                  </a:schemeClr>
                </a:solidFill>
                <a:latin typeface="Inconsolata" panose="020B0609030003000000" pitchFamily="49" charset="0"/>
              </a:rPr>
              <a:t>\n"</a:t>
            </a:r>
            <a:r>
              <a:rPr lang="en-US" sz="2400" dirty="0">
                <a:latin typeface="Inconsolata" panose="020B0609030003000000" pitchFamily="49" charset="0"/>
              </a:rPr>
              <a:t>, </a:t>
            </a:r>
            <a:r>
              <a:rPr lang="en-US" sz="2400" dirty="0" err="1">
                <a:solidFill>
                  <a:schemeClr val="accent1">
                    <a:lumMod val="75000"/>
                  </a:schemeClr>
                </a:solidFill>
                <a:latin typeface="Inconsolata" panose="020B0609030003000000" pitchFamily="49" charset="0"/>
              </a:rPr>
              <a:t>sizeof</a:t>
            </a:r>
            <a:r>
              <a:rPr lang="en-US" sz="2400" dirty="0">
                <a:latin typeface="Inconsolata" panose="020B0609030003000000" pitchFamily="49" charset="0"/>
              </a:rPr>
              <a:t>(</a:t>
            </a:r>
            <a:r>
              <a:rPr lang="en-US" sz="2400" dirty="0">
                <a:solidFill>
                  <a:schemeClr val="accent1">
                    <a:lumMod val="75000"/>
                  </a:schemeClr>
                </a:solidFill>
                <a:latin typeface="Inconsolata" panose="020B0609030003000000" pitchFamily="49" charset="0"/>
              </a:rPr>
              <a:t>long</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"float:        %</a:t>
            </a:r>
            <a:r>
              <a:rPr lang="en-US" sz="2400" dirty="0" err="1">
                <a:solidFill>
                  <a:schemeClr val="accent2">
                    <a:lumMod val="75000"/>
                  </a:schemeClr>
                </a:solidFill>
                <a:latin typeface="Inconsolata" panose="020B0609030003000000" pitchFamily="49" charset="0"/>
              </a:rPr>
              <a:t>lu</a:t>
            </a:r>
            <a:r>
              <a:rPr lang="en-US" sz="2400" dirty="0">
                <a:solidFill>
                  <a:schemeClr val="accent2">
                    <a:lumMod val="75000"/>
                  </a:schemeClr>
                </a:solidFill>
                <a:latin typeface="Inconsolata" panose="020B0609030003000000" pitchFamily="49" charset="0"/>
              </a:rPr>
              <a:t>\n"</a:t>
            </a:r>
            <a:r>
              <a:rPr lang="en-US" sz="2400" dirty="0">
                <a:latin typeface="Inconsolata" panose="020B0609030003000000" pitchFamily="49" charset="0"/>
              </a:rPr>
              <a:t>, </a:t>
            </a:r>
            <a:r>
              <a:rPr lang="en-US" sz="2400" dirty="0" err="1">
                <a:solidFill>
                  <a:schemeClr val="accent1">
                    <a:lumMod val="75000"/>
                  </a:schemeClr>
                </a:solidFill>
                <a:latin typeface="Inconsolata" panose="020B0609030003000000" pitchFamily="49" charset="0"/>
              </a:rPr>
              <a:t>sizeof</a:t>
            </a:r>
            <a:r>
              <a:rPr lang="en-US" sz="2400" dirty="0">
                <a:latin typeface="Inconsolata" panose="020B0609030003000000" pitchFamily="49" charset="0"/>
              </a:rPr>
              <a:t>(</a:t>
            </a:r>
            <a:r>
              <a:rPr lang="en-US" sz="2400" dirty="0">
                <a:solidFill>
                  <a:schemeClr val="accent1">
                    <a:lumMod val="75000"/>
                  </a:schemeClr>
                </a:solidFill>
                <a:latin typeface="Inconsolata" panose="020B0609030003000000" pitchFamily="49" charset="0"/>
              </a:rPr>
              <a:t>float</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"double:       %</a:t>
            </a:r>
            <a:r>
              <a:rPr lang="en-US" sz="2400" dirty="0" err="1">
                <a:solidFill>
                  <a:schemeClr val="accent2">
                    <a:lumMod val="75000"/>
                  </a:schemeClr>
                </a:solidFill>
                <a:latin typeface="Inconsolata" panose="020B0609030003000000" pitchFamily="49" charset="0"/>
              </a:rPr>
              <a:t>lu</a:t>
            </a:r>
            <a:r>
              <a:rPr lang="en-US" sz="2400" dirty="0">
                <a:solidFill>
                  <a:schemeClr val="accent2">
                    <a:lumMod val="75000"/>
                  </a:schemeClr>
                </a:solidFill>
                <a:latin typeface="Inconsolata" panose="020B0609030003000000" pitchFamily="49" charset="0"/>
              </a:rPr>
              <a:t>\n"</a:t>
            </a:r>
            <a:r>
              <a:rPr lang="en-US" sz="2400" dirty="0">
                <a:latin typeface="Inconsolata" panose="020B0609030003000000" pitchFamily="49" charset="0"/>
              </a:rPr>
              <a:t>, </a:t>
            </a:r>
            <a:r>
              <a:rPr lang="en-US" sz="2400" dirty="0" err="1">
                <a:solidFill>
                  <a:schemeClr val="accent1">
                    <a:lumMod val="75000"/>
                  </a:schemeClr>
                </a:solidFill>
                <a:latin typeface="Inconsolata" panose="020B0609030003000000" pitchFamily="49" charset="0"/>
              </a:rPr>
              <a:t>sizeof</a:t>
            </a:r>
            <a:r>
              <a:rPr lang="en-US" sz="2400" dirty="0">
                <a:latin typeface="Inconsolata" panose="020B0609030003000000" pitchFamily="49" charset="0"/>
              </a:rPr>
              <a:t>(</a:t>
            </a:r>
            <a:r>
              <a:rPr lang="en-US" sz="2400" dirty="0">
                <a:solidFill>
                  <a:schemeClr val="accent1">
                    <a:lumMod val="75000"/>
                  </a:schemeClr>
                </a:solidFill>
                <a:latin typeface="Inconsolata" panose="020B0609030003000000" pitchFamily="49" charset="0"/>
              </a:rPr>
              <a:t>double</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0;</a:t>
            </a:r>
          </a:p>
          <a:p>
            <a:pPr marL="0" indent="0">
              <a:spcBef>
                <a:spcPts val="600"/>
              </a:spcBef>
              <a:buNone/>
            </a:pPr>
            <a:r>
              <a:rPr lang="en-US" sz="2400" dirty="0">
                <a:latin typeface="Inconsolata" panose="020B0609030003000000" pitchFamily="49" charset="0"/>
              </a:rPr>
              <a:t>}</a:t>
            </a:r>
          </a:p>
        </p:txBody>
      </p:sp>
    </p:spTree>
    <p:extLst>
      <p:ext uri="{BB962C8B-B14F-4D97-AF65-F5344CB8AC3E}">
        <p14:creationId xmlns:p14="http://schemas.microsoft.com/office/powerpoint/2010/main" val="45254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Integers: Python vs. Java vs. C</a:t>
            </a:r>
          </a:p>
        </p:txBody>
      </p:sp>
      <p:sp>
        <p:nvSpPr>
          <p:cNvPr id="3" name="Content Placeholder 2"/>
          <p:cNvSpPr>
            <a:spLocks noGrp="1"/>
          </p:cNvSpPr>
          <p:nvPr>
            <p:ph idx="1"/>
          </p:nvPr>
        </p:nvSpPr>
        <p:spPr>
          <a:xfrm>
            <a:off x="521497" y="2583703"/>
            <a:ext cx="8077898" cy="2902697"/>
          </a:xfrm>
        </p:spPr>
        <p:txBody>
          <a:bodyPr>
            <a:normAutofit/>
          </a:bodyPr>
          <a:lstStyle/>
          <a:p>
            <a:r>
              <a:rPr lang="en-US" dirty="0"/>
              <a:t>C: </a:t>
            </a:r>
            <a:r>
              <a:rPr lang="en-US" dirty="0" err="1">
                <a:solidFill>
                  <a:schemeClr val="accent1">
                    <a:lumMod val="75000"/>
                  </a:schemeClr>
                </a:solidFill>
                <a:latin typeface="Inconsolata" panose="020B0609030003000000" pitchFamily="49" charset="0"/>
                <a:cs typeface="Courier"/>
              </a:rPr>
              <a:t>int</a:t>
            </a:r>
            <a:r>
              <a:rPr lang="en-US" dirty="0"/>
              <a:t> </a:t>
            </a:r>
          </a:p>
          <a:p>
            <a:pPr lvl="1"/>
            <a:r>
              <a:rPr lang="en-US" dirty="0"/>
              <a:t>integer type that target processor works with most efficiently</a:t>
            </a:r>
          </a:p>
          <a:p>
            <a:pPr lvl="1"/>
            <a:r>
              <a:rPr lang="en-US" dirty="0"/>
              <a:t>For modern C, this is generally a good-enough default choice.</a:t>
            </a:r>
          </a:p>
          <a:p>
            <a:r>
              <a:rPr lang="en-US" dirty="0"/>
              <a:t>Only guarantee: </a:t>
            </a:r>
          </a:p>
          <a:p>
            <a:pPr lvl="1"/>
            <a:r>
              <a:rPr lang="en-US" dirty="0" err="1">
                <a:solidFill>
                  <a:schemeClr val="accent1">
                    <a:lumMod val="75000"/>
                  </a:schemeClr>
                </a:solidFill>
                <a:latin typeface="Inconsolata" panose="020B0609030003000000" pitchFamily="49" charset="0"/>
              </a:rPr>
              <a:t>sizeof</a:t>
            </a:r>
            <a:r>
              <a:rPr lang="en-US" dirty="0">
                <a:latin typeface="Inconsolata" panose="020B0609030003000000" pitchFamily="49" charset="0"/>
              </a:rPr>
              <a:t>(</a:t>
            </a:r>
            <a:r>
              <a:rPr lang="en-US" dirty="0">
                <a:solidFill>
                  <a:schemeClr val="accent1">
                    <a:lumMod val="75000"/>
                  </a:schemeClr>
                </a:solidFill>
                <a:latin typeface="Inconsolata" panose="020B0609030003000000" pitchFamily="49" charset="0"/>
                <a:cs typeface="Courier"/>
              </a:rPr>
              <a:t>long long</a:t>
            </a:r>
            <a:r>
              <a:rPr lang="en-US" dirty="0">
                <a:latin typeface="Inconsolata" panose="020B0609030003000000" pitchFamily="49" charset="0"/>
              </a:rPr>
              <a:t>)</a:t>
            </a:r>
            <a:r>
              <a:rPr lang="en-US" dirty="0"/>
              <a:t> ≥ </a:t>
            </a:r>
            <a:r>
              <a:rPr lang="en-US" dirty="0" err="1">
                <a:solidFill>
                  <a:schemeClr val="accent1">
                    <a:lumMod val="75000"/>
                  </a:schemeClr>
                </a:solidFill>
                <a:latin typeface="Inconsolata" panose="020B0609030003000000" pitchFamily="49" charset="0"/>
              </a:rPr>
              <a:t>sizeof</a:t>
            </a:r>
            <a:r>
              <a:rPr lang="en-US" dirty="0">
                <a:latin typeface="Inconsolata" panose="020B0609030003000000" pitchFamily="49" charset="0"/>
              </a:rPr>
              <a:t>(</a:t>
            </a:r>
            <a:r>
              <a:rPr lang="en-US" dirty="0">
                <a:solidFill>
                  <a:schemeClr val="accent1">
                    <a:lumMod val="75000"/>
                  </a:schemeClr>
                </a:solidFill>
                <a:latin typeface="Inconsolata" panose="020B0609030003000000" pitchFamily="49" charset="0"/>
                <a:cs typeface="Courier"/>
              </a:rPr>
              <a:t>long</a:t>
            </a:r>
            <a:r>
              <a:rPr lang="en-US" dirty="0">
                <a:latin typeface="Inconsolata" panose="020B0609030003000000" pitchFamily="49" charset="0"/>
              </a:rPr>
              <a:t>)</a:t>
            </a:r>
            <a:r>
              <a:rPr lang="en-US" dirty="0"/>
              <a:t> ≥ </a:t>
            </a:r>
            <a:r>
              <a:rPr lang="en-US" dirty="0" err="1">
                <a:solidFill>
                  <a:schemeClr val="accent1">
                    <a:lumMod val="75000"/>
                  </a:schemeClr>
                </a:solidFill>
                <a:latin typeface="Inconsolata" panose="020B0609030003000000" pitchFamily="49" charset="0"/>
              </a:rPr>
              <a:t>sizeof</a:t>
            </a:r>
            <a:r>
              <a:rPr lang="en-US" dirty="0">
                <a:latin typeface="Inconsolata" panose="020B0609030003000000" pitchFamily="49" charset="0"/>
              </a:rPr>
              <a:t>(</a:t>
            </a:r>
            <a:r>
              <a:rPr lang="en-US" dirty="0" err="1">
                <a:solidFill>
                  <a:schemeClr val="accent1">
                    <a:lumMod val="75000"/>
                  </a:schemeClr>
                </a:solidFill>
                <a:latin typeface="Inconsolata" panose="020B0609030003000000" pitchFamily="49" charset="0"/>
                <a:cs typeface="Courier"/>
              </a:rPr>
              <a:t>int</a:t>
            </a:r>
            <a:r>
              <a:rPr lang="en-US" dirty="0">
                <a:latin typeface="Inconsolata" panose="020B0609030003000000" pitchFamily="49" charset="0"/>
              </a:rPr>
              <a:t>)</a:t>
            </a:r>
            <a:r>
              <a:rPr lang="en-US" dirty="0"/>
              <a:t> ≥ </a:t>
            </a:r>
            <a:r>
              <a:rPr lang="en-US" dirty="0" err="1">
                <a:solidFill>
                  <a:schemeClr val="accent1">
                    <a:lumMod val="75000"/>
                  </a:schemeClr>
                </a:solidFill>
                <a:latin typeface="Inconsolata" panose="020B0609030003000000" pitchFamily="49" charset="0"/>
              </a:rPr>
              <a:t>sizeof</a:t>
            </a:r>
            <a:r>
              <a:rPr lang="en-US" dirty="0">
                <a:latin typeface="Inconsolata" panose="020B0609030003000000" pitchFamily="49" charset="0"/>
              </a:rPr>
              <a:t>(</a:t>
            </a:r>
            <a:r>
              <a:rPr lang="en-US" dirty="0">
                <a:solidFill>
                  <a:schemeClr val="accent1">
                    <a:lumMod val="75000"/>
                  </a:schemeClr>
                </a:solidFill>
                <a:latin typeface="Inconsolata" panose="020B0609030003000000" pitchFamily="49" charset="0"/>
                <a:cs typeface="Courier"/>
              </a:rPr>
              <a:t>short</a:t>
            </a:r>
            <a:r>
              <a:rPr lang="en-US" dirty="0">
                <a:latin typeface="Inconsolata" panose="020B0609030003000000" pitchFamily="49" charset="0"/>
              </a:rPr>
              <a:t>)</a:t>
            </a:r>
          </a:p>
          <a:p>
            <a:pPr lvl="1"/>
            <a:r>
              <a:rPr lang="en-US" dirty="0"/>
              <a:t>Also, </a:t>
            </a:r>
            <a:r>
              <a:rPr lang="en-US" dirty="0">
                <a:solidFill>
                  <a:schemeClr val="accent1">
                    <a:lumMod val="75000"/>
                  </a:schemeClr>
                </a:solidFill>
                <a:latin typeface="Inconsolata" panose="020B0609030003000000" pitchFamily="49" charset="0"/>
              </a:rPr>
              <a:t>short</a:t>
            </a:r>
            <a:r>
              <a:rPr lang="en-US" dirty="0"/>
              <a:t> &gt;= 16 bits, </a:t>
            </a:r>
            <a:r>
              <a:rPr lang="en-US" dirty="0">
                <a:solidFill>
                  <a:schemeClr val="accent1">
                    <a:lumMod val="75000"/>
                  </a:schemeClr>
                </a:solidFill>
                <a:latin typeface="Inconsolata" panose="020B0609030003000000" pitchFamily="49" charset="0"/>
              </a:rPr>
              <a:t>long</a:t>
            </a:r>
            <a:r>
              <a:rPr lang="en-US" dirty="0"/>
              <a:t> &gt;= 32 bits</a:t>
            </a:r>
          </a:p>
          <a:p>
            <a:pPr lvl="1"/>
            <a:r>
              <a:rPr lang="en-US" dirty="0"/>
              <a:t>All could be 64 bits</a:t>
            </a:r>
          </a:p>
          <a:p>
            <a:r>
              <a:rPr lang="en-US" dirty="0"/>
              <a:t>Impacts portability between architectures</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43410295"/>
              </p:ext>
            </p:extLst>
          </p:nvPr>
        </p:nvGraphicFramePr>
        <p:xfrm>
          <a:off x="256540" y="809807"/>
          <a:ext cx="8575040" cy="1554480"/>
        </p:xfrm>
        <a:graphic>
          <a:graphicData uri="http://schemas.openxmlformats.org/drawingml/2006/table">
            <a:tbl>
              <a:tblPr firstRow="1" bandRow="1">
                <a:tableStyleId>{5C22544A-7EE6-4342-B048-85BDC9FD1C3A}</a:tableStyleId>
              </a:tblPr>
              <a:tblGrid>
                <a:gridCol w="1832395">
                  <a:extLst>
                    <a:ext uri="{9D8B030D-6E8A-4147-A177-3AD203B41FA5}">
                      <a16:colId xmlns:a16="http://schemas.microsoft.com/office/drawing/2014/main" val="20000"/>
                    </a:ext>
                  </a:extLst>
                </a:gridCol>
                <a:gridCol w="6742645">
                  <a:extLst>
                    <a:ext uri="{9D8B030D-6E8A-4147-A177-3AD203B41FA5}">
                      <a16:colId xmlns:a16="http://schemas.microsoft.com/office/drawing/2014/main" val="20001"/>
                    </a:ext>
                  </a:extLst>
                </a:gridCol>
              </a:tblGrid>
              <a:tr h="388620">
                <a:tc>
                  <a:txBody>
                    <a:bodyPr/>
                    <a:lstStyle/>
                    <a:p>
                      <a:r>
                        <a:rPr lang="en-US" sz="2100" b="1" dirty="0">
                          <a:latin typeface="Lato Black" panose="020F0502020204030203" pitchFamily="34" charset="0"/>
                          <a:ea typeface="Lato Black" panose="020F0502020204030203" pitchFamily="34" charset="0"/>
                          <a:cs typeface="Lato Black" panose="020F0502020204030203" pitchFamily="34" charset="0"/>
                        </a:rPr>
                        <a:t>Language</a:t>
                      </a:r>
                    </a:p>
                  </a:txBody>
                  <a:tcPr marT="34290" marB="34290"/>
                </a:tc>
                <a:tc>
                  <a:txBody>
                    <a:bodyPr/>
                    <a:lstStyle/>
                    <a:p>
                      <a:r>
                        <a:rPr lang="en-US" sz="2100" b="1" dirty="0" err="1">
                          <a:latin typeface="Lato Black" panose="020F0502020204030203" pitchFamily="34" charset="0"/>
                          <a:ea typeface="Lato Black" panose="020F0502020204030203" pitchFamily="34" charset="0"/>
                          <a:cs typeface="Lato Black" panose="020F0502020204030203" pitchFamily="34" charset="0"/>
                        </a:rPr>
                        <a:t>sizeof(int</a:t>
                      </a:r>
                      <a:r>
                        <a:rPr lang="en-US" sz="2100" b="1" dirty="0">
                          <a:latin typeface="Lato Black" panose="020F0502020204030203" pitchFamily="34" charset="0"/>
                          <a:ea typeface="Lato Black" panose="020F0502020204030203" pitchFamily="34" charset="0"/>
                          <a:cs typeface="Lato Black" panose="020F0502020204030203" pitchFamily="34" charset="0"/>
                        </a:rPr>
                        <a:t>)</a:t>
                      </a:r>
                    </a:p>
                  </a:txBody>
                  <a:tcPr marT="34290" marB="34290"/>
                </a:tc>
                <a:extLst>
                  <a:ext uri="{0D108BD9-81ED-4DB2-BD59-A6C34878D82A}">
                    <a16:rowId xmlns:a16="http://schemas.microsoft.com/office/drawing/2014/main" val="10000"/>
                  </a:ext>
                </a:extLst>
              </a:tr>
              <a:tr h="388620">
                <a:tc>
                  <a:txBody>
                    <a:bodyPr/>
                    <a:lstStyle/>
                    <a:p>
                      <a:r>
                        <a:rPr lang="en-US" sz="2100" dirty="0">
                          <a:latin typeface="Lato" panose="020F0502020204030203" pitchFamily="34" charset="0"/>
                          <a:ea typeface="Lato" panose="020F0502020204030203" pitchFamily="34" charset="0"/>
                          <a:cs typeface="Lato" panose="020F0502020204030203" pitchFamily="34" charset="0"/>
                        </a:rPr>
                        <a:t>Python</a:t>
                      </a:r>
                    </a:p>
                  </a:txBody>
                  <a:tcPr marT="34290" marB="34290"/>
                </a:tc>
                <a:tc>
                  <a:txBody>
                    <a:bodyPr/>
                    <a:lstStyle/>
                    <a:p>
                      <a:r>
                        <a:rPr lang="en-US" sz="2100" dirty="0">
                          <a:latin typeface="Lato" panose="020F0502020204030203" pitchFamily="34" charset="0"/>
                          <a:ea typeface="Lato" panose="020F0502020204030203" pitchFamily="34" charset="0"/>
                          <a:cs typeface="Lato" panose="020F0502020204030203" pitchFamily="34" charset="0"/>
                        </a:rPr>
                        <a:t>&gt;=32 bits (plain </a:t>
                      </a:r>
                      <a:r>
                        <a:rPr lang="en-US" sz="2100" dirty="0" err="1">
                          <a:latin typeface="Lato" panose="020F0502020204030203" pitchFamily="34" charset="0"/>
                          <a:ea typeface="Lato" panose="020F0502020204030203" pitchFamily="34" charset="0"/>
                          <a:cs typeface="Lato" panose="020F0502020204030203" pitchFamily="34" charset="0"/>
                        </a:rPr>
                        <a:t>ints</a:t>
                      </a:r>
                      <a:r>
                        <a:rPr lang="en-US" sz="2100" dirty="0">
                          <a:latin typeface="Lato" panose="020F0502020204030203" pitchFamily="34" charset="0"/>
                          <a:ea typeface="Lato" panose="020F0502020204030203" pitchFamily="34" charset="0"/>
                          <a:cs typeface="Lato" panose="020F0502020204030203" pitchFamily="34" charset="0"/>
                        </a:rPr>
                        <a:t>), infinite</a:t>
                      </a:r>
                      <a:r>
                        <a:rPr lang="en-US" sz="2100" baseline="0" dirty="0">
                          <a:latin typeface="Lato" panose="020F0502020204030203" pitchFamily="34" charset="0"/>
                          <a:ea typeface="Lato" panose="020F0502020204030203" pitchFamily="34" charset="0"/>
                          <a:cs typeface="Lato" panose="020F0502020204030203" pitchFamily="34" charset="0"/>
                        </a:rPr>
                        <a:t> (long </a:t>
                      </a:r>
                      <a:r>
                        <a:rPr lang="en-US" sz="2100" baseline="0" dirty="0" err="1">
                          <a:latin typeface="Lato" panose="020F0502020204030203" pitchFamily="34" charset="0"/>
                          <a:ea typeface="Lato" panose="020F0502020204030203" pitchFamily="34" charset="0"/>
                          <a:cs typeface="Lato" panose="020F0502020204030203" pitchFamily="34" charset="0"/>
                        </a:rPr>
                        <a:t>ints</a:t>
                      </a:r>
                      <a:r>
                        <a:rPr lang="en-US" sz="2100" baseline="0" dirty="0">
                          <a:latin typeface="Lato" panose="020F0502020204030203" pitchFamily="34" charset="0"/>
                          <a:ea typeface="Lato" panose="020F0502020204030203" pitchFamily="34" charset="0"/>
                          <a:cs typeface="Lato" panose="020F0502020204030203" pitchFamily="34" charset="0"/>
                        </a:rPr>
                        <a:t>)</a:t>
                      </a:r>
                      <a:endParaRPr lang="en-US" sz="2100" dirty="0">
                        <a:latin typeface="Lato" panose="020F0502020204030203" pitchFamily="34" charset="0"/>
                        <a:ea typeface="Lato" panose="020F0502020204030203" pitchFamily="34" charset="0"/>
                        <a:cs typeface="Lato" panose="020F0502020204030203" pitchFamily="34" charset="0"/>
                      </a:endParaRPr>
                    </a:p>
                  </a:txBody>
                  <a:tcPr marT="34290" marB="34290"/>
                </a:tc>
                <a:extLst>
                  <a:ext uri="{0D108BD9-81ED-4DB2-BD59-A6C34878D82A}">
                    <a16:rowId xmlns:a16="http://schemas.microsoft.com/office/drawing/2014/main" val="10001"/>
                  </a:ext>
                </a:extLst>
              </a:tr>
              <a:tr h="388620">
                <a:tc>
                  <a:txBody>
                    <a:bodyPr/>
                    <a:lstStyle/>
                    <a:p>
                      <a:r>
                        <a:rPr lang="en-US" sz="2100" dirty="0">
                          <a:latin typeface="Lato" panose="020F0502020204030203" pitchFamily="34" charset="0"/>
                          <a:ea typeface="Lato" panose="020F0502020204030203" pitchFamily="34" charset="0"/>
                          <a:cs typeface="Lato" panose="020F0502020204030203" pitchFamily="34" charset="0"/>
                        </a:rPr>
                        <a:t>Java</a:t>
                      </a:r>
                    </a:p>
                  </a:txBody>
                  <a:tcPr marT="34290" marB="34290"/>
                </a:tc>
                <a:tc>
                  <a:txBody>
                    <a:bodyPr/>
                    <a:lstStyle/>
                    <a:p>
                      <a:r>
                        <a:rPr lang="en-US" sz="2100" dirty="0">
                          <a:latin typeface="Lato" panose="020F0502020204030203" pitchFamily="34" charset="0"/>
                          <a:ea typeface="Lato" panose="020F0502020204030203" pitchFamily="34" charset="0"/>
                          <a:cs typeface="Lato" panose="020F0502020204030203" pitchFamily="34" charset="0"/>
                        </a:rPr>
                        <a:t>32 bits</a:t>
                      </a:r>
                    </a:p>
                  </a:txBody>
                  <a:tcPr marT="34290" marB="34290"/>
                </a:tc>
                <a:extLst>
                  <a:ext uri="{0D108BD9-81ED-4DB2-BD59-A6C34878D82A}">
                    <a16:rowId xmlns:a16="http://schemas.microsoft.com/office/drawing/2014/main" val="10002"/>
                  </a:ext>
                </a:extLst>
              </a:tr>
              <a:tr h="388620">
                <a:tc>
                  <a:txBody>
                    <a:bodyPr/>
                    <a:lstStyle/>
                    <a:p>
                      <a:r>
                        <a:rPr lang="en-US" sz="2100" dirty="0">
                          <a:latin typeface="Lato" panose="020F0502020204030203" pitchFamily="34" charset="0"/>
                          <a:ea typeface="Lato" panose="020F0502020204030203" pitchFamily="34" charset="0"/>
                          <a:cs typeface="Lato" panose="020F0502020204030203" pitchFamily="34" charset="0"/>
                        </a:rPr>
                        <a:t>C</a:t>
                      </a:r>
                    </a:p>
                  </a:txBody>
                  <a:tcPr marT="34290" marB="34290"/>
                </a:tc>
                <a:tc>
                  <a:txBody>
                    <a:bodyPr/>
                    <a:lstStyle/>
                    <a:p>
                      <a:r>
                        <a:rPr lang="en-US" sz="2100" dirty="0">
                          <a:latin typeface="Lato" panose="020F0502020204030203" pitchFamily="34" charset="0"/>
                          <a:ea typeface="Lato" panose="020F0502020204030203" pitchFamily="34" charset="0"/>
                          <a:cs typeface="Lato" panose="020F0502020204030203" pitchFamily="34" charset="0"/>
                        </a:rPr>
                        <a:t>Depends on computer; 16</a:t>
                      </a:r>
                      <a:r>
                        <a:rPr lang="en-US" sz="2100" baseline="0" dirty="0">
                          <a:latin typeface="Lato" panose="020F0502020204030203" pitchFamily="34" charset="0"/>
                          <a:ea typeface="Lato" panose="020F0502020204030203" pitchFamily="34" charset="0"/>
                          <a:cs typeface="Lato" panose="020F0502020204030203" pitchFamily="34" charset="0"/>
                        </a:rPr>
                        <a:t> or </a:t>
                      </a:r>
                      <a:r>
                        <a:rPr lang="en-US" sz="2100" dirty="0">
                          <a:latin typeface="Lato" panose="020F0502020204030203" pitchFamily="34" charset="0"/>
                          <a:ea typeface="Lato" panose="020F0502020204030203" pitchFamily="34" charset="0"/>
                          <a:cs typeface="Lato" panose="020F0502020204030203" pitchFamily="34" charset="0"/>
                        </a:rPr>
                        <a:t>32 or 64</a:t>
                      </a:r>
                    </a:p>
                  </a:txBody>
                  <a:tcPr marT="34290" marB="34290"/>
                </a:tc>
                <a:extLst>
                  <a:ext uri="{0D108BD9-81ED-4DB2-BD59-A6C34878D82A}">
                    <a16:rowId xmlns:a16="http://schemas.microsoft.com/office/drawing/2014/main" val="10003"/>
                  </a:ext>
                </a:extLst>
              </a:tr>
            </a:tbl>
          </a:graphicData>
        </a:graphic>
      </p:graphicFrame>
      <p:sp>
        <p:nvSpPr>
          <p:cNvPr id="9" name="Slide Number Placeholder 4">
            <a:extLst>
              <a:ext uri="{FF2B5EF4-FFF2-40B4-BE49-F238E27FC236}">
                <a16:creationId xmlns:a16="http://schemas.microsoft.com/office/drawing/2014/main" id="{FCF6025D-B301-4E4C-AFD3-F22518F49611}"/>
              </a:ext>
            </a:extLst>
          </p:cNvPr>
          <p:cNvSpPr>
            <a:spLocks noGrp="1"/>
          </p:cNvSpPr>
          <p:nvPr>
            <p:ph type="sldNum" sz="quarter" idx="12"/>
          </p:nvPr>
        </p:nvSpPr>
        <p:spPr>
          <a:xfrm>
            <a:off x="8393907" y="5335059"/>
            <a:ext cx="616268" cy="304271"/>
          </a:xfrm>
        </p:spPr>
        <p:txBody>
          <a:bodyPr/>
          <a:lstStyle/>
          <a:p>
            <a:fld id="{B4AAD609-F83C-4414-814B-B5A2DF99692C}" type="slidenum">
              <a:rPr lang="en-US" smtClean="0"/>
              <a:pPr/>
              <a:t>23</a:t>
            </a:fld>
            <a:endParaRPr lang="en-US" dirty="0"/>
          </a:p>
        </p:txBody>
      </p:sp>
      <p:sp>
        <p:nvSpPr>
          <p:cNvPr id="10" name="Footer Placeholder 3">
            <a:extLst>
              <a:ext uri="{FF2B5EF4-FFF2-40B4-BE49-F238E27FC236}">
                <a16:creationId xmlns:a16="http://schemas.microsoft.com/office/drawing/2014/main" id="{9F6F5C23-46D0-42DC-9968-FF98785EABBE}"/>
              </a:ext>
            </a:extLst>
          </p:cNvPr>
          <p:cNvSpPr>
            <a:spLocks noGrp="1"/>
          </p:cNvSpPr>
          <p:nvPr>
            <p:ph type="ftr" sz="quarter" idx="11"/>
          </p:nvPr>
        </p:nvSpPr>
        <p:spPr>
          <a:xfrm>
            <a:off x="165100" y="5274258"/>
            <a:ext cx="3086100" cy="304271"/>
          </a:xfrm>
        </p:spPr>
        <p:txBody>
          <a:bodyPr/>
          <a:lstStyle/>
          <a:p>
            <a:r>
              <a:rPr lang="en-US"/>
              <a:t>CS/COE 0449 – Spring 2019/2020</a:t>
            </a:r>
            <a:endParaRPr lang="en-US" dirty="0"/>
          </a:p>
        </p:txBody>
      </p:sp>
    </p:spTree>
    <p:extLst>
      <p:ext uri="{BB962C8B-B14F-4D97-AF65-F5344CB8AC3E}">
        <p14:creationId xmlns:p14="http://schemas.microsoft.com/office/powerpoint/2010/main" val="305555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C6B9-1589-4CAF-AB63-55082B232996}"/>
              </a:ext>
            </a:extLst>
          </p:cNvPr>
          <p:cNvSpPr>
            <a:spLocks noGrp="1"/>
          </p:cNvSpPr>
          <p:nvPr>
            <p:ph type="title"/>
          </p:nvPr>
        </p:nvSpPr>
        <p:spPr/>
        <p:txBody>
          <a:bodyPr/>
          <a:lstStyle/>
          <a:p>
            <a:r>
              <a:rPr lang="en-US" dirty="0"/>
              <a:t>Constants</a:t>
            </a:r>
          </a:p>
        </p:txBody>
      </p:sp>
      <p:sp>
        <p:nvSpPr>
          <p:cNvPr id="5" name="Slide Number Placeholder 4">
            <a:extLst>
              <a:ext uri="{FF2B5EF4-FFF2-40B4-BE49-F238E27FC236}">
                <a16:creationId xmlns:a16="http://schemas.microsoft.com/office/drawing/2014/main" id="{52A46552-4A52-4153-8F07-348C684ED010}"/>
              </a:ext>
            </a:extLst>
          </p:cNvPr>
          <p:cNvSpPr>
            <a:spLocks noGrp="1"/>
          </p:cNvSpPr>
          <p:nvPr>
            <p:ph type="sldNum" sz="quarter" idx="12"/>
          </p:nvPr>
        </p:nvSpPr>
        <p:spPr/>
        <p:txBody>
          <a:bodyPr/>
          <a:lstStyle/>
          <a:p>
            <a:fld id="{B4AAD609-F83C-4414-814B-B5A2DF99692C}" type="slidenum">
              <a:rPr lang="en-US" smtClean="0"/>
              <a:pPr/>
              <a:t>24</a:t>
            </a:fld>
            <a:endParaRPr lang="en-US" dirty="0"/>
          </a:p>
        </p:txBody>
      </p:sp>
      <p:sp>
        <p:nvSpPr>
          <p:cNvPr id="6" name="Content Placeholder 2">
            <a:extLst>
              <a:ext uri="{FF2B5EF4-FFF2-40B4-BE49-F238E27FC236}">
                <a16:creationId xmlns:a16="http://schemas.microsoft.com/office/drawing/2014/main" id="{D3FA4E88-567C-4BF3-A7F9-1EF6E6C884E1}"/>
              </a:ext>
            </a:extLst>
          </p:cNvPr>
          <p:cNvSpPr>
            <a:spLocks noGrp="1"/>
          </p:cNvSpPr>
          <p:nvPr>
            <p:ph idx="1"/>
          </p:nvPr>
        </p:nvSpPr>
        <p:spPr>
          <a:xfrm>
            <a:off x="241299" y="761999"/>
            <a:ext cx="8978899" cy="4877331"/>
          </a:xfrm>
        </p:spPr>
        <p:txBody>
          <a:bodyPr>
            <a:normAutofit fontScale="92500" lnSpcReduction="10000"/>
          </a:bodyPr>
          <a:lstStyle/>
          <a:p>
            <a:pPr marL="0" indent="0">
              <a:spcBef>
                <a:spcPts val="600"/>
              </a:spcBef>
              <a:buNone/>
            </a:pPr>
            <a:r>
              <a:rPr lang="en-US" sz="2400" dirty="0">
                <a:solidFill>
                  <a:schemeClr val="accent1">
                    <a:lumMod val="75000"/>
                  </a:schemeClr>
                </a:solidFill>
                <a:latin typeface="Inconsolata" panose="020B0609030003000000" pitchFamily="49" charset="0"/>
              </a:rPr>
              <a:t>const float </a:t>
            </a:r>
            <a:r>
              <a:rPr lang="en-US" sz="2400" dirty="0">
                <a:latin typeface="Inconsolata" panose="020B0609030003000000" pitchFamily="49" charset="0"/>
              </a:rPr>
              <a:t>PI = 3.1415; </a:t>
            </a:r>
            <a:r>
              <a:rPr lang="en-US" sz="2400" dirty="0">
                <a:solidFill>
                  <a:schemeClr val="accent6">
                    <a:lumMod val="50000"/>
                  </a:schemeClr>
                </a:solidFill>
                <a:latin typeface="Inconsolata" panose="020B0609030003000000" pitchFamily="49" charset="0"/>
              </a:rPr>
              <a:t>// not a great approximation :)</a:t>
            </a:r>
            <a:endParaRPr lang="en-US" sz="2400" dirty="0">
              <a:latin typeface="Inconsolata" panose="020B0609030003000000" pitchFamily="49" charset="0"/>
            </a:endParaRPr>
          </a:p>
          <a:p>
            <a:pPr marL="0" indent="0">
              <a:spcBef>
                <a:spcPts val="600"/>
              </a:spcBef>
              <a:buNone/>
            </a:pPr>
            <a:endParaRPr lang="en-US" sz="2400" dirty="0">
              <a:solidFill>
                <a:schemeClr val="accent1">
                  <a:lumMod val="75000"/>
                </a:schemeClr>
              </a:solidFill>
              <a:latin typeface="Inconsolata" panose="020B0609030003000000" pitchFamily="49" charset="0"/>
            </a:endParaRPr>
          </a:p>
          <a:p>
            <a:pPr marL="0" indent="0">
              <a:spcBef>
                <a:spcPts val="600"/>
              </a:spcBef>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main(</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p>
          <a:p>
            <a:pPr marL="0" indent="0">
              <a:spcBef>
                <a:spcPts val="600"/>
              </a:spcBef>
              <a:buNone/>
            </a:pPr>
            <a:r>
              <a:rPr lang="en-US" sz="2400" dirty="0">
                <a:solidFill>
                  <a:schemeClr val="accent6">
                    <a:lumMod val="50000"/>
                  </a:schemeClr>
                </a:solidFill>
                <a:latin typeface="Inconsolata" panose="020B0609030003000000" pitchFamily="49" charset="0"/>
              </a:rPr>
              <a:t>  // You can use constants in the place of literals:</a:t>
            </a: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float </a:t>
            </a:r>
            <a:r>
              <a:rPr lang="en-US" sz="2400" dirty="0">
                <a:latin typeface="Inconsolata" panose="020B0609030003000000" pitchFamily="49" charset="0"/>
              </a:rPr>
              <a:t>angle = PI * 2.0;</a:t>
            </a:r>
          </a:p>
          <a:p>
            <a:pPr marL="0" indent="0">
              <a:spcBef>
                <a:spcPts val="600"/>
              </a:spcBef>
              <a:buNone/>
            </a:pPr>
            <a:endParaRPr lang="en-US" sz="2400" dirty="0">
              <a:solidFill>
                <a:schemeClr val="accent6">
                  <a:lumMod val="50000"/>
                </a:schemeClr>
              </a:solidFill>
              <a:latin typeface="Inconsolata" panose="020B0609030003000000" pitchFamily="49" charset="0"/>
            </a:endParaRPr>
          </a:p>
          <a:p>
            <a:pPr marL="0" indent="0">
              <a:spcBef>
                <a:spcPts val="600"/>
              </a:spcBef>
              <a:buNone/>
            </a:pPr>
            <a:r>
              <a:rPr lang="en-US" sz="2400" dirty="0">
                <a:solidFill>
                  <a:schemeClr val="accent6">
                    <a:lumMod val="50000"/>
                  </a:schemeClr>
                </a:solidFill>
                <a:latin typeface="Inconsolata" panose="020B0609030003000000" pitchFamily="49" charset="0"/>
              </a:rPr>
              <a:t>  // But, you cannot implicitly modify them:</a:t>
            </a:r>
          </a:p>
          <a:p>
            <a:pPr marL="0" indent="0">
              <a:spcBef>
                <a:spcPts val="600"/>
              </a:spcBef>
              <a:buNone/>
            </a:pPr>
            <a:r>
              <a:rPr lang="en-US" sz="2400" dirty="0">
                <a:latin typeface="Inconsolata" panose="020B0609030003000000" pitchFamily="49" charset="0"/>
              </a:rPr>
              <a:t>  </a:t>
            </a:r>
            <a:r>
              <a:rPr lang="en-US" sz="2400" dirty="0">
                <a:solidFill>
                  <a:srgbClr val="C00000"/>
                </a:solidFill>
                <a:latin typeface="Inconsolata" panose="020B0609030003000000" pitchFamily="49" charset="0"/>
              </a:rPr>
              <a:t>PI = 3.0</a:t>
            </a: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EVEN WORSE approximation NOT ALLOWED!</a:t>
            </a:r>
            <a:endParaRPr lang="en-US" sz="2400" dirty="0">
              <a:latin typeface="Inconsolata" panose="020B0609030003000000" pitchFamily="49" charset="0"/>
            </a:endParaRP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0;</a:t>
            </a:r>
          </a:p>
          <a:p>
            <a:pPr marL="0" indent="0">
              <a:spcBef>
                <a:spcPts val="600"/>
              </a:spcBef>
              <a:buNone/>
            </a:pPr>
            <a:r>
              <a:rPr lang="en-US" sz="2400" dirty="0">
                <a:latin typeface="Inconsolata" panose="020B0609030003000000" pitchFamily="49" charset="0"/>
              </a:rPr>
              <a:t>}</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err="1">
                <a:solidFill>
                  <a:srgbClr val="C00000"/>
                </a:solidFill>
                <a:latin typeface="Inconsolata" panose="020B0609030003000000" pitchFamily="49" charset="0"/>
              </a:rPr>
              <a:t>example.c</a:t>
            </a:r>
            <a:r>
              <a:rPr lang="en-US" sz="2400" dirty="0">
                <a:solidFill>
                  <a:srgbClr val="C00000"/>
                </a:solidFill>
                <a:latin typeface="Inconsolata" panose="020B0609030003000000" pitchFamily="49" charset="0"/>
              </a:rPr>
              <a:t>: In function 'main’:</a:t>
            </a:r>
          </a:p>
          <a:p>
            <a:pPr marL="0" indent="0">
              <a:spcBef>
                <a:spcPts val="600"/>
              </a:spcBef>
              <a:buNone/>
            </a:pPr>
            <a:r>
              <a:rPr lang="en-US" sz="2400" dirty="0">
                <a:solidFill>
                  <a:srgbClr val="C00000"/>
                </a:solidFill>
                <a:latin typeface="Inconsolata" panose="020B0609030003000000" pitchFamily="49" charset="0"/>
              </a:rPr>
              <a:t>example.c:8:6: error: assignment of read-only variable 'PI'</a:t>
            </a:r>
          </a:p>
        </p:txBody>
      </p:sp>
    </p:spTree>
    <p:extLst>
      <p:ext uri="{BB962C8B-B14F-4D97-AF65-F5344CB8AC3E}">
        <p14:creationId xmlns:p14="http://schemas.microsoft.com/office/powerpoint/2010/main" val="315930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C6B9-1589-4CAF-AB63-55082B232996}"/>
              </a:ext>
            </a:extLst>
          </p:cNvPr>
          <p:cNvSpPr>
            <a:spLocks noGrp="1"/>
          </p:cNvSpPr>
          <p:nvPr>
            <p:ph type="title"/>
          </p:nvPr>
        </p:nvSpPr>
        <p:spPr/>
        <p:txBody>
          <a:bodyPr>
            <a:normAutofit/>
          </a:bodyPr>
          <a:lstStyle/>
          <a:p>
            <a:r>
              <a:rPr lang="en-US" dirty="0"/>
              <a:t>Enumerations</a:t>
            </a:r>
          </a:p>
        </p:txBody>
      </p:sp>
      <p:sp>
        <p:nvSpPr>
          <p:cNvPr id="5" name="Slide Number Placeholder 4">
            <a:extLst>
              <a:ext uri="{FF2B5EF4-FFF2-40B4-BE49-F238E27FC236}">
                <a16:creationId xmlns:a16="http://schemas.microsoft.com/office/drawing/2014/main" id="{52A46552-4A52-4153-8F07-348C684ED010}"/>
              </a:ext>
            </a:extLst>
          </p:cNvPr>
          <p:cNvSpPr>
            <a:spLocks noGrp="1"/>
          </p:cNvSpPr>
          <p:nvPr>
            <p:ph type="sldNum" sz="quarter" idx="12"/>
          </p:nvPr>
        </p:nvSpPr>
        <p:spPr/>
        <p:txBody>
          <a:bodyPr/>
          <a:lstStyle/>
          <a:p>
            <a:fld id="{B4AAD609-F83C-4414-814B-B5A2DF99692C}" type="slidenum">
              <a:rPr lang="en-US" smtClean="0"/>
              <a:pPr/>
              <a:t>25</a:t>
            </a:fld>
            <a:endParaRPr lang="en-US" dirty="0"/>
          </a:p>
        </p:txBody>
      </p:sp>
      <p:sp>
        <p:nvSpPr>
          <p:cNvPr id="6" name="Content Placeholder 2">
            <a:extLst>
              <a:ext uri="{FF2B5EF4-FFF2-40B4-BE49-F238E27FC236}">
                <a16:creationId xmlns:a16="http://schemas.microsoft.com/office/drawing/2014/main" id="{D3FA4E88-567C-4BF3-A7F9-1EF6E6C884E1}"/>
              </a:ext>
            </a:extLst>
          </p:cNvPr>
          <p:cNvSpPr>
            <a:spLocks noGrp="1"/>
          </p:cNvSpPr>
          <p:nvPr>
            <p:ph idx="1"/>
          </p:nvPr>
        </p:nvSpPr>
        <p:spPr>
          <a:xfrm>
            <a:off x="241299" y="761999"/>
            <a:ext cx="8978899" cy="4877331"/>
          </a:xfrm>
        </p:spPr>
        <p:txBody>
          <a:bodyPr>
            <a:normAutofit lnSpcReduction="10000"/>
          </a:bodyPr>
          <a:lstStyle/>
          <a:p>
            <a:pPr marL="0" indent="0">
              <a:spcBef>
                <a:spcPts val="600"/>
              </a:spcBef>
              <a:buNone/>
            </a:pPr>
            <a:r>
              <a:rPr lang="en-US" sz="2400" dirty="0">
                <a:solidFill>
                  <a:srgbClr val="7030A0"/>
                </a:solidFill>
                <a:latin typeface="Inconsolata" panose="020B0609030003000000" pitchFamily="49" charset="0"/>
              </a:rPr>
              <a:t>#include </a:t>
            </a:r>
            <a:r>
              <a:rPr lang="en-US" sz="2400" dirty="0">
                <a:latin typeface="Inconsolata" panose="020B0609030003000000" pitchFamily="49" charset="0"/>
              </a:rPr>
              <a:t>&lt;</a:t>
            </a:r>
            <a:r>
              <a:rPr lang="en-US" sz="2400" dirty="0" err="1">
                <a:solidFill>
                  <a:schemeClr val="accent2">
                    <a:lumMod val="75000"/>
                  </a:schemeClr>
                </a:solidFill>
                <a:latin typeface="Inconsolata" panose="020B0609030003000000" pitchFamily="49" charset="0"/>
              </a:rPr>
              <a:t>stdio.h</a:t>
            </a:r>
            <a:r>
              <a:rPr lang="en-US" sz="2400" dirty="0">
                <a:latin typeface="Inconsolata" panose="020B0609030003000000" pitchFamily="49" charset="0"/>
              </a:rPr>
              <a:t>&gt;</a:t>
            </a:r>
          </a:p>
          <a:p>
            <a:pPr marL="0" indent="0">
              <a:spcBef>
                <a:spcPts val="600"/>
              </a:spcBef>
              <a:buNone/>
            </a:pPr>
            <a:endParaRPr lang="en-US" sz="2400" dirty="0">
              <a:solidFill>
                <a:schemeClr val="accent1">
                  <a:lumMod val="75000"/>
                </a:schemeClr>
              </a:solidFill>
              <a:latin typeface="Inconsolata" panose="020B0609030003000000" pitchFamily="49" charset="0"/>
            </a:endParaRPr>
          </a:p>
          <a:p>
            <a:pPr marL="0" indent="0">
              <a:spcBef>
                <a:spcPts val="600"/>
              </a:spcBef>
              <a:buNone/>
            </a:pPr>
            <a:r>
              <a:rPr lang="en-US" sz="2400" dirty="0" err="1">
                <a:solidFill>
                  <a:schemeClr val="accent1">
                    <a:lumMod val="75000"/>
                  </a:schemeClr>
                </a:solidFill>
                <a:latin typeface="Inconsolata" panose="020B0609030003000000" pitchFamily="49" charset="0"/>
              </a:rPr>
              <a:t>enum</a:t>
            </a:r>
            <a:r>
              <a:rPr lang="en-US" sz="2400" dirty="0">
                <a:solidFill>
                  <a:schemeClr val="accent1">
                    <a:lumMod val="75000"/>
                  </a:schemeClr>
                </a:solidFill>
                <a:latin typeface="Inconsolata" panose="020B0609030003000000" pitchFamily="49" charset="0"/>
              </a:rPr>
              <a:t> </a:t>
            </a:r>
            <a:r>
              <a:rPr lang="en-US" sz="2400" dirty="0">
                <a:latin typeface="Inconsolata" panose="020B0609030003000000" pitchFamily="49" charset="0"/>
              </a:rPr>
              <a:t>{ CS445, CS447, CS449 };</a:t>
            </a:r>
          </a:p>
          <a:p>
            <a:pPr marL="0" indent="0">
              <a:spcBef>
                <a:spcPts val="600"/>
              </a:spcBef>
              <a:buNone/>
            </a:pPr>
            <a:endParaRPr lang="en-US" sz="2400" dirty="0">
              <a:solidFill>
                <a:schemeClr val="accent1">
                  <a:lumMod val="75000"/>
                </a:schemeClr>
              </a:solidFill>
              <a:latin typeface="Inconsolata" panose="020B0609030003000000" pitchFamily="49" charset="0"/>
            </a:endParaRPr>
          </a:p>
          <a:p>
            <a:pPr marL="0" indent="0">
              <a:spcBef>
                <a:spcPts val="600"/>
              </a:spcBef>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main(</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p>
          <a:p>
            <a:pPr marL="0" indent="0">
              <a:spcBef>
                <a:spcPts val="600"/>
              </a:spcBef>
              <a:buNone/>
            </a:pPr>
            <a:r>
              <a:rPr lang="en-US" sz="2400" dirty="0">
                <a:solidFill>
                  <a:schemeClr val="accent6">
                    <a:lumMod val="50000"/>
                  </a:schemeClr>
                </a:solidFill>
                <a:latin typeface="Inconsolata" panose="020B0609030003000000" pitchFamily="49" charset="0"/>
              </a:rPr>
              <a:t>  // You can use </a:t>
            </a:r>
            <a:r>
              <a:rPr lang="en-US" sz="2400" dirty="0" err="1">
                <a:solidFill>
                  <a:schemeClr val="accent6">
                    <a:lumMod val="50000"/>
                  </a:schemeClr>
                </a:solidFill>
                <a:latin typeface="Inconsolata" panose="020B0609030003000000" pitchFamily="49" charset="0"/>
              </a:rPr>
              <a:t>enums</a:t>
            </a:r>
            <a:r>
              <a:rPr lang="en-US" sz="2400" dirty="0">
                <a:solidFill>
                  <a:schemeClr val="accent6">
                    <a:lumMod val="50000"/>
                  </a:schemeClr>
                </a:solidFill>
                <a:latin typeface="Inconsolata" panose="020B0609030003000000" pitchFamily="49" charset="0"/>
              </a:rPr>
              <a:t> like constants:</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a:t>
            </a:r>
            <a:r>
              <a:rPr lang="en-US" sz="2400" dirty="0" err="1">
                <a:latin typeface="Inconsolata" panose="020B0609030003000000" pitchFamily="49" charset="0"/>
              </a:rPr>
              <a:t>my_class</a:t>
            </a:r>
            <a:r>
              <a:rPr lang="en-US" sz="2400" dirty="0">
                <a:latin typeface="Inconsolata" panose="020B0609030003000000" pitchFamily="49" charset="0"/>
              </a:rPr>
              <a:t> = CS449;</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They are assigned an integer starting from 0.</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"%d\n"</a:t>
            </a:r>
            <a:r>
              <a:rPr lang="en-US" sz="2400" dirty="0">
                <a:latin typeface="Inconsolata" panose="020B0609030003000000" pitchFamily="49" charset="0"/>
              </a:rPr>
              <a:t>, </a:t>
            </a:r>
            <a:r>
              <a:rPr lang="en-US" sz="2400" dirty="0" err="1">
                <a:latin typeface="Inconsolata" panose="020B0609030003000000" pitchFamily="49" charset="0"/>
              </a:rPr>
              <a:t>my_class</a:t>
            </a: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 Prints 2</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0;</a:t>
            </a:r>
          </a:p>
          <a:p>
            <a:pPr marL="0" indent="0">
              <a:spcBef>
                <a:spcPts val="600"/>
              </a:spcBef>
              <a:buNone/>
            </a:pPr>
            <a:r>
              <a:rPr lang="en-US" sz="2400" dirty="0">
                <a:latin typeface="Inconsolata" panose="020B0609030003000000" pitchFamily="49" charset="0"/>
              </a:rPr>
              <a:t>}</a:t>
            </a:r>
          </a:p>
        </p:txBody>
      </p:sp>
    </p:spTree>
    <p:extLst>
      <p:ext uri="{BB962C8B-B14F-4D97-AF65-F5344CB8AC3E}">
        <p14:creationId xmlns:p14="http://schemas.microsoft.com/office/powerpoint/2010/main" val="3813722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DA1C-5BC1-479C-AD48-0BD56C394757}"/>
              </a:ext>
            </a:extLst>
          </p:cNvPr>
          <p:cNvSpPr>
            <a:spLocks noGrp="1"/>
          </p:cNvSpPr>
          <p:nvPr>
            <p:ph type="title"/>
          </p:nvPr>
        </p:nvSpPr>
        <p:spPr/>
        <p:txBody>
          <a:bodyPr/>
          <a:lstStyle/>
          <a:p>
            <a:r>
              <a:rPr lang="en-US" dirty="0"/>
              <a:t>Operators: Java stole ‘</a:t>
            </a:r>
            <a:r>
              <a:rPr lang="en-US" dirty="0" err="1"/>
              <a:t>em</a:t>
            </a:r>
            <a:r>
              <a:rPr lang="en-US" dirty="0"/>
              <a:t> from here</a:t>
            </a:r>
          </a:p>
        </p:txBody>
      </p:sp>
      <p:sp>
        <p:nvSpPr>
          <p:cNvPr id="5" name="Slide Number Placeholder 4">
            <a:extLst>
              <a:ext uri="{FF2B5EF4-FFF2-40B4-BE49-F238E27FC236}">
                <a16:creationId xmlns:a16="http://schemas.microsoft.com/office/drawing/2014/main" id="{4DABE8F5-EB57-4FD1-B778-C39FD919AB57}"/>
              </a:ext>
            </a:extLst>
          </p:cNvPr>
          <p:cNvSpPr>
            <a:spLocks noGrp="1"/>
          </p:cNvSpPr>
          <p:nvPr>
            <p:ph type="sldNum" sz="quarter" idx="12"/>
          </p:nvPr>
        </p:nvSpPr>
        <p:spPr/>
        <p:txBody>
          <a:bodyPr/>
          <a:lstStyle/>
          <a:p>
            <a:fld id="{B4AAD609-F83C-4414-814B-B5A2DF99692C}" type="slidenum">
              <a:rPr lang="en-US" smtClean="0"/>
              <a:pPr/>
              <a:t>26</a:t>
            </a:fld>
            <a:endParaRPr lang="en-US" dirty="0"/>
          </a:p>
        </p:txBody>
      </p:sp>
      <p:sp>
        <p:nvSpPr>
          <p:cNvPr id="6" name="Content Placeholder 2">
            <a:extLst>
              <a:ext uri="{FF2B5EF4-FFF2-40B4-BE49-F238E27FC236}">
                <a16:creationId xmlns:a16="http://schemas.microsoft.com/office/drawing/2014/main" id="{5BD1BE08-9B4D-4ECF-815F-66A6F3D3AA0C}"/>
              </a:ext>
            </a:extLst>
          </p:cNvPr>
          <p:cNvSpPr>
            <a:spLocks noGrp="1"/>
          </p:cNvSpPr>
          <p:nvPr>
            <p:ph idx="1"/>
          </p:nvPr>
        </p:nvSpPr>
        <p:spPr>
          <a:xfrm>
            <a:off x="241300" y="761999"/>
            <a:ext cx="8978899" cy="4899661"/>
          </a:xfrm>
        </p:spPr>
        <p:txBody>
          <a:bodyPr>
            <a:normAutofit/>
          </a:bodyPr>
          <a:lstStyle/>
          <a:p>
            <a:pPr marL="0" indent="0">
              <a:spcBef>
                <a:spcPts val="600"/>
              </a:spcBef>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main(</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a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5, b = -3, result; </a:t>
            </a:r>
            <a:r>
              <a:rPr lang="en-US" sz="2400" dirty="0">
                <a:solidFill>
                  <a:schemeClr val="accent6">
                    <a:lumMod val="50000"/>
                  </a:schemeClr>
                </a:solidFill>
                <a:latin typeface="Inconsolata" panose="020B0609030003000000" pitchFamily="49" charset="0"/>
              </a:rPr>
              <a:t>// assignment</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 Note: parentheses help group expressions:</a:t>
            </a:r>
          </a:p>
          <a:p>
            <a:pPr marL="0" indent="0">
              <a:spcBef>
                <a:spcPts val="600"/>
              </a:spcBef>
              <a:buNone/>
            </a:pPr>
            <a:r>
              <a:rPr lang="en-US" sz="2400" dirty="0">
                <a:latin typeface="Inconsolata" panose="020B0609030003000000" pitchFamily="49" charset="0"/>
              </a:rPr>
              <a:t>  result = a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b + (a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 add, subtract</a:t>
            </a:r>
          </a:p>
          <a:p>
            <a:pPr marL="0" indent="0">
              <a:spcBef>
                <a:spcPts val="600"/>
              </a:spcBef>
              <a:buNone/>
            </a:pPr>
            <a:r>
              <a:rPr lang="en-US" sz="2400" dirty="0">
                <a:latin typeface="Inconsolata" panose="020B0609030003000000" pitchFamily="49" charset="0"/>
              </a:rPr>
              <a:t>  result = a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b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(a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multiply, divide, modulo</a:t>
            </a:r>
          </a:p>
          <a:p>
            <a:pPr marL="0" indent="0">
              <a:spcBef>
                <a:spcPts val="600"/>
              </a:spcBef>
              <a:buNone/>
            </a:pPr>
            <a:r>
              <a:rPr lang="en-US" sz="2400" dirty="0">
                <a:latin typeface="Inconsolata" panose="020B0609030003000000" pitchFamily="49" charset="0"/>
              </a:rPr>
              <a:t>  result = a </a:t>
            </a:r>
            <a:r>
              <a:rPr lang="en-US" sz="2400" dirty="0">
                <a:solidFill>
                  <a:srgbClr val="FF0000"/>
                </a:solidFill>
                <a:latin typeface="Inconsolata" panose="020B0609030003000000" pitchFamily="49" charset="0"/>
              </a:rPr>
              <a:t>&amp;</a:t>
            </a:r>
            <a:r>
              <a:rPr lang="en-US" sz="2400" dirty="0">
                <a:latin typeface="Inconsolata" panose="020B0609030003000000" pitchFamily="49" charset="0"/>
              </a:rPr>
              <a:t> b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(a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and, or, complement, </a:t>
            </a:r>
            <a:r>
              <a:rPr lang="en-US" sz="2400" dirty="0" err="1">
                <a:solidFill>
                  <a:schemeClr val="accent6">
                    <a:lumMod val="50000"/>
                  </a:schemeClr>
                </a:solidFill>
                <a:latin typeface="Inconsolata" panose="020B0609030003000000" pitchFamily="49" charset="0"/>
              </a:rPr>
              <a:t>xor</a:t>
            </a:r>
            <a:endParaRPr lang="en-US" sz="2400" dirty="0">
              <a:solidFill>
                <a:schemeClr val="accent6">
                  <a:lumMod val="50000"/>
                </a:schemeClr>
              </a:solidFill>
              <a:latin typeface="Inconsolata" panose="020B0609030003000000" pitchFamily="49" charset="0"/>
            </a:endParaRPr>
          </a:p>
          <a:p>
            <a:pPr marL="0" indent="0">
              <a:spcBef>
                <a:spcPts val="600"/>
              </a:spcBef>
              <a:buNone/>
            </a:pPr>
            <a:r>
              <a:rPr lang="en-US" sz="2400" dirty="0">
                <a:latin typeface="Inconsolata" panose="020B0609030003000000" pitchFamily="49" charset="0"/>
              </a:rPr>
              <a:t>  result = a </a:t>
            </a:r>
            <a:r>
              <a:rPr lang="en-US" sz="2400" dirty="0">
                <a:solidFill>
                  <a:srgbClr val="FF0000"/>
                </a:solidFill>
                <a:latin typeface="Inconsolata" panose="020B0609030003000000" pitchFamily="49" charset="0"/>
              </a:rPr>
              <a:t>&lt;&lt;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left shift</a:t>
            </a:r>
          </a:p>
          <a:p>
            <a:pPr marL="0" indent="0">
              <a:spcBef>
                <a:spcPts val="600"/>
              </a:spcBef>
              <a:buNone/>
            </a:pPr>
            <a:r>
              <a:rPr lang="en-US" sz="2400" dirty="0">
                <a:latin typeface="Inconsolata" panose="020B0609030003000000" pitchFamily="49" charset="0"/>
              </a:rPr>
              <a:t>  result = a </a:t>
            </a:r>
            <a:r>
              <a:rPr lang="en-US" sz="2400" dirty="0">
                <a:solidFill>
                  <a:srgbClr val="FF0000"/>
                </a:solidFill>
                <a:latin typeface="Inconsolata" panose="020B0609030003000000" pitchFamily="49" charset="0"/>
              </a:rPr>
              <a:t>&gt;&gt;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right shift</a:t>
            </a:r>
          </a:p>
          <a:p>
            <a:pPr marL="0" indent="0">
              <a:spcBef>
                <a:spcPts val="600"/>
              </a:spcBef>
              <a:buNone/>
            </a:pPr>
            <a:endParaRPr lang="en-US" sz="2400" dirty="0">
              <a:solidFill>
                <a:schemeClr val="accent6">
                  <a:lumMod val="50000"/>
                </a:schemeClr>
              </a:solidFill>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0;</a:t>
            </a:r>
          </a:p>
          <a:p>
            <a:pPr marL="0" indent="0">
              <a:spcBef>
                <a:spcPts val="600"/>
              </a:spcBef>
              <a:buNone/>
            </a:pPr>
            <a:r>
              <a:rPr lang="en-US" sz="2400" dirty="0">
                <a:latin typeface="Inconsolata" panose="020B0609030003000000" pitchFamily="49" charset="0"/>
              </a:rPr>
              <a:t>}</a:t>
            </a:r>
          </a:p>
        </p:txBody>
      </p:sp>
    </p:spTree>
    <p:extLst>
      <p:ext uri="{BB962C8B-B14F-4D97-AF65-F5344CB8AC3E}">
        <p14:creationId xmlns:p14="http://schemas.microsoft.com/office/powerpoint/2010/main" val="1018311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DA1C-5BC1-479C-AD48-0BD56C394757}"/>
              </a:ext>
            </a:extLst>
          </p:cNvPr>
          <p:cNvSpPr>
            <a:spLocks noGrp="1"/>
          </p:cNvSpPr>
          <p:nvPr>
            <p:ph type="title"/>
          </p:nvPr>
        </p:nvSpPr>
        <p:spPr/>
        <p:txBody>
          <a:bodyPr>
            <a:normAutofit/>
          </a:bodyPr>
          <a:lstStyle/>
          <a:p>
            <a:r>
              <a:rPr lang="en-US" dirty="0"/>
              <a:t>Augmented Operators</a:t>
            </a:r>
          </a:p>
        </p:txBody>
      </p:sp>
      <p:sp>
        <p:nvSpPr>
          <p:cNvPr id="5" name="Slide Number Placeholder 4">
            <a:extLst>
              <a:ext uri="{FF2B5EF4-FFF2-40B4-BE49-F238E27FC236}">
                <a16:creationId xmlns:a16="http://schemas.microsoft.com/office/drawing/2014/main" id="{4DABE8F5-EB57-4FD1-B778-C39FD919AB57}"/>
              </a:ext>
            </a:extLst>
          </p:cNvPr>
          <p:cNvSpPr>
            <a:spLocks noGrp="1"/>
          </p:cNvSpPr>
          <p:nvPr>
            <p:ph type="sldNum" sz="quarter" idx="12"/>
          </p:nvPr>
        </p:nvSpPr>
        <p:spPr/>
        <p:txBody>
          <a:bodyPr/>
          <a:lstStyle/>
          <a:p>
            <a:fld id="{B4AAD609-F83C-4414-814B-B5A2DF99692C}" type="slidenum">
              <a:rPr lang="en-US" smtClean="0"/>
              <a:pPr/>
              <a:t>27</a:t>
            </a:fld>
            <a:endParaRPr lang="en-US" dirty="0"/>
          </a:p>
        </p:txBody>
      </p:sp>
      <p:sp>
        <p:nvSpPr>
          <p:cNvPr id="6" name="Content Placeholder 2">
            <a:extLst>
              <a:ext uri="{FF2B5EF4-FFF2-40B4-BE49-F238E27FC236}">
                <a16:creationId xmlns:a16="http://schemas.microsoft.com/office/drawing/2014/main" id="{5BD1BE08-9B4D-4ECF-815F-66A6F3D3AA0C}"/>
              </a:ext>
            </a:extLst>
          </p:cNvPr>
          <p:cNvSpPr>
            <a:spLocks noGrp="1"/>
          </p:cNvSpPr>
          <p:nvPr>
            <p:ph idx="1"/>
          </p:nvPr>
        </p:nvSpPr>
        <p:spPr>
          <a:xfrm>
            <a:off x="241300" y="761999"/>
            <a:ext cx="8978899" cy="4899661"/>
          </a:xfrm>
        </p:spPr>
        <p:txBody>
          <a:bodyPr>
            <a:normAutofit/>
          </a:bodyPr>
          <a:lstStyle/>
          <a:p>
            <a:pPr marL="0" indent="0">
              <a:spcBef>
                <a:spcPts val="600"/>
              </a:spcBef>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main(</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a = 5, b = -3;</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 +=, -= (same as: a = a + b)</a:t>
            </a:r>
          </a:p>
          <a:p>
            <a:pPr marL="0" indent="0">
              <a:spcBef>
                <a:spcPts val="600"/>
              </a:spcBef>
              <a:buNone/>
            </a:pPr>
            <a:r>
              <a:rPr lang="en-US" sz="2400" dirty="0">
                <a:latin typeface="Inconsolata" panose="020B0609030003000000" pitchFamily="49" charset="0"/>
              </a:rPr>
              <a:t>  a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 /=, %= (ditto: a = a * b)</a:t>
            </a:r>
          </a:p>
          <a:p>
            <a:pPr marL="0" indent="0">
              <a:spcBef>
                <a:spcPts val="600"/>
              </a:spcBef>
              <a:buNone/>
            </a:pPr>
            <a:r>
              <a:rPr lang="en-US" sz="2400" dirty="0">
                <a:latin typeface="Inconsolata" panose="020B0609030003000000" pitchFamily="49" charset="0"/>
              </a:rPr>
              <a:t>  a </a:t>
            </a:r>
            <a:r>
              <a:rPr lang="en-US" sz="2400" dirty="0">
                <a:solidFill>
                  <a:srgbClr val="FF0000"/>
                </a:solidFill>
                <a:latin typeface="Inconsolata" panose="020B0609030003000000" pitchFamily="49" charset="0"/>
              </a:rPr>
              <a:t>&amp;=</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&amp;=, |=, ^= (no ~= since it is a unary op)</a:t>
            </a:r>
          </a:p>
          <a:p>
            <a:pPr marL="0" indent="0">
              <a:spcBef>
                <a:spcPts val="600"/>
              </a:spcBef>
              <a:buNone/>
            </a:pPr>
            <a:r>
              <a:rPr lang="en-US" sz="2400" dirty="0">
                <a:latin typeface="Inconsolata" panose="020B0609030003000000" pitchFamily="49" charset="0"/>
              </a:rPr>
              <a:t>  a </a:t>
            </a:r>
            <a:r>
              <a:rPr lang="en-US" sz="2400" dirty="0">
                <a:solidFill>
                  <a:srgbClr val="FF0000"/>
                </a:solidFill>
                <a:latin typeface="Inconsolata" panose="020B0609030003000000" pitchFamily="49" charset="0"/>
              </a:rPr>
              <a:t>&lt;&lt;=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&lt;&lt;=, &gt;&gt;=</a:t>
            </a:r>
          </a:p>
          <a:p>
            <a:pPr marL="0" indent="0">
              <a:spcBef>
                <a:spcPts val="600"/>
              </a:spcBef>
              <a:buNone/>
            </a:pPr>
            <a:r>
              <a:rPr lang="en-US" sz="2400" dirty="0">
                <a:latin typeface="Inconsolata" panose="020B0609030003000000" pitchFamily="49" charset="0"/>
              </a:rPr>
              <a:t>  a</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increment (same as: a = a + 1)</a:t>
            </a:r>
          </a:p>
          <a:p>
            <a:pPr marL="0" indent="0">
              <a:spcBef>
                <a:spcPts val="600"/>
              </a:spcBef>
              <a:buNone/>
            </a:pPr>
            <a:r>
              <a:rPr lang="en-US" sz="2400" dirty="0">
                <a:solidFill>
                  <a:schemeClr val="accent6">
                    <a:lumMod val="50000"/>
                  </a:schemeClr>
                </a:solidFill>
                <a:latin typeface="Inconsolata" panose="020B0609030003000000" pitchFamily="49" charset="0"/>
              </a:rPr>
              <a:t>  </a:t>
            </a:r>
            <a:r>
              <a:rPr lang="en-US" sz="2400" dirty="0">
                <a:latin typeface="Inconsolata" panose="020B0609030003000000" pitchFamily="49" charset="0"/>
              </a:rPr>
              <a:t>a</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decrement (ditto: a = a – 1)</a:t>
            </a:r>
          </a:p>
          <a:p>
            <a:pPr marL="0" indent="0">
              <a:spcBef>
                <a:spcPts val="600"/>
              </a:spcBef>
              <a:buNone/>
            </a:pPr>
            <a:endParaRPr lang="en-US" sz="2400" dirty="0">
              <a:solidFill>
                <a:schemeClr val="accent6">
                  <a:lumMod val="50000"/>
                </a:schemeClr>
              </a:solidFill>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0;</a:t>
            </a:r>
          </a:p>
          <a:p>
            <a:pPr marL="0" indent="0">
              <a:spcBef>
                <a:spcPts val="600"/>
              </a:spcBef>
              <a:buNone/>
            </a:pPr>
            <a:r>
              <a:rPr lang="en-US" sz="2400" dirty="0">
                <a:latin typeface="Inconsolata" panose="020B0609030003000000" pitchFamily="49" charset="0"/>
              </a:rPr>
              <a:t>}</a:t>
            </a:r>
          </a:p>
        </p:txBody>
      </p:sp>
    </p:spTree>
    <p:extLst>
      <p:ext uri="{BB962C8B-B14F-4D97-AF65-F5344CB8AC3E}">
        <p14:creationId xmlns:p14="http://schemas.microsoft.com/office/powerpoint/2010/main" val="1986065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A6B7-521C-410E-91BB-F7460DC351B7}"/>
              </a:ext>
            </a:extLst>
          </p:cNvPr>
          <p:cNvSpPr>
            <a:spLocks noGrp="1"/>
          </p:cNvSpPr>
          <p:nvPr>
            <p:ph type="title"/>
          </p:nvPr>
        </p:nvSpPr>
        <p:spPr/>
        <p:txBody>
          <a:bodyPr/>
          <a:lstStyle/>
          <a:p>
            <a:r>
              <a:rPr lang="en-US" dirty="0"/>
              <a:t>Expressions: an expression of frustration!!</a:t>
            </a:r>
          </a:p>
        </p:txBody>
      </p:sp>
      <p:sp>
        <p:nvSpPr>
          <p:cNvPr id="3" name="Content Placeholder 2">
            <a:extLst>
              <a:ext uri="{FF2B5EF4-FFF2-40B4-BE49-F238E27FC236}">
                <a16:creationId xmlns:a16="http://schemas.microsoft.com/office/drawing/2014/main" id="{B89EDA0C-79E1-4FB8-AD9F-4B34FB961D76}"/>
              </a:ext>
            </a:extLst>
          </p:cNvPr>
          <p:cNvSpPr>
            <a:spLocks noGrp="1"/>
          </p:cNvSpPr>
          <p:nvPr>
            <p:ph idx="1"/>
          </p:nvPr>
        </p:nvSpPr>
        <p:spPr>
          <a:xfrm>
            <a:off x="388620" y="1653540"/>
            <a:ext cx="8488680" cy="2853849"/>
          </a:xfrm>
        </p:spPr>
        <p:txBody>
          <a:bodyPr/>
          <a:lstStyle/>
          <a:p>
            <a:r>
              <a:rPr lang="en-US" dirty="0"/>
              <a:t>C often coerces (implicitly casts) integers when operating on them.</a:t>
            </a:r>
          </a:p>
          <a:p>
            <a:endParaRPr lang="en-US" dirty="0"/>
          </a:p>
          <a:p>
            <a:r>
              <a:rPr lang="en-US" dirty="0"/>
              <a:t>To remove ambiguity, expressions, such as </a:t>
            </a:r>
            <a:r>
              <a:rPr lang="en-US" dirty="0">
                <a:latin typeface="Inconsolata" panose="020B0609030003000000" pitchFamily="49" charset="0"/>
              </a:rPr>
              <a:t>(a &amp; b)</a:t>
            </a:r>
            <a:r>
              <a:rPr lang="en-US" dirty="0"/>
              <a:t>, result in a type that most accommodates that operation.</a:t>
            </a:r>
          </a:p>
          <a:p>
            <a:endParaRPr lang="en-US" dirty="0"/>
          </a:p>
          <a:p>
            <a:r>
              <a:rPr lang="en-US" dirty="0"/>
              <a:t>Specifically, C will coerce all inputs of binary operators to at least</a:t>
            </a:r>
            <a:br>
              <a:rPr lang="en-US" dirty="0"/>
            </a:br>
            <a:r>
              <a:rPr lang="en-US" dirty="0"/>
              <a:t>an</a:t>
            </a:r>
            <a:r>
              <a:rPr lang="en-US" dirty="0">
                <a:latin typeface="Inconsolata" panose="020B0609030003000000" pitchFamily="49" charset="0"/>
              </a:rPr>
              <a:t> </a:t>
            </a:r>
            <a:r>
              <a:rPr lang="en-US" dirty="0">
                <a:solidFill>
                  <a:schemeClr val="accent1">
                    <a:lumMod val="75000"/>
                  </a:schemeClr>
                </a:solidFill>
                <a:latin typeface="Inconsolata" panose="020B0609030003000000" pitchFamily="49" charset="0"/>
              </a:rPr>
              <a:t>int </a:t>
            </a:r>
            <a:r>
              <a:rPr lang="en-US" dirty="0"/>
              <a:t>type.</a:t>
            </a:r>
          </a:p>
          <a:p>
            <a:pPr lvl="1"/>
            <a:r>
              <a:rPr lang="en-US" dirty="0"/>
              <a:t>You’ll find that “this is weird, but consistent” is C’s general motto</a:t>
            </a:r>
          </a:p>
        </p:txBody>
      </p:sp>
      <p:sp>
        <p:nvSpPr>
          <p:cNvPr id="4" name="Footer Placeholder 3">
            <a:extLst>
              <a:ext uri="{FF2B5EF4-FFF2-40B4-BE49-F238E27FC236}">
                <a16:creationId xmlns:a16="http://schemas.microsoft.com/office/drawing/2014/main" id="{19950A23-15E4-4807-9831-926545C62873}"/>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56A94611-397D-4308-8376-2A2BE66BE0F8}"/>
              </a:ext>
            </a:extLst>
          </p:cNvPr>
          <p:cNvSpPr>
            <a:spLocks noGrp="1"/>
          </p:cNvSpPr>
          <p:nvPr>
            <p:ph type="sldNum" sz="quarter" idx="12"/>
          </p:nvPr>
        </p:nvSpPr>
        <p:spPr/>
        <p:txBody>
          <a:bodyPr/>
          <a:lstStyle/>
          <a:p>
            <a:fld id="{B4AAD609-F83C-4414-814B-B5A2DF99692C}" type="slidenum">
              <a:rPr lang="en-US" smtClean="0"/>
              <a:pPr/>
              <a:t>28</a:t>
            </a:fld>
            <a:endParaRPr lang="en-US" dirty="0"/>
          </a:p>
        </p:txBody>
      </p:sp>
      <p:sp>
        <p:nvSpPr>
          <p:cNvPr id="6" name="Content Placeholder 2">
            <a:extLst>
              <a:ext uri="{FF2B5EF4-FFF2-40B4-BE49-F238E27FC236}">
                <a16:creationId xmlns:a16="http://schemas.microsoft.com/office/drawing/2014/main" id="{DCEE7472-6611-4D84-9EE4-4C7C4BA5A588}"/>
              </a:ext>
            </a:extLst>
          </p:cNvPr>
          <p:cNvSpPr txBox="1">
            <a:spLocks/>
          </p:cNvSpPr>
          <p:nvPr/>
        </p:nvSpPr>
        <p:spPr>
          <a:xfrm>
            <a:off x="241301" y="761999"/>
            <a:ext cx="8636000" cy="9220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2400" dirty="0">
                <a:solidFill>
                  <a:schemeClr val="accent1">
                    <a:lumMod val="75000"/>
                  </a:schemeClr>
                </a:solidFill>
                <a:latin typeface="Inconsolata" panose="020B0609030003000000" pitchFamily="49" charset="0"/>
              </a:rPr>
              <a:t>char</a:t>
            </a:r>
            <a:r>
              <a:rPr lang="en-US" sz="2400" dirty="0">
                <a:latin typeface="Inconsolata" panose="020B0609030003000000" pitchFamily="49" charset="0"/>
              </a:rPr>
              <a:t> a = 0x76;                        </a:t>
            </a:r>
            <a:r>
              <a:rPr lang="en-US" sz="2400" dirty="0">
                <a:solidFill>
                  <a:schemeClr val="accent1">
                    <a:lumMod val="75000"/>
                  </a:schemeClr>
                </a:solidFill>
                <a:latin typeface="Inconsolata" panose="020B0609030003000000" pitchFamily="49" charset="0"/>
              </a:rPr>
              <a:t>short</a:t>
            </a:r>
            <a:r>
              <a:rPr lang="en-US" sz="2400" dirty="0">
                <a:latin typeface="Inconsolata" panose="020B0609030003000000" pitchFamily="49" charset="0"/>
              </a:rPr>
              <a:t> b = 0x5610;</a:t>
            </a:r>
          </a:p>
          <a:p>
            <a:pPr marL="0" indent="0" algn="ctr">
              <a:spcBef>
                <a:spcPts val="600"/>
              </a:spcBef>
              <a:buFont typeface="Arial" panose="020B0604020202020204" pitchFamily="34" charset="0"/>
              <a:buNone/>
            </a:pPr>
            <a:r>
              <a:rPr lang="en-US" sz="2400" dirty="0">
                <a:latin typeface="Inconsolata" panose="020B0609030003000000" pitchFamily="49" charset="0"/>
              </a:rPr>
              <a:t>c = (a &amp; b)</a:t>
            </a:r>
            <a:r>
              <a:rPr lang="en-US" sz="2400" dirty="0">
                <a:solidFill>
                  <a:schemeClr val="accent6">
                    <a:lumMod val="50000"/>
                  </a:schemeClr>
                </a:solidFill>
                <a:latin typeface="Inconsolata" panose="020B0609030003000000" pitchFamily="49" charset="0"/>
              </a:rPr>
              <a:t> // what type is the result?</a:t>
            </a:r>
          </a:p>
        </p:txBody>
      </p:sp>
      <p:sp>
        <p:nvSpPr>
          <p:cNvPr id="8" name="Content Placeholder 2">
            <a:extLst>
              <a:ext uri="{FF2B5EF4-FFF2-40B4-BE49-F238E27FC236}">
                <a16:creationId xmlns:a16="http://schemas.microsoft.com/office/drawing/2014/main" id="{EDBB8CA1-39BC-4377-AF6F-EB275B8430A5}"/>
              </a:ext>
            </a:extLst>
          </p:cNvPr>
          <p:cNvSpPr txBox="1">
            <a:spLocks/>
          </p:cNvSpPr>
          <p:nvPr/>
        </p:nvSpPr>
        <p:spPr>
          <a:xfrm>
            <a:off x="241301" y="4640581"/>
            <a:ext cx="8636000" cy="10515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600"/>
              </a:spcBef>
              <a:buNone/>
            </a:pPr>
            <a:r>
              <a:rPr lang="en-US" sz="2400" dirty="0">
                <a:solidFill>
                  <a:schemeClr val="accent6">
                    <a:lumMod val="50000"/>
                  </a:schemeClr>
                </a:solidFill>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a:t>
            </a:r>
            <a:r>
              <a:rPr lang="en-US" sz="2400" dirty="0" err="1">
                <a:solidFill>
                  <a:schemeClr val="accent2">
                    <a:lumMod val="75000"/>
                  </a:schemeClr>
                </a:solidFill>
                <a:latin typeface="Inconsolata" panose="020B0609030003000000" pitchFamily="49" charset="0"/>
              </a:rPr>
              <a:t>lu</a:t>
            </a:r>
            <a:r>
              <a:rPr lang="en-US" sz="2400" dirty="0">
                <a:solidFill>
                  <a:schemeClr val="accent2">
                    <a:lumMod val="75000"/>
                  </a:schemeClr>
                </a:solidFill>
                <a:latin typeface="Inconsolata" panose="020B0609030003000000" pitchFamily="49" charset="0"/>
              </a:rPr>
              <a:t>\n"</a:t>
            </a:r>
            <a:r>
              <a:rPr lang="en-US" sz="2400" dirty="0">
                <a:latin typeface="Inconsolata" panose="020B0609030003000000" pitchFamily="49" charset="0"/>
              </a:rPr>
              <a:t>, </a:t>
            </a:r>
            <a:r>
              <a:rPr lang="en-US" sz="2400" dirty="0" err="1">
                <a:solidFill>
                  <a:schemeClr val="accent1">
                    <a:lumMod val="75000"/>
                  </a:schemeClr>
                </a:solidFill>
                <a:latin typeface="Inconsolata" panose="020B0609030003000000" pitchFamily="49" charset="0"/>
              </a:rPr>
              <a:t>sizeof</a:t>
            </a:r>
            <a:r>
              <a:rPr lang="en-US" sz="2400" dirty="0">
                <a:latin typeface="Inconsolata" panose="020B0609030003000000" pitchFamily="49" charset="0"/>
              </a:rPr>
              <a:t>(a &amp; b)); </a:t>
            </a:r>
            <a:r>
              <a:rPr lang="en-US" sz="2400" dirty="0">
                <a:solidFill>
                  <a:schemeClr val="accent6">
                    <a:lumMod val="50000"/>
                  </a:schemeClr>
                </a:solidFill>
                <a:latin typeface="Inconsolata" panose="020B0609030003000000" pitchFamily="49" charset="0"/>
              </a:rPr>
              <a:t>    // prints 4</a:t>
            </a:r>
          </a:p>
        </p:txBody>
      </p:sp>
    </p:spTree>
    <p:extLst>
      <p:ext uri="{BB962C8B-B14F-4D97-AF65-F5344CB8AC3E}">
        <p14:creationId xmlns:p14="http://schemas.microsoft.com/office/powerpoint/2010/main" val="234930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215F22-1BAD-4F7F-87BA-835178310491}"/>
              </a:ext>
            </a:extLst>
          </p:cNvPr>
          <p:cNvSpPr>
            <a:spLocks noGrp="1"/>
          </p:cNvSpPr>
          <p:nvPr>
            <p:ph type="title"/>
          </p:nvPr>
        </p:nvSpPr>
        <p:spPr/>
        <p:txBody>
          <a:bodyPr/>
          <a:lstStyle/>
          <a:p>
            <a:r>
              <a:rPr lang="en-US" dirty="0"/>
              <a:t>The C Syntax: Control Flow</a:t>
            </a:r>
          </a:p>
        </p:txBody>
      </p:sp>
      <p:sp>
        <p:nvSpPr>
          <p:cNvPr id="7" name="Text Placeholder 6">
            <a:extLst>
              <a:ext uri="{FF2B5EF4-FFF2-40B4-BE49-F238E27FC236}">
                <a16:creationId xmlns:a16="http://schemas.microsoft.com/office/drawing/2014/main" id="{57F8CA50-7186-4EF2-84AB-DB6E77EC6EA8}"/>
              </a:ext>
            </a:extLst>
          </p:cNvPr>
          <p:cNvSpPr>
            <a:spLocks noGrp="1"/>
          </p:cNvSpPr>
          <p:nvPr>
            <p:ph type="body" idx="1"/>
          </p:nvPr>
        </p:nvSpPr>
        <p:spPr/>
        <p:txBody>
          <a:bodyPr/>
          <a:lstStyle/>
          <a:p>
            <a:r>
              <a:rPr lang="en-US" dirty="0"/>
              <a:t>Once you C the program, you can BE the program.</a:t>
            </a:r>
          </a:p>
        </p:txBody>
      </p:sp>
      <p:sp>
        <p:nvSpPr>
          <p:cNvPr id="4" name="Footer Placeholder 3">
            <a:extLst>
              <a:ext uri="{FF2B5EF4-FFF2-40B4-BE49-F238E27FC236}">
                <a16:creationId xmlns:a16="http://schemas.microsoft.com/office/drawing/2014/main" id="{CD3CC171-AD35-402E-B965-28D10E306FF4}"/>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0BEC1837-64E6-4200-86CC-CEE42B9C1BA0}"/>
              </a:ext>
            </a:extLst>
          </p:cNvPr>
          <p:cNvSpPr>
            <a:spLocks noGrp="1"/>
          </p:cNvSpPr>
          <p:nvPr>
            <p:ph type="sldNum" sz="quarter" idx="12"/>
          </p:nvPr>
        </p:nvSpPr>
        <p:spPr/>
        <p:txBody>
          <a:bodyPr/>
          <a:lstStyle/>
          <a:p>
            <a:fld id="{B4AAD609-F83C-4414-814B-B5A2DF99692C}" type="slidenum">
              <a:rPr lang="en-US" smtClean="0"/>
              <a:pPr/>
              <a:t>29</a:t>
            </a:fld>
            <a:endParaRPr lang="en-US" dirty="0"/>
          </a:p>
        </p:txBody>
      </p:sp>
    </p:spTree>
    <p:extLst>
      <p:ext uri="{BB962C8B-B14F-4D97-AF65-F5344CB8AC3E}">
        <p14:creationId xmlns:p14="http://schemas.microsoft.com/office/powerpoint/2010/main" val="314106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A8960B-1C14-4860-8842-AA7A2FDE39D3}"/>
              </a:ext>
            </a:extLst>
          </p:cNvPr>
          <p:cNvSpPr>
            <a:spLocks noGrp="1"/>
          </p:cNvSpPr>
          <p:nvPr>
            <p:ph type="title"/>
          </p:nvPr>
        </p:nvSpPr>
        <p:spPr/>
        <p:txBody>
          <a:bodyPr/>
          <a:lstStyle/>
          <a:p>
            <a:r>
              <a:rPr lang="en-US" dirty="0"/>
              <a:t>C: The Universal Assembly Language</a:t>
            </a:r>
          </a:p>
        </p:txBody>
      </p:sp>
      <p:sp>
        <p:nvSpPr>
          <p:cNvPr id="7" name="Content Placeholder 6">
            <a:extLst>
              <a:ext uri="{FF2B5EF4-FFF2-40B4-BE49-F238E27FC236}">
                <a16:creationId xmlns:a16="http://schemas.microsoft.com/office/drawing/2014/main" id="{78ABD21B-E11B-4899-B77B-0E493C69DF9A}"/>
              </a:ext>
            </a:extLst>
          </p:cNvPr>
          <p:cNvSpPr>
            <a:spLocks noGrp="1"/>
          </p:cNvSpPr>
          <p:nvPr>
            <p:ph idx="1"/>
          </p:nvPr>
        </p:nvSpPr>
        <p:spPr>
          <a:xfrm>
            <a:off x="4343400" y="847165"/>
            <a:ext cx="4631007" cy="4731363"/>
          </a:xfrm>
        </p:spPr>
        <p:txBody>
          <a:bodyPr/>
          <a:lstStyle/>
          <a:p>
            <a:pPr marL="0" indent="0">
              <a:buNone/>
            </a:pPr>
            <a:r>
              <a:rPr lang="en-US" i="1" dirty="0"/>
              <a:t>C is not a “very high-level” language, nor a “big” one, and is not specialized to any particular area of application. But its absence of restrictions and its generality make it more convenient and effective for many tasks than supposedly more powerful languages.</a:t>
            </a:r>
          </a:p>
          <a:p>
            <a:pPr marL="0" indent="0" algn="r">
              <a:buNone/>
            </a:pPr>
            <a:r>
              <a:rPr lang="en-US" sz="1800" i="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 Kernighan and Ritchie</a:t>
            </a:r>
          </a:p>
          <a:p>
            <a:pPr marL="0" indent="0">
              <a:buNone/>
            </a:pPr>
            <a:endParaRPr lang="en-US" sz="1800" i="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US" dirty="0"/>
              <a:t>Allows writing programs to exploit underlying features of the architecture – memory management, special instructions, parallelism.</a:t>
            </a:r>
          </a:p>
        </p:txBody>
      </p:sp>
      <p:sp>
        <p:nvSpPr>
          <p:cNvPr id="5" name="Slide Number Placeholder 4">
            <a:extLst>
              <a:ext uri="{FF2B5EF4-FFF2-40B4-BE49-F238E27FC236}">
                <a16:creationId xmlns:a16="http://schemas.microsoft.com/office/drawing/2014/main" id="{B413F2D9-5ED1-41BF-BA0A-6BAD43F4221B}"/>
              </a:ext>
            </a:extLst>
          </p:cNvPr>
          <p:cNvSpPr>
            <a:spLocks noGrp="1"/>
          </p:cNvSpPr>
          <p:nvPr>
            <p:ph type="sldNum" sz="quarter" idx="12"/>
          </p:nvPr>
        </p:nvSpPr>
        <p:spPr/>
        <p:txBody>
          <a:bodyPr/>
          <a:lstStyle/>
          <a:p>
            <a:fld id="{B4AAD609-F83C-4414-814B-B5A2DF99692C}" type="slidenum">
              <a:rPr lang="en-US" smtClean="0"/>
              <a:pPr/>
              <a:t>3</a:t>
            </a:fld>
            <a:endParaRPr lang="en-US" dirty="0"/>
          </a:p>
        </p:txBody>
      </p:sp>
      <p:pic>
        <p:nvPicPr>
          <p:cNvPr id="8" name="Picture 3">
            <a:extLst>
              <a:ext uri="{FF2B5EF4-FFF2-40B4-BE49-F238E27FC236}">
                <a16:creationId xmlns:a16="http://schemas.microsoft.com/office/drawing/2014/main" id="{FC3BC482-8E63-4EA6-8BB9-D7A0783F43FF}"/>
              </a:ext>
            </a:extLst>
          </p:cNvPr>
          <p:cNvPicPr>
            <a:picLocks noChangeAspect="1" noChangeArrowheads="1"/>
          </p:cNvPicPr>
          <p:nvPr/>
        </p:nvPicPr>
        <p:blipFill>
          <a:blip r:embed="rId2"/>
          <a:srcRect l="-8882" r="-8882"/>
          <a:stretch>
            <a:fillRect/>
          </a:stretch>
        </p:blipFill>
        <p:spPr>
          <a:xfrm>
            <a:off x="169593" y="646324"/>
            <a:ext cx="4079680" cy="4572000"/>
          </a:xfrm>
          <a:prstGeom prst="rect">
            <a:avLst/>
          </a:prstGeom>
        </p:spPr>
      </p:pic>
      <p:sp>
        <p:nvSpPr>
          <p:cNvPr id="4" name="Footer Placeholder 3">
            <a:extLst>
              <a:ext uri="{FF2B5EF4-FFF2-40B4-BE49-F238E27FC236}">
                <a16:creationId xmlns:a16="http://schemas.microsoft.com/office/drawing/2014/main" id="{CB7EB199-8101-4EF7-A09F-6D8E4E2C797A}"/>
              </a:ext>
            </a:extLst>
          </p:cNvPr>
          <p:cNvSpPr>
            <a:spLocks noGrp="1"/>
          </p:cNvSpPr>
          <p:nvPr>
            <p:ph type="ftr" sz="quarter" idx="11"/>
          </p:nvPr>
        </p:nvSpPr>
        <p:spPr/>
        <p:txBody>
          <a:bodyPr/>
          <a:lstStyle/>
          <a:p>
            <a:r>
              <a:rPr lang="en-US" dirty="0"/>
              <a:t>CS/COE 0449 – Spring 2019/2020</a:t>
            </a:r>
          </a:p>
        </p:txBody>
      </p:sp>
      <p:cxnSp>
        <p:nvCxnSpPr>
          <p:cNvPr id="10" name="Straight Connector 9">
            <a:extLst>
              <a:ext uri="{FF2B5EF4-FFF2-40B4-BE49-F238E27FC236}">
                <a16:creationId xmlns:a16="http://schemas.microsoft.com/office/drawing/2014/main" id="{637EC33B-8EA4-4FA6-8D76-1FF7BB23ABB5}"/>
              </a:ext>
            </a:extLst>
          </p:cNvPr>
          <p:cNvCxnSpPr>
            <a:cxnSpLocks/>
          </p:cNvCxnSpPr>
          <p:nvPr/>
        </p:nvCxnSpPr>
        <p:spPr>
          <a:xfrm>
            <a:off x="4188759" y="619428"/>
            <a:ext cx="0" cy="5169531"/>
          </a:xfrm>
          <a:prstGeom prst="line">
            <a:avLst/>
          </a:prstGeom>
          <a:ln>
            <a:solidFill>
              <a:srgbClr val="4C6F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395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BA83-429D-443A-8EE1-6917772E105C}"/>
              </a:ext>
            </a:extLst>
          </p:cNvPr>
          <p:cNvSpPr>
            <a:spLocks noGrp="1"/>
          </p:cNvSpPr>
          <p:nvPr>
            <p:ph type="title"/>
          </p:nvPr>
        </p:nvSpPr>
        <p:spPr/>
        <p:txBody>
          <a:bodyPr/>
          <a:lstStyle/>
          <a:p>
            <a:r>
              <a:rPr lang="en-US" dirty="0"/>
              <a:t>Controlling the flow: an intro to spaghetti</a:t>
            </a:r>
          </a:p>
        </p:txBody>
      </p:sp>
      <p:sp>
        <p:nvSpPr>
          <p:cNvPr id="4" name="Footer Placeholder 3">
            <a:extLst>
              <a:ext uri="{FF2B5EF4-FFF2-40B4-BE49-F238E27FC236}">
                <a16:creationId xmlns:a16="http://schemas.microsoft.com/office/drawing/2014/main" id="{C9B9D5CF-8BE4-49B8-9634-BAA72105FE61}"/>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14FB7420-D796-46D4-9E29-1C359E238868}"/>
              </a:ext>
            </a:extLst>
          </p:cNvPr>
          <p:cNvSpPr>
            <a:spLocks noGrp="1"/>
          </p:cNvSpPr>
          <p:nvPr>
            <p:ph type="sldNum" sz="quarter" idx="12"/>
          </p:nvPr>
        </p:nvSpPr>
        <p:spPr/>
        <p:txBody>
          <a:bodyPr/>
          <a:lstStyle/>
          <a:p>
            <a:fld id="{B4AAD609-F83C-4414-814B-B5A2DF99692C}" type="slidenum">
              <a:rPr lang="en-US" smtClean="0"/>
              <a:pPr/>
              <a:t>30</a:t>
            </a:fld>
            <a:endParaRPr lang="en-US" dirty="0"/>
          </a:p>
        </p:txBody>
      </p:sp>
      <p:sp>
        <p:nvSpPr>
          <p:cNvPr id="6" name="Content Placeholder 2">
            <a:extLst>
              <a:ext uri="{FF2B5EF4-FFF2-40B4-BE49-F238E27FC236}">
                <a16:creationId xmlns:a16="http://schemas.microsoft.com/office/drawing/2014/main" id="{B00B6886-59B0-4C86-81D8-8F0C45A5364E}"/>
              </a:ext>
            </a:extLst>
          </p:cNvPr>
          <p:cNvSpPr>
            <a:spLocks noGrp="1"/>
          </p:cNvSpPr>
          <p:nvPr>
            <p:ph idx="1"/>
          </p:nvPr>
        </p:nvSpPr>
        <p:spPr>
          <a:xfrm>
            <a:off x="241300" y="761999"/>
            <a:ext cx="8978899" cy="4899661"/>
          </a:xfrm>
        </p:spPr>
        <p:txBody>
          <a:bodyPr>
            <a:normAutofit/>
          </a:bodyPr>
          <a:lstStyle/>
          <a:p>
            <a:pPr marL="0" indent="0">
              <a:spcBef>
                <a:spcPts val="600"/>
              </a:spcBef>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main(</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a = 5, b = -3;</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if</a:t>
            </a:r>
            <a:r>
              <a:rPr lang="en-US" sz="2400" dirty="0">
                <a:latin typeface="Inconsolata" panose="020B0609030003000000" pitchFamily="49" charset="0"/>
              </a:rPr>
              <a:t> (a &gt;= 5) {   </a:t>
            </a:r>
            <a:r>
              <a:rPr lang="en-US" sz="2400" dirty="0">
                <a:solidFill>
                  <a:schemeClr val="accent6">
                    <a:lumMod val="50000"/>
                  </a:schemeClr>
                </a:solidFill>
                <a:latin typeface="Inconsolata" panose="020B0609030003000000" pitchFamily="49" charset="0"/>
              </a:rPr>
              <a:t>// A traditional Boolean expression</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"A\n"</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else</a:t>
            </a:r>
            <a:r>
              <a:rPr lang="en-US" sz="2400" dirty="0">
                <a:solidFill>
                  <a:schemeClr val="accent6">
                    <a:lumMod val="50000"/>
                  </a:schemeClr>
                </a:solidFill>
                <a:latin typeface="Inconsolata" panose="020B0609030003000000" pitchFamily="49" charset="0"/>
              </a:rPr>
              <a:t> // No need for { } with a single statement</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"B\n"</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"Always happens!\n"</a:t>
            </a:r>
            <a:r>
              <a:rPr lang="en-US" sz="2400" dirty="0">
                <a:latin typeface="Inconsolata" panose="020B0609030003000000" pitchFamily="49" charset="0"/>
              </a:rPr>
              <a:t>)</a:t>
            </a:r>
            <a:r>
              <a:rPr lang="en-US" sz="2400" dirty="0">
                <a:solidFill>
                  <a:schemeClr val="accent6">
                    <a:lumMod val="50000"/>
                  </a:schemeClr>
                </a:solidFill>
                <a:latin typeface="Inconsolata" panose="020B0609030003000000" pitchFamily="49" charset="0"/>
              </a:rPr>
              <a:t> // &lt;-- Why { } are good</a:t>
            </a:r>
          </a:p>
          <a:p>
            <a:pPr marL="0" indent="0">
              <a:spcBef>
                <a:spcPts val="600"/>
              </a:spcBef>
              <a:buNone/>
            </a:pPr>
            <a:endParaRPr lang="en-US" sz="2400" dirty="0">
              <a:solidFill>
                <a:schemeClr val="accent6">
                  <a:lumMod val="50000"/>
                </a:schemeClr>
              </a:solidFill>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0;</a:t>
            </a:r>
          </a:p>
          <a:p>
            <a:pPr marL="0" indent="0">
              <a:spcBef>
                <a:spcPts val="600"/>
              </a:spcBef>
              <a:buNone/>
            </a:pPr>
            <a:r>
              <a:rPr lang="en-US" sz="2400" dirty="0">
                <a:latin typeface="Inconsolata" panose="020B0609030003000000" pitchFamily="49" charset="0"/>
              </a:rPr>
              <a:t>}</a:t>
            </a:r>
          </a:p>
        </p:txBody>
      </p:sp>
    </p:spTree>
    <p:extLst>
      <p:ext uri="{BB962C8B-B14F-4D97-AF65-F5344CB8AC3E}">
        <p14:creationId xmlns:p14="http://schemas.microsoft.com/office/powerpoint/2010/main" val="2231405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BB3E-7D8C-4C0D-8610-44E5028CD3AD}"/>
              </a:ext>
            </a:extLst>
          </p:cNvPr>
          <p:cNvSpPr>
            <a:spLocks noGrp="1"/>
          </p:cNvSpPr>
          <p:nvPr>
            <p:ph type="title"/>
          </p:nvPr>
        </p:nvSpPr>
        <p:spPr/>
        <p:txBody>
          <a:bodyPr/>
          <a:lstStyle/>
          <a:p>
            <a:r>
              <a:rPr lang="en-US" dirty="0"/>
              <a:t>Controlling the flow: Boolean Expressions</a:t>
            </a:r>
          </a:p>
        </p:txBody>
      </p:sp>
      <p:sp>
        <p:nvSpPr>
          <p:cNvPr id="3" name="Content Placeholder 2">
            <a:extLst>
              <a:ext uri="{FF2B5EF4-FFF2-40B4-BE49-F238E27FC236}">
                <a16:creationId xmlns:a16="http://schemas.microsoft.com/office/drawing/2014/main" id="{72263E6A-EF5B-44B7-9AA3-40A8A45A5BFA}"/>
              </a:ext>
            </a:extLst>
          </p:cNvPr>
          <p:cNvSpPr>
            <a:spLocks noGrp="1"/>
          </p:cNvSpPr>
          <p:nvPr>
            <p:ph idx="1"/>
          </p:nvPr>
        </p:nvSpPr>
        <p:spPr/>
        <p:txBody>
          <a:bodyPr/>
          <a:lstStyle/>
          <a:p>
            <a:r>
              <a:rPr lang="en-US" dirty="0"/>
              <a:t>C does not have a Boolean type!</a:t>
            </a:r>
          </a:p>
          <a:p>
            <a:pPr lvl="1"/>
            <a:r>
              <a:rPr lang="en-US" dirty="0"/>
              <a:t>However, the C99 and newer standard library provides one in </a:t>
            </a:r>
            <a:r>
              <a:rPr lang="en-US" dirty="0">
                <a:latin typeface="Inconsolata" panose="020B0609030003000000" pitchFamily="49" charset="0"/>
              </a:rPr>
              <a:t>&lt;</a:t>
            </a:r>
            <a:r>
              <a:rPr lang="en-US" dirty="0" err="1">
                <a:solidFill>
                  <a:schemeClr val="accent2">
                    <a:lumMod val="75000"/>
                  </a:schemeClr>
                </a:solidFill>
                <a:latin typeface="Inconsolata" panose="020B0609030003000000" pitchFamily="49" charset="0"/>
              </a:rPr>
              <a:t>stdbool.h</a:t>
            </a:r>
            <a:r>
              <a:rPr lang="en-US" dirty="0">
                <a:latin typeface="Inconsolata" panose="020B0609030003000000" pitchFamily="49" charset="0"/>
              </a:rPr>
              <a:t>&gt;</a:t>
            </a:r>
          </a:p>
          <a:p>
            <a:r>
              <a:rPr lang="en-US" dirty="0"/>
              <a:t>The Boolean expressions are actually just an</a:t>
            </a:r>
            <a:r>
              <a:rPr lang="en-US" dirty="0">
                <a:solidFill>
                  <a:schemeClr val="accent1">
                    <a:lumMod val="75000"/>
                  </a:schemeClr>
                </a:solidFill>
                <a:latin typeface="Inconsolata" panose="020B0609030003000000" pitchFamily="49" charset="0"/>
              </a:rPr>
              <a:t> int </a:t>
            </a:r>
            <a:r>
              <a:rPr lang="en-US" dirty="0"/>
              <a:t>type.</a:t>
            </a:r>
          </a:p>
          <a:p>
            <a:pPr lvl="1"/>
            <a:r>
              <a:rPr lang="en-US" dirty="0"/>
              <a:t>It is just the general, default type. Weird but consistent, yet again!</a:t>
            </a:r>
          </a:p>
          <a:p>
            <a:pPr lvl="1"/>
            <a:endParaRPr lang="en-US" dirty="0"/>
          </a:p>
          <a:p>
            <a:endParaRPr lang="en-US" dirty="0"/>
          </a:p>
        </p:txBody>
      </p:sp>
      <p:sp>
        <p:nvSpPr>
          <p:cNvPr id="4" name="Footer Placeholder 3">
            <a:extLst>
              <a:ext uri="{FF2B5EF4-FFF2-40B4-BE49-F238E27FC236}">
                <a16:creationId xmlns:a16="http://schemas.microsoft.com/office/drawing/2014/main" id="{D139A483-23BF-4C55-B9BC-2847ED0489BF}"/>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88AD84BE-2804-455A-8AA4-CC8DADC7F86F}"/>
              </a:ext>
            </a:extLst>
          </p:cNvPr>
          <p:cNvSpPr>
            <a:spLocks noGrp="1"/>
          </p:cNvSpPr>
          <p:nvPr>
            <p:ph type="sldNum" sz="quarter" idx="12"/>
          </p:nvPr>
        </p:nvSpPr>
        <p:spPr/>
        <p:txBody>
          <a:bodyPr/>
          <a:lstStyle/>
          <a:p>
            <a:fld id="{B4AAD609-F83C-4414-814B-B5A2DF99692C}" type="slidenum">
              <a:rPr lang="en-US" smtClean="0"/>
              <a:pPr/>
              <a:t>31</a:t>
            </a:fld>
            <a:endParaRPr lang="en-US" dirty="0"/>
          </a:p>
        </p:txBody>
      </p:sp>
      <p:sp>
        <p:nvSpPr>
          <p:cNvPr id="6" name="Content Placeholder 2">
            <a:extLst>
              <a:ext uri="{FF2B5EF4-FFF2-40B4-BE49-F238E27FC236}">
                <a16:creationId xmlns:a16="http://schemas.microsoft.com/office/drawing/2014/main" id="{D0D3396C-C797-4E8A-9CA0-D95F63D1ECD4}"/>
              </a:ext>
            </a:extLst>
          </p:cNvPr>
          <p:cNvSpPr txBox="1">
            <a:spLocks/>
          </p:cNvSpPr>
          <p:nvPr/>
        </p:nvSpPr>
        <p:spPr>
          <a:xfrm>
            <a:off x="241300" y="2560320"/>
            <a:ext cx="8978899" cy="31013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a = 5, b = -3, result;</a:t>
            </a:r>
          </a:p>
          <a:p>
            <a:pPr marL="0" indent="0">
              <a:spcBef>
                <a:spcPts val="600"/>
              </a:spcBef>
              <a:buFont typeface="Arial" panose="020B0604020202020204" pitchFamily="34" charset="0"/>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result = a </a:t>
            </a:r>
            <a:r>
              <a:rPr lang="en-US" sz="2400" dirty="0">
                <a:solidFill>
                  <a:srgbClr val="FF0000"/>
                </a:solidFill>
                <a:latin typeface="Inconsolata" panose="020B0609030003000000" pitchFamily="49" charset="0"/>
              </a:rPr>
              <a:t>&lt;=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0 when false, non-0 when true</a:t>
            </a: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result = a </a:t>
            </a:r>
            <a:r>
              <a:rPr lang="en-US" sz="2400" dirty="0">
                <a:solidFill>
                  <a:srgbClr val="FF0000"/>
                </a:solidFill>
                <a:latin typeface="Inconsolata" panose="020B0609030003000000" pitchFamily="49" charset="0"/>
              </a:rPr>
              <a:t>&gt;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typical comparisons: &gt;=, &lt;=, &gt;, &lt;</a:t>
            </a:r>
          </a:p>
          <a:p>
            <a:pPr marL="0" indent="0">
              <a:spcBef>
                <a:spcPts val="600"/>
              </a:spcBef>
              <a:buNone/>
            </a:pPr>
            <a:r>
              <a:rPr lang="en-US" sz="2400" dirty="0">
                <a:latin typeface="Inconsolata" panose="020B0609030003000000" pitchFamily="49" charset="0"/>
              </a:rPr>
              <a:t>result = a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like Java, equality is two equals</a:t>
            </a:r>
          </a:p>
          <a:p>
            <a:pPr marL="0" indent="0">
              <a:spcBef>
                <a:spcPts val="600"/>
              </a:spcBef>
              <a:buNone/>
            </a:pPr>
            <a:r>
              <a:rPr lang="en-US" sz="2400" dirty="0">
                <a:latin typeface="Inconsolata" panose="020B0609030003000000" pitchFamily="49" charset="0"/>
              </a:rPr>
              <a:t>result = a </a:t>
            </a:r>
            <a:r>
              <a:rPr lang="en-US" sz="2400" dirty="0">
                <a:solidFill>
                  <a:srgbClr val="FF0000"/>
                </a:solidFill>
                <a:latin typeface="Inconsolata" panose="020B0609030003000000" pitchFamily="49" charset="0"/>
              </a:rPr>
              <a:t>!=</a:t>
            </a:r>
            <a:r>
              <a:rPr lang="en-US" sz="2400" dirty="0">
                <a:latin typeface="Inconsolata" panose="020B0609030003000000" pitchFamily="49" charset="0"/>
              </a:rPr>
              <a:t> b; </a:t>
            </a:r>
            <a:r>
              <a:rPr lang="en-US" sz="2400" dirty="0">
                <a:solidFill>
                  <a:schemeClr val="accent6">
                    <a:lumMod val="50000"/>
                  </a:schemeClr>
                </a:solidFill>
                <a:latin typeface="Inconsolata" panose="020B0609030003000000" pitchFamily="49" charset="0"/>
              </a:rPr>
              <a:t>// inequality, again, works like Java</a:t>
            </a:r>
          </a:p>
          <a:p>
            <a:pPr marL="0" indent="0">
              <a:spcBef>
                <a:spcPts val="600"/>
              </a:spcBef>
              <a:buFont typeface="Arial" panose="020B0604020202020204" pitchFamily="34" charset="0"/>
              <a:buNone/>
            </a:pPr>
            <a:endParaRPr lang="en-US" sz="2400" dirty="0">
              <a:solidFill>
                <a:schemeClr val="accent6">
                  <a:lumMod val="50000"/>
                </a:schemeClr>
              </a:solidFill>
              <a:latin typeface="Inconsolata" panose="020B0609030003000000" pitchFamily="49" charset="0"/>
            </a:endParaRPr>
          </a:p>
        </p:txBody>
      </p:sp>
    </p:spTree>
    <p:extLst>
      <p:ext uri="{BB962C8B-B14F-4D97-AF65-F5344CB8AC3E}">
        <p14:creationId xmlns:p14="http://schemas.microsoft.com/office/powerpoint/2010/main" val="240100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BB3E-7D8C-4C0D-8610-44E5028CD3AD}"/>
              </a:ext>
            </a:extLst>
          </p:cNvPr>
          <p:cNvSpPr>
            <a:spLocks noGrp="1"/>
          </p:cNvSpPr>
          <p:nvPr>
            <p:ph type="title"/>
          </p:nvPr>
        </p:nvSpPr>
        <p:spPr/>
        <p:txBody>
          <a:bodyPr/>
          <a:lstStyle/>
          <a:p>
            <a:r>
              <a:rPr lang="en-US" dirty="0"/>
              <a:t>Controlling the flow: Putting it Together</a:t>
            </a:r>
          </a:p>
        </p:txBody>
      </p:sp>
      <p:sp>
        <p:nvSpPr>
          <p:cNvPr id="3" name="Content Placeholder 2">
            <a:extLst>
              <a:ext uri="{FF2B5EF4-FFF2-40B4-BE49-F238E27FC236}">
                <a16:creationId xmlns:a16="http://schemas.microsoft.com/office/drawing/2014/main" id="{72263E6A-EF5B-44B7-9AA3-40A8A45A5BFA}"/>
              </a:ext>
            </a:extLst>
          </p:cNvPr>
          <p:cNvSpPr>
            <a:spLocks noGrp="1"/>
          </p:cNvSpPr>
          <p:nvPr>
            <p:ph idx="1"/>
          </p:nvPr>
        </p:nvSpPr>
        <p:spPr/>
        <p:txBody>
          <a:bodyPr/>
          <a:lstStyle/>
          <a:p>
            <a:r>
              <a:rPr lang="en-US" dirty="0">
                <a:solidFill>
                  <a:schemeClr val="accent1">
                    <a:lumMod val="75000"/>
                  </a:schemeClr>
                </a:solidFill>
                <a:latin typeface="Inconsolata" panose="020B0609030003000000" pitchFamily="49" charset="0"/>
              </a:rPr>
              <a:t>if </a:t>
            </a:r>
            <a:r>
              <a:rPr lang="en-US" dirty="0"/>
              <a:t>statements therefore take an</a:t>
            </a:r>
            <a:r>
              <a:rPr lang="en-US" dirty="0">
                <a:solidFill>
                  <a:schemeClr val="accent1">
                    <a:lumMod val="75000"/>
                  </a:schemeClr>
                </a:solidFill>
                <a:latin typeface="Inconsolata" panose="020B0609030003000000" pitchFamily="49" charset="0"/>
              </a:rPr>
              <a:t> int</a:t>
            </a:r>
            <a:r>
              <a:rPr lang="en-US" dirty="0">
                <a:latin typeface="Inconsolata" panose="020B0609030003000000" pitchFamily="49" charset="0"/>
              </a:rPr>
              <a:t> </a:t>
            </a:r>
            <a:r>
              <a:rPr lang="en-US" dirty="0"/>
              <a:t>and not a Boolean, as an expression.</a:t>
            </a:r>
          </a:p>
          <a:p>
            <a:pPr lvl="1"/>
            <a:r>
              <a:rPr lang="en-US" dirty="0"/>
              <a:t>If the expression is</a:t>
            </a:r>
            <a:r>
              <a:rPr lang="en-US" dirty="0">
                <a:latin typeface="Inconsolata" panose="020B0609030003000000" pitchFamily="49" charset="0"/>
              </a:rPr>
              <a:t> 0 </a:t>
            </a:r>
            <a:r>
              <a:rPr lang="en-US" dirty="0"/>
              <a:t>it is considered false.</a:t>
            </a:r>
          </a:p>
          <a:p>
            <a:pPr lvl="1"/>
            <a:r>
              <a:rPr lang="en-US" dirty="0"/>
              <a:t>Otherwise, it is considered true.</a:t>
            </a:r>
          </a:p>
          <a:p>
            <a:pPr lvl="1"/>
            <a:endParaRPr lang="en-US" dirty="0"/>
          </a:p>
          <a:p>
            <a:endParaRPr lang="en-US" dirty="0"/>
          </a:p>
        </p:txBody>
      </p:sp>
      <p:sp>
        <p:nvSpPr>
          <p:cNvPr id="4" name="Footer Placeholder 3">
            <a:extLst>
              <a:ext uri="{FF2B5EF4-FFF2-40B4-BE49-F238E27FC236}">
                <a16:creationId xmlns:a16="http://schemas.microsoft.com/office/drawing/2014/main" id="{D139A483-23BF-4C55-B9BC-2847ED0489BF}"/>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88AD84BE-2804-455A-8AA4-CC8DADC7F86F}"/>
              </a:ext>
            </a:extLst>
          </p:cNvPr>
          <p:cNvSpPr>
            <a:spLocks noGrp="1"/>
          </p:cNvSpPr>
          <p:nvPr>
            <p:ph type="sldNum" sz="quarter" idx="12"/>
          </p:nvPr>
        </p:nvSpPr>
        <p:spPr/>
        <p:txBody>
          <a:bodyPr/>
          <a:lstStyle/>
          <a:p>
            <a:fld id="{B4AAD609-F83C-4414-814B-B5A2DF99692C}" type="slidenum">
              <a:rPr lang="en-US" smtClean="0"/>
              <a:pPr/>
              <a:t>32</a:t>
            </a:fld>
            <a:endParaRPr lang="en-US" dirty="0"/>
          </a:p>
        </p:txBody>
      </p:sp>
      <p:sp>
        <p:nvSpPr>
          <p:cNvPr id="6" name="Content Placeholder 2">
            <a:extLst>
              <a:ext uri="{FF2B5EF4-FFF2-40B4-BE49-F238E27FC236}">
                <a16:creationId xmlns:a16="http://schemas.microsoft.com/office/drawing/2014/main" id="{D0D3396C-C797-4E8A-9CA0-D95F63D1ECD4}"/>
              </a:ext>
            </a:extLst>
          </p:cNvPr>
          <p:cNvSpPr txBox="1">
            <a:spLocks/>
          </p:cNvSpPr>
          <p:nvPr/>
        </p:nvSpPr>
        <p:spPr>
          <a:xfrm>
            <a:off x="165101" y="2581884"/>
            <a:ext cx="8978899" cy="265938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if</a:t>
            </a:r>
            <a:r>
              <a:rPr lang="en-US" sz="2400" dirty="0">
                <a:latin typeface="Inconsolata" panose="020B0609030003000000" pitchFamily="49" charset="0"/>
              </a:rPr>
              <a:t> (0) {    </a:t>
            </a:r>
            <a:r>
              <a:rPr lang="en-US" sz="2400" dirty="0">
                <a:solidFill>
                  <a:schemeClr val="accent6">
                    <a:lumMod val="50000"/>
                  </a:schemeClr>
                </a:solidFill>
                <a:latin typeface="Inconsolata" panose="020B0609030003000000" pitchFamily="49" charset="0"/>
              </a:rPr>
              <a:t>// Always false</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"Never happens.\n"</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if</a:t>
            </a:r>
            <a:r>
              <a:rPr lang="en-US" sz="2400" dirty="0">
                <a:latin typeface="Inconsolata" panose="020B0609030003000000" pitchFamily="49" charset="0"/>
              </a:rPr>
              <a:t> (-64) {  </a:t>
            </a:r>
            <a:r>
              <a:rPr lang="en-US" sz="2400" dirty="0">
                <a:solidFill>
                  <a:schemeClr val="accent6">
                    <a:lumMod val="50000"/>
                  </a:schemeClr>
                </a:solidFill>
                <a:latin typeface="Inconsolata" panose="020B0609030003000000" pitchFamily="49" charset="0"/>
              </a:rPr>
              <a:t>// Always true</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"Always happens.\n"</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p>
        </p:txBody>
      </p:sp>
    </p:spTree>
    <p:extLst>
      <p:ext uri="{BB962C8B-B14F-4D97-AF65-F5344CB8AC3E}">
        <p14:creationId xmlns:p14="http://schemas.microsoft.com/office/powerpoint/2010/main" val="111087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4A7-4DCC-42D4-B4F3-63469B2561C3}"/>
              </a:ext>
            </a:extLst>
          </p:cNvPr>
          <p:cNvSpPr>
            <a:spLocks noGrp="1"/>
          </p:cNvSpPr>
          <p:nvPr>
            <p:ph type="title"/>
          </p:nvPr>
        </p:nvSpPr>
        <p:spPr/>
        <p:txBody>
          <a:bodyPr/>
          <a:lstStyle/>
          <a:p>
            <a:r>
              <a:rPr lang="en-US" dirty="0"/>
              <a:t>Throwing us all for a loop</a:t>
            </a:r>
          </a:p>
        </p:txBody>
      </p:sp>
      <p:sp>
        <p:nvSpPr>
          <p:cNvPr id="3" name="Content Placeholder 2">
            <a:extLst>
              <a:ext uri="{FF2B5EF4-FFF2-40B4-BE49-F238E27FC236}">
                <a16:creationId xmlns:a16="http://schemas.microsoft.com/office/drawing/2014/main" id="{D33BC930-44F4-470B-AE38-EC8851B1A1AC}"/>
              </a:ext>
            </a:extLst>
          </p:cNvPr>
          <p:cNvSpPr>
            <a:spLocks noGrp="1"/>
          </p:cNvSpPr>
          <p:nvPr>
            <p:ph idx="1"/>
          </p:nvPr>
        </p:nvSpPr>
        <p:spPr/>
        <p:txBody>
          <a:bodyPr/>
          <a:lstStyle/>
          <a:p>
            <a:r>
              <a:rPr lang="en-US" dirty="0"/>
              <a:t>Most loops (while, do) work exactly like Java.	</a:t>
            </a:r>
          </a:p>
          <a:p>
            <a:pPr lvl="1"/>
            <a:r>
              <a:rPr lang="en-US" dirty="0"/>
              <a:t>Except, of course, the expressions are</a:t>
            </a:r>
            <a:r>
              <a:rPr lang="en-US" dirty="0">
                <a:solidFill>
                  <a:schemeClr val="accent1">
                    <a:lumMod val="75000"/>
                  </a:schemeClr>
                </a:solidFill>
                <a:latin typeface="Inconsolata" panose="020B0609030003000000" pitchFamily="49" charset="0"/>
              </a:rPr>
              <a:t> int </a:t>
            </a:r>
            <a:r>
              <a:rPr lang="en-US" dirty="0"/>
              <a:t>typed, like</a:t>
            </a:r>
            <a:r>
              <a:rPr lang="en-US" dirty="0">
                <a:latin typeface="Inconsolata" panose="020B0609030003000000" pitchFamily="49" charset="0"/>
              </a:rPr>
              <a:t> </a:t>
            </a:r>
            <a:r>
              <a:rPr lang="en-US" dirty="0">
                <a:solidFill>
                  <a:schemeClr val="accent1">
                    <a:lumMod val="75000"/>
                  </a:schemeClr>
                </a:solidFill>
                <a:latin typeface="Inconsolata" panose="020B0609030003000000" pitchFamily="49" charset="0"/>
              </a:rPr>
              <a:t>if</a:t>
            </a:r>
            <a:r>
              <a:rPr lang="en-US" dirty="0">
                <a:latin typeface="Inconsolata" panose="020B0609030003000000" pitchFamily="49" charset="0"/>
              </a:rPr>
              <a:t> </a:t>
            </a:r>
            <a:r>
              <a:rPr lang="en-US" dirty="0"/>
              <a:t>statements.</a:t>
            </a:r>
          </a:p>
          <a:p>
            <a:pPr lvl="1"/>
            <a:endParaRPr lang="en-US" dirty="0"/>
          </a:p>
          <a:p>
            <a:r>
              <a:rPr lang="en-US" dirty="0"/>
              <a:t>For loops only come in the traditional variety:</a:t>
            </a:r>
          </a:p>
          <a:p>
            <a:pPr lvl="1"/>
            <a:r>
              <a:rPr lang="en-US" dirty="0">
                <a:solidFill>
                  <a:schemeClr val="accent1">
                    <a:lumMod val="75000"/>
                  </a:schemeClr>
                </a:solidFill>
                <a:latin typeface="Inconsolata" panose="020B0609030003000000" pitchFamily="49" charset="0"/>
              </a:rPr>
              <a:t>for</a:t>
            </a:r>
            <a:r>
              <a:rPr lang="en-US" dirty="0">
                <a:latin typeface="Inconsolata" panose="020B0609030003000000" pitchFamily="49" charset="0"/>
              </a:rPr>
              <a:t> (initialization; loop invariant; update statement)</a:t>
            </a:r>
          </a:p>
          <a:p>
            <a:pPr lvl="1"/>
            <a:r>
              <a:rPr lang="en-US" dirty="0"/>
              <a:t>C89 does not allow variable declaration within:</a:t>
            </a:r>
          </a:p>
          <a:p>
            <a:pPr lvl="2"/>
            <a:r>
              <a:rPr lang="en-US" dirty="0">
                <a:solidFill>
                  <a:srgbClr val="C00000"/>
                </a:solidFill>
              </a:rPr>
              <a:t>ERROR</a:t>
            </a:r>
            <a:r>
              <a:rPr lang="en-US" dirty="0"/>
              <a:t>:  </a:t>
            </a:r>
            <a:r>
              <a:rPr lang="en-US" dirty="0">
                <a:solidFill>
                  <a:schemeClr val="accent1">
                    <a:lumMod val="75000"/>
                  </a:schemeClr>
                </a:solidFill>
                <a:latin typeface="Inconsolata" panose="020B0609030003000000" pitchFamily="49" charset="0"/>
              </a:rPr>
              <a:t>for</a:t>
            </a:r>
            <a:r>
              <a:rPr lang="en-US" dirty="0">
                <a:latin typeface="Inconsolata" panose="020B0609030003000000" pitchFamily="49" charset="0"/>
              </a:rPr>
              <a:t> (</a:t>
            </a:r>
            <a:r>
              <a:rPr lang="en-US" b="1" dirty="0">
                <a:solidFill>
                  <a:srgbClr val="C00000"/>
                </a:solidFill>
                <a:latin typeface="Inconsolata" panose="020B0609030003000000" pitchFamily="49" charset="0"/>
              </a:rPr>
              <a:t>int </a:t>
            </a:r>
            <a:r>
              <a:rPr lang="en-US" b="1" dirty="0" err="1">
                <a:solidFill>
                  <a:srgbClr val="C00000"/>
                </a:solidFill>
                <a:latin typeface="Inconsolata" panose="020B0609030003000000" pitchFamily="49" charset="0"/>
              </a:rPr>
              <a:t>i</a:t>
            </a:r>
            <a:r>
              <a:rPr lang="en-US" b="1" dirty="0">
                <a:solidFill>
                  <a:srgbClr val="C00000"/>
                </a:solidFill>
                <a:latin typeface="Inconsolata" panose="020B0609030003000000" pitchFamily="49" charset="0"/>
              </a:rPr>
              <a:t> = 0</a:t>
            </a:r>
            <a:r>
              <a:rPr lang="en-US" dirty="0">
                <a:latin typeface="Inconsolata" panose="020B0609030003000000" pitchFamily="49" charset="0"/>
              </a:rPr>
              <a:t>; </a:t>
            </a:r>
            <a:r>
              <a:rPr lang="en-US" dirty="0" err="1">
                <a:latin typeface="Inconsolata" panose="020B0609030003000000" pitchFamily="49" charset="0"/>
              </a:rPr>
              <a:t>i</a:t>
            </a:r>
            <a:r>
              <a:rPr lang="en-US" dirty="0">
                <a:latin typeface="Inconsolata" panose="020B0609030003000000" pitchFamily="49" charset="0"/>
              </a:rPr>
              <a:t> &lt; 10; </a:t>
            </a:r>
            <a:r>
              <a:rPr lang="en-US" dirty="0" err="1">
                <a:latin typeface="Inconsolata" panose="020B0609030003000000" pitchFamily="49" charset="0"/>
              </a:rPr>
              <a:t>i</a:t>
            </a:r>
            <a:r>
              <a:rPr lang="en-US" dirty="0">
                <a:latin typeface="Inconsolata" panose="020B0609030003000000" pitchFamily="49" charset="0"/>
              </a:rPr>
              <a:t>++) …</a:t>
            </a:r>
          </a:p>
          <a:p>
            <a:pPr lvl="1"/>
            <a:r>
              <a:rPr lang="en-US" dirty="0"/>
              <a:t>However, C99 and newer does allow this. Please do it.</a:t>
            </a:r>
          </a:p>
          <a:p>
            <a:pPr lvl="1"/>
            <a:endParaRPr lang="en-US" dirty="0"/>
          </a:p>
          <a:p>
            <a:r>
              <a:rPr lang="en-US" dirty="0"/>
              <a:t>Loops have special statements that alter the flow:</a:t>
            </a:r>
          </a:p>
          <a:p>
            <a:pPr lvl="1"/>
            <a:r>
              <a:rPr lang="en-US" dirty="0">
                <a:solidFill>
                  <a:schemeClr val="accent1">
                    <a:lumMod val="75000"/>
                  </a:schemeClr>
                </a:solidFill>
                <a:latin typeface="Inconsolata" panose="020B0609030003000000" pitchFamily="49" charset="0"/>
              </a:rPr>
              <a:t>continue </a:t>
            </a:r>
            <a:r>
              <a:rPr lang="en-US" dirty="0"/>
              <a:t>will end the current iteration and start the next.</a:t>
            </a:r>
          </a:p>
          <a:p>
            <a:pPr lvl="1"/>
            <a:r>
              <a:rPr lang="en-US" dirty="0">
                <a:solidFill>
                  <a:schemeClr val="accent1">
                    <a:lumMod val="75000"/>
                  </a:schemeClr>
                </a:solidFill>
                <a:latin typeface="Inconsolata" panose="020B0609030003000000" pitchFamily="49" charset="0"/>
              </a:rPr>
              <a:t>break </a:t>
            </a:r>
            <a:r>
              <a:rPr lang="en-US" dirty="0"/>
              <a:t>will exit the loop entirely.</a:t>
            </a:r>
          </a:p>
        </p:txBody>
      </p:sp>
      <p:sp>
        <p:nvSpPr>
          <p:cNvPr id="4" name="Footer Placeholder 3">
            <a:extLst>
              <a:ext uri="{FF2B5EF4-FFF2-40B4-BE49-F238E27FC236}">
                <a16:creationId xmlns:a16="http://schemas.microsoft.com/office/drawing/2014/main" id="{568FC2D9-1254-45E3-BC0A-FC1225E1CC1A}"/>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333EDF7B-E969-4D9F-8418-3A263B479960}"/>
              </a:ext>
            </a:extLst>
          </p:cNvPr>
          <p:cNvSpPr>
            <a:spLocks noGrp="1"/>
          </p:cNvSpPr>
          <p:nvPr>
            <p:ph type="sldNum" sz="quarter" idx="12"/>
          </p:nvPr>
        </p:nvSpPr>
        <p:spPr/>
        <p:txBody>
          <a:bodyPr/>
          <a:lstStyle/>
          <a:p>
            <a:fld id="{B4AAD609-F83C-4414-814B-B5A2DF99692C}" type="slidenum">
              <a:rPr lang="en-US" smtClean="0"/>
              <a:pPr/>
              <a:t>33</a:t>
            </a:fld>
            <a:endParaRPr lang="en-US" dirty="0"/>
          </a:p>
        </p:txBody>
      </p:sp>
    </p:spTree>
    <p:extLst>
      <p:ext uri="{BB962C8B-B14F-4D97-AF65-F5344CB8AC3E}">
        <p14:creationId xmlns:p14="http://schemas.microsoft.com/office/powerpoint/2010/main" val="212463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426F-0E27-42CA-AAAA-5502C7C62ADA}"/>
              </a:ext>
            </a:extLst>
          </p:cNvPr>
          <p:cNvSpPr>
            <a:spLocks noGrp="1"/>
          </p:cNvSpPr>
          <p:nvPr>
            <p:ph type="title"/>
          </p:nvPr>
        </p:nvSpPr>
        <p:spPr/>
        <p:txBody>
          <a:bodyPr/>
          <a:lstStyle/>
          <a:p>
            <a:r>
              <a:rPr lang="en-US" dirty="0"/>
              <a:t>Loop Refresher: While, Do-While, For Loops</a:t>
            </a:r>
          </a:p>
        </p:txBody>
      </p:sp>
      <p:sp>
        <p:nvSpPr>
          <p:cNvPr id="5" name="Slide Number Placeholder 4">
            <a:extLst>
              <a:ext uri="{FF2B5EF4-FFF2-40B4-BE49-F238E27FC236}">
                <a16:creationId xmlns:a16="http://schemas.microsoft.com/office/drawing/2014/main" id="{AD15CE25-BB40-4D5A-A737-6F5AC897E5C8}"/>
              </a:ext>
            </a:extLst>
          </p:cNvPr>
          <p:cNvSpPr>
            <a:spLocks noGrp="1"/>
          </p:cNvSpPr>
          <p:nvPr>
            <p:ph type="sldNum" sz="quarter" idx="12"/>
          </p:nvPr>
        </p:nvSpPr>
        <p:spPr/>
        <p:txBody>
          <a:bodyPr/>
          <a:lstStyle/>
          <a:p>
            <a:fld id="{B4AAD609-F83C-4414-814B-B5A2DF99692C}" type="slidenum">
              <a:rPr lang="en-US" smtClean="0"/>
              <a:pPr/>
              <a:t>34</a:t>
            </a:fld>
            <a:endParaRPr lang="en-US" dirty="0"/>
          </a:p>
        </p:txBody>
      </p:sp>
      <p:sp>
        <p:nvSpPr>
          <p:cNvPr id="6" name="Content Placeholder 2">
            <a:extLst>
              <a:ext uri="{FF2B5EF4-FFF2-40B4-BE49-F238E27FC236}">
                <a16:creationId xmlns:a16="http://schemas.microsoft.com/office/drawing/2014/main" id="{093E6393-2D6F-4334-A9C3-00BC8A34CF76}"/>
              </a:ext>
            </a:extLst>
          </p:cNvPr>
          <p:cNvSpPr>
            <a:spLocks noGrp="1"/>
          </p:cNvSpPr>
          <p:nvPr>
            <p:ph idx="1"/>
          </p:nvPr>
        </p:nvSpPr>
        <p:spPr>
          <a:xfrm>
            <a:off x="259080" y="708659"/>
            <a:ext cx="8961119" cy="5006341"/>
          </a:xfrm>
        </p:spPr>
        <p:txBody>
          <a:bodyPr>
            <a:normAutofit fontScale="92500" lnSpcReduction="20000"/>
          </a:bodyPr>
          <a:lstStyle/>
          <a:p>
            <a:pPr marL="0" indent="0">
              <a:spcBef>
                <a:spcPts val="600"/>
              </a:spcBef>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main(</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a:t>
            </a:r>
            <a:r>
              <a:rPr lang="en-US" sz="2400" dirty="0" err="1">
                <a:latin typeface="Inconsolata" panose="020B0609030003000000" pitchFamily="49" charset="0"/>
              </a:rPr>
              <a:t>i</a:t>
            </a:r>
            <a:r>
              <a:rPr lang="en-US" sz="2400" dirty="0">
                <a:latin typeface="Inconsolata" panose="020B0609030003000000" pitchFamily="49" charset="0"/>
              </a:rPr>
              <a:t> = 0;</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while </a:t>
            </a:r>
            <a:r>
              <a:rPr lang="en-US" sz="2400" dirty="0">
                <a:latin typeface="Inconsolata" panose="020B0609030003000000" pitchFamily="49" charset="0"/>
              </a:rPr>
              <a:t>(</a:t>
            </a:r>
            <a:r>
              <a:rPr lang="en-US" sz="2400" dirty="0" err="1">
                <a:latin typeface="Inconsolata" panose="020B0609030003000000" pitchFamily="49" charset="0"/>
              </a:rPr>
              <a:t>i</a:t>
            </a:r>
            <a:r>
              <a:rPr lang="en-US" sz="2400" dirty="0">
                <a:latin typeface="Inconsolata" panose="020B0609030003000000" pitchFamily="49" charset="0"/>
              </a:rPr>
              <a:t> &lt; 10) {     </a:t>
            </a:r>
            <a:r>
              <a:rPr lang="en-US" sz="2400" dirty="0">
                <a:solidFill>
                  <a:schemeClr val="accent6">
                    <a:lumMod val="50000"/>
                  </a:schemeClr>
                </a:solidFill>
                <a:latin typeface="Inconsolata" panose="020B0609030003000000" pitchFamily="49" charset="0"/>
              </a:rPr>
              <a:t>// Each loop here is equivalent</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i</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i</a:t>
            </a:r>
            <a:r>
              <a:rPr lang="en-US" sz="2400" dirty="0">
                <a:latin typeface="Inconsolata" panose="020B0609030003000000" pitchFamily="49" charset="0"/>
              </a:rPr>
              <a:t> = 0;</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do</a:t>
            </a:r>
            <a:r>
              <a:rPr lang="en-US" sz="2400" dirty="0">
                <a:latin typeface="Inconsolata" panose="020B0609030003000000" pitchFamily="49" charset="0"/>
              </a:rPr>
              <a:t> {                 </a:t>
            </a:r>
            <a:r>
              <a:rPr lang="en-US" sz="2400" dirty="0">
                <a:solidFill>
                  <a:schemeClr val="accent6">
                    <a:lumMod val="50000"/>
                  </a:schemeClr>
                </a:solidFill>
                <a:latin typeface="Inconsolata" panose="020B0609030003000000" pitchFamily="49" charset="0"/>
              </a:rPr>
              <a:t>// Do loops guarantee one invocation</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i</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 </a:t>
            </a:r>
            <a:r>
              <a:rPr lang="en-US" sz="2400" dirty="0">
                <a:solidFill>
                  <a:schemeClr val="accent1">
                    <a:lumMod val="75000"/>
                  </a:schemeClr>
                </a:solidFill>
                <a:latin typeface="Inconsolata" panose="020B0609030003000000" pitchFamily="49" charset="0"/>
              </a:rPr>
              <a:t>while</a:t>
            </a:r>
            <a:r>
              <a:rPr lang="en-US" sz="2400" dirty="0">
                <a:latin typeface="Inconsolata" panose="020B0609030003000000" pitchFamily="49" charset="0"/>
              </a:rPr>
              <a:t> (</a:t>
            </a:r>
            <a:r>
              <a:rPr lang="en-US" sz="2400" dirty="0" err="1">
                <a:latin typeface="Inconsolata" panose="020B0609030003000000" pitchFamily="49" charset="0"/>
              </a:rPr>
              <a:t>i</a:t>
            </a:r>
            <a:r>
              <a:rPr lang="en-US" sz="2400" dirty="0">
                <a:latin typeface="Inconsolata" panose="020B0609030003000000" pitchFamily="49" charset="0"/>
              </a:rPr>
              <a:t> &lt; 10);    </a:t>
            </a:r>
            <a:r>
              <a:rPr lang="en-US" sz="2400" dirty="0">
                <a:solidFill>
                  <a:schemeClr val="accent6">
                    <a:lumMod val="50000"/>
                  </a:schemeClr>
                </a:solidFill>
                <a:latin typeface="Inconsolata" panose="020B0609030003000000" pitchFamily="49" charset="0"/>
              </a:rPr>
              <a:t>// Note the semi-colon!</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for</a:t>
            </a:r>
            <a:r>
              <a:rPr lang="en-US" sz="2400" dirty="0">
                <a:latin typeface="Inconsolata" panose="020B0609030003000000" pitchFamily="49" charset="0"/>
              </a:rPr>
              <a:t> (</a:t>
            </a:r>
            <a:r>
              <a:rPr lang="en-US" sz="2400" dirty="0" err="1">
                <a:latin typeface="Inconsolata" panose="020B0609030003000000" pitchFamily="49" charset="0"/>
              </a:rPr>
              <a:t>i</a:t>
            </a:r>
            <a:r>
              <a:rPr lang="en-US" sz="2400" dirty="0">
                <a:latin typeface="Inconsolata" panose="020B0609030003000000" pitchFamily="49" charset="0"/>
              </a:rPr>
              <a:t> = 0; </a:t>
            </a:r>
            <a:r>
              <a:rPr lang="en-US" sz="2400" dirty="0" err="1">
                <a:latin typeface="Inconsolata" panose="020B0609030003000000" pitchFamily="49" charset="0"/>
              </a:rPr>
              <a:t>i</a:t>
            </a:r>
            <a:r>
              <a:rPr lang="en-US" sz="2400" dirty="0">
                <a:latin typeface="Inconsolata" panose="020B0609030003000000" pitchFamily="49" charset="0"/>
              </a:rPr>
              <a:t> &lt; 10; </a:t>
            </a:r>
            <a:r>
              <a:rPr lang="en-US" sz="2400" dirty="0" err="1">
                <a:latin typeface="Inconsolata" panose="020B0609030003000000" pitchFamily="49" charset="0"/>
              </a:rPr>
              <a:t>i</a:t>
            </a:r>
            <a:r>
              <a:rPr lang="en-US" sz="2400" dirty="0">
                <a:latin typeface="Inconsolata" panose="020B0609030003000000" pitchFamily="49" charset="0"/>
              </a:rPr>
              <a:t>++) {</a:t>
            </a:r>
          </a:p>
          <a:p>
            <a:pPr marL="0" indent="0">
              <a:spcBef>
                <a:spcPts val="600"/>
              </a:spcBef>
              <a:buNone/>
            </a:pPr>
            <a:r>
              <a:rPr lang="en-US" sz="2400" dirty="0">
                <a:latin typeface="Inconsolata" panose="020B0609030003000000" pitchFamily="49" charset="0"/>
              </a:rPr>
              <a:t>  }</a:t>
            </a:r>
          </a:p>
          <a:p>
            <a:pPr marL="0" indent="0">
              <a:spcBef>
                <a:spcPts val="600"/>
              </a:spcBef>
              <a:buNone/>
            </a:pPr>
            <a:endParaRPr lang="en-US" sz="2400" dirty="0">
              <a:solidFill>
                <a:schemeClr val="accent6">
                  <a:lumMod val="50000"/>
                </a:schemeClr>
              </a:solidFill>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0;</a:t>
            </a:r>
          </a:p>
          <a:p>
            <a:pPr marL="0" indent="0">
              <a:spcBef>
                <a:spcPts val="600"/>
              </a:spcBef>
              <a:buNone/>
            </a:pPr>
            <a:r>
              <a:rPr lang="en-US" sz="2400" dirty="0">
                <a:latin typeface="Inconsolata" panose="020B0609030003000000" pitchFamily="49" charset="0"/>
              </a:rPr>
              <a:t>}</a:t>
            </a:r>
          </a:p>
        </p:txBody>
      </p:sp>
    </p:spTree>
    <p:extLst>
      <p:ext uri="{BB962C8B-B14F-4D97-AF65-F5344CB8AC3E}">
        <p14:creationId xmlns:p14="http://schemas.microsoft.com/office/powerpoint/2010/main" val="2168507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315-3EA5-4165-8650-874E9154CF7C}"/>
              </a:ext>
            </a:extLst>
          </p:cNvPr>
          <p:cNvSpPr>
            <a:spLocks noGrp="1"/>
          </p:cNvSpPr>
          <p:nvPr>
            <p:ph type="title"/>
          </p:nvPr>
        </p:nvSpPr>
        <p:spPr/>
        <p:txBody>
          <a:bodyPr/>
          <a:lstStyle/>
          <a:p>
            <a:r>
              <a:rPr lang="en-US" dirty="0"/>
              <a:t>Taking a break and switching it up</a:t>
            </a:r>
          </a:p>
        </p:txBody>
      </p:sp>
      <p:sp>
        <p:nvSpPr>
          <p:cNvPr id="3" name="Content Placeholder 2">
            <a:extLst>
              <a:ext uri="{FF2B5EF4-FFF2-40B4-BE49-F238E27FC236}">
                <a16:creationId xmlns:a16="http://schemas.microsoft.com/office/drawing/2014/main" id="{442D5EB2-6299-4B59-BED3-F1AED3DCE451}"/>
              </a:ext>
            </a:extLst>
          </p:cNvPr>
          <p:cNvSpPr>
            <a:spLocks noGrp="1"/>
          </p:cNvSpPr>
          <p:nvPr>
            <p:ph idx="1"/>
          </p:nvPr>
        </p:nvSpPr>
        <p:spPr>
          <a:xfrm>
            <a:off x="388618" y="967740"/>
            <a:ext cx="8846821" cy="4610789"/>
          </a:xfrm>
        </p:spPr>
        <p:txBody>
          <a:bodyPr>
            <a:normAutofit/>
          </a:bodyPr>
          <a:lstStyle/>
          <a:p>
            <a:r>
              <a:rPr lang="en-US" dirty="0"/>
              <a:t>The</a:t>
            </a:r>
            <a:r>
              <a:rPr lang="en-US" dirty="0">
                <a:solidFill>
                  <a:schemeClr val="accent1">
                    <a:lumMod val="75000"/>
                  </a:schemeClr>
                </a:solidFill>
                <a:latin typeface="Inconsolata" panose="020B0609030003000000" pitchFamily="49" charset="0"/>
              </a:rPr>
              <a:t> switch </a:t>
            </a:r>
            <a:r>
              <a:rPr lang="en-US" dirty="0"/>
              <a:t>statement requires proper placement of</a:t>
            </a:r>
            <a:r>
              <a:rPr lang="en-US" dirty="0">
                <a:solidFill>
                  <a:schemeClr val="accent1">
                    <a:lumMod val="75000"/>
                  </a:schemeClr>
                </a:solidFill>
                <a:latin typeface="Inconsolata" panose="020B0609030003000000" pitchFamily="49" charset="0"/>
              </a:rPr>
              <a:t> break </a:t>
            </a:r>
            <a:r>
              <a:rPr lang="en-US" dirty="0"/>
              <a:t>to work properly.</a:t>
            </a:r>
          </a:p>
          <a:p>
            <a:pPr lvl="1"/>
            <a:r>
              <a:rPr lang="en-US" dirty="0"/>
              <a:t>Starts at</a:t>
            </a:r>
            <a:r>
              <a:rPr lang="en-US" dirty="0">
                <a:solidFill>
                  <a:schemeClr val="accent1">
                    <a:lumMod val="75000"/>
                  </a:schemeClr>
                </a:solidFill>
                <a:latin typeface="Inconsolata" panose="020B0609030003000000" pitchFamily="49" charset="0"/>
              </a:rPr>
              <a:t> case </a:t>
            </a:r>
            <a:r>
              <a:rPr lang="en-US" dirty="0"/>
              <a:t>matching expression and follows until it sees a</a:t>
            </a:r>
            <a:r>
              <a:rPr lang="en-US" dirty="0">
                <a:solidFill>
                  <a:schemeClr val="accent1">
                    <a:lumMod val="75000"/>
                  </a:schemeClr>
                </a:solidFill>
                <a:latin typeface="Inconsolata" panose="020B0609030003000000" pitchFamily="49" charset="0"/>
              </a:rPr>
              <a:t> break </a:t>
            </a:r>
            <a:r>
              <a:rPr lang="en-US" dirty="0"/>
              <a:t>.</a:t>
            </a:r>
          </a:p>
          <a:p>
            <a:pPr lvl="1"/>
            <a:r>
              <a:rPr lang="en-US" dirty="0"/>
              <a:t>It will “fall through” other</a:t>
            </a:r>
            <a:r>
              <a:rPr lang="en-US" dirty="0">
                <a:solidFill>
                  <a:schemeClr val="accent1">
                    <a:lumMod val="75000"/>
                  </a:schemeClr>
                </a:solidFill>
                <a:latin typeface="Inconsolata" panose="020B0609030003000000" pitchFamily="49" charset="0"/>
              </a:rPr>
              <a:t> case </a:t>
            </a:r>
            <a:r>
              <a:rPr lang="en-US" dirty="0"/>
              <a:t>statements if there is no</a:t>
            </a:r>
            <a:r>
              <a:rPr lang="en-US" dirty="0">
                <a:solidFill>
                  <a:schemeClr val="accent1">
                    <a:lumMod val="75000"/>
                  </a:schemeClr>
                </a:solidFill>
                <a:latin typeface="Inconsolata" panose="020B0609030003000000" pitchFamily="49" charset="0"/>
              </a:rPr>
              <a:t> break </a:t>
            </a:r>
            <a:r>
              <a:rPr lang="en-US" dirty="0"/>
              <a:t>between them.</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Sometimes fall through is used on purpose... but it’s a bug 99% of the time :/</a:t>
            </a:r>
          </a:p>
        </p:txBody>
      </p:sp>
      <p:sp>
        <p:nvSpPr>
          <p:cNvPr id="4" name="Footer Placeholder 3">
            <a:extLst>
              <a:ext uri="{FF2B5EF4-FFF2-40B4-BE49-F238E27FC236}">
                <a16:creationId xmlns:a16="http://schemas.microsoft.com/office/drawing/2014/main" id="{174FCA68-F95A-46D6-AA1B-29F134A3CEDE}"/>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4E8CDC41-BC4B-48BA-AE86-320154EF2CE8}"/>
              </a:ext>
            </a:extLst>
          </p:cNvPr>
          <p:cNvSpPr>
            <a:spLocks noGrp="1"/>
          </p:cNvSpPr>
          <p:nvPr>
            <p:ph type="sldNum" sz="quarter" idx="12"/>
          </p:nvPr>
        </p:nvSpPr>
        <p:spPr/>
        <p:txBody>
          <a:bodyPr/>
          <a:lstStyle/>
          <a:p>
            <a:fld id="{B4AAD609-F83C-4414-814B-B5A2DF99692C}" type="slidenum">
              <a:rPr lang="en-US" smtClean="0"/>
              <a:pPr/>
              <a:t>35</a:t>
            </a:fld>
            <a:endParaRPr lang="en-US" dirty="0"/>
          </a:p>
        </p:txBody>
      </p:sp>
      <p:sp>
        <p:nvSpPr>
          <p:cNvPr id="6" name="Content Placeholder 2">
            <a:extLst>
              <a:ext uri="{FF2B5EF4-FFF2-40B4-BE49-F238E27FC236}">
                <a16:creationId xmlns:a16="http://schemas.microsoft.com/office/drawing/2014/main" id="{08C930FA-0398-4134-A878-28D900C2F752}"/>
              </a:ext>
            </a:extLst>
          </p:cNvPr>
          <p:cNvSpPr txBox="1">
            <a:spLocks/>
          </p:cNvSpPr>
          <p:nvPr/>
        </p:nvSpPr>
        <p:spPr>
          <a:xfrm>
            <a:off x="165101" y="2307564"/>
            <a:ext cx="8978899" cy="265938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switch</a:t>
            </a:r>
            <a:r>
              <a:rPr lang="en-US" sz="2400" dirty="0">
                <a:latin typeface="Inconsolata" panose="020B0609030003000000" pitchFamily="49" charset="0"/>
              </a:rPr>
              <a:t> (character)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case</a:t>
            </a:r>
            <a:r>
              <a:rPr lang="en-US" sz="2400" dirty="0">
                <a:latin typeface="Inconsolata" panose="020B0609030003000000" pitchFamily="49" charset="0"/>
              </a:rPr>
              <a:t> </a:t>
            </a:r>
            <a:r>
              <a:rPr lang="en-US" sz="2400" dirty="0">
                <a:solidFill>
                  <a:schemeClr val="accent2">
                    <a:lumMod val="75000"/>
                  </a:schemeClr>
                </a:solidFill>
                <a:latin typeface="Inconsolata" panose="020B0609030003000000" pitchFamily="49" charset="0"/>
              </a:rPr>
              <a:t>'+'</a:t>
            </a:r>
            <a:r>
              <a:rPr lang="en-US" sz="2400" dirty="0">
                <a:latin typeface="Inconsolata" panose="020B0609030003000000" pitchFamily="49" charset="0"/>
              </a:rPr>
              <a:t>: … </a:t>
            </a:r>
            <a:r>
              <a:rPr lang="en-US" sz="2400" dirty="0">
                <a:solidFill>
                  <a:schemeClr val="accent6">
                    <a:lumMod val="50000"/>
                  </a:schemeClr>
                </a:solidFill>
                <a:latin typeface="Inconsolata" panose="020B0609030003000000" pitchFamily="49" charset="0"/>
              </a:rPr>
              <a:t>// Falls through (acts as '-' as well)</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case</a:t>
            </a:r>
            <a:r>
              <a:rPr lang="en-US" sz="2400" dirty="0">
                <a:latin typeface="Inconsolata" panose="020B0609030003000000" pitchFamily="49" charset="0"/>
              </a:rPr>
              <a:t> </a:t>
            </a:r>
            <a:r>
              <a:rPr lang="en-US" sz="2400" dirty="0">
                <a:solidFill>
                  <a:schemeClr val="accent2">
                    <a:lumMod val="75000"/>
                  </a:schemeClr>
                </a:solidFill>
                <a:latin typeface="Inconsolata" panose="020B0609030003000000" pitchFamily="49" charset="0"/>
              </a:rPr>
              <a:t>'-'</a:t>
            </a:r>
            <a:r>
              <a:rPr lang="en-US" sz="2400" dirty="0">
                <a:latin typeface="Inconsolata" panose="020B0609030003000000" pitchFamily="49" charset="0"/>
              </a:rPr>
              <a:t>: … </a:t>
            </a:r>
            <a:r>
              <a:rPr lang="en-US" sz="2400" dirty="0">
                <a:solidFill>
                  <a:schemeClr val="accent1">
                    <a:lumMod val="75000"/>
                  </a:schemeClr>
                </a:solidFill>
                <a:latin typeface="Inconsolata" panose="020B0609030003000000" pitchFamily="49" charset="0"/>
              </a:rPr>
              <a:t>break</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case</a:t>
            </a:r>
            <a:r>
              <a:rPr lang="en-US" sz="2400" dirty="0">
                <a:latin typeface="Inconsolata" panose="020B0609030003000000" pitchFamily="49" charset="0"/>
              </a:rPr>
              <a:t> </a:t>
            </a:r>
            <a:r>
              <a:rPr lang="en-US" sz="2400" dirty="0">
                <a:solidFill>
                  <a:schemeClr val="accent2">
                    <a:lumMod val="75000"/>
                  </a:schemeClr>
                </a:solidFill>
                <a:latin typeface="Inconsolata" panose="020B0609030003000000" pitchFamily="49" charset="0"/>
              </a:rPr>
              <a:t>'*'</a:t>
            </a:r>
            <a:r>
              <a:rPr lang="en-US" sz="2400" dirty="0">
                <a:latin typeface="Inconsolata" panose="020B0609030003000000" pitchFamily="49" charset="0"/>
              </a:rPr>
              <a:t>: … </a:t>
            </a:r>
            <a:r>
              <a:rPr lang="en-US" sz="2400" dirty="0">
                <a:solidFill>
                  <a:schemeClr val="accent1">
                    <a:lumMod val="75000"/>
                  </a:schemeClr>
                </a:solidFill>
                <a:latin typeface="Inconsolata" panose="020B0609030003000000" pitchFamily="49" charset="0"/>
              </a:rPr>
              <a:t>break</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default</a:t>
            </a:r>
            <a:r>
              <a:rPr lang="en-US" sz="2400" dirty="0">
                <a:latin typeface="Inconsolata" panose="020B0609030003000000" pitchFamily="49" charset="0"/>
              </a:rPr>
              <a:t>: … </a:t>
            </a:r>
            <a:r>
              <a:rPr lang="en-US" sz="2400" dirty="0">
                <a:solidFill>
                  <a:schemeClr val="accent1">
                    <a:lumMod val="75000"/>
                  </a:schemeClr>
                </a:solidFill>
                <a:latin typeface="Inconsolata" panose="020B0609030003000000" pitchFamily="49" charset="0"/>
              </a:rPr>
              <a:t>break</a:t>
            </a: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When does not match any case</a:t>
            </a:r>
            <a:endParaRPr lang="en-US" sz="2400" dirty="0">
              <a:latin typeface="Inconsolata" panose="020B0609030003000000" pitchFamily="49" charset="0"/>
            </a:endParaRPr>
          </a:p>
          <a:p>
            <a:pPr marL="0" indent="0">
              <a:spcBef>
                <a:spcPts val="600"/>
              </a:spcBef>
              <a:buNone/>
            </a:pP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 Note: unlike Java, cannot match strings!!</a:t>
            </a:r>
          </a:p>
        </p:txBody>
      </p:sp>
    </p:spTree>
    <p:extLst>
      <p:ext uri="{BB962C8B-B14F-4D97-AF65-F5344CB8AC3E}">
        <p14:creationId xmlns:p14="http://schemas.microsoft.com/office/powerpoint/2010/main" val="37791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0EDC-3388-44B2-B71E-921C49E6D731}"/>
              </a:ext>
            </a:extLst>
          </p:cNvPr>
          <p:cNvSpPr>
            <a:spLocks noGrp="1"/>
          </p:cNvSpPr>
          <p:nvPr>
            <p:ph type="title"/>
          </p:nvPr>
        </p:nvSpPr>
        <p:spPr/>
        <p:txBody>
          <a:bodyPr/>
          <a:lstStyle/>
          <a:p>
            <a:r>
              <a:rPr lang="en-US" dirty="0"/>
              <a:t>Control Flow: Summary</a:t>
            </a:r>
          </a:p>
        </p:txBody>
      </p:sp>
      <p:sp>
        <p:nvSpPr>
          <p:cNvPr id="3" name="Content Placeholder 2">
            <a:extLst>
              <a:ext uri="{FF2B5EF4-FFF2-40B4-BE49-F238E27FC236}">
                <a16:creationId xmlns:a16="http://schemas.microsoft.com/office/drawing/2014/main" id="{DC6F1D75-1395-481B-B4E8-5CB7D847B8B0}"/>
              </a:ext>
            </a:extLst>
          </p:cNvPr>
          <p:cNvSpPr>
            <a:spLocks noGrp="1"/>
          </p:cNvSpPr>
          <p:nvPr>
            <p:ph idx="1"/>
          </p:nvPr>
        </p:nvSpPr>
        <p:spPr>
          <a:xfrm>
            <a:off x="388620" y="967740"/>
            <a:ext cx="8343900" cy="4610789"/>
          </a:xfrm>
        </p:spPr>
        <p:txBody>
          <a:bodyPr/>
          <a:lstStyle/>
          <a:p>
            <a:r>
              <a:rPr lang="en-US" dirty="0"/>
              <a:t>Conditional Blocks:</a:t>
            </a:r>
          </a:p>
          <a:p>
            <a:pPr lvl="1"/>
            <a:r>
              <a:rPr lang="en-US" dirty="0">
                <a:solidFill>
                  <a:schemeClr val="accent1">
                    <a:lumMod val="75000"/>
                  </a:schemeClr>
                </a:solidFill>
                <a:latin typeface="Inconsolata" panose="020B0609030003000000" pitchFamily="49" charset="0"/>
              </a:rPr>
              <a:t>if</a:t>
            </a:r>
            <a:r>
              <a:rPr lang="en-US" dirty="0">
                <a:latin typeface="Inconsolata" panose="020B0609030003000000" pitchFamily="49" charset="0"/>
              </a:rPr>
              <a:t> (expression) </a:t>
            </a:r>
            <a:r>
              <a:rPr lang="en-US" i="1" dirty="0">
                <a:solidFill>
                  <a:schemeClr val="tx1">
                    <a:lumMod val="65000"/>
                    <a:lumOff val="35000"/>
                  </a:schemeClr>
                </a:solidFill>
                <a:latin typeface="Inconsolata" panose="020B0609030003000000" pitchFamily="49" charset="0"/>
              </a:rPr>
              <a:t>statement</a:t>
            </a:r>
          </a:p>
          <a:p>
            <a:pPr lvl="1"/>
            <a:r>
              <a:rPr lang="en-US" dirty="0">
                <a:solidFill>
                  <a:schemeClr val="accent1">
                    <a:lumMod val="75000"/>
                  </a:schemeClr>
                </a:solidFill>
                <a:latin typeface="Inconsolata" panose="020B0609030003000000" pitchFamily="49" charset="0"/>
              </a:rPr>
              <a:t>if</a:t>
            </a:r>
            <a:r>
              <a:rPr lang="en-US" dirty="0">
                <a:latin typeface="Inconsolata" panose="020B0609030003000000" pitchFamily="49" charset="0"/>
              </a:rPr>
              <a:t> (expression) </a:t>
            </a:r>
            <a:r>
              <a:rPr lang="en-US" i="1" dirty="0">
                <a:solidFill>
                  <a:schemeClr val="tx1">
                    <a:lumMod val="65000"/>
                    <a:lumOff val="35000"/>
                  </a:schemeClr>
                </a:solidFill>
                <a:latin typeface="Inconsolata" panose="020B0609030003000000" pitchFamily="49" charset="0"/>
              </a:rPr>
              <a:t>statement</a:t>
            </a:r>
            <a:br>
              <a:rPr lang="en-US" dirty="0">
                <a:latin typeface="Inconsolata" panose="020B0609030003000000" pitchFamily="49" charset="0"/>
              </a:rPr>
            </a:br>
            <a:r>
              <a:rPr lang="en-US" dirty="0">
                <a:solidFill>
                  <a:schemeClr val="accent1">
                    <a:lumMod val="75000"/>
                  </a:schemeClr>
                </a:solidFill>
                <a:latin typeface="Inconsolata" panose="020B0609030003000000" pitchFamily="49" charset="0"/>
              </a:rPr>
              <a:t>else</a:t>
            </a:r>
            <a:r>
              <a:rPr lang="en-US" dirty="0">
                <a:latin typeface="Inconsolata" panose="020B0609030003000000" pitchFamily="49" charset="0"/>
              </a:rPr>
              <a:t> </a:t>
            </a:r>
            <a:r>
              <a:rPr lang="en-US" i="1" dirty="0">
                <a:solidFill>
                  <a:schemeClr val="tx1">
                    <a:lumMod val="65000"/>
                    <a:lumOff val="35000"/>
                  </a:schemeClr>
                </a:solidFill>
                <a:latin typeface="Inconsolata" panose="020B0609030003000000" pitchFamily="49" charset="0"/>
              </a:rPr>
              <a:t>statement</a:t>
            </a:r>
            <a:br>
              <a:rPr lang="en-US" i="1" dirty="0">
                <a:solidFill>
                  <a:schemeClr val="tx1">
                    <a:lumMod val="65000"/>
                    <a:lumOff val="35000"/>
                  </a:schemeClr>
                </a:solidFill>
                <a:latin typeface="Inconsolata" panose="020B0609030003000000" pitchFamily="49" charset="0"/>
              </a:rPr>
            </a:br>
            <a:endParaRPr lang="en-US" i="1" dirty="0">
              <a:solidFill>
                <a:schemeClr val="tx1">
                  <a:lumMod val="65000"/>
                  <a:lumOff val="35000"/>
                </a:schemeClr>
              </a:solidFill>
              <a:latin typeface="Inconsolata" panose="020B0609030003000000" pitchFamily="49" charset="0"/>
            </a:endParaRPr>
          </a:p>
          <a:p>
            <a:pPr lvl="1"/>
            <a:r>
              <a:rPr lang="en-US" dirty="0"/>
              <a:t>The if statement can be chained:</a:t>
            </a:r>
            <a:br>
              <a:rPr lang="en-US" dirty="0"/>
            </a:br>
            <a:br>
              <a:rPr lang="en-US" dirty="0"/>
            </a:br>
            <a:r>
              <a:rPr lang="en-US" dirty="0">
                <a:solidFill>
                  <a:schemeClr val="accent1">
                    <a:lumMod val="75000"/>
                  </a:schemeClr>
                </a:solidFill>
                <a:latin typeface="Inconsolata" panose="020B0609030003000000" pitchFamily="49" charset="0"/>
              </a:rPr>
              <a:t>if</a:t>
            </a:r>
            <a:r>
              <a:rPr lang="en-US" dirty="0">
                <a:latin typeface="Inconsolata" panose="020B0609030003000000" pitchFamily="49" charset="0"/>
              </a:rPr>
              <a:t> (expression) </a:t>
            </a:r>
            <a:r>
              <a:rPr lang="en-US" i="1" dirty="0">
                <a:solidFill>
                  <a:schemeClr val="tx1">
                    <a:lumMod val="65000"/>
                    <a:lumOff val="35000"/>
                  </a:schemeClr>
                </a:solidFill>
                <a:latin typeface="Inconsolata" panose="020B0609030003000000" pitchFamily="49" charset="0"/>
              </a:rPr>
              <a:t>statement</a:t>
            </a:r>
            <a:br>
              <a:rPr lang="en-US" dirty="0">
                <a:latin typeface="Inconsolata" panose="020B0609030003000000" pitchFamily="49" charset="0"/>
              </a:rPr>
            </a:br>
            <a:r>
              <a:rPr lang="en-US" dirty="0">
                <a:solidFill>
                  <a:schemeClr val="accent1">
                    <a:lumMod val="75000"/>
                  </a:schemeClr>
                </a:solidFill>
                <a:latin typeface="Inconsolata" panose="020B0609030003000000" pitchFamily="49" charset="0"/>
              </a:rPr>
              <a:t>else</a:t>
            </a:r>
            <a:r>
              <a:rPr lang="en-US" dirty="0">
                <a:latin typeface="Inconsolata" panose="020B0609030003000000" pitchFamily="49" charset="0"/>
              </a:rPr>
              <a:t> </a:t>
            </a:r>
            <a:r>
              <a:rPr lang="en-US" dirty="0">
                <a:solidFill>
                  <a:schemeClr val="accent1">
                    <a:lumMod val="75000"/>
                  </a:schemeClr>
                </a:solidFill>
                <a:latin typeface="Inconsolata" panose="020B0609030003000000" pitchFamily="49" charset="0"/>
              </a:rPr>
              <a:t>if</a:t>
            </a:r>
            <a:r>
              <a:rPr lang="en-US" dirty="0">
                <a:latin typeface="Inconsolata" panose="020B0609030003000000" pitchFamily="49" charset="0"/>
              </a:rPr>
              <a:t> (expression) </a:t>
            </a:r>
            <a:r>
              <a:rPr lang="en-US" i="1" dirty="0">
                <a:solidFill>
                  <a:schemeClr val="tx1">
                    <a:lumMod val="65000"/>
                    <a:lumOff val="35000"/>
                  </a:schemeClr>
                </a:solidFill>
                <a:latin typeface="Inconsolata" panose="020B0609030003000000" pitchFamily="49" charset="0"/>
              </a:rPr>
              <a:t>statement</a:t>
            </a:r>
            <a:br>
              <a:rPr lang="en-US" dirty="0">
                <a:latin typeface="Inconsolata" panose="020B0609030003000000" pitchFamily="49" charset="0"/>
              </a:rPr>
            </a:br>
            <a:r>
              <a:rPr lang="en-US" dirty="0">
                <a:solidFill>
                  <a:schemeClr val="accent1">
                    <a:lumMod val="75000"/>
                  </a:schemeClr>
                </a:solidFill>
                <a:latin typeface="Inconsolata" panose="020B0609030003000000" pitchFamily="49" charset="0"/>
              </a:rPr>
              <a:t>else</a:t>
            </a:r>
            <a:r>
              <a:rPr lang="en-US" dirty="0">
                <a:latin typeface="Inconsolata" panose="020B0609030003000000" pitchFamily="49" charset="0"/>
              </a:rPr>
              <a:t> </a:t>
            </a:r>
            <a:r>
              <a:rPr lang="en-US" i="1" dirty="0">
                <a:solidFill>
                  <a:schemeClr val="tx1">
                    <a:lumMod val="65000"/>
                    <a:lumOff val="35000"/>
                  </a:schemeClr>
                </a:solidFill>
                <a:latin typeface="Inconsolata" panose="020B0609030003000000" pitchFamily="49" charset="0"/>
              </a:rPr>
              <a:t>statement</a:t>
            </a:r>
            <a:endParaRPr lang="en-US" i="1" dirty="0">
              <a:solidFill>
                <a:srgbClr val="6A6A6A"/>
              </a:solidFill>
              <a:latin typeface="Inconsolata" panose="020B0609030003000000" pitchFamily="49" charset="0"/>
            </a:endParaRPr>
          </a:p>
          <a:p>
            <a:pPr lvl="1"/>
            <a:endParaRPr lang="en-US" dirty="0"/>
          </a:p>
          <a:p>
            <a:r>
              <a:rPr lang="en-US" dirty="0"/>
              <a:t>Conventional Loops:</a:t>
            </a:r>
          </a:p>
          <a:p>
            <a:pPr lvl="1"/>
            <a:r>
              <a:rPr lang="en-US" dirty="0">
                <a:solidFill>
                  <a:schemeClr val="accent1">
                    <a:lumMod val="75000"/>
                  </a:schemeClr>
                </a:solidFill>
                <a:latin typeface="Inconsolata" panose="020B0609030003000000" pitchFamily="49" charset="0"/>
              </a:rPr>
              <a:t>while</a:t>
            </a:r>
            <a:r>
              <a:rPr lang="en-US" dirty="0">
                <a:latin typeface="Inconsolata" panose="020B0609030003000000" pitchFamily="49" charset="0"/>
              </a:rPr>
              <a:t> (expression) </a:t>
            </a:r>
            <a:r>
              <a:rPr lang="en-US" i="1" dirty="0">
                <a:solidFill>
                  <a:schemeClr val="tx1">
                    <a:lumMod val="65000"/>
                    <a:lumOff val="35000"/>
                  </a:schemeClr>
                </a:solidFill>
                <a:latin typeface="Inconsolata" panose="020B0609030003000000" pitchFamily="49" charset="0"/>
              </a:rPr>
              <a:t>statement</a:t>
            </a:r>
          </a:p>
          <a:p>
            <a:pPr lvl="1"/>
            <a:r>
              <a:rPr lang="en-US" dirty="0">
                <a:solidFill>
                  <a:schemeClr val="accent1">
                    <a:lumMod val="75000"/>
                  </a:schemeClr>
                </a:solidFill>
                <a:latin typeface="Inconsolata" panose="020B0609030003000000" pitchFamily="49" charset="0"/>
              </a:rPr>
              <a:t>do</a:t>
            </a:r>
            <a:br>
              <a:rPr lang="en-US" dirty="0">
                <a:latin typeface="Inconsolata" panose="020B0609030003000000" pitchFamily="49" charset="0"/>
              </a:rPr>
            </a:br>
            <a:r>
              <a:rPr lang="en-US" dirty="0">
                <a:latin typeface="Inconsolata" panose="020B0609030003000000" pitchFamily="49" charset="0"/>
              </a:rPr>
              <a:t>  </a:t>
            </a:r>
            <a:r>
              <a:rPr lang="en-US" i="1" dirty="0">
                <a:solidFill>
                  <a:schemeClr val="tx1">
                    <a:lumMod val="65000"/>
                    <a:lumOff val="35000"/>
                  </a:schemeClr>
                </a:solidFill>
                <a:latin typeface="Inconsolata" panose="020B0609030003000000" pitchFamily="49" charset="0"/>
              </a:rPr>
              <a:t>statement</a:t>
            </a:r>
            <a:br>
              <a:rPr lang="en-US" dirty="0">
                <a:latin typeface="Inconsolata" panose="020B0609030003000000" pitchFamily="49" charset="0"/>
              </a:rPr>
            </a:br>
            <a:r>
              <a:rPr lang="en-US" dirty="0">
                <a:solidFill>
                  <a:schemeClr val="accent1">
                    <a:lumMod val="75000"/>
                  </a:schemeClr>
                </a:solidFill>
                <a:latin typeface="Inconsolata" panose="020B0609030003000000" pitchFamily="49" charset="0"/>
              </a:rPr>
              <a:t>while</a:t>
            </a:r>
            <a:r>
              <a:rPr lang="en-US" dirty="0">
                <a:latin typeface="Inconsolata" panose="020B0609030003000000" pitchFamily="49" charset="0"/>
              </a:rPr>
              <a:t> (expression);</a:t>
            </a:r>
          </a:p>
          <a:p>
            <a:pPr lvl="1"/>
            <a:endParaRPr lang="en-US" dirty="0"/>
          </a:p>
        </p:txBody>
      </p:sp>
      <p:sp>
        <p:nvSpPr>
          <p:cNvPr id="5" name="Slide Number Placeholder 4">
            <a:extLst>
              <a:ext uri="{FF2B5EF4-FFF2-40B4-BE49-F238E27FC236}">
                <a16:creationId xmlns:a16="http://schemas.microsoft.com/office/drawing/2014/main" id="{9D9CED66-7342-448E-ADBC-3B38A6EC7B44}"/>
              </a:ext>
            </a:extLst>
          </p:cNvPr>
          <p:cNvSpPr>
            <a:spLocks noGrp="1"/>
          </p:cNvSpPr>
          <p:nvPr>
            <p:ph type="sldNum" sz="quarter" idx="12"/>
          </p:nvPr>
        </p:nvSpPr>
        <p:spPr/>
        <p:txBody>
          <a:bodyPr/>
          <a:lstStyle/>
          <a:p>
            <a:fld id="{B4AAD609-F83C-4414-814B-B5A2DF99692C}" type="slidenum">
              <a:rPr lang="en-US" smtClean="0"/>
              <a:pPr/>
              <a:t>36</a:t>
            </a:fld>
            <a:endParaRPr lang="en-US" dirty="0"/>
          </a:p>
        </p:txBody>
      </p:sp>
      <p:sp>
        <p:nvSpPr>
          <p:cNvPr id="6" name="TextBox 5">
            <a:extLst>
              <a:ext uri="{FF2B5EF4-FFF2-40B4-BE49-F238E27FC236}">
                <a16:creationId xmlns:a16="http://schemas.microsoft.com/office/drawing/2014/main" id="{58FA3CBA-5784-4B0D-BA5E-20996596C3E6}"/>
              </a:ext>
            </a:extLst>
          </p:cNvPr>
          <p:cNvSpPr txBox="1"/>
          <p:nvPr/>
        </p:nvSpPr>
        <p:spPr>
          <a:xfrm>
            <a:off x="5115159" y="722273"/>
            <a:ext cx="3958135" cy="369332"/>
          </a:xfrm>
          <a:prstGeom prst="rect">
            <a:avLst/>
          </a:prstGeom>
          <a:noFill/>
        </p:spPr>
        <p:txBody>
          <a:bodyPr wrap="none" rtlCol="0">
            <a:spAutoFit/>
          </a:bodyPr>
          <a:lstStyle/>
          <a:p>
            <a:r>
              <a:rPr lang="en-US" dirty="0">
                <a:latin typeface="Lato" panose="020F0502020204030203" pitchFamily="34" charset="0"/>
                <a:ea typeface="Lato" panose="020F0502020204030203" pitchFamily="34" charset="0"/>
                <a:cs typeface="Lato" panose="020F0502020204030203" pitchFamily="34" charset="0"/>
              </a:rPr>
              <a:t> Note: a</a:t>
            </a:r>
            <a:r>
              <a:rPr lang="en-US" dirty="0">
                <a:latin typeface="Inconsolata" panose="020B0609030003000000" pitchFamily="49" charset="0"/>
              </a:rPr>
              <a:t> </a:t>
            </a:r>
            <a:r>
              <a:rPr lang="en-US" i="1" dirty="0">
                <a:solidFill>
                  <a:schemeClr val="tx1">
                    <a:lumMod val="65000"/>
                    <a:lumOff val="35000"/>
                  </a:schemeClr>
                </a:solidFill>
                <a:latin typeface="Inconsolata" panose="020B0609030003000000" pitchFamily="49" charset="0"/>
              </a:rPr>
              <a:t>statement </a:t>
            </a:r>
            <a:r>
              <a:rPr lang="en-US" dirty="0">
                <a:latin typeface="Lato" panose="020F0502020204030203" pitchFamily="34" charset="0"/>
                <a:ea typeface="Lato" panose="020F0502020204030203" pitchFamily="34" charset="0"/>
                <a:cs typeface="Lato" panose="020F0502020204030203" pitchFamily="34" charset="0"/>
              </a:rPr>
              <a:t>can be a { block }</a:t>
            </a:r>
          </a:p>
        </p:txBody>
      </p:sp>
    </p:spTree>
    <p:extLst>
      <p:ext uri="{BB962C8B-B14F-4D97-AF65-F5344CB8AC3E}">
        <p14:creationId xmlns:p14="http://schemas.microsoft.com/office/powerpoint/2010/main" val="2970361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0EDC-3388-44B2-B71E-921C49E6D731}"/>
              </a:ext>
            </a:extLst>
          </p:cNvPr>
          <p:cNvSpPr>
            <a:spLocks noGrp="1"/>
          </p:cNvSpPr>
          <p:nvPr>
            <p:ph type="title"/>
          </p:nvPr>
        </p:nvSpPr>
        <p:spPr/>
        <p:txBody>
          <a:bodyPr/>
          <a:lstStyle/>
          <a:p>
            <a:r>
              <a:rPr lang="en-US" dirty="0"/>
              <a:t>Control Flow: Summary</a:t>
            </a:r>
          </a:p>
        </p:txBody>
      </p:sp>
      <p:sp>
        <p:nvSpPr>
          <p:cNvPr id="3" name="Content Placeholder 2">
            <a:extLst>
              <a:ext uri="{FF2B5EF4-FFF2-40B4-BE49-F238E27FC236}">
                <a16:creationId xmlns:a16="http://schemas.microsoft.com/office/drawing/2014/main" id="{DC6F1D75-1395-481B-B4E8-5CB7D847B8B0}"/>
              </a:ext>
            </a:extLst>
          </p:cNvPr>
          <p:cNvSpPr>
            <a:spLocks noGrp="1"/>
          </p:cNvSpPr>
          <p:nvPr>
            <p:ph idx="1"/>
          </p:nvPr>
        </p:nvSpPr>
        <p:spPr>
          <a:xfrm>
            <a:off x="388620" y="967740"/>
            <a:ext cx="8343900" cy="4610789"/>
          </a:xfrm>
        </p:spPr>
        <p:txBody>
          <a:bodyPr>
            <a:normAutofit/>
          </a:bodyPr>
          <a:lstStyle/>
          <a:p>
            <a:r>
              <a:rPr lang="en-US" dirty="0"/>
              <a:t>For Loops:</a:t>
            </a:r>
          </a:p>
          <a:p>
            <a:pPr lvl="1"/>
            <a:r>
              <a:rPr lang="en-US" dirty="0">
                <a:solidFill>
                  <a:schemeClr val="accent1">
                    <a:lumMod val="75000"/>
                  </a:schemeClr>
                </a:solidFill>
                <a:latin typeface="Inconsolata" panose="020B0609030003000000" pitchFamily="49" charset="0"/>
              </a:rPr>
              <a:t>for</a:t>
            </a:r>
            <a:r>
              <a:rPr lang="en-US" dirty="0">
                <a:latin typeface="Inconsolata" panose="020B0609030003000000" pitchFamily="49" charset="0"/>
              </a:rPr>
              <a:t> (statement; expression; statement) </a:t>
            </a:r>
            <a:r>
              <a:rPr lang="en-US" i="1" dirty="0">
                <a:solidFill>
                  <a:schemeClr val="tx1">
                    <a:lumMod val="65000"/>
                    <a:lumOff val="35000"/>
                  </a:schemeClr>
                </a:solidFill>
                <a:latin typeface="Inconsolata" panose="020B0609030003000000" pitchFamily="49" charset="0"/>
              </a:rPr>
              <a:t>statement</a:t>
            </a:r>
          </a:p>
          <a:p>
            <a:pPr lvl="1"/>
            <a:endParaRPr lang="en-US" i="1" dirty="0">
              <a:solidFill>
                <a:schemeClr val="tx1">
                  <a:lumMod val="65000"/>
                  <a:lumOff val="35000"/>
                </a:schemeClr>
              </a:solidFill>
              <a:latin typeface="Inconsolata" panose="020B0609030003000000" pitchFamily="49" charset="0"/>
            </a:endParaRPr>
          </a:p>
          <a:p>
            <a:pPr lvl="1"/>
            <a:r>
              <a:rPr lang="en-US" dirty="0">
                <a:solidFill>
                  <a:schemeClr val="accent1">
                    <a:lumMod val="75000"/>
                  </a:schemeClr>
                </a:solidFill>
                <a:latin typeface="Inconsolata" panose="020B0609030003000000" pitchFamily="49" charset="0"/>
              </a:rPr>
              <a:t>continue</a:t>
            </a:r>
            <a:r>
              <a:rPr lang="en-US" dirty="0">
                <a:latin typeface="Inconsolata" panose="020B0609030003000000" pitchFamily="49" charset="0"/>
              </a:rPr>
              <a:t>;  </a:t>
            </a:r>
            <a:r>
              <a:rPr lang="en-US" dirty="0">
                <a:solidFill>
                  <a:schemeClr val="accent6">
                    <a:lumMod val="50000"/>
                  </a:schemeClr>
                </a:solidFill>
                <a:latin typeface="Inconsolata" panose="020B0609030003000000" pitchFamily="49" charset="0"/>
              </a:rPr>
              <a:t>// Skip to end of loop body</a:t>
            </a:r>
          </a:p>
          <a:p>
            <a:pPr lvl="1"/>
            <a:r>
              <a:rPr lang="en-US" dirty="0">
                <a:solidFill>
                  <a:schemeClr val="accent1">
                    <a:lumMod val="75000"/>
                  </a:schemeClr>
                </a:solidFill>
                <a:latin typeface="Inconsolata" panose="020B0609030003000000" pitchFamily="49" charset="0"/>
              </a:rPr>
              <a:t>break</a:t>
            </a:r>
            <a:r>
              <a:rPr lang="en-US" dirty="0">
                <a:latin typeface="Inconsolata" panose="020B0609030003000000" pitchFamily="49" charset="0"/>
              </a:rPr>
              <a:t>;     </a:t>
            </a:r>
            <a:r>
              <a:rPr lang="en-US" dirty="0">
                <a:solidFill>
                  <a:schemeClr val="accent6">
                    <a:lumMod val="50000"/>
                  </a:schemeClr>
                </a:solidFill>
                <a:latin typeface="Inconsolata" panose="020B0609030003000000" pitchFamily="49" charset="0"/>
              </a:rPr>
              <a:t>// Exit loop regardless of state of the loop invariant</a:t>
            </a:r>
          </a:p>
          <a:p>
            <a:pPr lvl="1"/>
            <a:endParaRPr lang="en-US" dirty="0"/>
          </a:p>
          <a:p>
            <a:pPr lvl="1"/>
            <a:endParaRPr lang="en-US" dirty="0"/>
          </a:p>
          <a:p>
            <a:r>
              <a:rPr lang="en-US" dirty="0"/>
              <a:t>Switch:</a:t>
            </a:r>
          </a:p>
          <a:p>
            <a:pPr lvl="1"/>
            <a:r>
              <a:rPr lang="en-US" dirty="0">
                <a:solidFill>
                  <a:schemeClr val="accent1">
                    <a:lumMod val="75000"/>
                  </a:schemeClr>
                </a:solidFill>
                <a:latin typeface="Inconsolata" panose="020B0609030003000000" pitchFamily="49" charset="0"/>
              </a:rPr>
              <a:t>switch</a:t>
            </a:r>
            <a:r>
              <a:rPr lang="en-US" dirty="0">
                <a:latin typeface="Inconsolata" panose="020B0609030003000000" pitchFamily="49" charset="0"/>
              </a:rPr>
              <a:t> (expression) {</a:t>
            </a:r>
            <a:br>
              <a:rPr lang="en-US" dirty="0">
                <a:latin typeface="Inconsolata" panose="020B0609030003000000" pitchFamily="49" charset="0"/>
              </a:rPr>
            </a:br>
            <a:r>
              <a:rPr lang="en-US" dirty="0">
                <a:latin typeface="Inconsolata" panose="020B0609030003000000" pitchFamily="49" charset="0"/>
              </a:rPr>
              <a:t>  </a:t>
            </a:r>
            <a:r>
              <a:rPr lang="en-US" dirty="0">
                <a:solidFill>
                  <a:schemeClr val="accent1">
                    <a:lumMod val="75000"/>
                  </a:schemeClr>
                </a:solidFill>
                <a:latin typeface="Inconsolata" panose="020B0609030003000000" pitchFamily="49" charset="0"/>
              </a:rPr>
              <a:t>case</a:t>
            </a:r>
            <a:r>
              <a:rPr lang="en-US" dirty="0">
                <a:latin typeface="Inconsolata" panose="020B0609030003000000" pitchFamily="49" charset="0"/>
              </a:rPr>
              <a:t> const1: </a:t>
            </a:r>
            <a:r>
              <a:rPr lang="en-US" i="1" dirty="0">
                <a:solidFill>
                  <a:schemeClr val="tx1">
                    <a:lumMod val="65000"/>
                    <a:lumOff val="35000"/>
                  </a:schemeClr>
                </a:solidFill>
                <a:latin typeface="Inconsolata" panose="020B0609030003000000" pitchFamily="49" charset="0"/>
              </a:rPr>
              <a:t>statements</a:t>
            </a:r>
            <a:br>
              <a:rPr lang="en-US" i="1" dirty="0">
                <a:solidFill>
                  <a:schemeClr val="tx1">
                    <a:lumMod val="65000"/>
                    <a:lumOff val="35000"/>
                  </a:schemeClr>
                </a:solidFill>
                <a:latin typeface="Inconsolata" panose="020B0609030003000000" pitchFamily="49" charset="0"/>
              </a:rPr>
            </a:br>
            <a:r>
              <a:rPr lang="en-US" i="1" dirty="0">
                <a:solidFill>
                  <a:schemeClr val="tx1">
                    <a:lumMod val="65000"/>
                    <a:lumOff val="35000"/>
                  </a:schemeClr>
                </a:solidFill>
                <a:latin typeface="Inconsolata" panose="020B0609030003000000" pitchFamily="49" charset="0"/>
              </a:rPr>
              <a:t>  </a:t>
            </a:r>
            <a:r>
              <a:rPr lang="en-US" dirty="0">
                <a:solidFill>
                  <a:schemeClr val="accent1">
                    <a:lumMod val="75000"/>
                  </a:schemeClr>
                </a:solidFill>
                <a:latin typeface="Inconsolata" panose="020B0609030003000000" pitchFamily="49" charset="0"/>
              </a:rPr>
              <a:t>case</a:t>
            </a:r>
            <a:r>
              <a:rPr lang="en-US" dirty="0">
                <a:solidFill>
                  <a:schemeClr val="tx1">
                    <a:lumMod val="65000"/>
                    <a:lumOff val="35000"/>
                  </a:schemeClr>
                </a:solidFill>
                <a:latin typeface="Inconsolata" panose="020B0609030003000000" pitchFamily="49" charset="0"/>
              </a:rPr>
              <a:t> </a:t>
            </a:r>
            <a:r>
              <a:rPr lang="en-US" dirty="0">
                <a:latin typeface="Inconsolata" panose="020B0609030003000000" pitchFamily="49" charset="0"/>
              </a:rPr>
              <a:t>const2: </a:t>
            </a:r>
            <a:r>
              <a:rPr lang="en-US" i="1" dirty="0">
                <a:solidFill>
                  <a:schemeClr val="tx1">
                    <a:lumMod val="65000"/>
                    <a:lumOff val="35000"/>
                  </a:schemeClr>
                </a:solidFill>
                <a:latin typeface="Inconsolata" panose="020B0609030003000000" pitchFamily="49" charset="0"/>
              </a:rPr>
              <a:t>statements</a:t>
            </a:r>
            <a:br>
              <a:rPr lang="en-US" i="1" dirty="0">
                <a:solidFill>
                  <a:schemeClr val="tx1">
                    <a:lumMod val="65000"/>
                    <a:lumOff val="35000"/>
                  </a:schemeClr>
                </a:solidFill>
                <a:latin typeface="Inconsolata" panose="020B0609030003000000" pitchFamily="49" charset="0"/>
              </a:rPr>
            </a:br>
            <a:r>
              <a:rPr lang="en-US" i="1" dirty="0">
                <a:solidFill>
                  <a:schemeClr val="tx1">
                    <a:lumMod val="65000"/>
                    <a:lumOff val="35000"/>
                  </a:schemeClr>
                </a:solidFill>
                <a:latin typeface="Inconsolata" panose="020B0609030003000000" pitchFamily="49" charset="0"/>
              </a:rPr>
              <a:t>  </a:t>
            </a:r>
            <a:r>
              <a:rPr lang="en-US" dirty="0">
                <a:solidFill>
                  <a:schemeClr val="accent1">
                    <a:lumMod val="75000"/>
                  </a:schemeClr>
                </a:solidFill>
                <a:latin typeface="Inconsolata" panose="020B0609030003000000" pitchFamily="49" charset="0"/>
              </a:rPr>
              <a:t>default</a:t>
            </a:r>
            <a:r>
              <a:rPr lang="en-US" dirty="0">
                <a:solidFill>
                  <a:schemeClr val="tx1">
                    <a:lumMod val="65000"/>
                    <a:lumOff val="35000"/>
                  </a:schemeClr>
                </a:solidFill>
                <a:latin typeface="Inconsolata" panose="020B0609030003000000" pitchFamily="49" charset="0"/>
              </a:rPr>
              <a:t>: </a:t>
            </a:r>
            <a:r>
              <a:rPr lang="en-US" i="1" dirty="0">
                <a:solidFill>
                  <a:schemeClr val="tx1">
                    <a:lumMod val="65000"/>
                    <a:lumOff val="35000"/>
                  </a:schemeClr>
                </a:solidFill>
                <a:latin typeface="Inconsolata" panose="020B0609030003000000" pitchFamily="49" charset="0"/>
              </a:rPr>
              <a:t>statements</a:t>
            </a:r>
            <a:br>
              <a:rPr lang="en-US" i="1" dirty="0">
                <a:latin typeface="Inconsolata" panose="020B0609030003000000" pitchFamily="49" charset="0"/>
              </a:rPr>
            </a:br>
            <a:r>
              <a:rPr lang="en-US" dirty="0">
                <a:latin typeface="Inconsolata" panose="020B0609030003000000" pitchFamily="49" charset="0"/>
              </a:rPr>
              <a:t>}</a:t>
            </a:r>
          </a:p>
          <a:p>
            <a:pPr lvl="1"/>
            <a:endParaRPr lang="en-US" dirty="0">
              <a:latin typeface="Inconsolata" panose="020B0609030003000000" pitchFamily="49" charset="0"/>
            </a:endParaRPr>
          </a:p>
          <a:p>
            <a:pPr lvl="1"/>
            <a:r>
              <a:rPr lang="en-US" dirty="0">
                <a:solidFill>
                  <a:schemeClr val="accent1">
                    <a:lumMod val="75000"/>
                  </a:schemeClr>
                </a:solidFill>
                <a:latin typeface="Inconsolata" panose="020B0609030003000000" pitchFamily="49" charset="0"/>
              </a:rPr>
              <a:t>break</a:t>
            </a:r>
            <a:r>
              <a:rPr lang="en-US" dirty="0">
                <a:latin typeface="Inconsolata" panose="020B0609030003000000" pitchFamily="49" charset="0"/>
              </a:rPr>
              <a:t>;     </a:t>
            </a:r>
            <a:r>
              <a:rPr lang="en-US" dirty="0">
                <a:solidFill>
                  <a:schemeClr val="accent6">
                    <a:lumMod val="50000"/>
                  </a:schemeClr>
                </a:solidFill>
                <a:latin typeface="Inconsolata" panose="020B0609030003000000" pitchFamily="49" charset="0"/>
              </a:rPr>
              <a:t>// Exit switch body (don’t fall through)</a:t>
            </a:r>
            <a:endParaRPr lang="en-US" dirty="0"/>
          </a:p>
        </p:txBody>
      </p:sp>
      <p:sp>
        <p:nvSpPr>
          <p:cNvPr id="5" name="Slide Number Placeholder 4">
            <a:extLst>
              <a:ext uri="{FF2B5EF4-FFF2-40B4-BE49-F238E27FC236}">
                <a16:creationId xmlns:a16="http://schemas.microsoft.com/office/drawing/2014/main" id="{9D9CED66-7342-448E-ADBC-3B38A6EC7B44}"/>
              </a:ext>
            </a:extLst>
          </p:cNvPr>
          <p:cNvSpPr>
            <a:spLocks noGrp="1"/>
          </p:cNvSpPr>
          <p:nvPr>
            <p:ph type="sldNum" sz="quarter" idx="12"/>
          </p:nvPr>
        </p:nvSpPr>
        <p:spPr/>
        <p:txBody>
          <a:bodyPr/>
          <a:lstStyle/>
          <a:p>
            <a:fld id="{B4AAD609-F83C-4414-814B-B5A2DF99692C}" type="slidenum">
              <a:rPr lang="en-US" smtClean="0"/>
              <a:pPr/>
              <a:t>37</a:t>
            </a:fld>
            <a:endParaRPr lang="en-US" dirty="0"/>
          </a:p>
        </p:txBody>
      </p:sp>
      <p:sp>
        <p:nvSpPr>
          <p:cNvPr id="6" name="TextBox 5">
            <a:extLst>
              <a:ext uri="{FF2B5EF4-FFF2-40B4-BE49-F238E27FC236}">
                <a16:creationId xmlns:a16="http://schemas.microsoft.com/office/drawing/2014/main" id="{267BAA41-E342-4619-9066-4C48284E0619}"/>
              </a:ext>
            </a:extLst>
          </p:cNvPr>
          <p:cNvSpPr txBox="1"/>
          <p:nvPr/>
        </p:nvSpPr>
        <p:spPr>
          <a:xfrm>
            <a:off x="5115159" y="722273"/>
            <a:ext cx="3958135" cy="369332"/>
          </a:xfrm>
          <a:prstGeom prst="rect">
            <a:avLst/>
          </a:prstGeom>
          <a:noFill/>
        </p:spPr>
        <p:txBody>
          <a:bodyPr wrap="none" rtlCol="0">
            <a:spAutoFit/>
          </a:bodyPr>
          <a:lstStyle/>
          <a:p>
            <a:r>
              <a:rPr lang="en-US" dirty="0">
                <a:latin typeface="Lato" panose="020F0502020204030203" pitchFamily="34" charset="0"/>
                <a:ea typeface="Lato" panose="020F0502020204030203" pitchFamily="34" charset="0"/>
                <a:cs typeface="Lato" panose="020F0502020204030203" pitchFamily="34" charset="0"/>
              </a:rPr>
              <a:t> Note: a</a:t>
            </a:r>
            <a:r>
              <a:rPr lang="en-US" dirty="0">
                <a:latin typeface="Inconsolata" panose="020B0609030003000000" pitchFamily="49" charset="0"/>
              </a:rPr>
              <a:t> </a:t>
            </a:r>
            <a:r>
              <a:rPr lang="en-US" i="1" dirty="0">
                <a:solidFill>
                  <a:schemeClr val="tx1">
                    <a:lumMod val="65000"/>
                    <a:lumOff val="35000"/>
                  </a:schemeClr>
                </a:solidFill>
                <a:latin typeface="Inconsolata" panose="020B0609030003000000" pitchFamily="49" charset="0"/>
              </a:rPr>
              <a:t>statement </a:t>
            </a:r>
            <a:r>
              <a:rPr lang="en-US" dirty="0">
                <a:latin typeface="Lato" panose="020F0502020204030203" pitchFamily="34" charset="0"/>
                <a:ea typeface="Lato" panose="020F0502020204030203" pitchFamily="34" charset="0"/>
                <a:cs typeface="Lato" panose="020F0502020204030203" pitchFamily="34" charset="0"/>
              </a:rPr>
              <a:t>can be a { block }</a:t>
            </a:r>
          </a:p>
        </p:txBody>
      </p:sp>
    </p:spTree>
    <p:extLst>
      <p:ext uri="{BB962C8B-B14F-4D97-AF65-F5344CB8AC3E}">
        <p14:creationId xmlns:p14="http://schemas.microsoft.com/office/powerpoint/2010/main" val="3402134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3DB3-BF22-41BE-8CB6-39AE7CE47926}"/>
              </a:ext>
            </a:extLst>
          </p:cNvPr>
          <p:cNvSpPr>
            <a:spLocks noGrp="1"/>
          </p:cNvSpPr>
          <p:nvPr>
            <p:ph type="title"/>
          </p:nvPr>
        </p:nvSpPr>
        <p:spPr/>
        <p:txBody>
          <a:bodyPr/>
          <a:lstStyle/>
          <a:p>
            <a:r>
              <a:rPr lang="en-US" dirty="0"/>
              <a:t>What’s your function?</a:t>
            </a:r>
          </a:p>
        </p:txBody>
      </p:sp>
      <p:sp>
        <p:nvSpPr>
          <p:cNvPr id="3" name="Content Placeholder 2">
            <a:extLst>
              <a:ext uri="{FF2B5EF4-FFF2-40B4-BE49-F238E27FC236}">
                <a16:creationId xmlns:a16="http://schemas.microsoft.com/office/drawing/2014/main" id="{A3F0E28A-6E56-4203-8CDE-F13DD2B8A90E}"/>
              </a:ext>
            </a:extLst>
          </p:cNvPr>
          <p:cNvSpPr>
            <a:spLocks noGrp="1"/>
          </p:cNvSpPr>
          <p:nvPr>
            <p:ph idx="1"/>
          </p:nvPr>
        </p:nvSpPr>
        <p:spPr>
          <a:xfrm>
            <a:off x="4846320" y="853439"/>
            <a:ext cx="4056380" cy="4663441"/>
          </a:xfrm>
        </p:spPr>
        <p:txBody>
          <a:bodyPr>
            <a:normAutofit lnSpcReduction="10000"/>
          </a:bodyPr>
          <a:lstStyle/>
          <a:p>
            <a:r>
              <a:rPr lang="en-US" dirty="0"/>
              <a:t>Familiar: Java is, once again, C-like</a:t>
            </a:r>
          </a:p>
          <a:p>
            <a:endParaRPr lang="en-US" dirty="0"/>
          </a:p>
          <a:p>
            <a:r>
              <a:rPr lang="en-US" dirty="0"/>
              <a:t>You declare the return type before the name.</a:t>
            </a:r>
          </a:p>
          <a:p>
            <a:pPr lvl="1"/>
            <a:r>
              <a:rPr lang="en-US" dirty="0">
                <a:solidFill>
                  <a:schemeClr val="accent1">
                    <a:lumMod val="75000"/>
                  </a:schemeClr>
                </a:solidFill>
                <a:latin typeface="Inconsolata" panose="020B0609030003000000" pitchFamily="49" charset="0"/>
              </a:rPr>
              <a:t>void </a:t>
            </a:r>
            <a:r>
              <a:rPr lang="en-US" dirty="0"/>
              <a:t>is used when there is nothing returned</a:t>
            </a:r>
          </a:p>
          <a:p>
            <a:pPr lvl="1"/>
            <a:r>
              <a:rPr lang="en-US" dirty="0"/>
              <a:t>It is also used to </a:t>
            </a:r>
            <a:r>
              <a:rPr lang="en-US" b="1" i="1" dirty="0"/>
              <a:t>explicitly</a:t>
            </a:r>
            <a:r>
              <a:rPr lang="en-US" dirty="0"/>
              <a:t> denote there being no arguments.</a:t>
            </a:r>
          </a:p>
          <a:p>
            <a:pPr lvl="1"/>
            <a:r>
              <a:rPr lang="en-US" dirty="0"/>
              <a:t>You </a:t>
            </a:r>
            <a:r>
              <a:rPr lang="en-US" dirty="0">
                <a:latin typeface="Lato Black" panose="020F0502020204030203" pitchFamily="34" charset="0"/>
                <a:ea typeface="Lato Black" panose="020F0502020204030203" pitchFamily="34" charset="0"/>
                <a:cs typeface="Lato Black" panose="020F0502020204030203" pitchFamily="34" charset="0"/>
              </a:rPr>
              <a:t>SHOULD</a:t>
            </a:r>
            <a:r>
              <a:rPr lang="en-US" dirty="0"/>
              <a:t> specify</a:t>
            </a:r>
            <a:r>
              <a:rPr lang="en-US" dirty="0">
                <a:solidFill>
                  <a:schemeClr val="accent1">
                    <a:lumMod val="75000"/>
                  </a:schemeClr>
                </a:solidFill>
                <a:latin typeface="Inconsolata" panose="020B0609030003000000" pitchFamily="49" charset="0"/>
              </a:rPr>
              <a:t> void</a:t>
            </a:r>
            <a:r>
              <a:rPr lang="en-US" dirty="0"/>
              <a:t> instead of having an empty list.</a:t>
            </a:r>
          </a:p>
          <a:p>
            <a:pPr lvl="1"/>
            <a:endParaRPr lang="en-US" dirty="0"/>
          </a:p>
          <a:p>
            <a:r>
              <a:rPr lang="en-US" dirty="0"/>
              <a:t>Functions must be declared before they can be used.</a:t>
            </a:r>
          </a:p>
          <a:p>
            <a:pPr lvl="1"/>
            <a:r>
              <a:rPr lang="en-US" dirty="0"/>
              <a:t>We will look at how we divide functions up between files soon!</a:t>
            </a:r>
          </a:p>
        </p:txBody>
      </p:sp>
      <p:sp>
        <p:nvSpPr>
          <p:cNvPr id="4" name="Footer Placeholder 3">
            <a:extLst>
              <a:ext uri="{FF2B5EF4-FFF2-40B4-BE49-F238E27FC236}">
                <a16:creationId xmlns:a16="http://schemas.microsoft.com/office/drawing/2014/main" id="{1393720C-0E52-4D55-9D14-5FF70089DD15}"/>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0A9C8B27-3B19-4A75-AFFC-00F51E69A926}"/>
              </a:ext>
            </a:extLst>
          </p:cNvPr>
          <p:cNvSpPr>
            <a:spLocks noGrp="1"/>
          </p:cNvSpPr>
          <p:nvPr>
            <p:ph type="sldNum" sz="quarter" idx="12"/>
          </p:nvPr>
        </p:nvSpPr>
        <p:spPr/>
        <p:txBody>
          <a:bodyPr/>
          <a:lstStyle/>
          <a:p>
            <a:fld id="{B4AAD609-F83C-4414-814B-B5A2DF99692C}" type="slidenum">
              <a:rPr lang="en-US" smtClean="0"/>
              <a:pPr/>
              <a:t>38</a:t>
            </a:fld>
            <a:endParaRPr lang="en-US" dirty="0"/>
          </a:p>
        </p:txBody>
      </p:sp>
      <p:sp>
        <p:nvSpPr>
          <p:cNvPr id="7" name="Content Placeholder 2">
            <a:extLst>
              <a:ext uri="{FF2B5EF4-FFF2-40B4-BE49-F238E27FC236}">
                <a16:creationId xmlns:a16="http://schemas.microsoft.com/office/drawing/2014/main" id="{E5F74060-C7FF-4965-B08C-B34829BEB934}"/>
              </a:ext>
            </a:extLst>
          </p:cNvPr>
          <p:cNvSpPr txBox="1">
            <a:spLocks/>
          </p:cNvSpPr>
          <p:nvPr/>
        </p:nvSpPr>
        <p:spPr>
          <a:xfrm>
            <a:off x="241300" y="761999"/>
            <a:ext cx="8978899" cy="489966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a:t>
            </a:r>
            <a:r>
              <a:rPr lang="en-US" sz="2400" dirty="0" err="1">
                <a:latin typeface="Inconsolata" panose="020B0609030003000000" pitchFamily="49" charset="0"/>
              </a:rPr>
              <a:t>number_of_people</a:t>
            </a:r>
            <a:r>
              <a:rPr lang="en-US" sz="2400" dirty="0">
                <a:latin typeface="Inconsolata" panose="020B0609030003000000" pitchFamily="49" charset="0"/>
              </a:rPr>
              <a:t>(</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3;</a:t>
            </a:r>
          </a:p>
          <a:p>
            <a:pPr marL="0" indent="0">
              <a:spcBef>
                <a:spcPts val="600"/>
              </a:spcBef>
              <a:buNone/>
            </a:pPr>
            <a:r>
              <a:rPr lang="en-US" sz="2400" dirty="0">
                <a:latin typeface="Inconsolata" panose="020B0609030003000000" pitchFamily="49" charset="0"/>
              </a:rPr>
              <a:t>}</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solidFill>
                  <a:schemeClr val="accent1">
                    <a:lumMod val="75000"/>
                  </a:schemeClr>
                </a:solidFill>
                <a:latin typeface="Inconsolata" panose="020B0609030003000000" pitchFamily="49" charset="0"/>
              </a:rPr>
              <a:t>void </a:t>
            </a:r>
            <a:r>
              <a:rPr lang="en-US" sz="2400" dirty="0">
                <a:latin typeface="Inconsolata" panose="020B0609030003000000" pitchFamily="49" charset="0"/>
              </a:rPr>
              <a:t>news(</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”no news”</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a:t>
            </a:r>
          </a:p>
          <a:p>
            <a:pPr marL="0" indent="0">
              <a:spcBef>
                <a:spcPts val="600"/>
              </a:spcBef>
              <a:buNone/>
            </a:pPr>
            <a:endParaRPr lang="en-US" sz="2400" dirty="0">
              <a:latin typeface="Inconsolata" panose="020B0609030003000000" pitchFamily="49" charset="0"/>
            </a:endParaRPr>
          </a:p>
          <a:p>
            <a:pPr marL="0" indent="0">
              <a:spcBef>
                <a:spcPts val="600"/>
              </a:spcBef>
              <a:buNone/>
            </a:pP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sum(</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x,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y)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return</a:t>
            </a:r>
            <a:r>
              <a:rPr lang="en-US" sz="2400" dirty="0">
                <a:latin typeface="Inconsolata" panose="020B0609030003000000" pitchFamily="49" charset="0"/>
              </a:rPr>
              <a:t> x + y;</a:t>
            </a:r>
          </a:p>
          <a:p>
            <a:pPr marL="0" indent="0">
              <a:spcBef>
                <a:spcPts val="600"/>
              </a:spcBef>
              <a:buNone/>
            </a:pPr>
            <a:r>
              <a:rPr lang="en-US" sz="2400" dirty="0">
                <a:latin typeface="Inconsolata" panose="020B0609030003000000" pitchFamily="49" charset="0"/>
              </a:rPr>
              <a:t>}</a:t>
            </a:r>
          </a:p>
          <a:p>
            <a:pPr marL="0" indent="0">
              <a:spcBef>
                <a:spcPts val="600"/>
              </a:spcBef>
              <a:buNone/>
            </a:pPr>
            <a:endParaRPr lang="en-US" sz="2400" dirty="0">
              <a:latin typeface="Inconsolata" panose="020B0609030003000000" pitchFamily="49" charset="0"/>
            </a:endParaRPr>
          </a:p>
          <a:p>
            <a:pPr marL="0" indent="0">
              <a:spcBef>
                <a:spcPts val="600"/>
              </a:spcBef>
              <a:buFont typeface="Arial" panose="020B0604020202020204" pitchFamily="34" charset="0"/>
              <a:buNone/>
            </a:pPr>
            <a:endParaRPr lang="en-US" sz="2400" dirty="0">
              <a:latin typeface="Inconsolata" panose="020B0609030003000000" pitchFamily="49" charset="0"/>
            </a:endParaRPr>
          </a:p>
        </p:txBody>
      </p:sp>
    </p:spTree>
    <p:extLst>
      <p:ext uri="{BB962C8B-B14F-4D97-AF65-F5344CB8AC3E}">
        <p14:creationId xmlns:p14="http://schemas.microsoft.com/office/powerpoint/2010/main" val="17507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018B-4E62-47B2-B7DA-9117D4C7CE11}"/>
              </a:ext>
            </a:extLst>
          </p:cNvPr>
          <p:cNvSpPr>
            <a:spLocks noGrp="1"/>
          </p:cNvSpPr>
          <p:nvPr>
            <p:ph type="title"/>
          </p:nvPr>
        </p:nvSpPr>
        <p:spPr/>
        <p:txBody>
          <a:bodyPr/>
          <a:lstStyle/>
          <a:p>
            <a:r>
              <a:rPr lang="en-US" dirty="0"/>
              <a:t>This is all the structure you get, kid</a:t>
            </a:r>
          </a:p>
        </p:txBody>
      </p:sp>
      <p:sp>
        <p:nvSpPr>
          <p:cNvPr id="3" name="Content Placeholder 2">
            <a:extLst>
              <a:ext uri="{FF2B5EF4-FFF2-40B4-BE49-F238E27FC236}">
                <a16:creationId xmlns:a16="http://schemas.microsoft.com/office/drawing/2014/main" id="{7BD3F7C2-3659-4392-A995-9FBAAF22B586}"/>
              </a:ext>
            </a:extLst>
          </p:cNvPr>
          <p:cNvSpPr>
            <a:spLocks noGrp="1"/>
          </p:cNvSpPr>
          <p:nvPr>
            <p:ph idx="1"/>
          </p:nvPr>
        </p:nvSpPr>
        <p:spPr>
          <a:xfrm>
            <a:off x="388620" y="967741"/>
            <a:ext cx="8343900" cy="875004"/>
          </a:xfrm>
        </p:spPr>
        <p:txBody>
          <a:bodyPr/>
          <a:lstStyle/>
          <a:p>
            <a:r>
              <a:rPr lang="en-US" dirty="0"/>
              <a:t>C gives us a very simple method of defining </a:t>
            </a:r>
            <a:r>
              <a:rPr lang="en-US" i="1" dirty="0"/>
              <a:t>aggregate data types</a:t>
            </a:r>
            <a:r>
              <a:rPr lang="en-US" dirty="0"/>
              <a:t>.</a:t>
            </a:r>
          </a:p>
          <a:p>
            <a:r>
              <a:rPr lang="en-US" dirty="0"/>
              <a:t>The struct keyword can combine several data types together:</a:t>
            </a:r>
          </a:p>
        </p:txBody>
      </p:sp>
      <p:sp>
        <p:nvSpPr>
          <p:cNvPr id="4" name="Footer Placeholder 3">
            <a:extLst>
              <a:ext uri="{FF2B5EF4-FFF2-40B4-BE49-F238E27FC236}">
                <a16:creationId xmlns:a16="http://schemas.microsoft.com/office/drawing/2014/main" id="{562F04D7-D075-4CBC-A50A-3A949AD57721}"/>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03EAA83C-0865-464C-BEAA-ABB650853877}"/>
              </a:ext>
            </a:extLst>
          </p:cNvPr>
          <p:cNvSpPr>
            <a:spLocks noGrp="1"/>
          </p:cNvSpPr>
          <p:nvPr>
            <p:ph type="sldNum" sz="quarter" idx="12"/>
          </p:nvPr>
        </p:nvSpPr>
        <p:spPr/>
        <p:txBody>
          <a:bodyPr/>
          <a:lstStyle/>
          <a:p>
            <a:fld id="{B4AAD609-F83C-4414-814B-B5A2DF99692C}" type="slidenum">
              <a:rPr lang="en-US" smtClean="0"/>
              <a:pPr/>
              <a:t>39</a:t>
            </a:fld>
            <a:endParaRPr lang="en-US" dirty="0"/>
          </a:p>
        </p:txBody>
      </p:sp>
      <p:sp>
        <p:nvSpPr>
          <p:cNvPr id="6" name="Content Placeholder 2">
            <a:extLst>
              <a:ext uri="{FF2B5EF4-FFF2-40B4-BE49-F238E27FC236}">
                <a16:creationId xmlns:a16="http://schemas.microsoft.com/office/drawing/2014/main" id="{F66FA4E9-9520-4174-BE09-E102B5628976}"/>
              </a:ext>
            </a:extLst>
          </p:cNvPr>
          <p:cNvSpPr txBox="1">
            <a:spLocks/>
          </p:cNvSpPr>
          <p:nvPr/>
        </p:nvSpPr>
        <p:spPr>
          <a:xfrm>
            <a:off x="165101" y="1842744"/>
            <a:ext cx="8978899" cy="343151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struct</a:t>
            </a:r>
            <a:r>
              <a:rPr lang="en-US" sz="2400" dirty="0">
                <a:latin typeface="Inconsolata" panose="020B0609030003000000" pitchFamily="49" charset="0"/>
              </a:rPr>
              <a:t> Song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a:t>
            </a:r>
            <a:r>
              <a:rPr lang="en-US" sz="2400" dirty="0" err="1">
                <a:latin typeface="Inconsolata" panose="020B0609030003000000" pitchFamily="49" charset="0"/>
              </a:rPr>
              <a:t>lengthInSeconds</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a:t>
            </a:r>
            <a:r>
              <a:rPr lang="en-US" sz="2400" dirty="0" err="1">
                <a:latin typeface="Inconsolata" panose="020B0609030003000000" pitchFamily="49" charset="0"/>
              </a:rPr>
              <a:t>yearRecorded</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a:solidFill>
                  <a:schemeClr val="accent6">
                    <a:lumMod val="50000"/>
                  </a:schemeClr>
                </a:solidFill>
                <a:latin typeface="Inconsolata" panose="020B0609030003000000" pitchFamily="49" charset="0"/>
              </a:rPr>
              <a:t> // Note the semi-colon!</a:t>
            </a:r>
          </a:p>
          <a:p>
            <a:pPr marL="0" indent="0">
              <a:spcBef>
                <a:spcPts val="600"/>
              </a:spcBef>
              <a:buNone/>
            </a:pPr>
            <a:endParaRPr lang="en-US" sz="2400" dirty="0">
              <a:solidFill>
                <a:schemeClr val="accent6">
                  <a:lumMod val="50000"/>
                </a:schemeClr>
              </a:solidFill>
              <a:latin typeface="Inconsolata" panose="020B0609030003000000" pitchFamily="49" charset="0"/>
            </a:endParaRPr>
          </a:p>
          <a:p>
            <a:pPr marL="0" indent="0">
              <a:spcBef>
                <a:spcPts val="600"/>
              </a:spcBef>
              <a:buNone/>
            </a:pPr>
            <a:r>
              <a:rPr lang="en-US" sz="2400" dirty="0">
                <a:solidFill>
                  <a:schemeClr val="accent6">
                    <a:lumMod val="50000"/>
                  </a:schemeClr>
                </a:solidFill>
                <a:latin typeface="Inconsolata" panose="020B0609030003000000" pitchFamily="49" charset="0"/>
              </a:rPr>
              <a:t>  // You can declare a Song variable like so:</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struct</a:t>
            </a:r>
            <a:r>
              <a:rPr lang="en-US" sz="2400" dirty="0">
                <a:latin typeface="Inconsolata" panose="020B0609030003000000" pitchFamily="49" charset="0"/>
              </a:rPr>
              <a:t> Song </a:t>
            </a:r>
            <a:r>
              <a:rPr lang="en-US" sz="2400" dirty="0" err="1">
                <a:latin typeface="Inconsolata" panose="020B0609030003000000" pitchFamily="49" charset="0"/>
              </a:rPr>
              <a:t>my_song</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my_song.lengthInSeconds</a:t>
            </a:r>
            <a:r>
              <a:rPr lang="en-US" sz="2400" dirty="0">
                <a:latin typeface="Inconsolata" panose="020B0609030003000000" pitchFamily="49" charset="0"/>
              </a:rPr>
              <a:t> = 512;</a:t>
            </a:r>
          </a:p>
        </p:txBody>
      </p:sp>
    </p:spTree>
    <p:extLst>
      <p:ext uri="{BB962C8B-B14F-4D97-AF65-F5344CB8AC3E}">
        <p14:creationId xmlns:p14="http://schemas.microsoft.com/office/powerpoint/2010/main" val="400541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DC0C-FB07-46B0-9511-DF2056FE14BB}"/>
              </a:ext>
            </a:extLst>
          </p:cNvPr>
          <p:cNvSpPr>
            <a:spLocks noGrp="1"/>
          </p:cNvSpPr>
          <p:nvPr>
            <p:ph type="title"/>
          </p:nvPr>
        </p:nvSpPr>
        <p:spPr/>
        <p:txBody>
          <a:bodyPr/>
          <a:lstStyle/>
          <a:p>
            <a:r>
              <a:rPr lang="en-US" dirty="0"/>
              <a:t>C: Relevance</a:t>
            </a:r>
          </a:p>
        </p:txBody>
      </p:sp>
      <p:sp>
        <p:nvSpPr>
          <p:cNvPr id="3" name="Content Placeholder 2">
            <a:extLst>
              <a:ext uri="{FF2B5EF4-FFF2-40B4-BE49-F238E27FC236}">
                <a16:creationId xmlns:a16="http://schemas.microsoft.com/office/drawing/2014/main" id="{3AD70D48-8444-42A9-801B-58011C3B0748}"/>
              </a:ext>
            </a:extLst>
          </p:cNvPr>
          <p:cNvSpPr>
            <a:spLocks noGrp="1"/>
          </p:cNvSpPr>
          <p:nvPr>
            <p:ph idx="1"/>
          </p:nvPr>
        </p:nvSpPr>
        <p:spPr>
          <a:xfrm>
            <a:off x="4282887" y="967740"/>
            <a:ext cx="4585447" cy="4179729"/>
          </a:xfrm>
        </p:spPr>
        <p:txBody>
          <a:bodyPr/>
          <a:lstStyle/>
          <a:p>
            <a:r>
              <a:rPr lang="en-US" dirty="0"/>
              <a:t>From IEEE Spectrum:</a:t>
            </a:r>
          </a:p>
          <a:p>
            <a:pPr lvl="1"/>
            <a:r>
              <a:rPr lang="en-US" dirty="0">
                <a:hlinkClick r:id="rId2"/>
              </a:rPr>
              <a:t>https://spectrum.ieee.org/static/interactive-the-top-programming-languages-2019</a:t>
            </a:r>
            <a:endParaRPr lang="en-US" dirty="0"/>
          </a:p>
          <a:p>
            <a:pPr lvl="1"/>
            <a:endParaRPr lang="en-US" dirty="0"/>
          </a:p>
          <a:p>
            <a:r>
              <a:rPr lang="en-US" dirty="0"/>
              <a:t>Still relatively popular…</a:t>
            </a:r>
          </a:p>
          <a:p>
            <a:pPr lvl="1"/>
            <a:r>
              <a:rPr lang="en-US" dirty="0"/>
              <a:t>Lots of legacy code.</a:t>
            </a:r>
          </a:p>
          <a:p>
            <a:pPr lvl="1"/>
            <a:r>
              <a:rPr lang="en-US" dirty="0"/>
              <a:t>Lots of embedded devices.</a:t>
            </a:r>
          </a:p>
          <a:p>
            <a:pPr lvl="1"/>
            <a:r>
              <a:rPr lang="en-US" dirty="0"/>
              <a:t>Python, Java, R, JS are all written in C.</a:t>
            </a:r>
          </a:p>
        </p:txBody>
      </p:sp>
      <p:sp>
        <p:nvSpPr>
          <p:cNvPr id="4" name="Footer Placeholder 3">
            <a:extLst>
              <a:ext uri="{FF2B5EF4-FFF2-40B4-BE49-F238E27FC236}">
                <a16:creationId xmlns:a16="http://schemas.microsoft.com/office/drawing/2014/main" id="{219EC8E6-721F-4FEE-906B-E8DE22616538}"/>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BBB64FC7-9C32-487A-A7E6-0B7112702C03}"/>
              </a:ext>
            </a:extLst>
          </p:cNvPr>
          <p:cNvSpPr>
            <a:spLocks noGrp="1"/>
          </p:cNvSpPr>
          <p:nvPr>
            <p:ph type="sldNum" sz="quarter" idx="12"/>
          </p:nvPr>
        </p:nvSpPr>
        <p:spPr/>
        <p:txBody>
          <a:bodyPr/>
          <a:lstStyle/>
          <a:p>
            <a:fld id="{B4AAD609-F83C-4414-814B-B5A2DF99692C}" type="slidenum">
              <a:rPr lang="en-US" smtClean="0"/>
              <a:pPr/>
              <a:t>4</a:t>
            </a:fld>
            <a:endParaRPr lang="en-US" dirty="0"/>
          </a:p>
        </p:txBody>
      </p:sp>
      <p:pic>
        <p:nvPicPr>
          <p:cNvPr id="6" name="Picture 5">
            <a:extLst>
              <a:ext uri="{FF2B5EF4-FFF2-40B4-BE49-F238E27FC236}">
                <a16:creationId xmlns:a16="http://schemas.microsoft.com/office/drawing/2014/main" id="{F2E5447D-022F-4DB5-BB79-43D23FA376D4}"/>
              </a:ext>
            </a:extLst>
          </p:cNvPr>
          <p:cNvPicPr>
            <a:picLocks noChangeAspect="1"/>
          </p:cNvPicPr>
          <p:nvPr/>
        </p:nvPicPr>
        <p:blipFill>
          <a:blip r:embed="rId3"/>
          <a:stretch>
            <a:fillRect/>
          </a:stretch>
        </p:blipFill>
        <p:spPr>
          <a:xfrm>
            <a:off x="141196" y="717180"/>
            <a:ext cx="4027610" cy="4605618"/>
          </a:xfrm>
          <a:prstGeom prst="rect">
            <a:avLst/>
          </a:prstGeom>
        </p:spPr>
      </p:pic>
      <p:sp>
        <p:nvSpPr>
          <p:cNvPr id="7" name="Rectangle 6">
            <a:extLst>
              <a:ext uri="{FF2B5EF4-FFF2-40B4-BE49-F238E27FC236}">
                <a16:creationId xmlns:a16="http://schemas.microsoft.com/office/drawing/2014/main" id="{F462B7B0-C95B-432F-B12F-BCDE6FC1181C}"/>
              </a:ext>
            </a:extLst>
          </p:cNvPr>
          <p:cNvSpPr/>
          <p:nvPr/>
        </p:nvSpPr>
        <p:spPr>
          <a:xfrm>
            <a:off x="201708" y="1754841"/>
            <a:ext cx="3919817" cy="410135"/>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300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465F-5F96-4DD8-9F06-7532B9BAB459}"/>
              </a:ext>
            </a:extLst>
          </p:cNvPr>
          <p:cNvSpPr>
            <a:spLocks noGrp="1"/>
          </p:cNvSpPr>
          <p:nvPr>
            <p:ph type="title"/>
          </p:nvPr>
        </p:nvSpPr>
        <p:spPr/>
        <p:txBody>
          <a:bodyPr/>
          <a:lstStyle/>
          <a:p>
            <a:r>
              <a:rPr lang="en-US" dirty="0"/>
              <a:t>I don’t like all that typing… So I’ll… typedef it</a:t>
            </a:r>
          </a:p>
        </p:txBody>
      </p:sp>
      <p:sp>
        <p:nvSpPr>
          <p:cNvPr id="3" name="Content Placeholder 2">
            <a:extLst>
              <a:ext uri="{FF2B5EF4-FFF2-40B4-BE49-F238E27FC236}">
                <a16:creationId xmlns:a16="http://schemas.microsoft.com/office/drawing/2014/main" id="{680C1E98-735F-44CD-920C-AA1D01CED51B}"/>
              </a:ext>
            </a:extLst>
          </p:cNvPr>
          <p:cNvSpPr>
            <a:spLocks noGrp="1"/>
          </p:cNvSpPr>
          <p:nvPr>
            <p:ph idx="1"/>
          </p:nvPr>
        </p:nvSpPr>
        <p:spPr/>
        <p:txBody>
          <a:bodyPr/>
          <a:lstStyle/>
          <a:p>
            <a:r>
              <a:rPr lang="en-US" dirty="0"/>
              <a:t>To avoid typing the full name “struct Song” we can create a Song type instead.</a:t>
            </a:r>
          </a:p>
          <a:p>
            <a:r>
              <a:rPr lang="en-US" dirty="0"/>
              <a:t>The typedef keyword defines new types.</a:t>
            </a:r>
          </a:p>
        </p:txBody>
      </p:sp>
      <p:sp>
        <p:nvSpPr>
          <p:cNvPr id="4" name="Footer Placeholder 3">
            <a:extLst>
              <a:ext uri="{FF2B5EF4-FFF2-40B4-BE49-F238E27FC236}">
                <a16:creationId xmlns:a16="http://schemas.microsoft.com/office/drawing/2014/main" id="{B6646CA0-70E1-4426-96C2-F59777F2B581}"/>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07DBD59F-F484-4D61-93BB-EBEBEF8877C6}"/>
              </a:ext>
            </a:extLst>
          </p:cNvPr>
          <p:cNvSpPr>
            <a:spLocks noGrp="1"/>
          </p:cNvSpPr>
          <p:nvPr>
            <p:ph type="sldNum" sz="quarter" idx="12"/>
          </p:nvPr>
        </p:nvSpPr>
        <p:spPr/>
        <p:txBody>
          <a:bodyPr/>
          <a:lstStyle/>
          <a:p>
            <a:fld id="{B4AAD609-F83C-4414-814B-B5A2DF99692C}" type="slidenum">
              <a:rPr lang="en-US" smtClean="0"/>
              <a:pPr/>
              <a:t>40</a:t>
            </a:fld>
            <a:endParaRPr lang="en-US" dirty="0"/>
          </a:p>
        </p:txBody>
      </p:sp>
      <p:sp>
        <p:nvSpPr>
          <p:cNvPr id="6" name="Content Placeholder 2">
            <a:extLst>
              <a:ext uri="{FF2B5EF4-FFF2-40B4-BE49-F238E27FC236}">
                <a16:creationId xmlns:a16="http://schemas.microsoft.com/office/drawing/2014/main" id="{DFAFC837-DDB1-4510-99E7-4E36FF3AEA27}"/>
              </a:ext>
            </a:extLst>
          </p:cNvPr>
          <p:cNvSpPr txBox="1">
            <a:spLocks/>
          </p:cNvSpPr>
          <p:nvPr/>
        </p:nvSpPr>
        <p:spPr>
          <a:xfrm>
            <a:off x="165101" y="2179320"/>
            <a:ext cx="8978899" cy="309493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typedef struct</a:t>
            </a:r>
            <a:r>
              <a:rPr lang="en-US" sz="2400" dirty="0">
                <a:latin typeface="Inconsolata" panose="020B0609030003000000" pitchFamily="49" charset="0"/>
              </a:rPr>
              <a:t>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a:t>
            </a:r>
            <a:r>
              <a:rPr lang="en-US" sz="2400" dirty="0" err="1">
                <a:latin typeface="Inconsolata" panose="020B0609030003000000" pitchFamily="49" charset="0"/>
              </a:rPr>
              <a:t>lengthInSeconds</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int</a:t>
            </a:r>
            <a:r>
              <a:rPr lang="en-US" sz="2400" dirty="0">
                <a:latin typeface="Inconsolata" panose="020B0609030003000000" pitchFamily="49" charset="0"/>
              </a:rPr>
              <a:t> </a:t>
            </a:r>
            <a:r>
              <a:rPr lang="en-US" sz="2400" dirty="0" err="1">
                <a:latin typeface="Inconsolata" panose="020B0609030003000000" pitchFamily="49" charset="0"/>
              </a:rPr>
              <a:t>yearRecorded</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 Song;</a:t>
            </a:r>
            <a:r>
              <a:rPr lang="en-US" sz="2400" dirty="0">
                <a:solidFill>
                  <a:schemeClr val="accent6">
                    <a:lumMod val="50000"/>
                  </a:schemeClr>
                </a:solidFill>
                <a:latin typeface="Inconsolata" panose="020B0609030003000000" pitchFamily="49" charset="0"/>
              </a:rPr>
              <a:t> // Note Song is now written afterward!</a:t>
            </a:r>
          </a:p>
          <a:p>
            <a:pPr marL="0" indent="0">
              <a:spcBef>
                <a:spcPts val="600"/>
              </a:spcBef>
              <a:buNone/>
            </a:pPr>
            <a:endParaRPr lang="en-US" sz="2400" dirty="0">
              <a:solidFill>
                <a:schemeClr val="accent6">
                  <a:lumMod val="50000"/>
                </a:schemeClr>
              </a:solidFill>
              <a:latin typeface="Inconsolata" panose="020B0609030003000000" pitchFamily="49" charset="0"/>
            </a:endParaRPr>
          </a:p>
          <a:p>
            <a:pPr marL="0" indent="0">
              <a:spcBef>
                <a:spcPts val="600"/>
              </a:spcBef>
              <a:buNone/>
            </a:pPr>
            <a:r>
              <a:rPr lang="en-US" sz="2400" dirty="0">
                <a:solidFill>
                  <a:schemeClr val="accent6">
                    <a:lumMod val="50000"/>
                  </a:schemeClr>
                </a:solidFill>
                <a:latin typeface="Inconsolata" panose="020B0609030003000000" pitchFamily="49" charset="0"/>
              </a:rPr>
              <a:t>  // You can declare a Song variable like so:</a:t>
            </a:r>
          </a:p>
          <a:p>
            <a:pPr marL="0" indent="0">
              <a:spcBef>
                <a:spcPts val="600"/>
              </a:spcBef>
              <a:buNone/>
            </a:pPr>
            <a:r>
              <a:rPr lang="en-US" sz="2400" dirty="0">
                <a:latin typeface="Inconsolata" panose="020B0609030003000000" pitchFamily="49" charset="0"/>
              </a:rPr>
              <a:t>  Song </a:t>
            </a:r>
            <a:r>
              <a:rPr lang="en-US" sz="2400" dirty="0" err="1">
                <a:latin typeface="Inconsolata" panose="020B0609030003000000" pitchFamily="49" charset="0"/>
              </a:rPr>
              <a:t>my_song</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r>
              <a:rPr lang="en-US" sz="2400" dirty="0" err="1">
                <a:latin typeface="Inconsolata" panose="020B0609030003000000" pitchFamily="49" charset="0"/>
              </a:rPr>
              <a:t>my_song.lengthInSeconds</a:t>
            </a:r>
            <a:r>
              <a:rPr lang="en-US" sz="2400" dirty="0">
                <a:latin typeface="Inconsolata" panose="020B0609030003000000" pitchFamily="49" charset="0"/>
              </a:rPr>
              <a:t> = 512;</a:t>
            </a:r>
          </a:p>
        </p:txBody>
      </p:sp>
    </p:spTree>
    <p:extLst>
      <p:ext uri="{BB962C8B-B14F-4D97-AF65-F5344CB8AC3E}">
        <p14:creationId xmlns:p14="http://schemas.microsoft.com/office/powerpoint/2010/main" val="365923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465F-5F96-4DD8-9F06-7532B9BAB459}"/>
              </a:ext>
            </a:extLst>
          </p:cNvPr>
          <p:cNvSpPr>
            <a:spLocks noGrp="1"/>
          </p:cNvSpPr>
          <p:nvPr>
            <p:ph type="title"/>
          </p:nvPr>
        </p:nvSpPr>
        <p:spPr/>
        <p:txBody>
          <a:bodyPr/>
          <a:lstStyle/>
          <a:p>
            <a:r>
              <a:rPr lang="en-US" dirty="0"/>
              <a:t>I don’t like all that typing… So I’ll… typedef it</a:t>
            </a:r>
          </a:p>
        </p:txBody>
      </p:sp>
      <p:sp>
        <p:nvSpPr>
          <p:cNvPr id="3" name="Content Placeholder 2">
            <a:extLst>
              <a:ext uri="{FF2B5EF4-FFF2-40B4-BE49-F238E27FC236}">
                <a16:creationId xmlns:a16="http://schemas.microsoft.com/office/drawing/2014/main" id="{680C1E98-735F-44CD-920C-AA1D01CED51B}"/>
              </a:ext>
            </a:extLst>
          </p:cNvPr>
          <p:cNvSpPr>
            <a:spLocks noGrp="1"/>
          </p:cNvSpPr>
          <p:nvPr>
            <p:ph idx="1"/>
          </p:nvPr>
        </p:nvSpPr>
        <p:spPr>
          <a:xfrm>
            <a:off x="388619" y="807720"/>
            <a:ext cx="8590279" cy="4179729"/>
          </a:xfrm>
        </p:spPr>
        <p:txBody>
          <a:bodyPr/>
          <a:lstStyle/>
          <a:p>
            <a:r>
              <a:rPr lang="en-US" dirty="0"/>
              <a:t>You can also do this with integer types, for instance to define bool:</a:t>
            </a:r>
          </a:p>
          <a:p>
            <a:pPr marL="0" indent="0">
              <a:buNone/>
            </a:pPr>
            <a:br>
              <a:rPr lang="en-US" dirty="0"/>
            </a:br>
            <a:endParaRPr lang="en-US" dirty="0"/>
          </a:p>
          <a:p>
            <a:r>
              <a:rPr lang="en-US" dirty="0"/>
              <a:t>And</a:t>
            </a:r>
            <a:r>
              <a:rPr lang="en-US" dirty="0">
                <a:solidFill>
                  <a:schemeClr val="accent1">
                    <a:lumMod val="75000"/>
                  </a:schemeClr>
                </a:solidFill>
                <a:latin typeface="Inconsolata" panose="020B0609030003000000" pitchFamily="49" charset="0"/>
              </a:rPr>
              <a:t> </a:t>
            </a:r>
            <a:r>
              <a:rPr lang="en-US" dirty="0" err="1">
                <a:solidFill>
                  <a:schemeClr val="accent1">
                    <a:lumMod val="75000"/>
                  </a:schemeClr>
                </a:solidFill>
                <a:latin typeface="Inconsolata" panose="020B0609030003000000" pitchFamily="49" charset="0"/>
              </a:rPr>
              <a:t>enum</a:t>
            </a:r>
            <a:r>
              <a:rPr lang="en-US" dirty="0">
                <a:solidFill>
                  <a:schemeClr val="accent1">
                    <a:lumMod val="75000"/>
                  </a:schemeClr>
                </a:solidFill>
                <a:latin typeface="Inconsolata" panose="020B0609030003000000" pitchFamily="49" charset="0"/>
              </a:rPr>
              <a:t> </a:t>
            </a:r>
            <a:r>
              <a:rPr lang="en-US" dirty="0"/>
              <a:t>types, although it won’t complain if you mix/match them:</a:t>
            </a:r>
          </a:p>
          <a:p>
            <a:pPr marL="0" indent="0">
              <a:buNone/>
            </a:pPr>
            <a:br>
              <a:rPr lang="en-US" dirty="0"/>
            </a:br>
            <a:endParaRPr lang="en-US" dirty="0"/>
          </a:p>
          <a:p>
            <a:r>
              <a:rPr lang="en-US" dirty="0"/>
              <a:t>Now, functions can better illustrate they take an </a:t>
            </a:r>
            <a:r>
              <a:rPr lang="en-US" dirty="0" err="1"/>
              <a:t>enum</a:t>
            </a:r>
            <a:r>
              <a:rPr lang="en-US" dirty="0"/>
              <a:t> value:</a:t>
            </a:r>
          </a:p>
          <a:p>
            <a:pPr lvl="1"/>
            <a:r>
              <a:rPr lang="en-US" dirty="0"/>
              <a:t>Though, it accepts any integer and, yikes, any </a:t>
            </a:r>
            <a:r>
              <a:rPr lang="en-US" dirty="0" err="1"/>
              <a:t>enum</a:t>
            </a:r>
            <a:r>
              <a:rPr lang="en-US" dirty="0"/>
              <a:t> value without complaint!</a:t>
            </a:r>
          </a:p>
        </p:txBody>
      </p:sp>
      <p:sp>
        <p:nvSpPr>
          <p:cNvPr id="4" name="Footer Placeholder 3">
            <a:extLst>
              <a:ext uri="{FF2B5EF4-FFF2-40B4-BE49-F238E27FC236}">
                <a16:creationId xmlns:a16="http://schemas.microsoft.com/office/drawing/2014/main" id="{B6646CA0-70E1-4426-96C2-F59777F2B581}"/>
              </a:ext>
            </a:extLst>
          </p:cNvPr>
          <p:cNvSpPr>
            <a:spLocks noGrp="1"/>
          </p:cNvSpPr>
          <p:nvPr>
            <p:ph type="ftr" sz="quarter" idx="11"/>
          </p:nvPr>
        </p:nvSpPr>
        <p:spPr>
          <a:xfrm>
            <a:off x="0" y="5486718"/>
            <a:ext cx="2019300" cy="220715"/>
          </a:xfrm>
        </p:spPr>
        <p:txBody>
          <a:bodyPr/>
          <a:lstStyle/>
          <a:p>
            <a:r>
              <a:rPr lang="en-US" dirty="0">
                <a:solidFill>
                  <a:schemeClr val="bg1">
                    <a:lumMod val="75000"/>
                  </a:schemeClr>
                </a:solidFill>
              </a:rPr>
              <a:t>CS/COE 0449 – Spring 2019/2020</a:t>
            </a:r>
          </a:p>
        </p:txBody>
      </p:sp>
      <p:sp>
        <p:nvSpPr>
          <p:cNvPr id="5" name="Slide Number Placeholder 4">
            <a:extLst>
              <a:ext uri="{FF2B5EF4-FFF2-40B4-BE49-F238E27FC236}">
                <a16:creationId xmlns:a16="http://schemas.microsoft.com/office/drawing/2014/main" id="{07DBD59F-F484-4D61-93BB-EBEBEF8877C6}"/>
              </a:ext>
            </a:extLst>
          </p:cNvPr>
          <p:cNvSpPr>
            <a:spLocks noGrp="1"/>
          </p:cNvSpPr>
          <p:nvPr>
            <p:ph type="sldNum" sz="quarter" idx="12"/>
          </p:nvPr>
        </p:nvSpPr>
        <p:spPr/>
        <p:txBody>
          <a:bodyPr/>
          <a:lstStyle/>
          <a:p>
            <a:fld id="{B4AAD609-F83C-4414-814B-B5A2DF99692C}" type="slidenum">
              <a:rPr lang="en-US" smtClean="0"/>
              <a:pPr/>
              <a:t>41</a:t>
            </a:fld>
            <a:endParaRPr lang="en-US" dirty="0"/>
          </a:p>
        </p:txBody>
      </p:sp>
      <p:sp>
        <p:nvSpPr>
          <p:cNvPr id="6" name="Content Placeholder 2">
            <a:extLst>
              <a:ext uri="{FF2B5EF4-FFF2-40B4-BE49-F238E27FC236}">
                <a16:creationId xmlns:a16="http://schemas.microsoft.com/office/drawing/2014/main" id="{DFAFC837-DDB1-4510-99E7-4E36FF3AEA27}"/>
              </a:ext>
            </a:extLst>
          </p:cNvPr>
          <p:cNvSpPr txBox="1">
            <a:spLocks/>
          </p:cNvSpPr>
          <p:nvPr/>
        </p:nvSpPr>
        <p:spPr>
          <a:xfrm>
            <a:off x="784860" y="1158240"/>
            <a:ext cx="8359140" cy="5105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typedef int</a:t>
            </a:r>
            <a:r>
              <a:rPr lang="en-US" sz="2400" dirty="0">
                <a:latin typeface="Inconsolata" panose="020B0609030003000000" pitchFamily="49" charset="0"/>
              </a:rPr>
              <a:t> bool;</a:t>
            </a:r>
          </a:p>
        </p:txBody>
      </p:sp>
      <p:sp>
        <p:nvSpPr>
          <p:cNvPr id="7" name="Content Placeholder 2">
            <a:extLst>
              <a:ext uri="{FF2B5EF4-FFF2-40B4-BE49-F238E27FC236}">
                <a16:creationId xmlns:a16="http://schemas.microsoft.com/office/drawing/2014/main" id="{BFF4D56C-CEDE-4CC9-98A7-1F240A673C0E}"/>
              </a:ext>
            </a:extLst>
          </p:cNvPr>
          <p:cNvSpPr txBox="1">
            <a:spLocks/>
          </p:cNvSpPr>
          <p:nvPr/>
        </p:nvSpPr>
        <p:spPr>
          <a:xfrm>
            <a:off x="784860" y="2168049"/>
            <a:ext cx="8359140" cy="5105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typedef </a:t>
            </a:r>
            <a:r>
              <a:rPr lang="en-US" sz="2400" dirty="0" err="1">
                <a:solidFill>
                  <a:schemeClr val="accent1">
                    <a:lumMod val="75000"/>
                  </a:schemeClr>
                </a:solidFill>
                <a:latin typeface="Inconsolata" panose="020B0609030003000000" pitchFamily="49" charset="0"/>
              </a:rPr>
              <a:t>enum</a:t>
            </a:r>
            <a:r>
              <a:rPr lang="en-US" sz="2400" dirty="0">
                <a:solidFill>
                  <a:schemeClr val="accent1">
                    <a:lumMod val="75000"/>
                  </a:schemeClr>
                </a:solidFill>
                <a:latin typeface="Inconsolata" panose="020B0609030003000000" pitchFamily="49" charset="0"/>
              </a:rPr>
              <a:t> </a:t>
            </a:r>
            <a:r>
              <a:rPr lang="en-US" sz="2400" dirty="0">
                <a:latin typeface="Inconsolata" panose="020B0609030003000000" pitchFamily="49" charset="0"/>
              </a:rPr>
              <a:t>{ CS445, CS447, CS449 } Course;</a:t>
            </a:r>
          </a:p>
        </p:txBody>
      </p:sp>
      <p:sp>
        <p:nvSpPr>
          <p:cNvPr id="8" name="Content Placeholder 2">
            <a:extLst>
              <a:ext uri="{FF2B5EF4-FFF2-40B4-BE49-F238E27FC236}">
                <a16:creationId xmlns:a16="http://schemas.microsoft.com/office/drawing/2014/main" id="{D2140E5E-F5D7-4C60-95EA-F65DE72129BA}"/>
              </a:ext>
            </a:extLst>
          </p:cNvPr>
          <p:cNvSpPr txBox="1">
            <a:spLocks/>
          </p:cNvSpPr>
          <p:nvPr/>
        </p:nvSpPr>
        <p:spPr>
          <a:xfrm>
            <a:off x="256540" y="3710940"/>
            <a:ext cx="8887460" cy="1875049"/>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lgn="l" defTabSz="685800" rtl="0" eaLnBrk="1" latinLnBrk="0" hangingPunct="1">
              <a:lnSpc>
                <a:spcPct val="90000"/>
              </a:lnSpc>
              <a:spcBef>
                <a:spcPts val="375"/>
              </a:spcBef>
              <a:buClr>
                <a:schemeClr val="accent1">
                  <a:lumMod val="75000"/>
                </a:schemeClr>
              </a:buClr>
              <a:buFont typeface="Wingdings" panose="05000000000000000000" pitchFamily="2"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Clr>
                <a:srgbClr val="FF0000"/>
              </a:buClr>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void</a:t>
            </a:r>
            <a:r>
              <a:rPr lang="en-US" sz="2400" dirty="0">
                <a:latin typeface="Inconsolata" panose="020B0609030003000000" pitchFamily="49" charset="0"/>
              </a:rPr>
              <a:t> </a:t>
            </a:r>
            <a:r>
              <a:rPr lang="en-US" sz="2400" dirty="0" err="1">
                <a:latin typeface="Inconsolata" panose="020B0609030003000000" pitchFamily="49" charset="0"/>
              </a:rPr>
              <a:t>print_course</a:t>
            </a:r>
            <a:r>
              <a:rPr lang="en-US" sz="2400" dirty="0">
                <a:latin typeface="Inconsolata" panose="020B0609030003000000" pitchFamily="49" charset="0"/>
              </a:rPr>
              <a:t>(Course course)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switch</a:t>
            </a:r>
            <a:r>
              <a:rPr lang="en-US" sz="2400" dirty="0">
                <a:latin typeface="Inconsolata" panose="020B0609030003000000" pitchFamily="49" charset="0"/>
              </a:rPr>
              <a:t> (course) {</a:t>
            </a:r>
          </a:p>
          <a:p>
            <a:pPr marL="0" indent="0">
              <a:spcBef>
                <a:spcPts val="600"/>
              </a:spcBef>
              <a:buNone/>
            </a:pPr>
            <a:r>
              <a:rPr lang="en-US" sz="2400" dirty="0">
                <a:latin typeface="Inconsolata" panose="020B0609030003000000" pitchFamily="49" charset="0"/>
              </a:rPr>
              <a:t>      </a:t>
            </a:r>
            <a:r>
              <a:rPr lang="en-US" sz="2400" dirty="0">
                <a:solidFill>
                  <a:schemeClr val="accent1">
                    <a:lumMod val="75000"/>
                  </a:schemeClr>
                </a:solidFill>
                <a:latin typeface="Inconsolata" panose="020B0609030003000000" pitchFamily="49" charset="0"/>
              </a:rPr>
              <a:t>case</a:t>
            </a:r>
            <a:r>
              <a:rPr lang="en-US" sz="2400" dirty="0">
                <a:latin typeface="Inconsolata" panose="020B0609030003000000" pitchFamily="49" charset="0"/>
              </a:rPr>
              <a:t> CS449: </a:t>
            </a:r>
            <a:r>
              <a:rPr lang="en-US" sz="2400" dirty="0" err="1">
                <a:latin typeface="Inconsolata" panose="020B0609030003000000" pitchFamily="49" charset="0"/>
              </a:rPr>
              <a:t>printf</a:t>
            </a:r>
            <a:r>
              <a:rPr lang="en-US" sz="2400" dirty="0">
                <a:latin typeface="Inconsolata" panose="020B0609030003000000" pitchFamily="49" charset="0"/>
              </a:rPr>
              <a:t>(</a:t>
            </a:r>
            <a:r>
              <a:rPr lang="en-US" sz="2400" dirty="0">
                <a:solidFill>
                  <a:schemeClr val="accent2">
                    <a:lumMod val="75000"/>
                  </a:schemeClr>
                </a:solidFill>
                <a:latin typeface="Inconsolata" panose="020B0609030003000000" pitchFamily="49" charset="0"/>
              </a:rPr>
              <a:t>”The best course: CS449!\n”</a:t>
            </a:r>
            <a:r>
              <a:rPr lang="en-US" sz="2400" dirty="0">
                <a:latin typeface="Inconsolata" panose="020B0609030003000000" pitchFamily="49" charset="0"/>
              </a:rPr>
              <a:t>);</a:t>
            </a:r>
          </a:p>
          <a:p>
            <a:pPr marL="0" indent="0">
              <a:spcBef>
                <a:spcPts val="600"/>
              </a:spcBef>
              <a:buNone/>
            </a:pPr>
            <a:r>
              <a:rPr lang="en-US" sz="2400" dirty="0">
                <a:latin typeface="Inconsolata" panose="020B0609030003000000" pitchFamily="49" charset="0"/>
              </a:rPr>
              <a:t>    }</a:t>
            </a:r>
          </a:p>
          <a:p>
            <a:pPr marL="0" indent="0">
              <a:spcBef>
                <a:spcPts val="600"/>
              </a:spcBef>
              <a:buNone/>
            </a:pPr>
            <a:r>
              <a:rPr lang="en-US" sz="2400" dirty="0">
                <a:latin typeface="Inconsolata" panose="020B0609030003000000" pitchFamily="49" charset="0"/>
              </a:rPr>
              <a:t>  }</a:t>
            </a:r>
          </a:p>
        </p:txBody>
      </p:sp>
    </p:spTree>
    <p:extLst>
      <p:ext uri="{BB962C8B-B14F-4D97-AF65-F5344CB8AC3E}">
        <p14:creationId xmlns:p14="http://schemas.microsoft.com/office/powerpoint/2010/main" val="256440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F24D-3EA0-4289-AA35-DEAFF4B7E783}"/>
              </a:ext>
            </a:extLst>
          </p:cNvPr>
          <p:cNvSpPr>
            <a:spLocks noGrp="1"/>
          </p:cNvSpPr>
          <p:nvPr>
            <p:ph type="title"/>
          </p:nvPr>
        </p:nvSpPr>
        <p:spPr/>
        <p:txBody>
          <a:bodyPr/>
          <a:lstStyle/>
          <a:p>
            <a:r>
              <a:rPr lang="en-US" dirty="0"/>
              <a:t>That’s seriously all you get…</a:t>
            </a:r>
          </a:p>
        </p:txBody>
      </p:sp>
      <p:sp>
        <p:nvSpPr>
          <p:cNvPr id="3" name="Content Placeholder 2">
            <a:extLst>
              <a:ext uri="{FF2B5EF4-FFF2-40B4-BE49-F238E27FC236}">
                <a16:creationId xmlns:a16="http://schemas.microsoft.com/office/drawing/2014/main" id="{D5F282A5-8622-4EB0-9E6B-DA49DF34A23A}"/>
              </a:ext>
            </a:extLst>
          </p:cNvPr>
          <p:cNvSpPr>
            <a:spLocks noGrp="1"/>
          </p:cNvSpPr>
          <p:nvPr>
            <p:ph idx="1"/>
          </p:nvPr>
        </p:nvSpPr>
        <p:spPr>
          <a:xfrm>
            <a:off x="388620" y="739140"/>
            <a:ext cx="8343900" cy="4408329"/>
          </a:xfrm>
        </p:spPr>
        <p:txBody>
          <a:bodyPr/>
          <a:lstStyle/>
          <a:p>
            <a:r>
              <a:rPr lang="en-US" dirty="0"/>
              <a:t>Unlike Java, C is not Object-Oriented and has no class instantiation.</a:t>
            </a:r>
          </a:p>
          <a:p>
            <a:r>
              <a:rPr lang="en-US" dirty="0"/>
              <a:t>That’s C++!</a:t>
            </a:r>
          </a:p>
        </p:txBody>
      </p:sp>
      <p:sp>
        <p:nvSpPr>
          <p:cNvPr id="4" name="Footer Placeholder 3">
            <a:extLst>
              <a:ext uri="{FF2B5EF4-FFF2-40B4-BE49-F238E27FC236}">
                <a16:creationId xmlns:a16="http://schemas.microsoft.com/office/drawing/2014/main" id="{87EE565F-4F82-469F-8046-8948E38B30B6}"/>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CDD09690-F1C1-46F9-9C19-001B8741088E}"/>
              </a:ext>
            </a:extLst>
          </p:cNvPr>
          <p:cNvSpPr>
            <a:spLocks noGrp="1"/>
          </p:cNvSpPr>
          <p:nvPr>
            <p:ph type="sldNum" sz="quarter" idx="12"/>
          </p:nvPr>
        </p:nvSpPr>
        <p:spPr/>
        <p:txBody>
          <a:bodyPr/>
          <a:lstStyle/>
          <a:p>
            <a:fld id="{B4AAD609-F83C-4414-814B-B5A2DF99692C}" type="slidenum">
              <a:rPr lang="en-US" smtClean="0"/>
              <a:pPr/>
              <a:t>42</a:t>
            </a:fld>
            <a:endParaRPr lang="en-US" dirty="0"/>
          </a:p>
        </p:txBody>
      </p:sp>
      <p:pic>
        <p:nvPicPr>
          <p:cNvPr id="6" name="Picture 5">
            <a:extLst>
              <a:ext uri="{FF2B5EF4-FFF2-40B4-BE49-F238E27FC236}">
                <a16:creationId xmlns:a16="http://schemas.microsoft.com/office/drawing/2014/main" id="{1C5459CC-599A-49C6-9B81-97C49EC755DA}"/>
              </a:ext>
            </a:extLst>
          </p:cNvPr>
          <p:cNvPicPr>
            <a:picLocks noChangeAspect="1"/>
          </p:cNvPicPr>
          <p:nvPr/>
        </p:nvPicPr>
        <p:blipFill>
          <a:blip r:embed="rId2"/>
          <a:stretch>
            <a:fillRect/>
          </a:stretch>
        </p:blipFill>
        <p:spPr>
          <a:xfrm>
            <a:off x="458483" y="1477996"/>
            <a:ext cx="8227034" cy="3818222"/>
          </a:xfrm>
          <a:prstGeom prst="rect">
            <a:avLst/>
          </a:prstGeom>
        </p:spPr>
      </p:pic>
    </p:spTree>
    <p:extLst>
      <p:ext uri="{BB962C8B-B14F-4D97-AF65-F5344CB8AC3E}">
        <p14:creationId xmlns:p14="http://schemas.microsoft.com/office/powerpoint/2010/main" val="97520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3B521-87B0-4E6A-BFAE-C29074ECD0D2}"/>
              </a:ext>
            </a:extLst>
          </p:cNvPr>
          <p:cNvSpPr>
            <a:spLocks noGrp="1"/>
          </p:cNvSpPr>
          <p:nvPr>
            <p:ph type="title"/>
          </p:nvPr>
        </p:nvSpPr>
        <p:spPr/>
        <p:txBody>
          <a:bodyPr/>
          <a:lstStyle/>
          <a:p>
            <a:r>
              <a:rPr lang="en-US" dirty="0"/>
              <a:t>Garbage in, garbage out: initialization</a:t>
            </a:r>
          </a:p>
        </p:txBody>
      </p:sp>
      <p:sp>
        <p:nvSpPr>
          <p:cNvPr id="3" name="Content Placeholder 2">
            <a:extLst>
              <a:ext uri="{FF2B5EF4-FFF2-40B4-BE49-F238E27FC236}">
                <a16:creationId xmlns:a16="http://schemas.microsoft.com/office/drawing/2014/main" id="{F0E84ABE-9014-479F-8F9A-8890D29E592D}"/>
              </a:ext>
            </a:extLst>
          </p:cNvPr>
          <p:cNvSpPr>
            <a:spLocks noGrp="1"/>
          </p:cNvSpPr>
          <p:nvPr>
            <p:ph idx="1"/>
          </p:nvPr>
        </p:nvSpPr>
        <p:spPr/>
        <p:txBody>
          <a:bodyPr/>
          <a:lstStyle/>
          <a:p>
            <a:r>
              <a:rPr lang="en-US" dirty="0"/>
              <a:t>As we saw earlier, variables don’t require initialization.</a:t>
            </a:r>
          </a:p>
          <a:p>
            <a:endParaRPr lang="en-US" dirty="0"/>
          </a:p>
          <a:p>
            <a:r>
              <a:rPr lang="en-US" dirty="0"/>
              <a:t>However, unlike Java, the variables do not have a default value.</a:t>
            </a:r>
          </a:p>
          <a:p>
            <a:pPr lvl="1"/>
            <a:r>
              <a:rPr lang="en-US" dirty="0"/>
              <a:t>Java will initialize integers to 0 if you do not specify.</a:t>
            </a:r>
          </a:p>
          <a:p>
            <a:pPr lvl="1"/>
            <a:r>
              <a:rPr lang="en-US" dirty="0"/>
              <a:t>C, on the other hand…</a:t>
            </a:r>
          </a:p>
          <a:p>
            <a:pPr lvl="1"/>
            <a:endParaRPr lang="en-US" dirty="0"/>
          </a:p>
          <a:p>
            <a:pPr lvl="1"/>
            <a:endParaRPr lang="en-US" dirty="0"/>
          </a:p>
          <a:p>
            <a:r>
              <a:rPr lang="en-US" dirty="0"/>
              <a:t>The default values for variables are undefined.</a:t>
            </a:r>
          </a:p>
          <a:p>
            <a:pPr lvl="1"/>
            <a:r>
              <a:rPr lang="en-US" dirty="0"/>
              <a:t>They could be anything.</a:t>
            </a:r>
          </a:p>
          <a:p>
            <a:pPr lvl="1"/>
            <a:r>
              <a:rPr lang="en-US" dirty="0"/>
              <a:t>The Operating System ultimately decides.</a:t>
            </a:r>
          </a:p>
          <a:p>
            <a:pPr lvl="2"/>
            <a:r>
              <a:rPr lang="en-US" dirty="0"/>
              <a:t>Generally, whatever memory is left over. Also known as “garbage.”</a:t>
            </a:r>
          </a:p>
          <a:p>
            <a:pPr lvl="2"/>
            <a:endParaRPr lang="en-US" dirty="0"/>
          </a:p>
          <a:p>
            <a:pPr lvl="1"/>
            <a:r>
              <a:rPr lang="en-US"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ALWAYS INITIALIZE YOUR VARIABLES</a:t>
            </a:r>
          </a:p>
        </p:txBody>
      </p:sp>
      <p:sp>
        <p:nvSpPr>
          <p:cNvPr id="4" name="Footer Placeholder 3">
            <a:extLst>
              <a:ext uri="{FF2B5EF4-FFF2-40B4-BE49-F238E27FC236}">
                <a16:creationId xmlns:a16="http://schemas.microsoft.com/office/drawing/2014/main" id="{73E20FBB-0D42-485B-93F6-AFD6372D92D9}"/>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74A08261-A34F-4E99-902C-8E60A4B0F7F6}"/>
              </a:ext>
            </a:extLst>
          </p:cNvPr>
          <p:cNvSpPr>
            <a:spLocks noGrp="1"/>
          </p:cNvSpPr>
          <p:nvPr>
            <p:ph type="sldNum" sz="quarter" idx="12"/>
          </p:nvPr>
        </p:nvSpPr>
        <p:spPr/>
        <p:txBody>
          <a:bodyPr/>
          <a:lstStyle/>
          <a:p>
            <a:fld id="{B4AAD609-F83C-4414-814B-B5A2DF99692C}" type="slidenum">
              <a:rPr lang="en-US" smtClean="0"/>
              <a:pPr/>
              <a:t>43</a:t>
            </a:fld>
            <a:endParaRPr lang="en-US" dirty="0"/>
          </a:p>
        </p:txBody>
      </p:sp>
    </p:spTree>
    <p:extLst>
      <p:ext uri="{BB962C8B-B14F-4D97-AF65-F5344CB8AC3E}">
        <p14:creationId xmlns:p14="http://schemas.microsoft.com/office/powerpoint/2010/main" val="39731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59A4-F7E9-418C-898E-B9F94C9EE939}"/>
              </a:ext>
            </a:extLst>
          </p:cNvPr>
          <p:cNvSpPr>
            <a:spLocks noGrp="1"/>
          </p:cNvSpPr>
          <p:nvPr>
            <p:ph type="title"/>
          </p:nvPr>
        </p:nvSpPr>
        <p:spPr/>
        <p:txBody>
          <a:bodyPr/>
          <a:lstStyle/>
          <a:p>
            <a:r>
              <a:rPr lang="en-US" dirty="0"/>
              <a:t>The trouble is stacking up on us!</a:t>
            </a:r>
          </a:p>
        </p:txBody>
      </p:sp>
      <p:sp>
        <p:nvSpPr>
          <p:cNvPr id="3" name="Content Placeholder 2">
            <a:extLst>
              <a:ext uri="{FF2B5EF4-FFF2-40B4-BE49-F238E27FC236}">
                <a16:creationId xmlns:a16="http://schemas.microsoft.com/office/drawing/2014/main" id="{C12B5D43-29D8-4111-AD6F-92785CD759DD}"/>
              </a:ext>
            </a:extLst>
          </p:cNvPr>
          <p:cNvSpPr>
            <a:spLocks noGrp="1"/>
          </p:cNvSpPr>
          <p:nvPr>
            <p:ph idx="1"/>
          </p:nvPr>
        </p:nvSpPr>
        <p:spPr>
          <a:xfrm>
            <a:off x="133825" y="678180"/>
            <a:ext cx="8845075" cy="5120640"/>
          </a:xfrm>
        </p:spPr>
        <p:txBody>
          <a:bodyPr>
            <a:normAutofit fontScale="85000" lnSpcReduction="20000"/>
          </a:bodyPr>
          <a:lstStyle/>
          <a:p>
            <a:pPr marL="0" indent="0">
              <a:spcBef>
                <a:spcPts val="600"/>
              </a:spcBef>
              <a:buNone/>
            </a:pPr>
            <a:r>
              <a:rPr lang="en-US" sz="2000" dirty="0">
                <a:solidFill>
                  <a:srgbClr val="7030A0"/>
                </a:solidFill>
                <a:latin typeface="Inconsolata" panose="020B0609030003000000" pitchFamily="49" charset="0"/>
              </a:rPr>
              <a:t>#include </a:t>
            </a:r>
            <a:r>
              <a:rPr lang="en-US" sz="2000" dirty="0">
                <a:latin typeface="Inconsolata" panose="020B0609030003000000" pitchFamily="49" charset="0"/>
              </a:rPr>
              <a:t>&lt;</a:t>
            </a:r>
            <a:r>
              <a:rPr lang="en-US" sz="2000" dirty="0" err="1">
                <a:solidFill>
                  <a:schemeClr val="accent2">
                    <a:lumMod val="75000"/>
                  </a:schemeClr>
                </a:solidFill>
                <a:latin typeface="Inconsolata" panose="020B0609030003000000" pitchFamily="49" charset="0"/>
              </a:rPr>
              <a:t>stdio.h</a:t>
            </a:r>
            <a:r>
              <a:rPr lang="en-US" sz="2000" dirty="0">
                <a:latin typeface="Inconsolata" panose="020B0609030003000000" pitchFamily="49" charset="0"/>
              </a:rPr>
              <a:t>&gt; </a:t>
            </a:r>
            <a:r>
              <a:rPr lang="en-US" sz="2000" dirty="0">
                <a:solidFill>
                  <a:schemeClr val="accent6">
                    <a:lumMod val="50000"/>
                  </a:schemeClr>
                </a:solidFill>
                <a:latin typeface="Inconsolata" panose="020B0609030003000000" pitchFamily="49" charset="0"/>
              </a:rPr>
              <a:t>  // Gives us '</a:t>
            </a:r>
            <a:r>
              <a:rPr lang="en-US" sz="2000" dirty="0" err="1">
                <a:solidFill>
                  <a:schemeClr val="accent6">
                    <a:lumMod val="50000"/>
                  </a:schemeClr>
                </a:solidFill>
                <a:latin typeface="Inconsolata" panose="020B0609030003000000" pitchFamily="49" charset="0"/>
              </a:rPr>
              <a:t>printf</a:t>
            </a:r>
            <a:r>
              <a:rPr lang="en-US" sz="2000" dirty="0">
                <a:solidFill>
                  <a:schemeClr val="accent6">
                    <a:lumMod val="50000"/>
                  </a:schemeClr>
                </a:solidFill>
                <a:latin typeface="Inconsolata" panose="020B0609030003000000" pitchFamily="49" charset="0"/>
              </a:rPr>
              <a:t>'</a:t>
            </a:r>
          </a:p>
          <a:p>
            <a:pPr marL="0" indent="0">
              <a:spcBef>
                <a:spcPts val="600"/>
              </a:spcBef>
              <a:buNone/>
            </a:pPr>
            <a:r>
              <a:rPr lang="en-US" sz="2000" dirty="0">
                <a:solidFill>
                  <a:srgbClr val="7030A0"/>
                </a:solidFill>
                <a:latin typeface="Inconsolata" panose="020B0609030003000000" pitchFamily="49" charset="0"/>
              </a:rPr>
              <a:t>#include </a:t>
            </a:r>
            <a:r>
              <a:rPr lang="en-US" sz="2000" dirty="0">
                <a:latin typeface="Inconsolata" panose="020B0609030003000000" pitchFamily="49" charset="0"/>
              </a:rPr>
              <a:t>&lt;</a:t>
            </a:r>
            <a:r>
              <a:rPr lang="en-US" sz="2000" dirty="0" err="1">
                <a:solidFill>
                  <a:schemeClr val="accent2">
                    <a:lumMod val="75000"/>
                  </a:schemeClr>
                </a:solidFill>
                <a:latin typeface="Inconsolata" panose="020B0609030003000000" pitchFamily="49" charset="0"/>
              </a:rPr>
              <a:t>stdlib.h</a:t>
            </a:r>
            <a:r>
              <a:rPr lang="en-US" sz="2000" dirty="0">
                <a:latin typeface="Inconsolata" panose="020B0609030003000000" pitchFamily="49" charset="0"/>
              </a:rPr>
              <a:t>&gt; </a:t>
            </a:r>
            <a:r>
              <a:rPr lang="en-US" sz="2000" dirty="0">
                <a:solidFill>
                  <a:schemeClr val="accent6">
                    <a:lumMod val="50000"/>
                  </a:schemeClr>
                </a:solidFill>
                <a:latin typeface="Inconsolata" panose="020B0609030003000000" pitchFamily="49" charset="0"/>
              </a:rPr>
              <a:t> // Gives us 'rand' which returns a random-</a:t>
            </a:r>
            <a:r>
              <a:rPr lang="en-US" sz="2000" dirty="0" err="1">
                <a:solidFill>
                  <a:schemeClr val="accent6">
                    <a:lumMod val="50000"/>
                  </a:schemeClr>
                </a:solidFill>
                <a:latin typeface="Inconsolata" panose="020B0609030003000000" pitchFamily="49" charset="0"/>
              </a:rPr>
              <a:t>ish</a:t>
            </a:r>
            <a:r>
              <a:rPr lang="en-US" sz="2000" dirty="0">
                <a:solidFill>
                  <a:schemeClr val="accent6">
                    <a:lumMod val="50000"/>
                  </a:schemeClr>
                </a:solidFill>
                <a:latin typeface="Inconsolata" panose="020B0609030003000000" pitchFamily="49" charset="0"/>
              </a:rPr>
              <a:t> int</a:t>
            </a:r>
          </a:p>
          <a:p>
            <a:pPr marL="0" indent="0">
              <a:spcBef>
                <a:spcPts val="600"/>
              </a:spcBef>
              <a:buNone/>
            </a:pPr>
            <a:endParaRPr lang="en-US" sz="2000" dirty="0">
              <a:solidFill>
                <a:schemeClr val="accent1">
                  <a:lumMod val="75000"/>
                </a:schemeClr>
              </a:solidFill>
              <a:latin typeface="Inconsolata" panose="020B0609030003000000" pitchFamily="49" charset="0"/>
            </a:endParaRPr>
          </a:p>
          <a:p>
            <a:pPr marL="0" indent="0">
              <a:spcBef>
                <a:spcPts val="600"/>
              </a:spcBef>
              <a:buNone/>
            </a:pPr>
            <a:r>
              <a:rPr lang="en-US" sz="2000" dirty="0">
                <a:solidFill>
                  <a:schemeClr val="accent1">
                    <a:lumMod val="75000"/>
                  </a:schemeClr>
                </a:solidFill>
                <a:latin typeface="Inconsolata" panose="020B0609030003000000" pitchFamily="49" charset="0"/>
              </a:rPr>
              <a:t>void </a:t>
            </a:r>
            <a:r>
              <a:rPr lang="en-US" sz="2000" dirty="0" err="1">
                <a:latin typeface="Inconsolata" panose="020B0609030003000000" pitchFamily="49" charset="0"/>
              </a:rPr>
              <a:t>undefined_local</a:t>
            </a:r>
            <a:r>
              <a:rPr lang="en-US" sz="2000" dirty="0">
                <a:latin typeface="Inconsolata" panose="020B0609030003000000" pitchFamily="49" charset="0"/>
              </a:rPr>
              <a:t>() {</a:t>
            </a:r>
          </a:p>
          <a:p>
            <a:pPr marL="0" indent="0">
              <a:spcBef>
                <a:spcPts val="600"/>
              </a:spcBef>
              <a:buNone/>
            </a:pPr>
            <a:r>
              <a:rPr lang="en-US" sz="2000" dirty="0">
                <a:latin typeface="Inconsolata" panose="020B0609030003000000" pitchFamily="49" charset="0"/>
              </a:rPr>
              <a:t>  </a:t>
            </a:r>
            <a:r>
              <a:rPr lang="en-US" sz="2000" dirty="0">
                <a:solidFill>
                  <a:schemeClr val="accent1">
                    <a:lumMod val="75000"/>
                  </a:schemeClr>
                </a:solidFill>
                <a:latin typeface="Inconsolata" panose="020B0609030003000000" pitchFamily="49" charset="0"/>
              </a:rPr>
              <a:t>int </a:t>
            </a:r>
            <a:r>
              <a:rPr lang="en-US" sz="2000" dirty="0">
                <a:latin typeface="Inconsolata" panose="020B0609030003000000" pitchFamily="49" charset="0"/>
              </a:rPr>
              <a:t>x;</a:t>
            </a:r>
          </a:p>
          <a:p>
            <a:pPr marL="0" indent="0">
              <a:spcBef>
                <a:spcPts val="600"/>
              </a:spcBef>
              <a:buNone/>
            </a:pPr>
            <a:r>
              <a:rPr lang="en-US" sz="2000" dirty="0">
                <a:latin typeface="Inconsolata" panose="020B0609030003000000" pitchFamily="49" charset="0"/>
              </a:rPr>
              <a:t>  </a:t>
            </a:r>
            <a:r>
              <a:rPr lang="en-US" sz="2000" dirty="0" err="1">
                <a:latin typeface="Inconsolata" panose="020B0609030003000000" pitchFamily="49" charset="0"/>
              </a:rPr>
              <a:t>printf</a:t>
            </a:r>
            <a:r>
              <a:rPr lang="en-US" sz="2000" dirty="0">
                <a:latin typeface="Inconsolata" panose="020B0609030003000000" pitchFamily="49" charset="0"/>
              </a:rPr>
              <a:t>(</a:t>
            </a:r>
            <a:r>
              <a:rPr lang="en-US" sz="2000" dirty="0">
                <a:solidFill>
                  <a:schemeClr val="accent2">
                    <a:lumMod val="75000"/>
                  </a:schemeClr>
                </a:solidFill>
                <a:latin typeface="Inconsolata" panose="020B0609030003000000" pitchFamily="49" charset="0"/>
              </a:rPr>
              <a:t>"x = %d\n"</a:t>
            </a:r>
            <a:r>
              <a:rPr lang="en-US" sz="2000" dirty="0">
                <a:latin typeface="Inconsolata" panose="020B0609030003000000" pitchFamily="49" charset="0"/>
              </a:rPr>
              <a:t>, x);</a:t>
            </a:r>
          </a:p>
          <a:p>
            <a:pPr marL="0" indent="0">
              <a:spcBef>
                <a:spcPts val="600"/>
              </a:spcBef>
              <a:buNone/>
            </a:pPr>
            <a:r>
              <a:rPr lang="en-US" sz="2000" dirty="0">
                <a:latin typeface="Inconsolata" panose="020B0609030003000000" pitchFamily="49" charset="0"/>
              </a:rPr>
              <a:t>}</a:t>
            </a:r>
          </a:p>
          <a:p>
            <a:pPr marL="0" indent="0">
              <a:spcBef>
                <a:spcPts val="600"/>
              </a:spcBef>
              <a:buNone/>
            </a:pPr>
            <a:endParaRPr lang="en-US" sz="2000" dirty="0">
              <a:solidFill>
                <a:schemeClr val="accent1">
                  <a:lumMod val="75000"/>
                </a:schemeClr>
              </a:solidFill>
              <a:latin typeface="Inconsolata" panose="020B0609030003000000" pitchFamily="49" charset="0"/>
            </a:endParaRPr>
          </a:p>
          <a:p>
            <a:pPr marL="0" indent="0">
              <a:spcBef>
                <a:spcPts val="600"/>
              </a:spcBef>
              <a:buNone/>
            </a:pPr>
            <a:r>
              <a:rPr lang="en-US" sz="2000" dirty="0">
                <a:solidFill>
                  <a:schemeClr val="accent1">
                    <a:lumMod val="75000"/>
                  </a:schemeClr>
                </a:solidFill>
                <a:latin typeface="Inconsolata" panose="020B0609030003000000" pitchFamily="49" charset="0"/>
              </a:rPr>
              <a:t>void</a:t>
            </a:r>
            <a:r>
              <a:rPr lang="en-US" sz="2000" dirty="0">
                <a:latin typeface="Inconsolata" panose="020B0609030003000000" pitchFamily="49" charset="0"/>
              </a:rPr>
              <a:t> </a:t>
            </a:r>
            <a:r>
              <a:rPr lang="en-US" sz="2000" dirty="0" err="1">
                <a:latin typeface="Inconsolata" panose="020B0609030003000000" pitchFamily="49" charset="0"/>
              </a:rPr>
              <a:t>some_calc</a:t>
            </a:r>
            <a:r>
              <a:rPr lang="en-US" sz="2000" dirty="0">
                <a:latin typeface="Inconsolata" panose="020B0609030003000000" pitchFamily="49" charset="0"/>
              </a:rPr>
              <a:t>(</a:t>
            </a:r>
            <a:r>
              <a:rPr lang="en-US" sz="2000" dirty="0">
                <a:solidFill>
                  <a:schemeClr val="accent1">
                    <a:lumMod val="75000"/>
                  </a:schemeClr>
                </a:solidFill>
                <a:latin typeface="Inconsolata" panose="020B0609030003000000" pitchFamily="49" charset="0"/>
              </a:rPr>
              <a:t>int</a:t>
            </a:r>
            <a:r>
              <a:rPr lang="en-US" sz="2000" dirty="0">
                <a:latin typeface="Inconsolata" panose="020B0609030003000000" pitchFamily="49" charset="0"/>
              </a:rPr>
              <a:t> a) {</a:t>
            </a:r>
          </a:p>
          <a:p>
            <a:pPr marL="0" indent="0">
              <a:spcBef>
                <a:spcPts val="600"/>
              </a:spcBef>
              <a:buNone/>
            </a:pPr>
            <a:r>
              <a:rPr lang="en-US" sz="2000" dirty="0">
                <a:latin typeface="Inconsolata" panose="020B0609030003000000" pitchFamily="49" charset="0"/>
              </a:rPr>
              <a:t>  a = a % 2 ? rand() : -a;</a:t>
            </a:r>
          </a:p>
          <a:p>
            <a:pPr marL="0" indent="0">
              <a:spcBef>
                <a:spcPts val="600"/>
              </a:spcBef>
              <a:buNone/>
            </a:pPr>
            <a:r>
              <a:rPr lang="en-US" sz="2000" dirty="0">
                <a:latin typeface="Inconsolata" panose="020B0609030003000000" pitchFamily="49" charset="0"/>
              </a:rPr>
              <a:t>}</a:t>
            </a:r>
          </a:p>
          <a:p>
            <a:pPr marL="0" indent="0">
              <a:spcBef>
                <a:spcPts val="600"/>
              </a:spcBef>
              <a:buNone/>
            </a:pPr>
            <a:endParaRPr lang="en-US" sz="2000" dirty="0">
              <a:solidFill>
                <a:schemeClr val="accent1">
                  <a:lumMod val="75000"/>
                </a:schemeClr>
              </a:solidFill>
              <a:latin typeface="Inconsolata" panose="020B0609030003000000" pitchFamily="49" charset="0"/>
            </a:endParaRPr>
          </a:p>
          <a:p>
            <a:pPr marL="0" indent="0">
              <a:spcBef>
                <a:spcPts val="600"/>
              </a:spcBef>
              <a:buNone/>
            </a:pPr>
            <a:r>
              <a:rPr lang="en-US" sz="2000" dirty="0">
                <a:solidFill>
                  <a:schemeClr val="accent1">
                    <a:lumMod val="75000"/>
                  </a:schemeClr>
                </a:solidFill>
                <a:latin typeface="Inconsolata" panose="020B0609030003000000" pitchFamily="49" charset="0"/>
              </a:rPr>
              <a:t>int</a:t>
            </a:r>
            <a:r>
              <a:rPr lang="en-US" sz="2000" dirty="0">
                <a:latin typeface="Inconsolata" panose="020B0609030003000000" pitchFamily="49" charset="0"/>
              </a:rPr>
              <a:t> main(</a:t>
            </a:r>
            <a:r>
              <a:rPr lang="en-US" sz="2000" dirty="0">
                <a:solidFill>
                  <a:schemeClr val="accent1">
                    <a:lumMod val="75000"/>
                  </a:schemeClr>
                </a:solidFill>
                <a:latin typeface="Inconsolata" panose="020B0609030003000000" pitchFamily="49" charset="0"/>
              </a:rPr>
              <a:t>void</a:t>
            </a:r>
            <a:r>
              <a:rPr lang="en-US" sz="2000" dirty="0">
                <a:latin typeface="Inconsolata" panose="020B0609030003000000" pitchFamily="49" charset="0"/>
              </a:rPr>
              <a:t>) {</a:t>
            </a:r>
          </a:p>
          <a:p>
            <a:pPr marL="0" indent="0">
              <a:spcBef>
                <a:spcPts val="600"/>
              </a:spcBef>
              <a:buNone/>
            </a:pPr>
            <a:r>
              <a:rPr lang="en-US" sz="2000" dirty="0">
                <a:latin typeface="Inconsolata" panose="020B0609030003000000" pitchFamily="49" charset="0"/>
              </a:rPr>
              <a:t>  </a:t>
            </a:r>
            <a:r>
              <a:rPr lang="en-US" sz="2000" dirty="0">
                <a:solidFill>
                  <a:schemeClr val="accent1">
                    <a:lumMod val="75000"/>
                  </a:schemeClr>
                </a:solidFill>
                <a:latin typeface="Inconsolata" panose="020B0609030003000000" pitchFamily="49" charset="0"/>
              </a:rPr>
              <a:t>for</a:t>
            </a:r>
            <a:r>
              <a:rPr lang="en-US" sz="2000" dirty="0">
                <a:latin typeface="Inconsolata" panose="020B0609030003000000" pitchFamily="49" charset="0"/>
              </a:rPr>
              <a:t> (</a:t>
            </a:r>
            <a:r>
              <a:rPr lang="en-US" sz="2000" dirty="0">
                <a:solidFill>
                  <a:schemeClr val="accent1">
                    <a:lumMod val="75000"/>
                  </a:schemeClr>
                </a:solidFill>
                <a:latin typeface="Inconsolata" panose="020B0609030003000000" pitchFamily="49" charset="0"/>
              </a:rPr>
              <a:t>int</a:t>
            </a:r>
            <a:r>
              <a:rPr lang="en-US" sz="2000" dirty="0">
                <a:latin typeface="Inconsolata" panose="020B0609030003000000" pitchFamily="49" charset="0"/>
              </a:rPr>
              <a:t> </a:t>
            </a:r>
            <a:r>
              <a:rPr lang="en-US" sz="2000" dirty="0" err="1">
                <a:latin typeface="Inconsolata" panose="020B0609030003000000" pitchFamily="49" charset="0"/>
              </a:rPr>
              <a:t>i</a:t>
            </a:r>
            <a:r>
              <a:rPr lang="en-US" sz="2000" dirty="0">
                <a:latin typeface="Inconsolata" panose="020B0609030003000000" pitchFamily="49" charset="0"/>
              </a:rPr>
              <a:t> = 0; </a:t>
            </a:r>
            <a:r>
              <a:rPr lang="en-US" sz="2000" dirty="0" err="1">
                <a:latin typeface="Inconsolata" panose="020B0609030003000000" pitchFamily="49" charset="0"/>
              </a:rPr>
              <a:t>i</a:t>
            </a:r>
            <a:r>
              <a:rPr lang="en-US" sz="2000" dirty="0">
                <a:latin typeface="Inconsolata" panose="020B0609030003000000" pitchFamily="49" charset="0"/>
              </a:rPr>
              <a:t> &lt; 5; </a:t>
            </a:r>
            <a:r>
              <a:rPr lang="en-US" sz="2000" dirty="0" err="1">
                <a:latin typeface="Inconsolata" panose="020B0609030003000000" pitchFamily="49" charset="0"/>
              </a:rPr>
              <a:t>i</a:t>
            </a:r>
            <a:r>
              <a:rPr lang="en-US" sz="2000" dirty="0">
                <a:latin typeface="Inconsolata" panose="020B0609030003000000" pitchFamily="49" charset="0"/>
              </a:rPr>
              <a:t>++) {</a:t>
            </a:r>
          </a:p>
          <a:p>
            <a:pPr marL="0" indent="0">
              <a:spcBef>
                <a:spcPts val="600"/>
              </a:spcBef>
              <a:buNone/>
            </a:pPr>
            <a:r>
              <a:rPr lang="en-US" sz="2000" dirty="0">
                <a:latin typeface="Inconsolata" panose="020B0609030003000000" pitchFamily="49" charset="0"/>
              </a:rPr>
              <a:t>    </a:t>
            </a:r>
            <a:r>
              <a:rPr lang="en-US" sz="2000" dirty="0" err="1">
                <a:latin typeface="Inconsolata" panose="020B0609030003000000" pitchFamily="49" charset="0"/>
              </a:rPr>
              <a:t>some_calc</a:t>
            </a:r>
            <a:r>
              <a:rPr lang="en-US" sz="2000" dirty="0">
                <a:latin typeface="Inconsolata" panose="020B0609030003000000" pitchFamily="49" charset="0"/>
              </a:rPr>
              <a:t>(</a:t>
            </a:r>
            <a:r>
              <a:rPr lang="en-US" sz="2000" dirty="0" err="1">
                <a:latin typeface="Inconsolata" panose="020B0609030003000000" pitchFamily="49" charset="0"/>
              </a:rPr>
              <a:t>i</a:t>
            </a:r>
            <a:r>
              <a:rPr lang="en-US" sz="2000" dirty="0">
                <a:latin typeface="Inconsolata" panose="020B0609030003000000" pitchFamily="49" charset="0"/>
              </a:rPr>
              <a:t> * </a:t>
            </a:r>
            <a:r>
              <a:rPr lang="en-US" sz="2000" dirty="0" err="1">
                <a:latin typeface="Inconsolata" panose="020B0609030003000000" pitchFamily="49" charset="0"/>
              </a:rPr>
              <a:t>i</a:t>
            </a:r>
            <a:r>
              <a:rPr lang="en-US" sz="2000" dirty="0">
                <a:latin typeface="Inconsolata" panose="020B0609030003000000" pitchFamily="49" charset="0"/>
              </a:rPr>
              <a:t>);</a:t>
            </a:r>
          </a:p>
          <a:p>
            <a:pPr marL="0" indent="0">
              <a:spcBef>
                <a:spcPts val="600"/>
              </a:spcBef>
              <a:buNone/>
            </a:pPr>
            <a:r>
              <a:rPr lang="en-US" sz="2000" dirty="0">
                <a:latin typeface="Inconsolata" panose="020B0609030003000000" pitchFamily="49" charset="0"/>
              </a:rPr>
              <a:t>    </a:t>
            </a:r>
            <a:r>
              <a:rPr lang="en-US" sz="2000" dirty="0" err="1">
                <a:latin typeface="Inconsolata" panose="020B0609030003000000" pitchFamily="49" charset="0"/>
              </a:rPr>
              <a:t>undefined_local</a:t>
            </a:r>
            <a:r>
              <a:rPr lang="en-US" sz="2000" dirty="0">
                <a:latin typeface="Inconsolata" panose="020B0609030003000000" pitchFamily="49" charset="0"/>
              </a:rPr>
              <a:t>();</a:t>
            </a:r>
          </a:p>
          <a:p>
            <a:pPr marL="0" indent="0">
              <a:spcBef>
                <a:spcPts val="600"/>
              </a:spcBef>
              <a:buNone/>
            </a:pPr>
            <a:r>
              <a:rPr lang="en-US" sz="2000" dirty="0">
                <a:latin typeface="Inconsolata" panose="020B0609030003000000" pitchFamily="49" charset="0"/>
              </a:rPr>
              <a:t>  }</a:t>
            </a:r>
          </a:p>
          <a:p>
            <a:pPr marL="0" indent="0">
              <a:spcBef>
                <a:spcPts val="600"/>
              </a:spcBef>
              <a:buNone/>
            </a:pPr>
            <a:r>
              <a:rPr lang="en-US" sz="2000" dirty="0">
                <a:solidFill>
                  <a:schemeClr val="accent1">
                    <a:lumMod val="75000"/>
                  </a:schemeClr>
                </a:solidFill>
                <a:latin typeface="Inconsolata" panose="020B0609030003000000" pitchFamily="49" charset="0"/>
              </a:rPr>
              <a:t>  return</a:t>
            </a:r>
            <a:r>
              <a:rPr lang="en-US" sz="2000" dirty="0">
                <a:latin typeface="Inconsolata" panose="020B0609030003000000" pitchFamily="49" charset="0"/>
              </a:rPr>
              <a:t> 0;</a:t>
            </a:r>
          </a:p>
          <a:p>
            <a:pPr marL="0" indent="0">
              <a:spcBef>
                <a:spcPts val="600"/>
              </a:spcBef>
              <a:buNone/>
            </a:pPr>
            <a:r>
              <a:rPr lang="en-US" sz="2000" dirty="0">
                <a:latin typeface="Inconsolata" panose="020B0609030003000000" pitchFamily="49" charset="0"/>
              </a:rPr>
              <a:t>}</a:t>
            </a:r>
          </a:p>
        </p:txBody>
      </p:sp>
      <p:sp>
        <p:nvSpPr>
          <p:cNvPr id="5" name="Slide Number Placeholder 4">
            <a:extLst>
              <a:ext uri="{FF2B5EF4-FFF2-40B4-BE49-F238E27FC236}">
                <a16:creationId xmlns:a16="http://schemas.microsoft.com/office/drawing/2014/main" id="{7D0AB91D-1CF8-4CA4-AA63-D03224A748BD}"/>
              </a:ext>
            </a:extLst>
          </p:cNvPr>
          <p:cNvSpPr>
            <a:spLocks noGrp="1"/>
          </p:cNvSpPr>
          <p:nvPr>
            <p:ph type="sldNum" sz="quarter" idx="12"/>
          </p:nvPr>
        </p:nvSpPr>
        <p:spPr/>
        <p:txBody>
          <a:bodyPr/>
          <a:lstStyle/>
          <a:p>
            <a:fld id="{B4AAD609-F83C-4414-814B-B5A2DF99692C}" type="slidenum">
              <a:rPr lang="en-US" smtClean="0"/>
              <a:pPr/>
              <a:t>44</a:t>
            </a:fld>
            <a:endParaRPr lang="en-US" dirty="0"/>
          </a:p>
        </p:txBody>
      </p:sp>
      <p:sp>
        <p:nvSpPr>
          <p:cNvPr id="6" name="TextBox 5">
            <a:extLst>
              <a:ext uri="{FF2B5EF4-FFF2-40B4-BE49-F238E27FC236}">
                <a16:creationId xmlns:a16="http://schemas.microsoft.com/office/drawing/2014/main" id="{06AC282D-C5DB-444B-8B2E-443C3DDCFA8C}"/>
              </a:ext>
            </a:extLst>
          </p:cNvPr>
          <p:cNvSpPr txBox="1"/>
          <p:nvPr/>
        </p:nvSpPr>
        <p:spPr>
          <a:xfrm>
            <a:off x="2806363" y="5209197"/>
            <a:ext cx="5774338" cy="369332"/>
          </a:xfrm>
          <a:prstGeom prst="rect">
            <a:avLst/>
          </a:prstGeom>
          <a:noFill/>
        </p:spPr>
        <p:txBody>
          <a:bodyPr wrap="none" rtlCol="0">
            <a:spAutoFit/>
          </a:bodyPr>
          <a:lstStyle/>
          <a:p>
            <a:pPr algn="r"/>
            <a:r>
              <a:rPr lang="en-US" dirty="0">
                <a:solidFill>
                  <a:srgbClr val="AB5DA5"/>
                </a:solidFill>
                <a:latin typeface="Lato Black" panose="020F0502020204030203" pitchFamily="34" charset="0"/>
                <a:ea typeface="Lato Black" panose="020F0502020204030203" pitchFamily="34" charset="0"/>
                <a:cs typeface="Lato Black" panose="020F0502020204030203" pitchFamily="34" charset="0"/>
              </a:rPr>
              <a:t>Q</a:t>
            </a:r>
            <a:r>
              <a:rPr lang="en-US" dirty="0">
                <a:latin typeface="Lato" panose="020F0502020204030203" pitchFamily="34" charset="0"/>
                <a:ea typeface="Lato" panose="020F0502020204030203" pitchFamily="34" charset="0"/>
                <a:cs typeface="Lato" panose="020F0502020204030203" pitchFamily="34" charset="0"/>
              </a:rPr>
              <a:t>: Hmm. Where is the value for ‘x’ coming from? Why?</a:t>
            </a:r>
          </a:p>
        </p:txBody>
      </p:sp>
      <p:pic>
        <p:nvPicPr>
          <p:cNvPr id="8" name="Graphic 7">
            <a:extLst>
              <a:ext uri="{FF2B5EF4-FFF2-40B4-BE49-F238E27FC236}">
                <a16:creationId xmlns:a16="http://schemas.microsoft.com/office/drawing/2014/main" id="{CC8C75AA-85A4-42FD-B06C-B64BE9F0AF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93361" y="745010"/>
            <a:ext cx="885539" cy="1339328"/>
          </a:xfrm>
          <a:prstGeom prst="rect">
            <a:avLst/>
          </a:prstGeom>
        </p:spPr>
      </p:pic>
      <p:sp>
        <p:nvSpPr>
          <p:cNvPr id="9" name="Rectangle 8">
            <a:extLst>
              <a:ext uri="{FF2B5EF4-FFF2-40B4-BE49-F238E27FC236}">
                <a16:creationId xmlns:a16="http://schemas.microsoft.com/office/drawing/2014/main" id="{A7B237C0-D828-4120-B825-E505447E969F}"/>
              </a:ext>
            </a:extLst>
          </p:cNvPr>
          <p:cNvSpPr/>
          <p:nvPr/>
        </p:nvSpPr>
        <p:spPr>
          <a:xfrm>
            <a:off x="5121038" y="2114203"/>
            <a:ext cx="1836420" cy="2324100"/>
          </a:xfrm>
          <a:prstGeom prst="rect">
            <a:avLst/>
          </a:prstGeom>
          <a:solidFill>
            <a:srgbClr val="091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833251-C250-4081-8A31-9A1CF4D751A4}"/>
              </a:ext>
            </a:extLst>
          </p:cNvPr>
          <p:cNvSpPr/>
          <p:nvPr/>
        </p:nvSpPr>
        <p:spPr>
          <a:xfrm>
            <a:off x="4936964" y="2060942"/>
            <a:ext cx="1836420" cy="2324100"/>
          </a:xfrm>
          <a:prstGeom prst="rect">
            <a:avLst/>
          </a:prstGeom>
          <a:solidFill>
            <a:srgbClr val="355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7FF3605-741C-4182-8841-617D5DA068BD}"/>
              </a:ext>
            </a:extLst>
          </p:cNvPr>
          <p:cNvSpPr txBox="1"/>
          <p:nvPr/>
        </p:nvSpPr>
        <p:spPr>
          <a:xfrm>
            <a:off x="5036422" y="2084338"/>
            <a:ext cx="1813958" cy="2308324"/>
          </a:xfrm>
          <a:prstGeom prst="rect">
            <a:avLst/>
          </a:prstGeom>
          <a:solidFill>
            <a:schemeClr val="bg1"/>
          </a:solidFill>
          <a:ln>
            <a:solidFill>
              <a:schemeClr val="accent1"/>
            </a:solidFill>
          </a:ln>
        </p:spPr>
        <p:txBody>
          <a:bodyPr wrap="square" rtlCol="0">
            <a:spAutoFit/>
          </a:bodyPr>
          <a:lstStyle/>
          <a:p>
            <a:r>
              <a:rPr lang="en-US" dirty="0">
                <a:latin typeface="Inconsolata" panose="020B0609030003000000" pitchFamily="49" charset="0"/>
              </a:rPr>
              <a:t>Output:</a:t>
            </a:r>
          </a:p>
          <a:p>
            <a:endParaRPr lang="en-US" dirty="0">
              <a:latin typeface="Inconsolata" panose="020B0609030003000000" pitchFamily="49" charset="0"/>
            </a:endParaRPr>
          </a:p>
          <a:p>
            <a:r>
              <a:rPr lang="en-US" dirty="0">
                <a:latin typeface="Inconsolata" panose="020B0609030003000000" pitchFamily="49" charset="0"/>
              </a:rPr>
              <a:t>x = 0</a:t>
            </a:r>
          </a:p>
          <a:p>
            <a:r>
              <a:rPr lang="en-US" dirty="0">
                <a:latin typeface="Inconsolata" panose="020B0609030003000000" pitchFamily="49" charset="0"/>
              </a:rPr>
              <a:t>x = 1804289383</a:t>
            </a:r>
          </a:p>
          <a:p>
            <a:r>
              <a:rPr lang="en-US" dirty="0">
                <a:latin typeface="Inconsolata" panose="020B0609030003000000" pitchFamily="49" charset="0"/>
              </a:rPr>
              <a:t>x = -4</a:t>
            </a:r>
          </a:p>
          <a:p>
            <a:r>
              <a:rPr lang="en-US" dirty="0">
                <a:latin typeface="Inconsolata" panose="020B0609030003000000" pitchFamily="49" charset="0"/>
              </a:rPr>
              <a:t>x = 846930886</a:t>
            </a:r>
          </a:p>
          <a:p>
            <a:r>
              <a:rPr lang="en-US" dirty="0">
                <a:latin typeface="Inconsolata" panose="020B0609030003000000" pitchFamily="49" charset="0"/>
              </a:rPr>
              <a:t>x = -16</a:t>
            </a:r>
          </a:p>
          <a:p>
            <a:endParaRPr lang="en-US" dirty="0">
              <a:latin typeface="Inconsolata" panose="020B0609030003000000" pitchFamily="49" charset="0"/>
            </a:endParaRPr>
          </a:p>
        </p:txBody>
      </p:sp>
    </p:spTree>
    <p:extLst>
      <p:ext uri="{BB962C8B-B14F-4D97-AF65-F5344CB8AC3E}">
        <p14:creationId xmlns:p14="http://schemas.microsoft.com/office/powerpoint/2010/main" val="284615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5F93-FC90-4427-BE39-986881FFB8DD}"/>
              </a:ext>
            </a:extLst>
          </p:cNvPr>
          <p:cNvSpPr>
            <a:spLocks noGrp="1"/>
          </p:cNvSpPr>
          <p:nvPr>
            <p:ph type="title"/>
          </p:nvPr>
        </p:nvSpPr>
        <p:spPr/>
        <p:txBody>
          <a:bodyPr/>
          <a:lstStyle/>
          <a:p>
            <a:r>
              <a:rPr lang="en-US" dirty="0"/>
              <a:t>Where’s that data coming from??</a:t>
            </a:r>
          </a:p>
        </p:txBody>
      </p:sp>
      <p:sp>
        <p:nvSpPr>
          <p:cNvPr id="3" name="Content Placeholder 2">
            <a:extLst>
              <a:ext uri="{FF2B5EF4-FFF2-40B4-BE49-F238E27FC236}">
                <a16:creationId xmlns:a16="http://schemas.microsoft.com/office/drawing/2014/main" id="{22310F28-2408-4B6B-AE18-AF1F5DD7471A}"/>
              </a:ext>
            </a:extLst>
          </p:cNvPr>
          <p:cNvSpPr>
            <a:spLocks noGrp="1"/>
          </p:cNvSpPr>
          <p:nvPr>
            <p:ph idx="1"/>
          </p:nvPr>
        </p:nvSpPr>
        <p:spPr/>
        <p:txBody>
          <a:bodyPr/>
          <a:lstStyle/>
          <a:p>
            <a:r>
              <a:rPr lang="en-US" dirty="0"/>
              <a:t>Every variable and data in your program technically has a location in which it lives.</a:t>
            </a:r>
          </a:p>
          <a:p>
            <a:endParaRPr lang="en-US" i="1" dirty="0"/>
          </a:p>
          <a:p>
            <a:r>
              <a:rPr lang="en-US" dirty="0"/>
              <a:t>In the previous nonsense example, the “x” variable was sharing the same space as the “a” variable from the other function.</a:t>
            </a:r>
          </a:p>
          <a:p>
            <a:pPr lvl="1"/>
            <a:r>
              <a:rPr lang="en-US" dirty="0"/>
              <a:t>The section of incremental memory called the stack, in this specific case.</a:t>
            </a:r>
          </a:p>
          <a:p>
            <a:pPr lvl="1"/>
            <a:r>
              <a:rPr lang="en-US" dirty="0"/>
              <a:t>This is not defined behavior of the language, but rather the OS.</a:t>
            </a:r>
          </a:p>
          <a:p>
            <a:pPr lvl="1"/>
            <a:endParaRPr lang="en-US" dirty="0"/>
          </a:p>
          <a:p>
            <a:r>
              <a:rPr lang="en-US" dirty="0"/>
              <a:t>C does not impose many rules on how memory is laid out and used.</a:t>
            </a:r>
          </a:p>
          <a:p>
            <a:pPr lvl="1"/>
            <a:r>
              <a:rPr lang="en-US" dirty="0"/>
              <a:t>In fact, it gets right out of the way and lets you fall flat on your face.</a:t>
            </a:r>
          </a:p>
          <a:p>
            <a:pPr lvl="1"/>
            <a:endParaRPr lang="en-US" dirty="0"/>
          </a:p>
          <a:p>
            <a:r>
              <a:rPr lang="en-US" dirty="0"/>
              <a:t>Now, we will take a deeper dive into…      </a:t>
            </a:r>
            <a:r>
              <a:rPr lang="en-US" sz="3200" i="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MEMORY</a:t>
            </a:r>
          </a:p>
          <a:p>
            <a:pPr lvl="1"/>
            <a:endParaRPr lang="en-US" dirty="0"/>
          </a:p>
          <a:p>
            <a:endParaRPr lang="en-US" dirty="0"/>
          </a:p>
        </p:txBody>
      </p:sp>
      <p:sp>
        <p:nvSpPr>
          <p:cNvPr id="4" name="Footer Placeholder 3">
            <a:extLst>
              <a:ext uri="{FF2B5EF4-FFF2-40B4-BE49-F238E27FC236}">
                <a16:creationId xmlns:a16="http://schemas.microsoft.com/office/drawing/2014/main" id="{13F6D2F2-7B8A-40AB-8636-424861467C88}"/>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145E1052-0F8D-4C4E-875B-86C77944D9A2}"/>
              </a:ext>
            </a:extLst>
          </p:cNvPr>
          <p:cNvSpPr>
            <a:spLocks noGrp="1"/>
          </p:cNvSpPr>
          <p:nvPr>
            <p:ph type="sldNum" sz="quarter" idx="12"/>
          </p:nvPr>
        </p:nvSpPr>
        <p:spPr/>
        <p:txBody>
          <a:bodyPr/>
          <a:lstStyle/>
          <a:p>
            <a:fld id="{B4AAD609-F83C-4414-814B-B5A2DF99692C}" type="slidenum">
              <a:rPr lang="en-US" smtClean="0"/>
              <a:pPr/>
              <a:t>45</a:t>
            </a:fld>
            <a:endParaRPr lang="en-US" dirty="0"/>
          </a:p>
        </p:txBody>
      </p:sp>
    </p:spTree>
    <p:extLst>
      <p:ext uri="{BB962C8B-B14F-4D97-AF65-F5344CB8AC3E}">
        <p14:creationId xmlns:p14="http://schemas.microsoft.com/office/powerpoint/2010/main" val="63984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3554-A27A-4917-8143-1E5BCECC2103}"/>
              </a:ext>
            </a:extLst>
          </p:cNvPr>
          <p:cNvSpPr>
            <a:spLocks noGrp="1"/>
          </p:cNvSpPr>
          <p:nvPr>
            <p:ph type="title"/>
          </p:nvPr>
        </p:nvSpPr>
        <p:spPr/>
        <p:txBody>
          <a:bodyPr/>
          <a:lstStyle/>
          <a:p>
            <a:r>
              <a:rPr lang="en-US" dirty="0"/>
              <a:t>Compilation</a:t>
            </a:r>
          </a:p>
        </p:txBody>
      </p:sp>
      <p:sp>
        <p:nvSpPr>
          <p:cNvPr id="3" name="Content Placeholder 2">
            <a:extLst>
              <a:ext uri="{FF2B5EF4-FFF2-40B4-BE49-F238E27FC236}">
                <a16:creationId xmlns:a16="http://schemas.microsoft.com/office/drawing/2014/main" id="{F6B59FC9-4965-4733-BB70-848ACFD56DB9}"/>
              </a:ext>
            </a:extLst>
          </p:cNvPr>
          <p:cNvSpPr>
            <a:spLocks noGrp="1"/>
          </p:cNvSpPr>
          <p:nvPr>
            <p:ph idx="1"/>
          </p:nvPr>
        </p:nvSpPr>
        <p:spPr>
          <a:xfrm>
            <a:off x="388620" y="967740"/>
            <a:ext cx="8343900" cy="4518660"/>
          </a:xfrm>
        </p:spPr>
        <p:txBody>
          <a:bodyPr>
            <a:normAutofit/>
          </a:bodyPr>
          <a:lstStyle/>
          <a:p>
            <a:r>
              <a:rPr lang="en-US" dirty="0"/>
              <a:t>C is a compiled language.</a:t>
            </a:r>
          </a:p>
          <a:p>
            <a:pPr lvl="1"/>
            <a:r>
              <a:rPr lang="en-US" dirty="0"/>
              <a:t>Code is generally converted into machine code.</a:t>
            </a:r>
          </a:p>
          <a:p>
            <a:pPr lvl="1"/>
            <a:r>
              <a:rPr lang="en-US" dirty="0"/>
              <a:t>Java, by contrast, indirectly converts to machine code using a byte-code.</a:t>
            </a:r>
          </a:p>
          <a:p>
            <a:pPr lvl="1"/>
            <a:r>
              <a:rPr lang="en-US" dirty="0"/>
              <a:t>Python, by contrast to both, interprets the code.</a:t>
            </a:r>
          </a:p>
          <a:p>
            <a:pPr lvl="1"/>
            <a:endParaRPr lang="en-US" dirty="0"/>
          </a:p>
          <a:p>
            <a:r>
              <a:rPr lang="en-US" dirty="0"/>
              <a:t>The difference is in a trade-off about when and how to create a machine-level representation of the source code.</a:t>
            </a:r>
          </a:p>
          <a:p>
            <a:endParaRPr lang="en-US" dirty="0"/>
          </a:p>
          <a:p>
            <a:r>
              <a:rPr lang="en-US" dirty="0"/>
              <a:t>A general C compiler will typically convert *.c source files into an intermediate *.o object file. Then, it will </a:t>
            </a:r>
            <a:r>
              <a:rPr lang="en-US" i="1" dirty="0"/>
              <a:t>link </a:t>
            </a:r>
            <a:r>
              <a:rPr lang="en-US" dirty="0"/>
              <a:t>these together to form an executable.</a:t>
            </a:r>
          </a:p>
          <a:p>
            <a:pPr lvl="1"/>
            <a:r>
              <a:rPr lang="en-US" dirty="0"/>
              <a:t>Assembly is also part of this process, but it is done behind the scenes.</a:t>
            </a:r>
          </a:p>
          <a:p>
            <a:pPr lvl="1"/>
            <a:r>
              <a:rPr lang="en-US" dirty="0"/>
              <a:t>You can have </a:t>
            </a:r>
            <a:r>
              <a:rPr lang="en-US" dirty="0" err="1"/>
              <a:t>gcc</a:t>
            </a:r>
            <a:r>
              <a:rPr lang="en-US" dirty="0"/>
              <a:t> (a common C compiler) spit out the assembly if you want!</a:t>
            </a:r>
          </a:p>
        </p:txBody>
      </p:sp>
      <p:sp>
        <p:nvSpPr>
          <p:cNvPr id="4" name="Footer Placeholder 3">
            <a:extLst>
              <a:ext uri="{FF2B5EF4-FFF2-40B4-BE49-F238E27FC236}">
                <a16:creationId xmlns:a16="http://schemas.microsoft.com/office/drawing/2014/main" id="{7E85BE3D-8444-4266-B6E1-171DE2319DC0}"/>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EC213C73-A7AE-431D-A7CE-C1050CADA19A}"/>
              </a:ext>
            </a:extLst>
          </p:cNvPr>
          <p:cNvSpPr>
            <a:spLocks noGrp="1"/>
          </p:cNvSpPr>
          <p:nvPr>
            <p:ph type="sldNum" sz="quarter" idx="12"/>
          </p:nvPr>
        </p:nvSpPr>
        <p:spPr/>
        <p:txBody>
          <a:bodyPr/>
          <a:lstStyle/>
          <a:p>
            <a:fld id="{B4AAD609-F83C-4414-814B-B5A2DF99692C}" type="slidenum">
              <a:rPr lang="en-US" smtClean="0"/>
              <a:pPr/>
              <a:t>5</a:t>
            </a:fld>
            <a:endParaRPr lang="en-US" dirty="0"/>
          </a:p>
        </p:txBody>
      </p:sp>
    </p:spTree>
    <p:extLst>
      <p:ext uri="{BB962C8B-B14F-4D97-AF65-F5344CB8AC3E}">
        <p14:creationId xmlns:p14="http://schemas.microsoft.com/office/powerpoint/2010/main" val="259233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9F95-AD36-458D-9522-A89655EDF6E4}"/>
              </a:ext>
            </a:extLst>
          </p:cNvPr>
          <p:cNvSpPr>
            <a:spLocks noGrp="1"/>
          </p:cNvSpPr>
          <p:nvPr>
            <p:ph type="title"/>
          </p:nvPr>
        </p:nvSpPr>
        <p:spPr/>
        <p:txBody>
          <a:bodyPr/>
          <a:lstStyle/>
          <a:p>
            <a:r>
              <a:rPr lang="en-US" dirty="0"/>
              <a:t>Compilation: Simple Overview – Step 1</a:t>
            </a:r>
          </a:p>
        </p:txBody>
      </p:sp>
      <p:sp>
        <p:nvSpPr>
          <p:cNvPr id="4" name="Footer Placeholder 3">
            <a:extLst>
              <a:ext uri="{FF2B5EF4-FFF2-40B4-BE49-F238E27FC236}">
                <a16:creationId xmlns:a16="http://schemas.microsoft.com/office/drawing/2014/main" id="{6EDB7D77-1D21-4A1E-B21B-7F70B7C77F46}"/>
              </a:ext>
            </a:extLst>
          </p:cNvPr>
          <p:cNvSpPr>
            <a:spLocks noGrp="1"/>
          </p:cNvSpPr>
          <p:nvPr>
            <p:ph type="ftr" sz="quarter" idx="11"/>
          </p:nvPr>
        </p:nvSpPr>
        <p:spPr/>
        <p:txBody>
          <a:bodyPr/>
          <a:lstStyle/>
          <a:p>
            <a:r>
              <a:rPr lang="en-US"/>
              <a:t>CS/COE 0449 – Spring 2019/2020</a:t>
            </a:r>
            <a:endParaRPr lang="en-US" dirty="0"/>
          </a:p>
        </p:txBody>
      </p:sp>
      <p:sp>
        <p:nvSpPr>
          <p:cNvPr id="5" name="Slide Number Placeholder 4">
            <a:extLst>
              <a:ext uri="{FF2B5EF4-FFF2-40B4-BE49-F238E27FC236}">
                <a16:creationId xmlns:a16="http://schemas.microsoft.com/office/drawing/2014/main" id="{9E045AC2-2BBD-4DBE-B367-03C82632A15A}"/>
              </a:ext>
            </a:extLst>
          </p:cNvPr>
          <p:cNvSpPr>
            <a:spLocks noGrp="1"/>
          </p:cNvSpPr>
          <p:nvPr>
            <p:ph type="sldNum" sz="quarter" idx="12"/>
          </p:nvPr>
        </p:nvSpPr>
        <p:spPr/>
        <p:txBody>
          <a:bodyPr/>
          <a:lstStyle/>
          <a:p>
            <a:fld id="{B4AAD609-F83C-4414-814B-B5A2DF99692C}" type="slidenum">
              <a:rPr lang="en-US" smtClean="0"/>
              <a:pPr/>
              <a:t>6</a:t>
            </a:fld>
            <a:endParaRPr lang="en-US" dirty="0"/>
          </a:p>
        </p:txBody>
      </p:sp>
      <p:grpSp>
        <p:nvGrpSpPr>
          <p:cNvPr id="8" name="Group 7">
            <a:extLst>
              <a:ext uri="{FF2B5EF4-FFF2-40B4-BE49-F238E27FC236}">
                <a16:creationId xmlns:a16="http://schemas.microsoft.com/office/drawing/2014/main" id="{DD94508A-C70E-4600-BD11-F69C45240C94}"/>
              </a:ext>
            </a:extLst>
          </p:cNvPr>
          <p:cNvGrpSpPr/>
          <p:nvPr/>
        </p:nvGrpSpPr>
        <p:grpSpPr>
          <a:xfrm>
            <a:off x="304800" y="986116"/>
            <a:ext cx="1219200" cy="1893332"/>
            <a:chOff x="304800" y="1104900"/>
            <a:chExt cx="1219200" cy="1893332"/>
          </a:xfrm>
        </p:grpSpPr>
        <p:sp>
          <p:nvSpPr>
            <p:cNvPr id="9" name="Card 6">
              <a:extLst>
                <a:ext uri="{FF2B5EF4-FFF2-40B4-BE49-F238E27FC236}">
                  <a16:creationId xmlns:a16="http://schemas.microsoft.com/office/drawing/2014/main" id="{9457BEF4-7B0C-4ECC-BF72-553AA6700449}"/>
                </a:ext>
              </a:extLst>
            </p:cNvPr>
            <p:cNvSpPr/>
            <p:nvPr/>
          </p:nvSpPr>
          <p:spPr>
            <a:xfrm>
              <a:off x="304800" y="1104900"/>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rPr>
                <a:t>/\/\/\/\/\/\/\/\/\/\/\/\/\/\/\/\/\/\/\/\/\/\/\/\/\/\/\/\/\/\/\/\/\/\/\/\/\/\/\/\/\/\/\/\/\/\/\/\/\/\/\/\/\/\/\/\/\/\/\/\/\/\/\/\/\/\/\/\/\/\/\/\/\/\/\/\/\/\/\/\/\/\/\/\/\/\/\/\/\/\/\/\/\/\/\/\/\/\/\/\/\/\/\/\/\/\/\/\/\/\/\/\/\/\/\/\/\/\/\/\/\/\/\/\/\/\/</a:t>
              </a:r>
            </a:p>
          </p:txBody>
        </p:sp>
        <p:sp>
          <p:nvSpPr>
            <p:cNvPr id="10" name="TextBox 9">
              <a:extLst>
                <a:ext uri="{FF2B5EF4-FFF2-40B4-BE49-F238E27FC236}">
                  <a16:creationId xmlns:a16="http://schemas.microsoft.com/office/drawing/2014/main" id="{BDB9E568-6D6C-4ABE-AF68-E48F4C02317E}"/>
                </a:ext>
              </a:extLst>
            </p:cNvPr>
            <p:cNvSpPr txBox="1"/>
            <p:nvPr/>
          </p:nvSpPr>
          <p:spPr>
            <a:xfrm>
              <a:off x="467001" y="2628900"/>
              <a:ext cx="894797"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hello.c</a:t>
              </a:r>
              <a:endPar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1" name="Group 10">
            <a:extLst>
              <a:ext uri="{FF2B5EF4-FFF2-40B4-BE49-F238E27FC236}">
                <a16:creationId xmlns:a16="http://schemas.microsoft.com/office/drawing/2014/main" id="{205CC648-FE79-47FD-8B81-B05F4B72E47C}"/>
              </a:ext>
            </a:extLst>
          </p:cNvPr>
          <p:cNvGrpSpPr/>
          <p:nvPr/>
        </p:nvGrpSpPr>
        <p:grpSpPr>
          <a:xfrm flipV="1">
            <a:off x="1437429" y="2439089"/>
            <a:ext cx="1063517" cy="1026848"/>
            <a:chOff x="1837928" y="1030692"/>
            <a:chExt cx="1063517" cy="1029620"/>
          </a:xfrm>
        </p:grpSpPr>
        <p:sp>
          <p:nvSpPr>
            <p:cNvPr id="12" name="Bent Arrow 11">
              <a:extLst>
                <a:ext uri="{FF2B5EF4-FFF2-40B4-BE49-F238E27FC236}">
                  <a16:creationId xmlns:a16="http://schemas.microsoft.com/office/drawing/2014/main" id="{4C4791CE-044C-4FA8-96D4-B9FDB7900C43}"/>
                </a:ext>
              </a:extLst>
            </p:cNvPr>
            <p:cNvSpPr/>
            <p:nvPr/>
          </p:nvSpPr>
          <p:spPr>
            <a:xfrm rot="2902855">
              <a:off x="1771189" y="1097431"/>
              <a:ext cx="1029620" cy="896141"/>
            </a:xfrm>
            <a:prstGeom prst="bentArrow">
              <a:avLst>
                <a:gd name="adj1" fmla="val 25000"/>
                <a:gd name="adj2" fmla="val 25000"/>
                <a:gd name="adj3" fmla="val 25000"/>
                <a:gd name="adj4" fmla="val 8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000000"/>
                </a:solidFill>
                <a:effectLst/>
                <a:uLnTx/>
                <a:uFillTx/>
                <a:latin typeface="Segoe UI"/>
                <a:ea typeface="+mn-ea"/>
                <a:cs typeface="+mn-cs"/>
              </a:endParaRPr>
            </a:p>
          </p:txBody>
        </p:sp>
        <p:sp>
          <p:nvSpPr>
            <p:cNvPr id="13" name="TextBox 12">
              <a:extLst>
                <a:ext uri="{FF2B5EF4-FFF2-40B4-BE49-F238E27FC236}">
                  <a16:creationId xmlns:a16="http://schemas.microsoft.com/office/drawing/2014/main" id="{F4BC3ECD-ECAA-4EB8-A534-59F4FCD2DBDD}"/>
                </a:ext>
              </a:extLst>
            </p:cNvPr>
            <p:cNvSpPr txBox="1"/>
            <p:nvPr/>
          </p:nvSpPr>
          <p:spPr>
            <a:xfrm rot="13362312">
              <a:off x="2202215" y="1412181"/>
              <a:ext cx="699230" cy="277747"/>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compile</a:t>
              </a:r>
              <a:endPar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7" name="Group 16">
            <a:extLst>
              <a:ext uri="{FF2B5EF4-FFF2-40B4-BE49-F238E27FC236}">
                <a16:creationId xmlns:a16="http://schemas.microsoft.com/office/drawing/2014/main" id="{6B85C865-099A-42B5-B228-A77F189E1AB5}"/>
              </a:ext>
            </a:extLst>
          </p:cNvPr>
          <p:cNvGrpSpPr/>
          <p:nvPr/>
        </p:nvGrpSpPr>
        <p:grpSpPr>
          <a:xfrm>
            <a:off x="2392828" y="986116"/>
            <a:ext cx="1219200" cy="1893332"/>
            <a:chOff x="304800" y="1104900"/>
            <a:chExt cx="1219200" cy="1893332"/>
          </a:xfrm>
        </p:grpSpPr>
        <p:sp>
          <p:nvSpPr>
            <p:cNvPr id="18" name="Card 6">
              <a:extLst>
                <a:ext uri="{FF2B5EF4-FFF2-40B4-BE49-F238E27FC236}">
                  <a16:creationId xmlns:a16="http://schemas.microsoft.com/office/drawing/2014/main" id="{F32DCA46-3BF9-404C-A9EA-1B3CFC1967A6}"/>
                </a:ext>
              </a:extLst>
            </p:cNvPr>
            <p:cNvSpPr/>
            <p:nvPr/>
          </p:nvSpPr>
          <p:spPr>
            <a:xfrm>
              <a:off x="304800" y="1104900"/>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rPr>
                <a:t>01010101010001010010010100101001010010010010100101011010100101010111010101111110100101010010101000101001010100100101001011010100101100101010010101001010010101000101010010101001010001010101110101010100111010011101001000101011101010</a:t>
              </a:r>
            </a:p>
          </p:txBody>
        </p:sp>
        <p:sp>
          <p:nvSpPr>
            <p:cNvPr id="19" name="TextBox 18">
              <a:extLst>
                <a:ext uri="{FF2B5EF4-FFF2-40B4-BE49-F238E27FC236}">
                  <a16:creationId xmlns:a16="http://schemas.microsoft.com/office/drawing/2014/main" id="{3E460958-3282-45A4-B77A-5014DD16EBF8}"/>
                </a:ext>
              </a:extLst>
            </p:cNvPr>
            <p:cNvSpPr txBox="1"/>
            <p:nvPr/>
          </p:nvSpPr>
          <p:spPr>
            <a:xfrm>
              <a:off x="467001" y="2628900"/>
              <a:ext cx="883575"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hello.o</a:t>
              </a:r>
              <a:endPar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grpSp>
      <p:sp>
        <p:nvSpPr>
          <p:cNvPr id="20" name="Content Placeholder 2">
            <a:extLst>
              <a:ext uri="{FF2B5EF4-FFF2-40B4-BE49-F238E27FC236}">
                <a16:creationId xmlns:a16="http://schemas.microsoft.com/office/drawing/2014/main" id="{4DC874B5-F1F0-4F39-B824-A6A606227C68}"/>
              </a:ext>
            </a:extLst>
          </p:cNvPr>
          <p:cNvSpPr>
            <a:spLocks noGrp="1"/>
          </p:cNvSpPr>
          <p:nvPr>
            <p:ph idx="1"/>
          </p:nvPr>
        </p:nvSpPr>
        <p:spPr>
          <a:xfrm>
            <a:off x="4222376" y="967740"/>
            <a:ext cx="4616824" cy="4518660"/>
          </a:xfrm>
        </p:spPr>
        <p:txBody>
          <a:bodyPr>
            <a:normAutofit/>
          </a:bodyPr>
          <a:lstStyle/>
          <a:p>
            <a:r>
              <a:rPr lang="en-US" dirty="0"/>
              <a:t>The compiler takes source code (*.c files) and translates them into machine code.</a:t>
            </a:r>
          </a:p>
          <a:p>
            <a:endParaRPr lang="en-US" dirty="0"/>
          </a:p>
          <a:p>
            <a:r>
              <a:rPr lang="en-US" dirty="0"/>
              <a:t>This file is called an “</a:t>
            </a:r>
            <a:r>
              <a:rPr lang="en-US"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object file</a:t>
            </a:r>
            <a:r>
              <a:rPr lang="en-US" dirty="0"/>
              <a:t>” and is just potentially one part of your overall project.</a:t>
            </a:r>
          </a:p>
          <a:p>
            <a:endParaRPr lang="en-US" dirty="0"/>
          </a:p>
          <a:p>
            <a:r>
              <a:rPr lang="en-US" dirty="0"/>
              <a:t>The machine code is not quite an executable.</a:t>
            </a:r>
          </a:p>
          <a:p>
            <a:pPr lvl="1"/>
            <a:r>
              <a:rPr lang="en-US" dirty="0"/>
              <a:t>This object file is JUST representing the code for that particular source file.</a:t>
            </a:r>
          </a:p>
          <a:p>
            <a:pPr lvl="1"/>
            <a:r>
              <a:rPr lang="en-US" dirty="0"/>
              <a:t>You may require extra stuff provided by the system elsewhere.</a:t>
            </a:r>
          </a:p>
        </p:txBody>
      </p:sp>
    </p:spTree>
    <p:extLst>
      <p:ext uri="{BB962C8B-B14F-4D97-AF65-F5344CB8AC3E}">
        <p14:creationId xmlns:p14="http://schemas.microsoft.com/office/powerpoint/2010/main" val="182932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9F95-AD36-458D-9522-A89655EDF6E4}"/>
              </a:ext>
            </a:extLst>
          </p:cNvPr>
          <p:cNvSpPr>
            <a:spLocks noGrp="1"/>
          </p:cNvSpPr>
          <p:nvPr>
            <p:ph type="title"/>
          </p:nvPr>
        </p:nvSpPr>
        <p:spPr/>
        <p:txBody>
          <a:bodyPr/>
          <a:lstStyle/>
          <a:p>
            <a:r>
              <a:rPr lang="en-US" dirty="0"/>
              <a:t>Compilation: Simple Overview – Step 2</a:t>
            </a:r>
          </a:p>
        </p:txBody>
      </p:sp>
      <p:sp>
        <p:nvSpPr>
          <p:cNvPr id="4" name="Footer Placeholder 3">
            <a:extLst>
              <a:ext uri="{FF2B5EF4-FFF2-40B4-BE49-F238E27FC236}">
                <a16:creationId xmlns:a16="http://schemas.microsoft.com/office/drawing/2014/main" id="{6EDB7D77-1D21-4A1E-B21B-7F70B7C77F46}"/>
              </a:ext>
            </a:extLst>
          </p:cNvPr>
          <p:cNvSpPr>
            <a:spLocks noGrp="1"/>
          </p:cNvSpPr>
          <p:nvPr>
            <p:ph type="ftr" sz="quarter" idx="11"/>
          </p:nvPr>
        </p:nvSpPr>
        <p:spPr>
          <a:xfrm>
            <a:off x="191996" y="5274258"/>
            <a:ext cx="3086100" cy="304271"/>
          </a:xfrm>
        </p:spPr>
        <p:txBody>
          <a:bodyPr/>
          <a:lstStyle/>
          <a:p>
            <a:r>
              <a:rPr lang="en-US" dirty="0">
                <a:solidFill>
                  <a:schemeClr val="bg1">
                    <a:lumMod val="95000"/>
                  </a:schemeClr>
                </a:solidFill>
              </a:rPr>
              <a:t>CS/COE 0449 – Spring 2019/2020</a:t>
            </a:r>
          </a:p>
        </p:txBody>
      </p:sp>
      <p:sp>
        <p:nvSpPr>
          <p:cNvPr id="5" name="Slide Number Placeholder 4">
            <a:extLst>
              <a:ext uri="{FF2B5EF4-FFF2-40B4-BE49-F238E27FC236}">
                <a16:creationId xmlns:a16="http://schemas.microsoft.com/office/drawing/2014/main" id="{9E045AC2-2BBD-4DBE-B367-03C82632A15A}"/>
              </a:ext>
            </a:extLst>
          </p:cNvPr>
          <p:cNvSpPr>
            <a:spLocks noGrp="1"/>
          </p:cNvSpPr>
          <p:nvPr>
            <p:ph type="sldNum" sz="quarter" idx="12"/>
          </p:nvPr>
        </p:nvSpPr>
        <p:spPr/>
        <p:txBody>
          <a:bodyPr/>
          <a:lstStyle/>
          <a:p>
            <a:fld id="{B4AAD609-F83C-4414-814B-B5A2DF99692C}" type="slidenum">
              <a:rPr lang="en-US" smtClean="0"/>
              <a:pPr/>
              <a:t>7</a:t>
            </a:fld>
            <a:endParaRPr lang="en-US" dirty="0"/>
          </a:p>
        </p:txBody>
      </p:sp>
      <p:grpSp>
        <p:nvGrpSpPr>
          <p:cNvPr id="8" name="Group 7">
            <a:extLst>
              <a:ext uri="{FF2B5EF4-FFF2-40B4-BE49-F238E27FC236}">
                <a16:creationId xmlns:a16="http://schemas.microsoft.com/office/drawing/2014/main" id="{DD94508A-C70E-4600-BD11-F69C45240C94}"/>
              </a:ext>
            </a:extLst>
          </p:cNvPr>
          <p:cNvGrpSpPr/>
          <p:nvPr/>
        </p:nvGrpSpPr>
        <p:grpSpPr>
          <a:xfrm>
            <a:off x="304800" y="986116"/>
            <a:ext cx="1219200" cy="1893332"/>
            <a:chOff x="304800" y="1104900"/>
            <a:chExt cx="1219200" cy="1893332"/>
          </a:xfrm>
        </p:grpSpPr>
        <p:sp>
          <p:nvSpPr>
            <p:cNvPr id="9" name="Card 6">
              <a:extLst>
                <a:ext uri="{FF2B5EF4-FFF2-40B4-BE49-F238E27FC236}">
                  <a16:creationId xmlns:a16="http://schemas.microsoft.com/office/drawing/2014/main" id="{9457BEF4-7B0C-4ECC-BF72-553AA6700449}"/>
                </a:ext>
              </a:extLst>
            </p:cNvPr>
            <p:cNvSpPr/>
            <p:nvPr/>
          </p:nvSpPr>
          <p:spPr>
            <a:xfrm>
              <a:off x="304800" y="1104900"/>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rPr>
                <a:t>/\/\/\/\/\/\/\/\/\/\/\/\/\/\/\/\/\/\/\/\/\/\/\/\/\/\/\/\/\/\/\/\/\/\/\/\/\/\/\/\/\/\/\/\/\/\/\/\/\/\/\/\/\/\/\/\/\/\/\/\/\/\/\/\/\/\/\/\/\/\/\/\/\/\/\/\/\/\/\/\/\/\/\/\/\/\/\/\/\/\/\/\/\/\/\/\/\/\/\/\/\/\/\/\/\/\/\/\/\/\/\/\/\/\/\/\/\/\/\/\/\/\/\/\/\/\/</a:t>
              </a:r>
            </a:p>
          </p:txBody>
        </p:sp>
        <p:sp>
          <p:nvSpPr>
            <p:cNvPr id="10" name="TextBox 9">
              <a:extLst>
                <a:ext uri="{FF2B5EF4-FFF2-40B4-BE49-F238E27FC236}">
                  <a16:creationId xmlns:a16="http://schemas.microsoft.com/office/drawing/2014/main" id="{BDB9E568-6D6C-4ABE-AF68-E48F4C02317E}"/>
                </a:ext>
              </a:extLst>
            </p:cNvPr>
            <p:cNvSpPr txBox="1"/>
            <p:nvPr/>
          </p:nvSpPr>
          <p:spPr>
            <a:xfrm>
              <a:off x="467001" y="2628900"/>
              <a:ext cx="894797"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hello.c</a:t>
              </a:r>
              <a:endPar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1" name="Group 10">
            <a:extLst>
              <a:ext uri="{FF2B5EF4-FFF2-40B4-BE49-F238E27FC236}">
                <a16:creationId xmlns:a16="http://schemas.microsoft.com/office/drawing/2014/main" id="{205CC648-FE79-47FD-8B81-B05F4B72E47C}"/>
              </a:ext>
            </a:extLst>
          </p:cNvPr>
          <p:cNvGrpSpPr/>
          <p:nvPr/>
        </p:nvGrpSpPr>
        <p:grpSpPr>
          <a:xfrm flipV="1">
            <a:off x="1437431" y="2439089"/>
            <a:ext cx="1063517" cy="1026848"/>
            <a:chOff x="1837928" y="1030692"/>
            <a:chExt cx="1063517" cy="1029620"/>
          </a:xfrm>
        </p:grpSpPr>
        <p:sp>
          <p:nvSpPr>
            <p:cNvPr id="12" name="Bent Arrow 11">
              <a:extLst>
                <a:ext uri="{FF2B5EF4-FFF2-40B4-BE49-F238E27FC236}">
                  <a16:creationId xmlns:a16="http://schemas.microsoft.com/office/drawing/2014/main" id="{4C4791CE-044C-4FA8-96D4-B9FDB7900C43}"/>
                </a:ext>
              </a:extLst>
            </p:cNvPr>
            <p:cNvSpPr/>
            <p:nvPr/>
          </p:nvSpPr>
          <p:spPr>
            <a:xfrm rot="2902855">
              <a:off x="1771189" y="1097431"/>
              <a:ext cx="1029620" cy="896141"/>
            </a:xfrm>
            <a:prstGeom prst="bentArrow">
              <a:avLst>
                <a:gd name="adj1" fmla="val 25000"/>
                <a:gd name="adj2" fmla="val 25000"/>
                <a:gd name="adj3" fmla="val 25000"/>
                <a:gd name="adj4" fmla="val 8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000000"/>
                </a:solidFill>
                <a:effectLst/>
                <a:uLnTx/>
                <a:uFillTx/>
                <a:latin typeface="Segoe UI"/>
                <a:ea typeface="+mn-ea"/>
                <a:cs typeface="+mn-cs"/>
              </a:endParaRPr>
            </a:p>
          </p:txBody>
        </p:sp>
        <p:sp>
          <p:nvSpPr>
            <p:cNvPr id="13" name="TextBox 12">
              <a:extLst>
                <a:ext uri="{FF2B5EF4-FFF2-40B4-BE49-F238E27FC236}">
                  <a16:creationId xmlns:a16="http://schemas.microsoft.com/office/drawing/2014/main" id="{F4BC3ECD-ECAA-4EB8-A534-59F4FCD2DBDD}"/>
                </a:ext>
              </a:extLst>
            </p:cNvPr>
            <p:cNvSpPr txBox="1"/>
            <p:nvPr/>
          </p:nvSpPr>
          <p:spPr>
            <a:xfrm rot="13362312">
              <a:off x="2202215" y="1412181"/>
              <a:ext cx="699230" cy="277747"/>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compile</a:t>
              </a:r>
              <a:endPar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7" name="Group 16">
            <a:extLst>
              <a:ext uri="{FF2B5EF4-FFF2-40B4-BE49-F238E27FC236}">
                <a16:creationId xmlns:a16="http://schemas.microsoft.com/office/drawing/2014/main" id="{6B85C865-099A-42B5-B228-A77F189E1AB5}"/>
              </a:ext>
            </a:extLst>
          </p:cNvPr>
          <p:cNvGrpSpPr/>
          <p:nvPr/>
        </p:nvGrpSpPr>
        <p:grpSpPr>
          <a:xfrm>
            <a:off x="2392830" y="986116"/>
            <a:ext cx="1219200" cy="1893332"/>
            <a:chOff x="304800" y="1104900"/>
            <a:chExt cx="1219200" cy="1893332"/>
          </a:xfrm>
        </p:grpSpPr>
        <p:sp>
          <p:nvSpPr>
            <p:cNvPr id="18" name="Card 6">
              <a:extLst>
                <a:ext uri="{FF2B5EF4-FFF2-40B4-BE49-F238E27FC236}">
                  <a16:creationId xmlns:a16="http://schemas.microsoft.com/office/drawing/2014/main" id="{F32DCA46-3BF9-404C-A9EA-1B3CFC1967A6}"/>
                </a:ext>
              </a:extLst>
            </p:cNvPr>
            <p:cNvSpPr/>
            <p:nvPr/>
          </p:nvSpPr>
          <p:spPr>
            <a:xfrm>
              <a:off x="304800" y="1104900"/>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rPr>
                <a:t>01010101010001010010010100101001010010010010100101011010100101010111010101111110100101010010101000101001010100100101001011010100101100101010010101001010010101000101010010101001010001010101110101010100111010011101001000101011101010</a:t>
              </a:r>
            </a:p>
          </p:txBody>
        </p:sp>
        <p:sp>
          <p:nvSpPr>
            <p:cNvPr id="19" name="TextBox 18">
              <a:extLst>
                <a:ext uri="{FF2B5EF4-FFF2-40B4-BE49-F238E27FC236}">
                  <a16:creationId xmlns:a16="http://schemas.microsoft.com/office/drawing/2014/main" id="{3E460958-3282-45A4-B77A-5014DD16EBF8}"/>
                </a:ext>
              </a:extLst>
            </p:cNvPr>
            <p:cNvSpPr txBox="1"/>
            <p:nvPr/>
          </p:nvSpPr>
          <p:spPr>
            <a:xfrm>
              <a:off x="467001" y="2628900"/>
              <a:ext cx="883575"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hello.o</a:t>
              </a:r>
              <a:endPar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grpSp>
      <p:sp>
        <p:nvSpPr>
          <p:cNvPr id="20" name="Content Placeholder 2">
            <a:extLst>
              <a:ext uri="{FF2B5EF4-FFF2-40B4-BE49-F238E27FC236}">
                <a16:creationId xmlns:a16="http://schemas.microsoft.com/office/drawing/2014/main" id="{4DC874B5-F1F0-4F39-B824-A6A606227C68}"/>
              </a:ext>
            </a:extLst>
          </p:cNvPr>
          <p:cNvSpPr>
            <a:spLocks noGrp="1"/>
          </p:cNvSpPr>
          <p:nvPr>
            <p:ph idx="1"/>
          </p:nvPr>
        </p:nvSpPr>
        <p:spPr>
          <a:xfrm>
            <a:off x="4222376" y="967740"/>
            <a:ext cx="4616824" cy="4518660"/>
          </a:xfrm>
        </p:spPr>
        <p:txBody>
          <a:bodyPr>
            <a:normAutofit/>
          </a:bodyPr>
          <a:lstStyle/>
          <a:p>
            <a:r>
              <a:rPr lang="en-US" dirty="0"/>
              <a:t>You may have multiple files.</a:t>
            </a:r>
          </a:p>
          <a:p>
            <a:r>
              <a:rPr lang="en-US" dirty="0"/>
              <a:t>They may reference each other.</a:t>
            </a:r>
          </a:p>
          <a:p>
            <a:pPr lvl="1"/>
            <a:r>
              <a:rPr lang="en-US" dirty="0"/>
              <a:t>For instance, one file may contain certain common functionality and then this is invoked by your program elsewhere.</a:t>
            </a:r>
          </a:p>
          <a:p>
            <a:pPr lvl="1"/>
            <a:endParaRPr lang="en-US" dirty="0"/>
          </a:p>
          <a:p>
            <a:r>
              <a:rPr lang="en-US" dirty="0"/>
              <a:t>You break your project up into pieces similarly to your Java programs.</a:t>
            </a:r>
          </a:p>
          <a:p>
            <a:endParaRPr lang="en-US" dirty="0"/>
          </a:p>
          <a:p>
            <a:r>
              <a:rPr lang="en-US" dirty="0"/>
              <a:t>The compiler treats them independently.</a:t>
            </a:r>
          </a:p>
          <a:p>
            <a:pPr lvl="1"/>
            <a:endParaRPr lang="en-US" dirty="0"/>
          </a:p>
        </p:txBody>
      </p:sp>
      <p:grpSp>
        <p:nvGrpSpPr>
          <p:cNvPr id="28" name="Group 27">
            <a:extLst>
              <a:ext uri="{FF2B5EF4-FFF2-40B4-BE49-F238E27FC236}">
                <a16:creationId xmlns:a16="http://schemas.microsoft.com/office/drawing/2014/main" id="{20538E65-AB05-4857-8767-0971B9197A79}"/>
              </a:ext>
            </a:extLst>
          </p:cNvPr>
          <p:cNvGrpSpPr/>
          <p:nvPr/>
        </p:nvGrpSpPr>
        <p:grpSpPr>
          <a:xfrm>
            <a:off x="304800" y="3380926"/>
            <a:ext cx="1219200" cy="1893332"/>
            <a:chOff x="304800" y="1104900"/>
            <a:chExt cx="1219200" cy="1893332"/>
          </a:xfrm>
        </p:grpSpPr>
        <p:sp>
          <p:nvSpPr>
            <p:cNvPr id="29" name="Card 6">
              <a:extLst>
                <a:ext uri="{FF2B5EF4-FFF2-40B4-BE49-F238E27FC236}">
                  <a16:creationId xmlns:a16="http://schemas.microsoft.com/office/drawing/2014/main" id="{8A5F265B-76AD-438D-B234-CBC830D1316E}"/>
                </a:ext>
              </a:extLst>
            </p:cNvPr>
            <p:cNvSpPr/>
            <p:nvPr/>
          </p:nvSpPr>
          <p:spPr>
            <a:xfrm>
              <a:off x="304800" y="1104900"/>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rPr>
                <a:t>/\/\/\/\/\/\/\/\/\/\/\/\/\/\/\/\/\/\/\/\/\/\/\/\/\/\/\/\/\/\/\/\/\/\/\/\/\/\/\/\/\/\/\/\/\/\/\/\/\/\/\/\/\/\/\/\/\/\/\/\/\/\/\/\/\/\/\/\/\/\/\/\/\/\/\/\/\/\/\/\/\/\/\/\/\/\/\/\/\/\/\/\/\/\/\/\/\/\/\/\/\/\/\/\/\/\/\/\/\/\/\/\/\/\/\/\/\/\/\/\/\/\/\/\/\/\/</a:t>
              </a:r>
            </a:p>
          </p:txBody>
        </p:sp>
        <p:sp>
          <p:nvSpPr>
            <p:cNvPr id="30" name="TextBox 29">
              <a:extLst>
                <a:ext uri="{FF2B5EF4-FFF2-40B4-BE49-F238E27FC236}">
                  <a16:creationId xmlns:a16="http://schemas.microsoft.com/office/drawing/2014/main" id="{A9D21B70-5BE6-440E-9790-17E240A69261}"/>
                </a:ext>
              </a:extLst>
            </p:cNvPr>
            <p:cNvSpPr txBox="1"/>
            <p:nvPr/>
          </p:nvSpPr>
          <p:spPr>
            <a:xfrm>
              <a:off x="554409" y="2628900"/>
              <a:ext cx="691215"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util.c</a:t>
              </a:r>
              <a:endPar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31" name="Group 30">
            <a:extLst>
              <a:ext uri="{FF2B5EF4-FFF2-40B4-BE49-F238E27FC236}">
                <a16:creationId xmlns:a16="http://schemas.microsoft.com/office/drawing/2014/main" id="{A2605B91-87ED-4FAA-9106-515F6AA1573B}"/>
              </a:ext>
            </a:extLst>
          </p:cNvPr>
          <p:cNvGrpSpPr/>
          <p:nvPr/>
        </p:nvGrpSpPr>
        <p:grpSpPr>
          <a:xfrm flipV="1">
            <a:off x="1410535" y="4833899"/>
            <a:ext cx="1063517" cy="1026848"/>
            <a:chOff x="1837928" y="1030692"/>
            <a:chExt cx="1063517" cy="1029620"/>
          </a:xfrm>
        </p:grpSpPr>
        <p:sp>
          <p:nvSpPr>
            <p:cNvPr id="32" name="Bent Arrow 11">
              <a:extLst>
                <a:ext uri="{FF2B5EF4-FFF2-40B4-BE49-F238E27FC236}">
                  <a16:creationId xmlns:a16="http://schemas.microsoft.com/office/drawing/2014/main" id="{8EE8924D-9F28-4367-9328-124417B12176}"/>
                </a:ext>
              </a:extLst>
            </p:cNvPr>
            <p:cNvSpPr/>
            <p:nvPr/>
          </p:nvSpPr>
          <p:spPr>
            <a:xfrm rot="2902855">
              <a:off x="1771189" y="1097431"/>
              <a:ext cx="1029620" cy="896141"/>
            </a:xfrm>
            <a:prstGeom prst="bentArrow">
              <a:avLst>
                <a:gd name="adj1" fmla="val 25000"/>
                <a:gd name="adj2" fmla="val 25000"/>
                <a:gd name="adj3" fmla="val 25000"/>
                <a:gd name="adj4" fmla="val 8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000000"/>
                </a:solidFill>
                <a:effectLst/>
                <a:uLnTx/>
                <a:uFillTx/>
                <a:latin typeface="Segoe UI"/>
                <a:ea typeface="+mn-ea"/>
                <a:cs typeface="+mn-cs"/>
              </a:endParaRPr>
            </a:p>
          </p:txBody>
        </p:sp>
        <p:sp>
          <p:nvSpPr>
            <p:cNvPr id="33" name="TextBox 32">
              <a:extLst>
                <a:ext uri="{FF2B5EF4-FFF2-40B4-BE49-F238E27FC236}">
                  <a16:creationId xmlns:a16="http://schemas.microsoft.com/office/drawing/2014/main" id="{1CA8DDAD-7B16-46D5-B09E-BAA433BAB039}"/>
                </a:ext>
              </a:extLst>
            </p:cNvPr>
            <p:cNvSpPr txBox="1"/>
            <p:nvPr/>
          </p:nvSpPr>
          <p:spPr>
            <a:xfrm rot="13362312">
              <a:off x="2202215" y="1412181"/>
              <a:ext cx="699230" cy="277747"/>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compile</a:t>
              </a:r>
              <a:endPar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34" name="Group 33">
            <a:extLst>
              <a:ext uri="{FF2B5EF4-FFF2-40B4-BE49-F238E27FC236}">
                <a16:creationId xmlns:a16="http://schemas.microsoft.com/office/drawing/2014/main" id="{04C6ADDF-19B0-4157-A3A7-82F530F33227}"/>
              </a:ext>
            </a:extLst>
          </p:cNvPr>
          <p:cNvGrpSpPr/>
          <p:nvPr/>
        </p:nvGrpSpPr>
        <p:grpSpPr>
          <a:xfrm>
            <a:off x="2392830" y="3380926"/>
            <a:ext cx="1219200" cy="1893332"/>
            <a:chOff x="304800" y="1104900"/>
            <a:chExt cx="1219200" cy="1893332"/>
          </a:xfrm>
        </p:grpSpPr>
        <p:sp>
          <p:nvSpPr>
            <p:cNvPr id="35" name="Card 6">
              <a:extLst>
                <a:ext uri="{FF2B5EF4-FFF2-40B4-BE49-F238E27FC236}">
                  <a16:creationId xmlns:a16="http://schemas.microsoft.com/office/drawing/2014/main" id="{CBDA10E0-DBFB-438C-A41F-AA8F4CABEDA0}"/>
                </a:ext>
              </a:extLst>
            </p:cNvPr>
            <p:cNvSpPr/>
            <p:nvPr/>
          </p:nvSpPr>
          <p:spPr>
            <a:xfrm>
              <a:off x="304800" y="1104900"/>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lvl="0" algn="ctr" defTabSz="713232">
                <a:defRPr/>
              </a:pPr>
              <a:endParaRPr lang="en-US" sz="700" dirty="0">
                <a:solidFill>
                  <a:srgbClr val="000000"/>
                </a:solidFill>
                <a:latin typeface="Inconsolata" panose="020B0609030003000000" pitchFamily="49" charset="0"/>
                <a:ea typeface="Lato Light" panose="020F0502020204030203" pitchFamily="34" charset="0"/>
                <a:cs typeface="Lato Light" panose="020F0502020204030203" pitchFamily="34" charset="0"/>
              </a:endParaRPr>
            </a:p>
            <a:p>
              <a:pPr lvl="0" algn="ctr" defTabSz="713232">
                <a:defRPr/>
              </a:pPr>
              <a:r>
                <a:rPr lang="en-US" sz="700" dirty="0">
                  <a:solidFill>
                    <a:srgbClr val="000000"/>
                  </a:solidFill>
                  <a:latin typeface="Inconsolata" panose="020B0609030003000000" pitchFamily="49" charset="0"/>
                  <a:ea typeface="Lato Light" panose="020F0502020204030203" pitchFamily="34" charset="0"/>
                  <a:cs typeface="Lato Light" panose="020F0502020204030203" pitchFamily="34" charset="0"/>
                </a:rPr>
                <a:t>10010101000101010010101001010001010101110101010100111010011101001000101011101010010101010100010100100101001010010100100100101001010110101001010101110101011111101001010100101010001010010101001001010010110101001011001010100101010010</a:t>
              </a:r>
            </a:p>
          </p:txBody>
        </p:sp>
        <p:sp>
          <p:nvSpPr>
            <p:cNvPr id="36" name="TextBox 35">
              <a:extLst>
                <a:ext uri="{FF2B5EF4-FFF2-40B4-BE49-F238E27FC236}">
                  <a16:creationId xmlns:a16="http://schemas.microsoft.com/office/drawing/2014/main" id="{45A9EAC4-FEF1-4880-BD5E-8D2F5F8B06DC}"/>
                </a:ext>
              </a:extLst>
            </p:cNvPr>
            <p:cNvSpPr txBox="1"/>
            <p:nvPr/>
          </p:nvSpPr>
          <p:spPr>
            <a:xfrm>
              <a:off x="601476" y="2628900"/>
              <a:ext cx="713657"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util.o</a:t>
              </a:r>
              <a:endPar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grpSp>
    </p:spTree>
    <p:extLst>
      <p:ext uri="{BB962C8B-B14F-4D97-AF65-F5344CB8AC3E}">
        <p14:creationId xmlns:p14="http://schemas.microsoft.com/office/powerpoint/2010/main" val="233136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Bent Arrow 11">
            <a:extLst>
              <a:ext uri="{FF2B5EF4-FFF2-40B4-BE49-F238E27FC236}">
                <a16:creationId xmlns:a16="http://schemas.microsoft.com/office/drawing/2014/main" id="{A6B56CAB-1CB8-4ECE-9277-0003F1E02AD3}"/>
              </a:ext>
            </a:extLst>
          </p:cNvPr>
          <p:cNvSpPr/>
          <p:nvPr/>
        </p:nvSpPr>
        <p:spPr>
          <a:xfrm rot="19102855">
            <a:off x="3849953" y="2975847"/>
            <a:ext cx="802814" cy="784123"/>
          </a:xfrm>
          <a:custGeom>
            <a:avLst/>
            <a:gdLst>
              <a:gd name="connsiteX0" fmla="*/ 0 w 1026849"/>
              <a:gd name="connsiteY0" fmla="*/ 896141 h 896141"/>
              <a:gd name="connsiteX1" fmla="*/ 0 w 1026849"/>
              <a:gd name="connsiteY1" fmla="*/ 896141 h 896141"/>
              <a:gd name="connsiteX2" fmla="*/ 784123 w 1026849"/>
              <a:gd name="connsiteY2" fmla="*/ 112018 h 896141"/>
              <a:gd name="connsiteX3" fmla="*/ 802814 w 1026849"/>
              <a:gd name="connsiteY3" fmla="*/ 112018 h 896141"/>
              <a:gd name="connsiteX4" fmla="*/ 802814 w 1026849"/>
              <a:gd name="connsiteY4" fmla="*/ 0 h 896141"/>
              <a:gd name="connsiteX5" fmla="*/ 1026849 w 1026849"/>
              <a:gd name="connsiteY5" fmla="*/ 224035 h 896141"/>
              <a:gd name="connsiteX6" fmla="*/ 802814 w 1026849"/>
              <a:gd name="connsiteY6" fmla="*/ 448071 h 896141"/>
              <a:gd name="connsiteX7" fmla="*/ 802814 w 1026849"/>
              <a:gd name="connsiteY7" fmla="*/ 336053 h 896141"/>
              <a:gd name="connsiteX8" fmla="*/ 784123 w 1026849"/>
              <a:gd name="connsiteY8" fmla="*/ 336053 h 896141"/>
              <a:gd name="connsiteX9" fmla="*/ 224035 w 1026849"/>
              <a:gd name="connsiteY9" fmla="*/ 896141 h 896141"/>
              <a:gd name="connsiteX10" fmla="*/ 224035 w 1026849"/>
              <a:gd name="connsiteY10" fmla="*/ 896141 h 896141"/>
              <a:gd name="connsiteX11" fmla="*/ 0 w 1026849"/>
              <a:gd name="connsiteY11" fmla="*/ 896141 h 896141"/>
              <a:gd name="connsiteX0" fmla="*/ 0 w 1026849"/>
              <a:gd name="connsiteY0" fmla="*/ 784123 h 784123"/>
              <a:gd name="connsiteX1" fmla="*/ 0 w 1026849"/>
              <a:gd name="connsiteY1" fmla="*/ 784123 h 784123"/>
              <a:gd name="connsiteX2" fmla="*/ 784123 w 1026849"/>
              <a:gd name="connsiteY2" fmla="*/ 0 h 784123"/>
              <a:gd name="connsiteX3" fmla="*/ 802814 w 1026849"/>
              <a:gd name="connsiteY3" fmla="*/ 0 h 784123"/>
              <a:gd name="connsiteX4" fmla="*/ 795354 w 1026849"/>
              <a:gd name="connsiteY4" fmla="*/ 104324 h 784123"/>
              <a:gd name="connsiteX5" fmla="*/ 1026849 w 1026849"/>
              <a:gd name="connsiteY5" fmla="*/ 112017 h 784123"/>
              <a:gd name="connsiteX6" fmla="*/ 802814 w 1026849"/>
              <a:gd name="connsiteY6" fmla="*/ 336053 h 784123"/>
              <a:gd name="connsiteX7" fmla="*/ 802814 w 1026849"/>
              <a:gd name="connsiteY7" fmla="*/ 224035 h 784123"/>
              <a:gd name="connsiteX8" fmla="*/ 784123 w 1026849"/>
              <a:gd name="connsiteY8" fmla="*/ 224035 h 784123"/>
              <a:gd name="connsiteX9" fmla="*/ 224035 w 1026849"/>
              <a:gd name="connsiteY9" fmla="*/ 784123 h 784123"/>
              <a:gd name="connsiteX10" fmla="*/ 224035 w 1026849"/>
              <a:gd name="connsiteY10" fmla="*/ 784123 h 784123"/>
              <a:gd name="connsiteX11" fmla="*/ 0 w 1026849"/>
              <a:gd name="connsiteY11" fmla="*/ 784123 h 784123"/>
              <a:gd name="connsiteX0" fmla="*/ 0 w 1026849"/>
              <a:gd name="connsiteY0" fmla="*/ 784123 h 784123"/>
              <a:gd name="connsiteX1" fmla="*/ 0 w 1026849"/>
              <a:gd name="connsiteY1" fmla="*/ 784123 h 784123"/>
              <a:gd name="connsiteX2" fmla="*/ 784123 w 1026849"/>
              <a:gd name="connsiteY2" fmla="*/ 0 h 784123"/>
              <a:gd name="connsiteX3" fmla="*/ 802814 w 1026849"/>
              <a:gd name="connsiteY3" fmla="*/ 0 h 784123"/>
              <a:gd name="connsiteX4" fmla="*/ 795354 w 1026849"/>
              <a:gd name="connsiteY4" fmla="*/ 104324 h 784123"/>
              <a:gd name="connsiteX5" fmla="*/ 1026849 w 1026849"/>
              <a:gd name="connsiteY5" fmla="*/ 112017 h 784123"/>
              <a:gd name="connsiteX6" fmla="*/ 795643 w 1026849"/>
              <a:gd name="connsiteY6" fmla="*/ 129009 h 784123"/>
              <a:gd name="connsiteX7" fmla="*/ 802814 w 1026849"/>
              <a:gd name="connsiteY7" fmla="*/ 224035 h 784123"/>
              <a:gd name="connsiteX8" fmla="*/ 784123 w 1026849"/>
              <a:gd name="connsiteY8" fmla="*/ 224035 h 784123"/>
              <a:gd name="connsiteX9" fmla="*/ 224035 w 1026849"/>
              <a:gd name="connsiteY9" fmla="*/ 784123 h 784123"/>
              <a:gd name="connsiteX10" fmla="*/ 224035 w 1026849"/>
              <a:gd name="connsiteY10" fmla="*/ 784123 h 784123"/>
              <a:gd name="connsiteX11" fmla="*/ 0 w 1026849"/>
              <a:gd name="connsiteY11" fmla="*/ 784123 h 784123"/>
              <a:gd name="connsiteX0" fmla="*/ 0 w 802814"/>
              <a:gd name="connsiteY0" fmla="*/ 784123 h 784123"/>
              <a:gd name="connsiteX1" fmla="*/ 0 w 802814"/>
              <a:gd name="connsiteY1" fmla="*/ 784123 h 784123"/>
              <a:gd name="connsiteX2" fmla="*/ 784123 w 802814"/>
              <a:gd name="connsiteY2" fmla="*/ 0 h 784123"/>
              <a:gd name="connsiteX3" fmla="*/ 802814 w 802814"/>
              <a:gd name="connsiteY3" fmla="*/ 0 h 784123"/>
              <a:gd name="connsiteX4" fmla="*/ 795354 w 802814"/>
              <a:gd name="connsiteY4" fmla="*/ 104324 h 784123"/>
              <a:gd name="connsiteX5" fmla="*/ 792912 w 802814"/>
              <a:gd name="connsiteY5" fmla="*/ 120777 h 784123"/>
              <a:gd name="connsiteX6" fmla="*/ 795643 w 802814"/>
              <a:gd name="connsiteY6" fmla="*/ 129009 h 784123"/>
              <a:gd name="connsiteX7" fmla="*/ 802814 w 802814"/>
              <a:gd name="connsiteY7" fmla="*/ 224035 h 784123"/>
              <a:gd name="connsiteX8" fmla="*/ 784123 w 802814"/>
              <a:gd name="connsiteY8" fmla="*/ 224035 h 784123"/>
              <a:gd name="connsiteX9" fmla="*/ 224035 w 802814"/>
              <a:gd name="connsiteY9" fmla="*/ 784123 h 784123"/>
              <a:gd name="connsiteX10" fmla="*/ 224035 w 802814"/>
              <a:gd name="connsiteY10" fmla="*/ 784123 h 784123"/>
              <a:gd name="connsiteX11" fmla="*/ 0 w 802814"/>
              <a:gd name="connsiteY11" fmla="*/ 784123 h 78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2814" h="784123">
                <a:moveTo>
                  <a:pt x="0" y="784123"/>
                </a:moveTo>
                <a:lnTo>
                  <a:pt x="0" y="784123"/>
                </a:lnTo>
                <a:cubicBezTo>
                  <a:pt x="0" y="351064"/>
                  <a:pt x="351064" y="0"/>
                  <a:pt x="784123" y="0"/>
                </a:cubicBezTo>
                <a:lnTo>
                  <a:pt x="802814" y="0"/>
                </a:lnTo>
                <a:lnTo>
                  <a:pt x="795354" y="104324"/>
                </a:lnTo>
                <a:lnTo>
                  <a:pt x="792912" y="120777"/>
                </a:lnTo>
                <a:lnTo>
                  <a:pt x="795643" y="129009"/>
                </a:lnTo>
                <a:lnTo>
                  <a:pt x="802814" y="224035"/>
                </a:lnTo>
                <a:lnTo>
                  <a:pt x="784123" y="224035"/>
                </a:lnTo>
                <a:cubicBezTo>
                  <a:pt x="474795" y="224035"/>
                  <a:pt x="224035" y="474795"/>
                  <a:pt x="224035" y="784123"/>
                </a:cubicBezTo>
                <a:lnTo>
                  <a:pt x="224035" y="784123"/>
                </a:lnTo>
                <a:lnTo>
                  <a:pt x="0" y="78412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000000"/>
              </a:solidFill>
              <a:effectLst/>
              <a:uLnTx/>
              <a:uFillTx/>
              <a:latin typeface="Segoe UI"/>
              <a:ea typeface="+mn-ea"/>
              <a:cs typeface="+mn-cs"/>
            </a:endParaRPr>
          </a:p>
        </p:txBody>
      </p:sp>
      <p:sp>
        <p:nvSpPr>
          <p:cNvPr id="2" name="Title 1">
            <a:extLst>
              <a:ext uri="{FF2B5EF4-FFF2-40B4-BE49-F238E27FC236}">
                <a16:creationId xmlns:a16="http://schemas.microsoft.com/office/drawing/2014/main" id="{778A9F95-AD36-458D-9522-A89655EDF6E4}"/>
              </a:ext>
            </a:extLst>
          </p:cNvPr>
          <p:cNvSpPr>
            <a:spLocks noGrp="1"/>
          </p:cNvSpPr>
          <p:nvPr>
            <p:ph type="title"/>
          </p:nvPr>
        </p:nvSpPr>
        <p:spPr/>
        <p:txBody>
          <a:bodyPr/>
          <a:lstStyle/>
          <a:p>
            <a:r>
              <a:rPr lang="en-US" dirty="0"/>
              <a:t>Compilation: Simple Overview – Step 3</a:t>
            </a:r>
          </a:p>
        </p:txBody>
      </p:sp>
      <p:sp>
        <p:nvSpPr>
          <p:cNvPr id="4" name="Footer Placeholder 3">
            <a:extLst>
              <a:ext uri="{FF2B5EF4-FFF2-40B4-BE49-F238E27FC236}">
                <a16:creationId xmlns:a16="http://schemas.microsoft.com/office/drawing/2014/main" id="{6EDB7D77-1D21-4A1E-B21B-7F70B7C77F46}"/>
              </a:ext>
            </a:extLst>
          </p:cNvPr>
          <p:cNvSpPr>
            <a:spLocks noGrp="1"/>
          </p:cNvSpPr>
          <p:nvPr>
            <p:ph type="ftr" sz="quarter" idx="11"/>
          </p:nvPr>
        </p:nvSpPr>
        <p:spPr/>
        <p:txBody>
          <a:bodyPr/>
          <a:lstStyle/>
          <a:p>
            <a:r>
              <a:rPr lang="en-US" dirty="0">
                <a:solidFill>
                  <a:schemeClr val="bg1">
                    <a:lumMod val="95000"/>
                  </a:schemeClr>
                </a:solidFill>
              </a:rPr>
              <a:t>CS/COE 0449 – Spring 2019/2020</a:t>
            </a:r>
          </a:p>
        </p:txBody>
      </p:sp>
      <p:sp>
        <p:nvSpPr>
          <p:cNvPr id="5" name="Slide Number Placeholder 4">
            <a:extLst>
              <a:ext uri="{FF2B5EF4-FFF2-40B4-BE49-F238E27FC236}">
                <a16:creationId xmlns:a16="http://schemas.microsoft.com/office/drawing/2014/main" id="{9E045AC2-2BBD-4DBE-B367-03C82632A15A}"/>
              </a:ext>
            </a:extLst>
          </p:cNvPr>
          <p:cNvSpPr>
            <a:spLocks noGrp="1"/>
          </p:cNvSpPr>
          <p:nvPr>
            <p:ph type="sldNum" sz="quarter" idx="12"/>
          </p:nvPr>
        </p:nvSpPr>
        <p:spPr/>
        <p:txBody>
          <a:bodyPr/>
          <a:lstStyle/>
          <a:p>
            <a:fld id="{B4AAD609-F83C-4414-814B-B5A2DF99692C}" type="slidenum">
              <a:rPr lang="en-US" smtClean="0"/>
              <a:pPr/>
              <a:t>8</a:t>
            </a:fld>
            <a:endParaRPr lang="en-US" dirty="0"/>
          </a:p>
        </p:txBody>
      </p:sp>
      <p:grpSp>
        <p:nvGrpSpPr>
          <p:cNvPr id="8" name="Group 7">
            <a:extLst>
              <a:ext uri="{FF2B5EF4-FFF2-40B4-BE49-F238E27FC236}">
                <a16:creationId xmlns:a16="http://schemas.microsoft.com/office/drawing/2014/main" id="{DD94508A-C70E-4600-BD11-F69C45240C94}"/>
              </a:ext>
            </a:extLst>
          </p:cNvPr>
          <p:cNvGrpSpPr/>
          <p:nvPr/>
        </p:nvGrpSpPr>
        <p:grpSpPr>
          <a:xfrm>
            <a:off x="304800" y="986116"/>
            <a:ext cx="1219200" cy="1893332"/>
            <a:chOff x="304800" y="1104900"/>
            <a:chExt cx="1219200" cy="1893332"/>
          </a:xfrm>
        </p:grpSpPr>
        <p:sp>
          <p:nvSpPr>
            <p:cNvPr id="9" name="Card 6">
              <a:extLst>
                <a:ext uri="{FF2B5EF4-FFF2-40B4-BE49-F238E27FC236}">
                  <a16:creationId xmlns:a16="http://schemas.microsoft.com/office/drawing/2014/main" id="{9457BEF4-7B0C-4ECC-BF72-553AA6700449}"/>
                </a:ext>
              </a:extLst>
            </p:cNvPr>
            <p:cNvSpPr/>
            <p:nvPr/>
          </p:nvSpPr>
          <p:spPr>
            <a:xfrm>
              <a:off x="304800" y="1104900"/>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rPr>
                <a:t>/\/\/\/\/\/\/\/\/\/\/\/\/\/\/\/\/\/\/\/\/\/\/\/\/\/\/\/\/\/\/\/\/\/\/\/\/\/\/\/\/\/\/\/\/\/\/\/\/\/\/\/\/\/\/\/\/\/\/\/\/\/\/\/\/\/\/\/\/\/\/\/\/\/\/\/\/\/\/\/\/\/\/\/\/\/\/\/\/\/\/\/\/\/\/\/\/\/\/\/\/\/\/\/\/\/\/\/\/\/\/\/\/\/\/\/\/\/\/\/\/\/\/\/\/\/\/</a:t>
              </a:r>
            </a:p>
          </p:txBody>
        </p:sp>
        <p:sp>
          <p:nvSpPr>
            <p:cNvPr id="10" name="TextBox 9">
              <a:extLst>
                <a:ext uri="{FF2B5EF4-FFF2-40B4-BE49-F238E27FC236}">
                  <a16:creationId xmlns:a16="http://schemas.microsoft.com/office/drawing/2014/main" id="{BDB9E568-6D6C-4ABE-AF68-E48F4C02317E}"/>
                </a:ext>
              </a:extLst>
            </p:cNvPr>
            <p:cNvSpPr txBox="1"/>
            <p:nvPr/>
          </p:nvSpPr>
          <p:spPr>
            <a:xfrm>
              <a:off x="467001" y="2628900"/>
              <a:ext cx="894797"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hello.c</a:t>
              </a:r>
              <a:endPar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1" name="Group 10">
            <a:extLst>
              <a:ext uri="{FF2B5EF4-FFF2-40B4-BE49-F238E27FC236}">
                <a16:creationId xmlns:a16="http://schemas.microsoft.com/office/drawing/2014/main" id="{205CC648-FE79-47FD-8B81-B05F4B72E47C}"/>
              </a:ext>
            </a:extLst>
          </p:cNvPr>
          <p:cNvGrpSpPr/>
          <p:nvPr/>
        </p:nvGrpSpPr>
        <p:grpSpPr>
          <a:xfrm flipV="1">
            <a:off x="1437430" y="2439089"/>
            <a:ext cx="1063517" cy="1026848"/>
            <a:chOff x="1837928" y="1030692"/>
            <a:chExt cx="1063517" cy="1029620"/>
          </a:xfrm>
        </p:grpSpPr>
        <p:sp>
          <p:nvSpPr>
            <p:cNvPr id="12" name="Bent Arrow 11">
              <a:extLst>
                <a:ext uri="{FF2B5EF4-FFF2-40B4-BE49-F238E27FC236}">
                  <a16:creationId xmlns:a16="http://schemas.microsoft.com/office/drawing/2014/main" id="{4C4791CE-044C-4FA8-96D4-B9FDB7900C43}"/>
                </a:ext>
              </a:extLst>
            </p:cNvPr>
            <p:cNvSpPr/>
            <p:nvPr/>
          </p:nvSpPr>
          <p:spPr>
            <a:xfrm rot="2902855">
              <a:off x="1771189" y="1097431"/>
              <a:ext cx="1029620" cy="896141"/>
            </a:xfrm>
            <a:prstGeom prst="bentArrow">
              <a:avLst>
                <a:gd name="adj1" fmla="val 25000"/>
                <a:gd name="adj2" fmla="val 25000"/>
                <a:gd name="adj3" fmla="val 25000"/>
                <a:gd name="adj4" fmla="val 8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000000"/>
                </a:solidFill>
                <a:effectLst/>
                <a:uLnTx/>
                <a:uFillTx/>
                <a:latin typeface="Segoe UI"/>
                <a:ea typeface="+mn-ea"/>
                <a:cs typeface="+mn-cs"/>
              </a:endParaRPr>
            </a:p>
          </p:txBody>
        </p:sp>
        <p:sp>
          <p:nvSpPr>
            <p:cNvPr id="13" name="TextBox 12">
              <a:extLst>
                <a:ext uri="{FF2B5EF4-FFF2-40B4-BE49-F238E27FC236}">
                  <a16:creationId xmlns:a16="http://schemas.microsoft.com/office/drawing/2014/main" id="{F4BC3ECD-ECAA-4EB8-A534-59F4FCD2DBDD}"/>
                </a:ext>
              </a:extLst>
            </p:cNvPr>
            <p:cNvSpPr txBox="1"/>
            <p:nvPr/>
          </p:nvSpPr>
          <p:spPr>
            <a:xfrm rot="13362312">
              <a:off x="2202215" y="1412181"/>
              <a:ext cx="699230" cy="277747"/>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compile</a:t>
              </a:r>
              <a:endPar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7" name="Group 16">
            <a:extLst>
              <a:ext uri="{FF2B5EF4-FFF2-40B4-BE49-F238E27FC236}">
                <a16:creationId xmlns:a16="http://schemas.microsoft.com/office/drawing/2014/main" id="{6B85C865-099A-42B5-B228-A77F189E1AB5}"/>
              </a:ext>
            </a:extLst>
          </p:cNvPr>
          <p:cNvGrpSpPr/>
          <p:nvPr/>
        </p:nvGrpSpPr>
        <p:grpSpPr>
          <a:xfrm>
            <a:off x="2392829" y="986116"/>
            <a:ext cx="1219200" cy="1893332"/>
            <a:chOff x="304800" y="1104900"/>
            <a:chExt cx="1219200" cy="1893332"/>
          </a:xfrm>
        </p:grpSpPr>
        <p:sp>
          <p:nvSpPr>
            <p:cNvPr id="18" name="Card 6">
              <a:extLst>
                <a:ext uri="{FF2B5EF4-FFF2-40B4-BE49-F238E27FC236}">
                  <a16:creationId xmlns:a16="http://schemas.microsoft.com/office/drawing/2014/main" id="{F32DCA46-3BF9-404C-A9EA-1B3CFC1967A6}"/>
                </a:ext>
              </a:extLst>
            </p:cNvPr>
            <p:cNvSpPr/>
            <p:nvPr/>
          </p:nvSpPr>
          <p:spPr>
            <a:xfrm>
              <a:off x="304800" y="1104900"/>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rPr>
                <a:t>01010101010001010010010100101001010010010010100101011010100101010111010101111110100101010010101000101001010100100101001011010100101100101010010101001010010101000101010010101001010001010101110101010100111010011101001000101011101010</a:t>
              </a:r>
            </a:p>
          </p:txBody>
        </p:sp>
        <p:sp>
          <p:nvSpPr>
            <p:cNvPr id="19" name="TextBox 18">
              <a:extLst>
                <a:ext uri="{FF2B5EF4-FFF2-40B4-BE49-F238E27FC236}">
                  <a16:creationId xmlns:a16="http://schemas.microsoft.com/office/drawing/2014/main" id="{3E460958-3282-45A4-B77A-5014DD16EBF8}"/>
                </a:ext>
              </a:extLst>
            </p:cNvPr>
            <p:cNvSpPr txBox="1"/>
            <p:nvPr/>
          </p:nvSpPr>
          <p:spPr>
            <a:xfrm>
              <a:off x="467001" y="2628900"/>
              <a:ext cx="883575"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hello.o</a:t>
              </a:r>
              <a:endPar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grpSp>
      <p:sp>
        <p:nvSpPr>
          <p:cNvPr id="20" name="Content Placeholder 2">
            <a:extLst>
              <a:ext uri="{FF2B5EF4-FFF2-40B4-BE49-F238E27FC236}">
                <a16:creationId xmlns:a16="http://schemas.microsoft.com/office/drawing/2014/main" id="{4DC874B5-F1F0-4F39-B824-A6A606227C68}"/>
              </a:ext>
            </a:extLst>
          </p:cNvPr>
          <p:cNvSpPr>
            <a:spLocks noGrp="1"/>
          </p:cNvSpPr>
          <p:nvPr>
            <p:ph idx="1"/>
          </p:nvPr>
        </p:nvSpPr>
        <p:spPr>
          <a:xfrm>
            <a:off x="5823602" y="914400"/>
            <a:ext cx="3179905" cy="4571999"/>
          </a:xfrm>
        </p:spPr>
        <p:txBody>
          <a:bodyPr>
            <a:normAutofit/>
          </a:bodyPr>
          <a:lstStyle/>
          <a:p>
            <a:r>
              <a:rPr lang="en-US" dirty="0"/>
              <a:t>Then, each piece is merged together to form the executable.</a:t>
            </a:r>
          </a:p>
          <a:p>
            <a:r>
              <a:rPr lang="en-US" dirty="0"/>
              <a:t>This process is called </a:t>
            </a:r>
            <a:r>
              <a:rPr lang="en-US"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linking</a:t>
            </a:r>
            <a:r>
              <a:rPr lang="en-US" dirty="0"/>
              <a:t>.</a:t>
            </a:r>
          </a:p>
          <a:p>
            <a:pPr lvl="1"/>
            <a:r>
              <a:rPr lang="en-US" dirty="0"/>
              <a:t>The name refers to how the references to functions, </a:t>
            </a:r>
            <a:r>
              <a:rPr lang="en-US" dirty="0" err="1"/>
              <a:t>etc</a:t>
            </a:r>
            <a:r>
              <a:rPr lang="en-US" dirty="0"/>
              <a:t>, between files are now filled in.</a:t>
            </a:r>
          </a:p>
          <a:p>
            <a:pPr lvl="1"/>
            <a:r>
              <a:rPr lang="en-US" dirty="0"/>
              <a:t>Before this step… it is unclear </a:t>
            </a:r>
            <a:r>
              <a:rPr lang="en-US" i="1" dirty="0"/>
              <a:t>where</a:t>
            </a:r>
            <a:r>
              <a:rPr lang="en-US" dirty="0"/>
              <a:t> functions will end up in the final executable.</a:t>
            </a:r>
          </a:p>
          <a:p>
            <a:pPr lvl="1"/>
            <a:r>
              <a:rPr lang="en-US" dirty="0"/>
              <a:t>Keep this in mind as we look at memory and pointers later!</a:t>
            </a:r>
          </a:p>
        </p:txBody>
      </p:sp>
      <p:grpSp>
        <p:nvGrpSpPr>
          <p:cNvPr id="28" name="Group 27">
            <a:extLst>
              <a:ext uri="{FF2B5EF4-FFF2-40B4-BE49-F238E27FC236}">
                <a16:creationId xmlns:a16="http://schemas.microsoft.com/office/drawing/2014/main" id="{20538E65-AB05-4857-8767-0971B9197A79}"/>
              </a:ext>
            </a:extLst>
          </p:cNvPr>
          <p:cNvGrpSpPr/>
          <p:nvPr/>
        </p:nvGrpSpPr>
        <p:grpSpPr>
          <a:xfrm>
            <a:off x="304800" y="3380926"/>
            <a:ext cx="1219200" cy="1893332"/>
            <a:chOff x="304800" y="1104900"/>
            <a:chExt cx="1219200" cy="1893332"/>
          </a:xfrm>
        </p:grpSpPr>
        <p:sp>
          <p:nvSpPr>
            <p:cNvPr id="29" name="Card 6">
              <a:extLst>
                <a:ext uri="{FF2B5EF4-FFF2-40B4-BE49-F238E27FC236}">
                  <a16:creationId xmlns:a16="http://schemas.microsoft.com/office/drawing/2014/main" id="{8A5F265B-76AD-438D-B234-CBC830D1316E}"/>
                </a:ext>
              </a:extLst>
            </p:cNvPr>
            <p:cNvSpPr/>
            <p:nvPr/>
          </p:nvSpPr>
          <p:spPr>
            <a:xfrm>
              <a:off x="304800" y="1104900"/>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rPr>
                <a:t>/\/\/\/\/\/\/\/\/\/\/\/\/\/\/\/\/\/\/\/\/\/\/\/\/\/\/\/\/\/\/\/\/\/\/\/\/\/\/\/\/\/\/\/\/\/\/\/\/\/\/\/\/\/\/\/\/\/\/\/\/\/\/\/\/\/\/\/\/\/\/\/\/\/\/\/\/\/\/\/\/\/\/\/\/\/\/\/\/\/\/\/\/\/\/\/\/\/\/\/\/\/\/\/\/\/\/\/\/\/\/\/\/\/\/\/\/\/\/\/\/\/\/\/\/\/\/</a:t>
              </a:r>
            </a:p>
          </p:txBody>
        </p:sp>
        <p:sp>
          <p:nvSpPr>
            <p:cNvPr id="30" name="TextBox 29">
              <a:extLst>
                <a:ext uri="{FF2B5EF4-FFF2-40B4-BE49-F238E27FC236}">
                  <a16:creationId xmlns:a16="http://schemas.microsoft.com/office/drawing/2014/main" id="{A9D21B70-5BE6-440E-9790-17E240A69261}"/>
                </a:ext>
              </a:extLst>
            </p:cNvPr>
            <p:cNvSpPr txBox="1"/>
            <p:nvPr/>
          </p:nvSpPr>
          <p:spPr>
            <a:xfrm>
              <a:off x="554409" y="2628900"/>
              <a:ext cx="691215"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util.c</a:t>
              </a:r>
              <a:endPar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31" name="Group 30">
            <a:extLst>
              <a:ext uri="{FF2B5EF4-FFF2-40B4-BE49-F238E27FC236}">
                <a16:creationId xmlns:a16="http://schemas.microsoft.com/office/drawing/2014/main" id="{A2605B91-87ED-4FAA-9106-515F6AA1573B}"/>
              </a:ext>
            </a:extLst>
          </p:cNvPr>
          <p:cNvGrpSpPr/>
          <p:nvPr/>
        </p:nvGrpSpPr>
        <p:grpSpPr>
          <a:xfrm flipV="1">
            <a:off x="1410534" y="4833899"/>
            <a:ext cx="1063517" cy="1026848"/>
            <a:chOff x="1837928" y="1030692"/>
            <a:chExt cx="1063517" cy="1029620"/>
          </a:xfrm>
        </p:grpSpPr>
        <p:sp>
          <p:nvSpPr>
            <p:cNvPr id="32" name="Bent Arrow 11">
              <a:extLst>
                <a:ext uri="{FF2B5EF4-FFF2-40B4-BE49-F238E27FC236}">
                  <a16:creationId xmlns:a16="http://schemas.microsoft.com/office/drawing/2014/main" id="{8EE8924D-9F28-4367-9328-124417B12176}"/>
                </a:ext>
              </a:extLst>
            </p:cNvPr>
            <p:cNvSpPr/>
            <p:nvPr/>
          </p:nvSpPr>
          <p:spPr>
            <a:xfrm rot="2902855">
              <a:off x="1771189" y="1097431"/>
              <a:ext cx="1029620" cy="896141"/>
            </a:xfrm>
            <a:prstGeom prst="bentArrow">
              <a:avLst>
                <a:gd name="adj1" fmla="val 25000"/>
                <a:gd name="adj2" fmla="val 25000"/>
                <a:gd name="adj3" fmla="val 25000"/>
                <a:gd name="adj4" fmla="val 8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000000"/>
                </a:solidFill>
                <a:effectLst/>
                <a:uLnTx/>
                <a:uFillTx/>
                <a:latin typeface="Segoe UI"/>
                <a:ea typeface="+mn-ea"/>
                <a:cs typeface="+mn-cs"/>
              </a:endParaRPr>
            </a:p>
          </p:txBody>
        </p:sp>
        <p:sp>
          <p:nvSpPr>
            <p:cNvPr id="33" name="TextBox 32">
              <a:extLst>
                <a:ext uri="{FF2B5EF4-FFF2-40B4-BE49-F238E27FC236}">
                  <a16:creationId xmlns:a16="http://schemas.microsoft.com/office/drawing/2014/main" id="{1CA8DDAD-7B16-46D5-B09E-BAA433BAB039}"/>
                </a:ext>
              </a:extLst>
            </p:cNvPr>
            <p:cNvSpPr txBox="1"/>
            <p:nvPr/>
          </p:nvSpPr>
          <p:spPr>
            <a:xfrm rot="13362312">
              <a:off x="2202215" y="1412181"/>
              <a:ext cx="699230" cy="277747"/>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compile</a:t>
              </a:r>
              <a:endPar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35" name="Card 6">
            <a:extLst>
              <a:ext uri="{FF2B5EF4-FFF2-40B4-BE49-F238E27FC236}">
                <a16:creationId xmlns:a16="http://schemas.microsoft.com/office/drawing/2014/main" id="{CBDA10E0-DBFB-438C-A41F-AA8F4CABEDA0}"/>
              </a:ext>
            </a:extLst>
          </p:cNvPr>
          <p:cNvSpPr/>
          <p:nvPr/>
        </p:nvSpPr>
        <p:spPr>
          <a:xfrm>
            <a:off x="2392829" y="3380926"/>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lvl="0" algn="ctr" defTabSz="713232">
              <a:defRPr/>
            </a:pPr>
            <a:r>
              <a:rPr lang="en-US" sz="700" dirty="0">
                <a:solidFill>
                  <a:srgbClr val="000000"/>
                </a:solidFill>
                <a:latin typeface="Inconsolata" panose="020B0609030003000000" pitchFamily="49" charset="0"/>
                <a:ea typeface="Lato Light" panose="020F0502020204030203" pitchFamily="34" charset="0"/>
                <a:cs typeface="Lato Light" panose="020F0502020204030203" pitchFamily="34" charset="0"/>
              </a:rPr>
              <a:t>10010101000101010010101001010001010101110101010100111010011101001000101011101010010101010100010100100101001010010100100100101001010110101001010101110101011111101001010100101010001010010101001001010010110101001011001010100101010010</a:t>
            </a: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p:txBody>
      </p:sp>
      <p:sp>
        <p:nvSpPr>
          <p:cNvPr id="36" name="TextBox 35">
            <a:extLst>
              <a:ext uri="{FF2B5EF4-FFF2-40B4-BE49-F238E27FC236}">
                <a16:creationId xmlns:a16="http://schemas.microsoft.com/office/drawing/2014/main" id="{45A9EAC4-FEF1-4880-BD5E-8D2F5F8B06DC}"/>
              </a:ext>
            </a:extLst>
          </p:cNvPr>
          <p:cNvSpPr txBox="1"/>
          <p:nvPr/>
        </p:nvSpPr>
        <p:spPr>
          <a:xfrm>
            <a:off x="2689505" y="4904926"/>
            <a:ext cx="713657"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util.o</a:t>
            </a:r>
            <a:endPar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41" name="Card 6">
            <a:extLst>
              <a:ext uri="{FF2B5EF4-FFF2-40B4-BE49-F238E27FC236}">
                <a16:creationId xmlns:a16="http://schemas.microsoft.com/office/drawing/2014/main" id="{B8371FE0-CAAE-42CC-8420-AEA2C4B1D785}"/>
              </a:ext>
            </a:extLst>
          </p:cNvPr>
          <p:cNvSpPr/>
          <p:nvPr/>
        </p:nvSpPr>
        <p:spPr>
          <a:xfrm>
            <a:off x="4136549" y="3380926"/>
            <a:ext cx="1219200" cy="1524000"/>
          </a:xfrm>
          <a:prstGeom prst="flowChartPunchedCa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lvl="0" algn="ctr" defTabSz="713232">
              <a:defRPr/>
            </a:pPr>
            <a:r>
              <a:rPr lang="en-US" sz="700" dirty="0">
                <a:solidFill>
                  <a:srgbClr val="000000"/>
                </a:solidFill>
                <a:latin typeface="Inconsolata" panose="020B0609030003000000" pitchFamily="49" charset="0"/>
                <a:ea typeface="Lato Light" panose="020F0502020204030203" pitchFamily="34" charset="0"/>
                <a:cs typeface="Lato Light" panose="020F0502020204030203" pitchFamily="34" charset="0"/>
              </a:rPr>
              <a:t>10010101000101010010101001010001010101110101010100111010011101001000101011101010010101010100010100100101001010010100100100101001010110101001010101110101011111101001010100101010001010010101001001010010110101001011001010100101010010</a:t>
            </a: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p:txBody>
      </p:sp>
      <p:sp>
        <p:nvSpPr>
          <p:cNvPr id="42" name="TextBox 41">
            <a:extLst>
              <a:ext uri="{FF2B5EF4-FFF2-40B4-BE49-F238E27FC236}">
                <a16:creationId xmlns:a16="http://schemas.microsoft.com/office/drawing/2014/main" id="{22F6C9DC-D455-415E-8BAC-3CBA51BE041D}"/>
              </a:ext>
            </a:extLst>
          </p:cNvPr>
          <p:cNvSpPr txBox="1"/>
          <p:nvPr/>
        </p:nvSpPr>
        <p:spPr>
          <a:xfrm>
            <a:off x="4295631" y="4904926"/>
            <a:ext cx="1057684" cy="369332"/>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b="1" dirty="0" err="1">
                <a:solidFill>
                  <a:srgbClr val="000000"/>
                </a:solidFill>
                <a:latin typeface="Lato Black" panose="020F0502020204030203" pitchFamily="34" charset="0"/>
                <a:ea typeface="Lato Black" panose="020F0502020204030203" pitchFamily="34" charset="0"/>
                <a:cs typeface="Lato Black" panose="020F0502020204030203" pitchFamily="34" charset="0"/>
              </a:rPr>
              <a:t>stdio</a:t>
            </a:r>
            <a:r>
              <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.o</a:t>
            </a:r>
          </a:p>
        </p:txBody>
      </p:sp>
      <p:grpSp>
        <p:nvGrpSpPr>
          <p:cNvPr id="24" name="Group 23">
            <a:extLst>
              <a:ext uri="{FF2B5EF4-FFF2-40B4-BE49-F238E27FC236}">
                <a16:creationId xmlns:a16="http://schemas.microsoft.com/office/drawing/2014/main" id="{FCC78896-275D-4EF4-950C-AC0DBB80493C}"/>
              </a:ext>
            </a:extLst>
          </p:cNvPr>
          <p:cNvGrpSpPr/>
          <p:nvPr/>
        </p:nvGrpSpPr>
        <p:grpSpPr>
          <a:xfrm flipV="1">
            <a:off x="3612859" y="2387184"/>
            <a:ext cx="925971" cy="1026849"/>
            <a:chOff x="1837928" y="1030692"/>
            <a:chExt cx="925971" cy="1029620"/>
          </a:xfrm>
        </p:grpSpPr>
        <p:sp>
          <p:nvSpPr>
            <p:cNvPr id="25" name="Bent Arrow 11">
              <a:extLst>
                <a:ext uri="{FF2B5EF4-FFF2-40B4-BE49-F238E27FC236}">
                  <a16:creationId xmlns:a16="http://schemas.microsoft.com/office/drawing/2014/main" id="{05DC74A4-B42D-4ACA-A9E8-103818956689}"/>
                </a:ext>
              </a:extLst>
            </p:cNvPr>
            <p:cNvSpPr/>
            <p:nvPr/>
          </p:nvSpPr>
          <p:spPr>
            <a:xfrm rot="2902855">
              <a:off x="1771189" y="1097431"/>
              <a:ext cx="1029620" cy="896141"/>
            </a:xfrm>
            <a:prstGeom prst="bentArrow">
              <a:avLst>
                <a:gd name="adj1" fmla="val 25000"/>
                <a:gd name="adj2" fmla="val 25000"/>
                <a:gd name="adj3" fmla="val 25000"/>
                <a:gd name="adj4" fmla="val 8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000000"/>
                </a:solidFill>
                <a:effectLst/>
                <a:uLnTx/>
                <a:uFillTx/>
                <a:latin typeface="Segoe UI"/>
                <a:ea typeface="+mn-ea"/>
                <a:cs typeface="+mn-cs"/>
              </a:endParaRPr>
            </a:p>
          </p:txBody>
        </p:sp>
        <p:sp>
          <p:nvSpPr>
            <p:cNvPr id="26" name="TextBox 25">
              <a:extLst>
                <a:ext uri="{FF2B5EF4-FFF2-40B4-BE49-F238E27FC236}">
                  <a16:creationId xmlns:a16="http://schemas.microsoft.com/office/drawing/2014/main" id="{F2F5646C-D981-4792-84C7-9A89C40B9A1C}"/>
                </a:ext>
              </a:extLst>
            </p:cNvPr>
            <p:cNvSpPr txBox="1"/>
            <p:nvPr/>
          </p:nvSpPr>
          <p:spPr>
            <a:xfrm rot="13362312">
              <a:off x="2353209" y="1405439"/>
              <a:ext cx="410690" cy="277747"/>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link</a:t>
              </a:r>
              <a:endPar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3" name="Rectangle 2">
            <a:extLst>
              <a:ext uri="{FF2B5EF4-FFF2-40B4-BE49-F238E27FC236}">
                <a16:creationId xmlns:a16="http://schemas.microsoft.com/office/drawing/2014/main" id="{1D146D6A-9ACC-41FD-A93C-6F8E054C8F18}"/>
              </a:ext>
            </a:extLst>
          </p:cNvPr>
          <p:cNvSpPr/>
          <p:nvPr/>
        </p:nvSpPr>
        <p:spPr>
          <a:xfrm rot="19097237">
            <a:off x="3685098" y="3089853"/>
            <a:ext cx="660538" cy="2151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8BC81C7-9F78-4978-88CD-704EAE4B844D}"/>
              </a:ext>
            </a:extLst>
          </p:cNvPr>
          <p:cNvGrpSpPr/>
          <p:nvPr/>
        </p:nvGrpSpPr>
        <p:grpSpPr>
          <a:xfrm>
            <a:off x="4459835" y="986116"/>
            <a:ext cx="1219200" cy="1893332"/>
            <a:chOff x="304800" y="1104900"/>
            <a:chExt cx="1219200" cy="1893332"/>
          </a:xfrm>
        </p:grpSpPr>
        <p:sp>
          <p:nvSpPr>
            <p:cNvPr id="38" name="Card 6">
              <a:extLst>
                <a:ext uri="{FF2B5EF4-FFF2-40B4-BE49-F238E27FC236}">
                  <a16:creationId xmlns:a16="http://schemas.microsoft.com/office/drawing/2014/main" id="{7A1AF6FC-4C17-455E-A16B-A4BB06EBD9DC}"/>
                </a:ext>
              </a:extLst>
            </p:cNvPr>
            <p:cNvSpPr/>
            <p:nvPr/>
          </p:nvSpPr>
          <p:spPr>
            <a:xfrm>
              <a:off x="304800" y="1104900"/>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lvl="0" algn="ctr" defTabSz="713232">
                <a:defRPr/>
              </a:pPr>
              <a:r>
                <a:rPr lang="en-US" sz="700" dirty="0">
                  <a:solidFill>
                    <a:srgbClr val="000000"/>
                  </a:solidFill>
                  <a:latin typeface="Inconsolata" panose="020B0609030003000000" pitchFamily="49" charset="0"/>
                  <a:ea typeface="Lato Light" panose="020F0502020204030203" pitchFamily="34" charset="0"/>
                  <a:cs typeface="Lato Light" panose="020F0502020204030203" pitchFamily="34" charset="0"/>
                </a:rPr>
                <a:t>11101001010100101010001010010101001001010010110101001011001010100101010010100101010001010100101010010100010101011101010101001110100111010010001010111010100101010101000101001001010010100101001001001010010101101010010101011101010111</a:t>
              </a: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p:txBody>
        </p:sp>
        <p:sp>
          <p:nvSpPr>
            <p:cNvPr id="39" name="TextBox 38">
              <a:extLst>
                <a:ext uri="{FF2B5EF4-FFF2-40B4-BE49-F238E27FC236}">
                  <a16:creationId xmlns:a16="http://schemas.microsoft.com/office/drawing/2014/main" id="{157DE61B-2F87-4FD0-9B15-A506F3114C17}"/>
                </a:ext>
              </a:extLst>
            </p:cNvPr>
            <p:cNvSpPr txBox="1"/>
            <p:nvPr/>
          </p:nvSpPr>
          <p:spPr>
            <a:xfrm>
              <a:off x="567850" y="2628900"/>
              <a:ext cx="694421"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hello</a:t>
              </a:r>
            </a:p>
          </p:txBody>
        </p:sp>
      </p:grpSp>
      <p:sp>
        <p:nvSpPr>
          <p:cNvPr id="6" name="TextBox 5">
            <a:extLst>
              <a:ext uri="{FF2B5EF4-FFF2-40B4-BE49-F238E27FC236}">
                <a16:creationId xmlns:a16="http://schemas.microsoft.com/office/drawing/2014/main" id="{821B3337-3B72-453C-8FFE-53651D2DA0F9}"/>
              </a:ext>
            </a:extLst>
          </p:cNvPr>
          <p:cNvSpPr txBox="1"/>
          <p:nvPr/>
        </p:nvSpPr>
        <p:spPr>
          <a:xfrm>
            <a:off x="3797679" y="5221809"/>
            <a:ext cx="1943161" cy="369332"/>
          </a:xfrm>
          <a:prstGeom prst="rect">
            <a:avLst/>
          </a:prstGeom>
          <a:noFill/>
        </p:spPr>
        <p:txBody>
          <a:bodyPr wrap="none" rtlCol="0">
            <a:spAutoFit/>
          </a:bodyPr>
          <a:lstStyle/>
          <a:p>
            <a:r>
              <a:rPr lang="en-US" dirty="0">
                <a:latin typeface="Lato" panose="020F0502020204030203" pitchFamily="34" charset="0"/>
                <a:ea typeface="Lato" panose="020F0502020204030203" pitchFamily="34" charset="0"/>
                <a:cs typeface="Lato" panose="020F0502020204030203" pitchFamily="34" charset="0"/>
              </a:rPr>
              <a:t>External Libraries</a:t>
            </a:r>
          </a:p>
        </p:txBody>
      </p:sp>
    </p:spTree>
    <p:extLst>
      <p:ext uri="{BB962C8B-B14F-4D97-AF65-F5344CB8AC3E}">
        <p14:creationId xmlns:p14="http://schemas.microsoft.com/office/powerpoint/2010/main" val="2036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5" grpId="0" animBg="1"/>
      <p:bldP spid="36" grpId="0"/>
      <p:bldP spid="41" grpId="0" animBg="1"/>
      <p:bldP spid="42" grpId="0"/>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mage result for sausage links 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l="23665" t="40990" b="40636"/>
          <a:stretch/>
        </p:blipFill>
        <p:spPr bwMode="auto">
          <a:xfrm rot="16200000">
            <a:off x="3187215" y="3048265"/>
            <a:ext cx="4115331" cy="99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It's just a grinder.</a:t>
            </a:r>
          </a:p>
        </p:txBody>
      </p:sp>
      <p:sp>
        <p:nvSpPr>
          <p:cNvPr id="3" name="Content Placeholder 2"/>
          <p:cNvSpPr>
            <a:spLocks noGrp="1"/>
          </p:cNvSpPr>
          <p:nvPr>
            <p:ph idx="1"/>
          </p:nvPr>
        </p:nvSpPr>
        <p:spPr>
          <a:xfrm>
            <a:off x="132067" y="758628"/>
            <a:ext cx="8383283" cy="4388842"/>
          </a:xfrm>
        </p:spPr>
        <p:txBody>
          <a:bodyPr/>
          <a:lstStyle/>
          <a:p>
            <a:r>
              <a:rPr lang="en-US" dirty="0"/>
              <a:t>In summary:</a:t>
            </a:r>
          </a:p>
        </p:txBody>
      </p:sp>
      <p:sp>
        <p:nvSpPr>
          <p:cNvPr id="6" name="Slide Number Placeholder 5"/>
          <p:cNvSpPr>
            <a:spLocks noGrp="1"/>
          </p:cNvSpPr>
          <p:nvPr>
            <p:ph type="sldNum" sz="quarter" idx="12"/>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552B95B-556F-44BD-91A5-D80C1B9E2BB3}" type="slidenum">
              <a:rPr kumimoji="0" lang="en-US" sz="1200" b="0" i="0" u="none" strike="noStrike" kern="1200" cap="none" spc="0" normalizeH="0" baseline="0" noProof="0" smtClean="0">
                <a:ln>
                  <a:noFill/>
                </a:ln>
                <a:solidFill>
                  <a:srgbClr val="000000">
                    <a:tint val="75000"/>
                  </a:srgbClr>
                </a:solidFill>
                <a:effectLst/>
                <a:uLnTx/>
                <a:uFillTx/>
                <a:latin typeface="Segoe U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tint val="75000"/>
                </a:srgbClr>
              </a:solidFill>
              <a:effectLst/>
              <a:uLnTx/>
              <a:uFillTx/>
              <a:latin typeface="Segoe UI"/>
              <a:ea typeface="+mn-ea"/>
              <a:cs typeface="+mn-cs"/>
            </a:endParaRPr>
          </a:p>
        </p:txBody>
      </p:sp>
      <p:grpSp>
        <p:nvGrpSpPr>
          <p:cNvPr id="9" name="Group 8"/>
          <p:cNvGrpSpPr/>
          <p:nvPr/>
        </p:nvGrpSpPr>
        <p:grpSpPr>
          <a:xfrm>
            <a:off x="304800" y="1181100"/>
            <a:ext cx="1219200" cy="1893332"/>
            <a:chOff x="304800" y="1104900"/>
            <a:chExt cx="1219200" cy="1893332"/>
          </a:xfrm>
        </p:grpSpPr>
        <p:sp>
          <p:nvSpPr>
            <p:cNvPr id="7" name="Card 6"/>
            <p:cNvSpPr/>
            <p:nvPr/>
          </p:nvSpPr>
          <p:spPr>
            <a:xfrm>
              <a:off x="304800" y="1104900"/>
              <a:ext cx="1219200" cy="1524000"/>
            </a:xfrm>
            <a:prstGeom prst="flowChartPunchedCar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274320"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endParaRP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Inconsolata" panose="020B0609030003000000" pitchFamily="49" charset="0"/>
                  <a:ea typeface="Lato Light" panose="020F0502020204030203" pitchFamily="34" charset="0"/>
                  <a:cs typeface="Lato Light" panose="020F0502020204030203" pitchFamily="34" charset="0"/>
                </a:rPr>
                <a:t>/\/\/\/\/\/\/\/\/\/\/\/\/\/\/\/\/\/\/\/\/\/\/\/\/\/\/\/\/\/\/\/\/\/\/\/\/\/\/\/\/\/\/\/\/\/\/\/\/\/\/\/\/\/\/\/\/\/\/\/\/\/\/\/\/\/\/\/\/\/\/\/\/\/\/\/\/\/\/\/\/\/\/\/\/\/\/\/\/\/\/\/\/\/\/\/\/\/\/\/\/\/\/\/\/\/\/\/\/\/\/\/\/\/\/\/\/\/\/\/\/\/\/\/\/\/\/</a:t>
              </a:r>
            </a:p>
          </p:txBody>
        </p:sp>
        <p:sp>
          <p:nvSpPr>
            <p:cNvPr id="8" name="TextBox 7"/>
            <p:cNvSpPr txBox="1"/>
            <p:nvPr/>
          </p:nvSpPr>
          <p:spPr>
            <a:xfrm>
              <a:off x="467001" y="2628900"/>
              <a:ext cx="894797" cy="369332"/>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rPr>
                <a:t>hello.c</a:t>
              </a:r>
              <a:endParaRPr kumimoji="0" lang="en-US" sz="1800" b="1" i="0" u="none" strike="noStrike" kern="1200" cap="none" spc="0" normalizeH="0" baseline="0" noProof="0" dirty="0">
                <a:ln>
                  <a:noFill/>
                </a:ln>
                <a:solidFill>
                  <a:srgbClr val="0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grpSp>
      <p:sp>
        <p:nvSpPr>
          <p:cNvPr id="10" name="Cloud 9"/>
          <p:cNvSpPr/>
          <p:nvPr/>
        </p:nvSpPr>
        <p:spPr>
          <a:xfrm rot="20109993">
            <a:off x="1927549" y="1177941"/>
            <a:ext cx="2413510" cy="1892597"/>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Lato Black" panose="020F0502020204030203" pitchFamily="34" charset="0"/>
                <a:ea typeface="Lato Black" panose="020F0502020204030203" pitchFamily="34" charset="0"/>
                <a:cs typeface="Lato Black" panose="020F0502020204030203" pitchFamily="34" charset="0"/>
              </a:rPr>
              <a:t>c</a:t>
            </a:r>
            <a:r>
              <a:rPr kumimoji="0" lang="en-US" sz="2000" b="1" i="0" u="none" strike="noStrike" kern="1200" cap="none" spc="0" normalizeH="0" baseline="0" noProof="0" dirty="0" err="1">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ompiler</a:t>
            </a:r>
            <a:r>
              <a:rPr kumimoji="0" lang="en-US" sz="2000" b="1" i="0" u="none" strike="noStrike" kern="1200" cap="none" spc="0" normalizeH="0" baseline="0" noProof="0" dirty="0">
                <a:ln>
                  <a:noFill/>
                </a:ln>
                <a:solidFill>
                  <a:srgbClr val="FFFFFF"/>
                </a:solidFill>
                <a:effectLst/>
                <a:uLnTx/>
                <a:uFillTx/>
                <a:latin typeface="Lato Black" panose="020F0502020204030203" pitchFamily="34" charset="0"/>
                <a:ea typeface="Lato Black" panose="020F0502020204030203" pitchFamily="34" charset="0"/>
                <a:cs typeface="Lato Black" panose="020F0502020204030203" pitchFamily="34" charset="0"/>
              </a:rPr>
              <a:t> !!!</a:t>
            </a:r>
          </a:p>
        </p:txBody>
      </p:sp>
      <p:grpSp>
        <p:nvGrpSpPr>
          <p:cNvPr id="11" name="Group 10"/>
          <p:cNvGrpSpPr/>
          <p:nvPr/>
        </p:nvGrpSpPr>
        <p:grpSpPr>
          <a:xfrm flipV="1">
            <a:off x="1229526" y="2688195"/>
            <a:ext cx="994587" cy="1026848"/>
            <a:chOff x="1837928" y="1030692"/>
            <a:chExt cx="994587" cy="1029620"/>
          </a:xfrm>
        </p:grpSpPr>
        <p:sp>
          <p:nvSpPr>
            <p:cNvPr id="12" name="Bent Arrow 11"/>
            <p:cNvSpPr/>
            <p:nvPr/>
          </p:nvSpPr>
          <p:spPr>
            <a:xfrm rot="2902855">
              <a:off x="1771189" y="1097431"/>
              <a:ext cx="1029620" cy="896141"/>
            </a:xfrm>
            <a:prstGeom prst="bentArrow">
              <a:avLst>
                <a:gd name="adj1" fmla="val 25000"/>
                <a:gd name="adj2" fmla="val 25000"/>
                <a:gd name="adj3" fmla="val 25000"/>
                <a:gd name="adj4" fmla="val 8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000000"/>
                </a:solidFill>
                <a:effectLst/>
                <a:uLnTx/>
                <a:uFillTx/>
                <a:latin typeface="Segoe UI"/>
                <a:ea typeface="+mn-ea"/>
                <a:cs typeface="+mn-cs"/>
              </a:endParaRPr>
            </a:p>
          </p:txBody>
        </p:sp>
        <p:sp>
          <p:nvSpPr>
            <p:cNvPr id="13" name="TextBox 12"/>
            <p:cNvSpPr txBox="1"/>
            <p:nvPr/>
          </p:nvSpPr>
          <p:spPr>
            <a:xfrm rot="13362312">
              <a:off x="2271143" y="1412181"/>
              <a:ext cx="561372" cy="277747"/>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bloop</a:t>
              </a:r>
              <a:endPar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4" name="Group 13"/>
          <p:cNvGrpSpPr/>
          <p:nvPr/>
        </p:nvGrpSpPr>
        <p:grpSpPr>
          <a:xfrm rot="498519">
            <a:off x="4275340" y="839594"/>
            <a:ext cx="957612" cy="994256"/>
            <a:chOff x="1837928" y="1030692"/>
            <a:chExt cx="957612" cy="1029620"/>
          </a:xfrm>
        </p:grpSpPr>
        <p:sp>
          <p:nvSpPr>
            <p:cNvPr id="15" name="Bent Arrow 14"/>
            <p:cNvSpPr/>
            <p:nvPr/>
          </p:nvSpPr>
          <p:spPr>
            <a:xfrm rot="2902855">
              <a:off x="1771189" y="1097431"/>
              <a:ext cx="1029620" cy="896141"/>
            </a:xfrm>
            <a:prstGeom prst="bentArrow">
              <a:avLst>
                <a:gd name="adj1" fmla="val 25000"/>
                <a:gd name="adj2" fmla="val 25000"/>
                <a:gd name="adj3" fmla="val 25000"/>
                <a:gd name="adj4" fmla="val 8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000000"/>
                </a:solidFill>
                <a:effectLst/>
                <a:uLnTx/>
                <a:uFillTx/>
                <a:latin typeface="Segoe UI"/>
                <a:ea typeface="+mn-ea"/>
                <a:cs typeface="+mn-cs"/>
              </a:endParaRPr>
            </a:p>
          </p:txBody>
        </p:sp>
        <p:sp>
          <p:nvSpPr>
            <p:cNvPr id="16" name="TextBox 15"/>
            <p:cNvSpPr txBox="1"/>
            <p:nvPr/>
          </p:nvSpPr>
          <p:spPr>
            <a:xfrm rot="2476332">
              <a:off x="2320730" y="1374371"/>
              <a:ext cx="474810" cy="286851"/>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plop</a:t>
              </a:r>
              <a:endPar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18" name="TextBox 17"/>
          <p:cNvSpPr txBox="1"/>
          <p:nvPr/>
        </p:nvSpPr>
        <p:spPr>
          <a:xfrm>
            <a:off x="1051639" y="3647809"/>
            <a:ext cx="3733800" cy="769441"/>
          </a:xfrm>
          <a:prstGeom prst="rect">
            <a:avLst/>
          </a:prstGeom>
          <a:noFill/>
        </p:spPr>
        <p:txBody>
          <a:bodyPr wrap="square" rtlCol="0">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Lato Semibold" panose="020F0502020204030203" pitchFamily="34" charset="0"/>
                <a:ea typeface="Lato Semibold" panose="020F0502020204030203" pitchFamily="34" charset="0"/>
                <a:cs typeface="Lato Semibold" panose="020F0502020204030203" pitchFamily="34" charset="0"/>
              </a:rPr>
              <a:t>code goes in, </a:t>
            </a:r>
            <a:r>
              <a:rPr kumimoji="0" lang="en-US" sz="2200" b="0" i="0" u="none" strike="sngStrike" kern="1200" cap="none" spc="0" normalizeH="0" baseline="0" noProof="0" dirty="0">
                <a:ln>
                  <a:noFill/>
                </a:ln>
                <a:solidFill>
                  <a:srgbClr val="000000"/>
                </a:solidFill>
                <a:effectLst/>
                <a:uLnTx/>
                <a:uFillTx/>
                <a:latin typeface="Lato Semibold" panose="020F0502020204030203" pitchFamily="34" charset="0"/>
                <a:ea typeface="Lato Semibold" panose="020F0502020204030203" pitchFamily="34" charset="0"/>
                <a:cs typeface="Lato Semibold" panose="020F0502020204030203" pitchFamily="34" charset="0"/>
              </a:rPr>
              <a:t>sausage</a:t>
            </a:r>
            <a:r>
              <a:rPr kumimoji="0" lang="en-US" sz="2200" b="0" i="0" u="none" strike="noStrike" kern="1200" cap="none" spc="0" normalizeH="0" baseline="0" noProof="0" dirty="0">
                <a:ln>
                  <a:noFill/>
                </a:ln>
                <a:solidFill>
                  <a:srgbClr val="000000"/>
                </a:solidFill>
                <a:effectLst/>
                <a:uLnTx/>
                <a:uFillTx/>
                <a:latin typeface="Lato Semibold" panose="020F0502020204030203" pitchFamily="34" charset="0"/>
                <a:ea typeface="Lato Semibold" panose="020F0502020204030203" pitchFamily="34" charset="0"/>
                <a:cs typeface="Lato Semibold" panose="020F0502020204030203" pitchFamily="34" charset="0"/>
              </a:rPr>
              <a:t> object files come out</a:t>
            </a:r>
            <a:endParaRPr kumimoji="0" lang="en-US" sz="2200" b="1" i="0" u="none" strike="noStrike" kern="1200" cap="none" spc="0" normalizeH="0" baseline="0" noProof="0" dirty="0">
              <a:ln>
                <a:noFill/>
              </a:ln>
              <a:solidFill>
                <a:srgbClr val="000000"/>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9" name="TextBox 18"/>
          <p:cNvSpPr txBox="1"/>
          <p:nvPr/>
        </p:nvSpPr>
        <p:spPr>
          <a:xfrm>
            <a:off x="5638800" y="907981"/>
            <a:ext cx="3373133" cy="1446550"/>
          </a:xfrm>
          <a:prstGeom prst="rect">
            <a:avLst/>
          </a:prstGeom>
          <a:noFill/>
        </p:spPr>
        <p:txBody>
          <a:bodyPr wrap="square" rtlCol="0">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Lato Semibold" panose="020F0502020204030203" pitchFamily="34" charset="0"/>
                <a:ea typeface="Lato Semibold" panose="020F0502020204030203" pitchFamily="34" charset="0"/>
                <a:cs typeface="Lato Semibold" panose="020F0502020204030203" pitchFamily="34" charset="0"/>
              </a:rPr>
              <a:t>Some compilers output assembly and rely on an assembler to produce machine code</a:t>
            </a:r>
            <a:endParaRPr kumimoji="0" lang="en-US" sz="2200" b="1" i="0" u="none" strike="noStrike" kern="1200" cap="none" spc="0" normalizeH="0" baseline="0" noProof="0" dirty="0">
              <a:ln>
                <a:noFill/>
              </a:ln>
              <a:solidFill>
                <a:srgbClr val="000000"/>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0" name="TextBox 19"/>
          <p:cNvSpPr txBox="1"/>
          <p:nvPr/>
        </p:nvSpPr>
        <p:spPr>
          <a:xfrm>
            <a:off x="5693708" y="2700867"/>
            <a:ext cx="3263315" cy="2462213"/>
          </a:xfrm>
          <a:prstGeom prst="rect">
            <a:avLst/>
          </a:prstGeom>
          <a:noFill/>
        </p:spPr>
        <p:txBody>
          <a:bodyPr wrap="square" rtlCol="0">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Lato Semibold" panose="020F0502020204030203" pitchFamily="34" charset="0"/>
                <a:ea typeface="Lato Semibold" panose="020F0502020204030203" pitchFamily="34" charset="0"/>
                <a:cs typeface="Lato Semibold" panose="020F0502020204030203" pitchFamily="34" charset="0"/>
              </a:rPr>
              <a:t>These days, it's common for the compiler itself to produce machine code, or some kind of platform-independent assembly code</a:t>
            </a:r>
          </a:p>
          <a:p>
            <a:pPr marL="0" marR="0" lvl="0" indent="0" algn="ctr" defTabSz="713232"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Lato Semibold" panose="020F0502020204030203" pitchFamily="34" charset="0"/>
                <a:ea typeface="Lato Semibold" panose="020F0502020204030203" pitchFamily="34" charset="0"/>
                <a:cs typeface="Lato Semibold" panose="020F0502020204030203" pitchFamily="34" charset="0"/>
              </a:rPr>
              <a:t>(typically: a bytecode)</a:t>
            </a:r>
            <a:endParaRPr kumimoji="0" lang="en-US" sz="2200" b="1" i="0" u="none" strike="noStrike" kern="1200" cap="none" spc="0" normalizeH="0" baseline="0" noProof="0" dirty="0">
              <a:ln>
                <a:noFill/>
              </a:ln>
              <a:solidFill>
                <a:srgbClr val="000000"/>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194258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9" grpId="0"/>
      <p:bldP spid="2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2556</TotalTime>
  <Words>4524</Words>
  <Application>Microsoft Office PowerPoint</Application>
  <PresentationFormat>On-screen Show (16:10)</PresentationFormat>
  <Paragraphs>652</Paragraphs>
  <Slides>45</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45</vt:i4>
      </vt:variant>
    </vt:vector>
  </HeadingPairs>
  <TitlesOfParts>
    <vt:vector size="60" baseType="lpstr">
      <vt:lpstr>Lato Semibold</vt:lpstr>
      <vt:lpstr>Lato Black</vt:lpstr>
      <vt:lpstr>Lato Light</vt:lpstr>
      <vt:lpstr>Lato Heavy</vt:lpstr>
      <vt:lpstr>Marcellus SC</vt:lpstr>
      <vt:lpstr>Calibri Light</vt:lpstr>
      <vt:lpstr>Wingdings</vt:lpstr>
      <vt:lpstr>Calibri</vt:lpstr>
      <vt:lpstr>Arial</vt:lpstr>
      <vt:lpstr>Lato</vt:lpstr>
      <vt:lpstr>Inconsolata</vt:lpstr>
      <vt:lpstr>DejaVu Sans</vt:lpstr>
      <vt:lpstr>Lato Hairline</vt:lpstr>
      <vt:lpstr>Segoe UI</vt:lpstr>
      <vt:lpstr>Office Theme</vt:lpstr>
      <vt:lpstr>Introduction</vt:lpstr>
      <vt:lpstr>Overview of C</vt:lpstr>
      <vt:lpstr>C: The Universal Assembly Language</vt:lpstr>
      <vt:lpstr>C: Relevance</vt:lpstr>
      <vt:lpstr>Compilation</vt:lpstr>
      <vt:lpstr>Compilation: Simple Overview – Step 1</vt:lpstr>
      <vt:lpstr>Compilation: Simple Overview – Step 2</vt:lpstr>
      <vt:lpstr>Compilation: Simple Overview – Step 3</vt:lpstr>
      <vt:lpstr>It's just a grinder.</vt:lpstr>
      <vt:lpstr>Compilation vs. Interpretation</vt:lpstr>
      <vt:lpstr>Compilation vs. Virtual Targets (bytecode)</vt:lpstr>
      <vt:lpstr>C vs. Java</vt:lpstr>
      <vt:lpstr>C vs. Java</vt:lpstr>
      <vt:lpstr>Hello World</vt:lpstr>
      <vt:lpstr>C Dialects</vt:lpstr>
      <vt:lpstr>The C Syntax</vt:lpstr>
      <vt:lpstr>The C Pre-Processor</vt:lpstr>
      <vt:lpstr>The “main” function</vt:lpstr>
      <vt:lpstr>Declaring variables</vt:lpstr>
      <vt:lpstr>Casting</vt:lpstr>
      <vt:lpstr>Integer Sizes – Revisted: sizeof</vt:lpstr>
      <vt:lpstr>Integer Sizes – Revisted</vt:lpstr>
      <vt:lpstr>Integers: Python vs. Java vs. C</vt:lpstr>
      <vt:lpstr>Constants</vt:lpstr>
      <vt:lpstr>Enumerations</vt:lpstr>
      <vt:lpstr>Operators: Java stole ‘em from here</vt:lpstr>
      <vt:lpstr>Augmented Operators</vt:lpstr>
      <vt:lpstr>Expressions: an expression of frustration!!</vt:lpstr>
      <vt:lpstr>The C Syntax: Control Flow</vt:lpstr>
      <vt:lpstr>Controlling the flow: an intro to spaghetti</vt:lpstr>
      <vt:lpstr>Controlling the flow: Boolean Expressions</vt:lpstr>
      <vt:lpstr>Controlling the flow: Putting it Together</vt:lpstr>
      <vt:lpstr>Throwing us all for a loop</vt:lpstr>
      <vt:lpstr>Loop Refresher: While, Do-While, For Loops</vt:lpstr>
      <vt:lpstr>Taking a break and switching it up</vt:lpstr>
      <vt:lpstr>Control Flow: Summary</vt:lpstr>
      <vt:lpstr>Control Flow: Summary</vt:lpstr>
      <vt:lpstr>What’s your function?</vt:lpstr>
      <vt:lpstr>This is all the structure you get, kid</vt:lpstr>
      <vt:lpstr>I don’t like all that typing… So I’ll… typedef it</vt:lpstr>
      <vt:lpstr>I don’t like all that typing… So I’ll… typedef it</vt:lpstr>
      <vt:lpstr>That’s seriously all you get…</vt:lpstr>
      <vt:lpstr>Garbage in, garbage out: initialization</vt:lpstr>
      <vt:lpstr>The trouble is stacking up on us!</vt:lpstr>
      <vt:lpstr>Where’s that data coming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Wilkinson II, David W</dc:creator>
  <cp:lastModifiedBy>Wilkinson II, David W</cp:lastModifiedBy>
  <cp:revision>173</cp:revision>
  <dcterms:created xsi:type="dcterms:W3CDTF">2020-01-05T03:35:10Z</dcterms:created>
  <dcterms:modified xsi:type="dcterms:W3CDTF">2020-01-13T04:40:27Z</dcterms:modified>
</cp:coreProperties>
</file>