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56" r:id="rId2"/>
    <p:sldId id="259" r:id="rId3"/>
    <p:sldId id="265" r:id="rId4"/>
    <p:sldId id="266" r:id="rId5"/>
    <p:sldId id="267" r:id="rId6"/>
    <p:sldId id="264" r:id="rId7"/>
    <p:sldId id="262" r:id="rId8"/>
    <p:sldId id="268" r:id="rId9"/>
    <p:sldId id="269" r:id="rId10"/>
    <p:sldId id="291" r:id="rId11"/>
    <p:sldId id="263" r:id="rId12"/>
    <p:sldId id="270" r:id="rId13"/>
    <p:sldId id="271" r:id="rId14"/>
    <p:sldId id="273" r:id="rId15"/>
    <p:sldId id="274" r:id="rId16"/>
    <p:sldId id="272" r:id="rId17"/>
    <p:sldId id="275" r:id="rId18"/>
    <p:sldId id="276" r:id="rId19"/>
    <p:sldId id="260" r:id="rId20"/>
    <p:sldId id="277" r:id="rId21"/>
    <p:sldId id="279" r:id="rId22"/>
    <p:sldId id="278" r:id="rId23"/>
    <p:sldId id="282" r:id="rId24"/>
    <p:sldId id="281" r:id="rId25"/>
    <p:sldId id="280" r:id="rId26"/>
    <p:sldId id="283" r:id="rId27"/>
    <p:sldId id="284" r:id="rId28"/>
    <p:sldId id="285" r:id="rId29"/>
    <p:sldId id="287" r:id="rId30"/>
    <p:sldId id="286" r:id="rId31"/>
    <p:sldId id="288" r:id="rId32"/>
    <p:sldId id="289" r:id="rId33"/>
    <p:sldId id="292" r:id="rId34"/>
    <p:sldId id="290" r:id="rId35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DejaVu Sans" panose="020B0603030804020204" pitchFamily="34" charset="0"/>
      <p:regular r:id="rId43"/>
      <p:bold r:id="rId44"/>
      <p:italic r:id="rId45"/>
      <p:boldItalic r:id="rId46"/>
    </p:embeddedFont>
    <p:embeddedFont>
      <p:font typeface="Inconsolata" panose="020B0609030003000000" pitchFamily="49" charset="0"/>
      <p:regular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Lato Black" panose="020F0502020204030203" pitchFamily="34" charset="0"/>
      <p:bold r:id="rId52"/>
      <p:boldItalic r:id="rId53"/>
    </p:embeddedFont>
    <p:embeddedFont>
      <p:font typeface="Lato Hairline" panose="020F0502020204030203" pitchFamily="34" charset="0"/>
      <p:regular r:id="rId54"/>
      <p:italic r:id="rId55"/>
    </p:embeddedFont>
    <p:embeddedFont>
      <p:font typeface="Lato Heavy" panose="020F0502020204030203" pitchFamily="34" charset="0"/>
      <p:bold r:id="rId56"/>
      <p:boldItalic r:id="rId57"/>
    </p:embeddedFont>
    <p:embeddedFont>
      <p:font typeface="Lato Light" panose="020F0502020204030203" pitchFamily="34" charset="0"/>
      <p:regular r:id="rId58"/>
      <p:italic r:id="rId59"/>
    </p:embeddedFont>
    <p:embeddedFont>
      <p:font typeface="Lato Semibold" panose="020F0502020204030203" pitchFamily="34" charset="0"/>
      <p:bold r:id="rId60"/>
      <p:boldItalic r:id="rId61"/>
    </p:embeddedFont>
    <p:embeddedFont>
      <p:font typeface="Marcellus SC" panose="020E0602050203020307" pitchFamily="34" charset="0"/>
      <p:regular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986F10-A11B-4F85-9CEF-6E3EA8151F82}">
          <p14:sldIdLst>
            <p14:sldId id="256"/>
          </p14:sldIdLst>
        </p14:section>
        <p14:section name="The Memory Model" id="{262D39B8-1B04-47B5-B397-CFF80E4C15F7}">
          <p14:sldIdLst>
            <p14:sldId id="259"/>
            <p14:sldId id="265"/>
            <p14:sldId id="266"/>
            <p14:sldId id="267"/>
            <p14:sldId id="264"/>
            <p14:sldId id="262"/>
            <p14:sldId id="268"/>
            <p14:sldId id="269"/>
            <p14:sldId id="291"/>
            <p14:sldId id="263"/>
            <p14:sldId id="270"/>
            <p14:sldId id="271"/>
            <p14:sldId id="273"/>
            <p14:sldId id="274"/>
            <p14:sldId id="272"/>
            <p14:sldId id="275"/>
            <p14:sldId id="276"/>
            <p14:sldId id="260"/>
            <p14:sldId id="277"/>
            <p14:sldId id="279"/>
            <p14:sldId id="278"/>
            <p14:sldId id="282"/>
            <p14:sldId id="281"/>
            <p14:sldId id="280"/>
            <p14:sldId id="283"/>
            <p14:sldId id="284"/>
            <p14:sldId id="285"/>
            <p14:sldId id="287"/>
            <p14:sldId id="286"/>
            <p14:sldId id="288"/>
            <p14:sldId id="289"/>
            <p14:sldId id="292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A4E4"/>
    <a:srgbClr val="4C6FA3"/>
    <a:srgbClr val="D9D9D9"/>
    <a:srgbClr val="040D1A"/>
    <a:srgbClr val="081932"/>
    <a:srgbClr val="0B2245"/>
    <a:srgbClr val="355482"/>
    <a:srgbClr val="091C3B"/>
    <a:srgbClr val="6A6A6A"/>
    <a:srgbClr val="AB5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17" autoAdjust="0"/>
  </p:normalViewPr>
  <p:slideViewPr>
    <p:cSldViewPr snapToGrid="0">
      <p:cViewPr varScale="1">
        <p:scale>
          <a:sx n="142" d="100"/>
          <a:sy n="142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6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E615EA3-D94F-4234-8230-46AE658C9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" y="22860"/>
            <a:ext cx="8978900" cy="567531"/>
          </a:xfrm>
        </p:spPr>
        <p:txBody>
          <a:bodyPr>
            <a:normAutofit/>
          </a:bodyPr>
          <a:lstStyle>
            <a:lvl1pPr>
              <a:defRPr sz="3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79729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0FFFDB-EBF0-49B5-A587-CAB0A23F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524818"/>
            <a:ext cx="1821180" cy="178621"/>
          </a:xfrm>
        </p:spPr>
        <p:txBody>
          <a:bodyPr/>
          <a:lstStyle>
            <a:lvl1pPr>
              <a:defRPr sz="700">
                <a:solidFill>
                  <a:schemeClr val="bg1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442C0CA-CAF1-45F1-9F56-F9C580DF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0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8383AF2-3E7E-44F9-B029-099F5FCDF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64382"/>
            <a:ext cx="8247062" cy="2377281"/>
          </a:xfrm>
        </p:spPr>
        <p:txBody>
          <a:bodyPr anchor="b"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64153"/>
            <a:ext cx="8247062" cy="125015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>
            <a:lvl1pPr>
              <a:defRPr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CS/COE 0449 – Spring 2019/2020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6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65100" y="5274258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69D404-C6B3-441F-AFE8-5D94549B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923544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1UkeFwJ-yHI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xJ7PgOJKbEk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6.sv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doom.org/downloads" TargetMode="External"/><Relationship Id="rId2" Type="http://schemas.openxmlformats.org/officeDocument/2006/relationships/hyperlink" Target="https://github.com/id-Software/DOOM/tree/master/linuxdoom-1.1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E3B604D-56BA-46EE-95F5-E8CD4F24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6350"/>
            <a:ext cx="9142927" cy="57149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15D3280-7F18-412B-A5EC-EDD826CEE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6151" y="5384800"/>
            <a:ext cx="3009900" cy="23281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Spring 2019/2020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2D051-0D31-4F34-9BC6-C316DE939E90}"/>
              </a:ext>
            </a:extLst>
          </p:cNvPr>
          <p:cNvSpPr txBox="1"/>
          <p:nvPr/>
        </p:nvSpPr>
        <p:spPr>
          <a:xfrm>
            <a:off x="7246272" y="366997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wilkie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20134-B7EB-4F92-B7B8-01035C88D329}"/>
              </a:ext>
            </a:extLst>
          </p:cNvPr>
          <p:cNvSpPr txBox="1"/>
          <p:nvPr/>
        </p:nvSpPr>
        <p:spPr>
          <a:xfrm>
            <a:off x="6709263" y="2093391"/>
            <a:ext cx="2002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CS/COE 0449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 Software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339BB2-67E1-49D6-BCE0-83D58A439833}"/>
              </a:ext>
            </a:extLst>
          </p:cNvPr>
          <p:cNvSpPr txBox="1">
            <a:spLocks/>
          </p:cNvSpPr>
          <p:nvPr/>
        </p:nvSpPr>
        <p:spPr>
          <a:xfrm>
            <a:off x="53641" y="3214676"/>
            <a:ext cx="6427691" cy="67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Marcellus SC" panose="020E0602050203020307" pitchFamily="34" charset="0"/>
              </a:rPr>
              <a:t>A Case Study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3DC9A2-907A-40B2-AE7B-0ABCE81E9716}"/>
              </a:ext>
            </a:extLst>
          </p:cNvPr>
          <p:cNvSpPr/>
          <p:nvPr/>
        </p:nvSpPr>
        <p:spPr>
          <a:xfrm>
            <a:off x="7416053" y="547209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5</a:t>
            </a:r>
          </a:p>
        </p:txBody>
      </p:sp>
      <p:pic>
        <p:nvPicPr>
          <p:cNvPr id="11" name="Picture 10" descr="Doom&#10;">
            <a:extLst>
              <a:ext uri="{FF2B5EF4-FFF2-40B4-BE49-F238E27FC236}">
                <a16:creationId xmlns:a16="http://schemas.microsoft.com/office/drawing/2014/main" id="{0533DFF3-864D-41D3-927C-74980871E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83" y="1909137"/>
            <a:ext cx="2492128" cy="1267604"/>
          </a:xfrm>
          <a:prstGeom prst="rect">
            <a:avLst/>
          </a:prstGeom>
          <a:effectLst>
            <a:outerShdw blurRad="190500" dist="25400" dir="5400000" sx="104000" sy="104000" algn="ctr" rotWithShape="0">
              <a:srgbClr val="040D1A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681C1-4438-47AA-8E93-065CA8E7FFB2}"/>
              </a:ext>
            </a:extLst>
          </p:cNvPr>
          <p:cNvSpPr txBox="1"/>
          <p:nvPr/>
        </p:nvSpPr>
        <p:spPr>
          <a:xfrm>
            <a:off x="7792123" y="788102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CB054-1579-4EC7-B34E-431B96427CC1}"/>
              </a:ext>
            </a:extLst>
          </p:cNvPr>
          <p:cNvSpPr txBox="1"/>
          <p:nvPr/>
        </p:nvSpPr>
        <p:spPr>
          <a:xfrm>
            <a:off x="7926080" y="936012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91C90C-735A-46E5-9DB0-BE04F852A0F1}"/>
              </a:ext>
            </a:extLst>
          </p:cNvPr>
          <p:cNvSpPr/>
          <p:nvPr/>
        </p:nvSpPr>
        <p:spPr>
          <a:xfrm rot="18000000">
            <a:off x="7866425" y="990115"/>
            <a:ext cx="253253" cy="26046"/>
          </a:xfrm>
          <a:custGeom>
            <a:avLst/>
            <a:gdLst>
              <a:gd name="connsiteX0" fmla="*/ 0 w 253253"/>
              <a:gd name="connsiteY0" fmla="*/ 0 h 45719"/>
              <a:gd name="connsiteX1" fmla="*/ 253253 w 253253"/>
              <a:gd name="connsiteY1" fmla="*/ 0 h 45719"/>
              <a:gd name="connsiteX2" fmla="*/ 253253 w 253253"/>
              <a:gd name="connsiteY2" fmla="*/ 45719 h 45719"/>
              <a:gd name="connsiteX3" fmla="*/ 0 w 253253"/>
              <a:gd name="connsiteY3" fmla="*/ 45719 h 45719"/>
              <a:gd name="connsiteX4" fmla="*/ 0 w 253253"/>
              <a:gd name="connsiteY4" fmla="*/ 0 h 45719"/>
              <a:gd name="connsiteX0" fmla="*/ 0 w 253253"/>
              <a:gd name="connsiteY0" fmla="*/ 0 h 45719"/>
              <a:gd name="connsiteX1" fmla="*/ 253253 w 253253"/>
              <a:gd name="connsiteY1" fmla="*/ 0 h 45719"/>
              <a:gd name="connsiteX2" fmla="*/ 249226 w 253253"/>
              <a:gd name="connsiteY2" fmla="*/ 26046 h 45719"/>
              <a:gd name="connsiteX3" fmla="*/ 0 w 253253"/>
              <a:gd name="connsiteY3" fmla="*/ 45719 h 45719"/>
              <a:gd name="connsiteX4" fmla="*/ 0 w 253253"/>
              <a:gd name="connsiteY4" fmla="*/ 0 h 45719"/>
              <a:gd name="connsiteX0" fmla="*/ 7201 w 260454"/>
              <a:gd name="connsiteY0" fmla="*/ 0 h 26046"/>
              <a:gd name="connsiteX1" fmla="*/ 260454 w 260454"/>
              <a:gd name="connsiteY1" fmla="*/ 0 h 26046"/>
              <a:gd name="connsiteX2" fmla="*/ 256427 w 260454"/>
              <a:gd name="connsiteY2" fmla="*/ 26046 h 26046"/>
              <a:gd name="connsiteX3" fmla="*/ 0 w 260454"/>
              <a:gd name="connsiteY3" fmla="*/ 20547 h 26046"/>
              <a:gd name="connsiteX4" fmla="*/ 7201 w 260454"/>
              <a:gd name="connsiteY4" fmla="*/ 0 h 26046"/>
              <a:gd name="connsiteX0" fmla="*/ 0 w 253253"/>
              <a:gd name="connsiteY0" fmla="*/ 0 h 26046"/>
              <a:gd name="connsiteX1" fmla="*/ 253253 w 253253"/>
              <a:gd name="connsiteY1" fmla="*/ 0 h 26046"/>
              <a:gd name="connsiteX2" fmla="*/ 249226 w 253253"/>
              <a:gd name="connsiteY2" fmla="*/ 26046 h 26046"/>
              <a:gd name="connsiteX3" fmla="*/ 3061 w 253253"/>
              <a:gd name="connsiteY3" fmla="*/ 25621 h 26046"/>
              <a:gd name="connsiteX4" fmla="*/ 0 w 253253"/>
              <a:gd name="connsiteY4" fmla="*/ 0 h 2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53" h="26046">
                <a:moveTo>
                  <a:pt x="0" y="0"/>
                </a:moveTo>
                <a:lnTo>
                  <a:pt x="253253" y="0"/>
                </a:lnTo>
                <a:lnTo>
                  <a:pt x="249226" y="26046"/>
                </a:lnTo>
                <a:lnTo>
                  <a:pt x="3061" y="2562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A7CBCC-C94D-4474-BDA3-826B07CF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6258"/>
            <a:ext cx="7620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0B4D9-2AD3-49B6-83E3-0792D2D2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Faux-3D Simplicity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E5067-676A-483F-B013-1699C01A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72" y="1039310"/>
            <a:ext cx="8195048" cy="4108160"/>
          </a:xfrm>
        </p:spPr>
        <p:txBody>
          <a:bodyPr/>
          <a:lstStyle/>
          <a:p>
            <a:r>
              <a:rPr lang="en-US" dirty="0"/>
              <a:t>Level is 2D</a:t>
            </a:r>
          </a:p>
          <a:p>
            <a:pPr lvl="1"/>
            <a:r>
              <a:rPr lang="en-US" dirty="0"/>
              <a:t>Simplifies a lot of geometry math.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Goal: Get to exit.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51AF4-6CEC-4E8E-B7C5-91903D3F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8E8F-B4C6-4A08-9978-679A907A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C4574-708C-4FAB-8B97-467C207DD95D}"/>
              </a:ext>
            </a:extLst>
          </p:cNvPr>
          <p:cNvSpPr txBox="1"/>
          <p:nvPr/>
        </p:nvSpPr>
        <p:spPr>
          <a:xfrm>
            <a:off x="2259010" y="5211326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First level of Doom (E1M1) via doomwiki.org</a:t>
            </a:r>
          </a:p>
        </p:txBody>
      </p:sp>
    </p:spTree>
    <p:extLst>
      <p:ext uri="{BB962C8B-B14F-4D97-AF65-F5344CB8AC3E}">
        <p14:creationId xmlns:p14="http://schemas.microsoft.com/office/powerpoint/2010/main" val="354625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FAB7B8-1754-4273-A486-5343FC85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and Conventions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037A6C-5B50-4028-8B44-94443116A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showcases some weird C styling generally for greater speed/portability.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465D9-EF86-40BD-AAD2-3E3D0370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83E5F-4771-4672-BA7B-60969A0C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5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9A072F-3761-4A13-8286-98F54874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6B2B5-C81F-4118-8E45-2378EC0E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434F9-FEE6-4E8B-9E29-5CC493F8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9E546C-2710-4845-ADDF-5755DDF120C1}"/>
              </a:ext>
            </a:extLst>
          </p:cNvPr>
          <p:cNvSpPr txBox="1">
            <a:spLocks/>
          </p:cNvSpPr>
          <p:nvPr/>
        </p:nvSpPr>
        <p:spPr>
          <a:xfrm>
            <a:off x="133826" y="746311"/>
            <a:ext cx="8724882" cy="477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A_TroopAttack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2400" dirty="0">
                <a:latin typeface="Inconsolata" panose="020B0609030003000000" pitchFamily="49" charset="0"/>
              </a:rPr>
              <a:t> </a:t>
            </a:r>
            <a:r>
              <a:rPr lang="en-US" sz="2400" dirty="0" err="1">
                <a:latin typeface="Inconsolata" panose="020B0609030003000000" pitchFamily="49" charset="0"/>
              </a:rPr>
              <a:t>A_TroopAttack</a:t>
            </a:r>
            <a:r>
              <a:rPr lang="en-US" sz="2400" dirty="0">
                <a:latin typeface="Inconsolata" panose="020B0609030003000000" pitchFamily="49" charset="0"/>
              </a:rPr>
              <a:t> (</a:t>
            </a:r>
            <a:r>
              <a:rPr lang="en-US" sz="2400" dirty="0" err="1">
                <a:latin typeface="Inconsolata" panose="020B0609030003000000" pitchFamily="49" charset="0"/>
              </a:rPr>
              <a:t>mobj_t</a:t>
            </a:r>
            <a:r>
              <a:rPr lang="en-US" sz="2400" dirty="0">
                <a:latin typeface="Inconsolata" panose="020B0609030003000000" pitchFamily="49" charset="0"/>
              </a:rPr>
              <a:t>* actor)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{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2400" dirty="0">
                <a:latin typeface="Inconsolata" panose="020B0609030003000000" pitchFamily="49" charset="0"/>
              </a:rPr>
              <a:t> damage;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>
              <a:latin typeface="Inconsolata" panose="020B0609030003000000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2400" dirty="0">
                <a:latin typeface="Inconsolata" panose="020B0609030003000000" pitchFamily="49" charset="0"/>
              </a:rPr>
              <a:t> (!actor-&gt;target)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return</a:t>
            </a:r>
            <a:r>
              <a:rPr lang="en-US" sz="24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>
              <a:latin typeface="Inconsolata" panose="020B0609030003000000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 err="1">
                <a:latin typeface="Inconsolata" panose="020B0609030003000000" pitchFamily="49" charset="0"/>
              </a:rPr>
              <a:t>A_FaceTarget</a:t>
            </a:r>
            <a:r>
              <a:rPr lang="en-US" sz="2400" dirty="0">
                <a:latin typeface="Inconsolata" panose="020B0609030003000000" pitchFamily="49" charset="0"/>
              </a:rPr>
              <a:t> (actor);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2400" dirty="0">
                <a:latin typeface="Inconsolata" panose="020B0609030003000000" pitchFamily="49" charset="0"/>
              </a:rPr>
              <a:t> (</a:t>
            </a:r>
            <a:r>
              <a:rPr lang="en-US" sz="2400" dirty="0" err="1">
                <a:latin typeface="Inconsolata" panose="020B0609030003000000" pitchFamily="49" charset="0"/>
              </a:rPr>
              <a:t>P_CheckMeleeRange</a:t>
            </a:r>
            <a:r>
              <a:rPr lang="en-US" sz="2400" dirty="0">
                <a:latin typeface="Inconsolata" panose="020B0609030003000000" pitchFamily="49" charset="0"/>
              </a:rPr>
              <a:t> (actor))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{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    </a:t>
            </a:r>
            <a:r>
              <a:rPr lang="en-US" sz="2400" dirty="0" err="1">
                <a:latin typeface="Inconsolata" panose="020B0609030003000000" pitchFamily="49" charset="0"/>
              </a:rPr>
              <a:t>S_StartSound</a:t>
            </a:r>
            <a:r>
              <a:rPr lang="en-US" sz="2400" dirty="0">
                <a:latin typeface="Inconsolata" panose="020B0609030003000000" pitchFamily="49" charset="0"/>
              </a:rPr>
              <a:t> (actor, </a:t>
            </a:r>
            <a:r>
              <a:rPr lang="en-US" sz="2400" dirty="0" err="1">
                <a:latin typeface="Inconsolata" panose="020B0609030003000000" pitchFamily="49" charset="0"/>
              </a:rPr>
              <a:t>sfx_claw</a:t>
            </a:r>
            <a:r>
              <a:rPr lang="en-US" sz="24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    damage = (</a:t>
            </a:r>
            <a:r>
              <a:rPr lang="en-US" sz="2400" dirty="0" err="1">
                <a:latin typeface="Inconsolata" panose="020B0609030003000000" pitchFamily="49" charset="0"/>
              </a:rPr>
              <a:t>P_Random</a:t>
            </a:r>
            <a:r>
              <a:rPr lang="en-US" sz="2400" dirty="0">
                <a:latin typeface="Inconsolata" panose="020B0609030003000000" pitchFamily="49" charset="0"/>
              </a:rPr>
              <a:t>()%8+1)*3;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    </a:t>
            </a:r>
            <a:r>
              <a:rPr lang="en-US" sz="2400" dirty="0" err="1">
                <a:latin typeface="Inconsolata" panose="020B0609030003000000" pitchFamily="49" charset="0"/>
              </a:rPr>
              <a:t>P_DamageMobj</a:t>
            </a:r>
            <a:r>
              <a:rPr lang="en-US" sz="2400" dirty="0">
                <a:latin typeface="Inconsolata" panose="020B0609030003000000" pitchFamily="49" charset="0"/>
              </a:rPr>
              <a:t> (actor-&gt;target, actor, actor, damage);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return</a:t>
            </a:r>
            <a:r>
              <a:rPr lang="en-US" sz="24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}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>
              <a:latin typeface="Inconsolata" panose="020B0609030003000000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launch a missile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 err="1">
                <a:latin typeface="Inconsolata" panose="020B0609030003000000" pitchFamily="49" charset="0"/>
              </a:rPr>
              <a:t>P_SpawnMissile</a:t>
            </a:r>
            <a:r>
              <a:rPr lang="en-US" sz="2400" dirty="0">
                <a:latin typeface="Inconsolata" panose="020B0609030003000000" pitchFamily="49" charset="0"/>
              </a:rPr>
              <a:t> (actor, actor-&gt;target, MT_TROOPSHOT);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7AB5DE9-6EA7-4ECD-B25A-1FA60F8A4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1" y="731590"/>
            <a:ext cx="3866674" cy="4855668"/>
          </a:xfrm>
        </p:spPr>
        <p:txBody>
          <a:bodyPr>
            <a:normAutofit/>
          </a:bodyPr>
          <a:lstStyle/>
          <a:p>
            <a:r>
              <a:rPr lang="en-US" dirty="0" err="1"/>
              <a:t>UpperCase</a:t>
            </a:r>
            <a:r>
              <a:rPr lang="en-US" dirty="0"/>
              <a:t> function names.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A_ </a:t>
            </a:r>
            <a:r>
              <a:rPr lang="en-US" dirty="0"/>
              <a:t>prefix denotes subsystem or category.</a:t>
            </a:r>
          </a:p>
          <a:p>
            <a:pPr lvl="1"/>
            <a:r>
              <a:rPr lang="en-US" dirty="0"/>
              <a:t>A good strategy to mitigate C’s lack of classes or namespaces in large projects!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Allman/BSD style</a:t>
            </a:r>
          </a:p>
          <a:p>
            <a:pPr lvl="1"/>
            <a:r>
              <a:rPr lang="en-US" dirty="0"/>
              <a:t>Braces on their own line.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ANSI C (C89) dialect.</a:t>
            </a:r>
          </a:p>
          <a:p>
            <a:pPr lvl="1"/>
            <a:r>
              <a:rPr lang="en-US" dirty="0"/>
              <a:t>Variables declared at top.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Passes arguments by-ref</a:t>
            </a:r>
          </a:p>
          <a:p>
            <a:pPr lvl="1"/>
            <a:r>
              <a:rPr lang="en-US" dirty="0"/>
              <a:t>Avoids return values often.</a:t>
            </a:r>
          </a:p>
          <a:p>
            <a:pPr lvl="1"/>
            <a:r>
              <a:rPr lang="en-US" dirty="0"/>
              <a:t>Prefers pointers to structs.</a:t>
            </a:r>
          </a:p>
        </p:txBody>
      </p:sp>
    </p:spTree>
    <p:extLst>
      <p:ext uri="{BB962C8B-B14F-4D97-AF65-F5344CB8AC3E}">
        <p14:creationId xmlns:p14="http://schemas.microsoft.com/office/powerpoint/2010/main" val="342807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000D-4BD4-4814-B202-6D08EDB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 files and global variables…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FE7A7-D20A-495D-8FD4-5F672D7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1B462-8E3D-4956-89DF-F7D7B638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477B21-6F8D-4D3A-933B-28DD6114C78F}"/>
              </a:ext>
            </a:extLst>
          </p:cNvPr>
          <p:cNvSpPr txBox="1">
            <a:spLocks/>
          </p:cNvSpPr>
          <p:nvPr/>
        </p:nvSpPr>
        <p:spPr>
          <a:xfrm>
            <a:off x="133825" y="1089211"/>
            <a:ext cx="4081827" cy="455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Game mode handling - identify IWAD version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 to handle IWAD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dependend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animations etc.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typedef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enum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shareware,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DOOM 1 shareware, E1, M9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</a:t>
            </a:r>
            <a:r>
              <a:rPr lang="en-US" sz="1200" dirty="0">
                <a:latin typeface="Inconsolata" panose="020B0609030003000000" pitchFamily="49" charset="0"/>
              </a:rPr>
              <a:t>registered,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DOOM 1 registered, E3, M27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</a:t>
            </a:r>
            <a:r>
              <a:rPr lang="en-US" sz="1200" dirty="0">
                <a:latin typeface="Inconsolata" panose="020B0609030003000000" pitchFamily="49" charset="0"/>
              </a:rPr>
              <a:t>commercial,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DOOM 2 retail, E1 M34 retail,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            // DOOM 1 retail, E4, M36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</a:t>
            </a:r>
            <a:r>
              <a:rPr lang="en-US" sz="1200" dirty="0" err="1">
                <a:latin typeface="Inconsolata" panose="020B0609030003000000" pitchFamily="49" charset="0"/>
              </a:rPr>
              <a:t>indetermined</a:t>
            </a:r>
            <a:r>
              <a:rPr lang="en-US" sz="1200" dirty="0">
                <a:latin typeface="Inconsolata" panose="020B0609030003000000" pitchFamily="49" charset="0"/>
              </a:rPr>
              <a:t>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Well, no IWAD found.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} </a:t>
            </a:r>
            <a:r>
              <a:rPr lang="en-US" sz="1200" dirty="0" err="1">
                <a:latin typeface="Inconsolata" panose="020B0609030003000000" pitchFamily="49" charset="0"/>
              </a:rPr>
              <a:t>GameMode_t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AF768-360C-46FB-9049-6CCA26F16A3A}"/>
              </a:ext>
            </a:extLst>
          </p:cNvPr>
          <p:cNvSpPr/>
          <p:nvPr/>
        </p:nvSpPr>
        <p:spPr>
          <a:xfrm>
            <a:off x="135043" y="3670064"/>
            <a:ext cx="4000500" cy="125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----------------------------------------------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Game Mode - identify IWAD as shareware,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retail etc.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extern </a:t>
            </a:r>
            <a:r>
              <a:rPr lang="en-US" sz="1200" dirty="0" err="1">
                <a:latin typeface="Inconsolata" panose="020B0609030003000000" pitchFamily="49" charset="0"/>
              </a:rPr>
              <a:t>GameMode_t</a:t>
            </a:r>
            <a:r>
              <a:rPr lang="en-US" sz="1200" dirty="0">
                <a:latin typeface="Inconsolata" panose="020B0609030003000000" pitchFamily="49" charset="0"/>
              </a:rPr>
              <a:t>  </a:t>
            </a:r>
            <a:r>
              <a:rPr lang="en-US" sz="1200" dirty="0" err="1">
                <a:latin typeface="Inconsolata" panose="020B0609030003000000" pitchFamily="49" charset="0"/>
              </a:rPr>
              <a:t>gamemode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Says there is a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                         //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gamemode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variable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                         // somewhere...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2D041-516C-447E-82D8-E8CC9F647C01}"/>
              </a:ext>
            </a:extLst>
          </p:cNvPr>
          <p:cNvSpPr txBox="1"/>
          <p:nvPr/>
        </p:nvSpPr>
        <p:spPr>
          <a:xfrm>
            <a:off x="133825" y="693329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doomdef.h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A0BBF-CDF1-49CA-BD32-901F8FDE64F7}"/>
              </a:ext>
            </a:extLst>
          </p:cNvPr>
          <p:cNvSpPr txBox="1"/>
          <p:nvPr/>
        </p:nvSpPr>
        <p:spPr>
          <a:xfrm>
            <a:off x="133824" y="3256177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doomstat.h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F12DF93-BBA1-403E-A6C3-C4850040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67740"/>
            <a:ext cx="4438174" cy="4747260"/>
          </a:xfrm>
        </p:spPr>
        <p:txBody>
          <a:bodyPr>
            <a:normAutofit/>
          </a:bodyPr>
          <a:lstStyle/>
          <a:p>
            <a:r>
              <a:rPr lang="en-US" dirty="0"/>
              <a:t>Separating C code into multiple files: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*.h </a:t>
            </a:r>
            <a:r>
              <a:rPr lang="en-US" dirty="0"/>
              <a:t>files contain types/</a:t>
            </a:r>
            <a:r>
              <a:rPr lang="en-US" dirty="0" err="1"/>
              <a:t>enums</a:t>
            </a:r>
            <a:r>
              <a:rPr lang="en-US" dirty="0"/>
              <a:t> and function declarations.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*.c </a:t>
            </a:r>
            <a:r>
              <a:rPr lang="en-US" dirty="0"/>
              <a:t>files will contain function implementations.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 extern </a:t>
            </a:r>
            <a:r>
              <a:rPr lang="en-US" dirty="0"/>
              <a:t>says “Don’t create this. It exists somewhere else.”</a:t>
            </a:r>
          </a:p>
          <a:p>
            <a:pPr lvl="1"/>
            <a:r>
              <a:rPr lang="en-US" dirty="0"/>
              <a:t>It makes a global available to other C files. They just</a:t>
            </a:r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 #include </a:t>
            </a:r>
            <a:r>
              <a:rPr lang="en-US" dirty="0"/>
              <a:t>the header.</a:t>
            </a:r>
          </a:p>
          <a:p>
            <a:pPr lvl="1"/>
            <a:r>
              <a:rPr lang="en-US" dirty="0"/>
              <a:t>You declare it once (without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 extern</a:t>
            </a:r>
            <a:r>
              <a:rPr lang="en-US" dirty="0"/>
              <a:t>) in the corresponding C file.</a:t>
            </a:r>
          </a:p>
          <a:p>
            <a:pPr lvl="1"/>
            <a:r>
              <a:rPr lang="en-US" dirty="0"/>
              <a:t>Therefore, each C file can share data.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00D97-7916-40D8-8857-E7E7BB00E21C}"/>
              </a:ext>
            </a:extLst>
          </p:cNvPr>
          <p:cNvSpPr/>
          <p:nvPr/>
        </p:nvSpPr>
        <p:spPr>
          <a:xfrm>
            <a:off x="135042" y="5167407"/>
            <a:ext cx="4369721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 err="1">
                <a:latin typeface="Inconsolata" panose="020B0609030003000000" pitchFamily="49" charset="0"/>
              </a:rPr>
              <a:t>GameMode_t</a:t>
            </a:r>
            <a:r>
              <a:rPr lang="en-US" sz="1200" dirty="0">
                <a:latin typeface="Inconsolata" panose="020B0609030003000000" pitchFamily="49" charset="0"/>
              </a:rPr>
              <a:t>  </a:t>
            </a:r>
            <a:r>
              <a:rPr lang="en-US" sz="1200" dirty="0" err="1">
                <a:latin typeface="Inconsolata" panose="020B0609030003000000" pitchFamily="49" charset="0"/>
              </a:rPr>
              <a:t>gamemode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// The ACTUAL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gamemode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variable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78B7D-CAA6-4EFB-BC4B-17FE539D9BD2}"/>
              </a:ext>
            </a:extLst>
          </p:cNvPr>
          <p:cNvSpPr txBox="1"/>
          <p:nvPr/>
        </p:nvSpPr>
        <p:spPr>
          <a:xfrm>
            <a:off x="133824" y="475352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doomstat.c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6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000D-4BD4-4814-B202-6D08EDB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 files and global variables…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FE7A7-D20A-495D-8FD4-5F672D7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1B462-8E3D-4956-89DF-F7D7B638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477B21-6F8D-4D3A-933B-28DD6114C78F}"/>
              </a:ext>
            </a:extLst>
          </p:cNvPr>
          <p:cNvSpPr txBox="1">
            <a:spLocks/>
          </p:cNvSpPr>
          <p:nvPr/>
        </p:nvSpPr>
        <p:spPr>
          <a:xfrm>
            <a:off x="133825" y="1165599"/>
            <a:ext cx="4924651" cy="4473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GAME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G_DeathMatchSpawnPlayer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playernum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G_InitNew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skill_t</a:t>
            </a:r>
            <a:r>
              <a:rPr lang="en-US" sz="1200" dirty="0">
                <a:latin typeface="Inconsolata" panose="020B0609030003000000" pitchFamily="49" charset="0"/>
              </a:rPr>
              <a:t> skill,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episode,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map);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Can be called by the startup code or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M_Responder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calls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P_SetupLevel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or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W_EnterWorld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.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G_LoadGame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200" dirty="0">
                <a:latin typeface="Inconsolata" panose="020B0609030003000000" pitchFamily="49" charset="0"/>
              </a:rPr>
              <a:t>* name);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G_DoLoadGame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Called by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M_Responder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.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G_SaveGame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slot,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200" dirty="0">
                <a:latin typeface="Inconsolata" panose="020B0609030003000000" pitchFamily="49" charset="0"/>
              </a:rPr>
              <a:t>* description);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G_ExitLevel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G_SecretExitLevel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G_WorldDone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2D041-516C-447E-82D8-E8CC9F647C01}"/>
              </a:ext>
            </a:extLst>
          </p:cNvPr>
          <p:cNvSpPr txBox="1"/>
          <p:nvPr/>
        </p:nvSpPr>
        <p:spPr>
          <a:xfrm>
            <a:off x="133825" y="693329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g_game.h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F12DF93-BBA1-403E-A6C3-C4850040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67740"/>
            <a:ext cx="4438174" cy="4557078"/>
          </a:xfrm>
        </p:spPr>
        <p:txBody>
          <a:bodyPr>
            <a:normAutofit/>
          </a:bodyPr>
          <a:lstStyle/>
          <a:p>
            <a:r>
              <a:rPr lang="en-US" dirty="0"/>
              <a:t>Separating C code into multiple files: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*.h </a:t>
            </a:r>
            <a:r>
              <a:rPr lang="en-US" dirty="0"/>
              <a:t>files contain types/</a:t>
            </a:r>
            <a:r>
              <a:rPr lang="en-US" dirty="0" err="1"/>
              <a:t>enums</a:t>
            </a:r>
            <a:r>
              <a:rPr lang="en-US" dirty="0"/>
              <a:t> and function declarations.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*.c </a:t>
            </a:r>
            <a:r>
              <a:rPr lang="en-US" dirty="0"/>
              <a:t>files will contain function implementations.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You can declare functions without implementations.</a:t>
            </a:r>
          </a:p>
          <a:p>
            <a:pPr lvl="1"/>
            <a:r>
              <a:rPr lang="en-US" dirty="0"/>
              <a:t>Typically for header files.</a:t>
            </a:r>
          </a:p>
          <a:p>
            <a:pPr lvl="1"/>
            <a:r>
              <a:rPr lang="en-US" dirty="0"/>
              <a:t>Implement them in their</a:t>
            </a:r>
            <a:r>
              <a:rPr lang="en-US" dirty="0">
                <a:latin typeface="Inconsolata" panose="020B0609030003000000" pitchFamily="49" charset="0"/>
              </a:rPr>
              <a:t> *.c </a:t>
            </a:r>
            <a:r>
              <a:rPr lang="en-US" dirty="0"/>
              <a:t>file.</a:t>
            </a:r>
          </a:p>
          <a:p>
            <a:pPr lvl="2"/>
            <a:r>
              <a:rPr lang="en-US" dirty="0" err="1">
                <a:latin typeface="Inconsolata" panose="020B0609030003000000" pitchFamily="49" charset="0"/>
              </a:rPr>
              <a:t>g_game.c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in this case</a:t>
            </a:r>
          </a:p>
          <a:p>
            <a:pPr lvl="1"/>
            <a:r>
              <a:rPr lang="en-US" dirty="0"/>
              <a:t>Including this header file will allow use of this function.</a:t>
            </a:r>
          </a:p>
        </p:txBody>
      </p:sp>
    </p:spTree>
    <p:extLst>
      <p:ext uri="{BB962C8B-B14F-4D97-AF65-F5344CB8AC3E}">
        <p14:creationId xmlns:p14="http://schemas.microsoft.com/office/powerpoint/2010/main" val="384012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000D-4BD4-4814-B202-6D08EDB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 files and global variables…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FE7A7-D20A-495D-8FD4-5F672D7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1B462-8E3D-4956-89DF-F7D7B638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477B21-6F8D-4D3A-933B-28DD6114C78F}"/>
              </a:ext>
            </a:extLst>
          </p:cNvPr>
          <p:cNvSpPr txBox="1">
            <a:spLocks/>
          </p:cNvSpPr>
          <p:nvPr/>
        </p:nvSpPr>
        <p:spPr>
          <a:xfrm>
            <a:off x="133825" y="1082252"/>
            <a:ext cx="4924651" cy="455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wilkie's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note: remember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boolean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isn't defined by C!</a:t>
            </a: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 err="1">
                <a:latin typeface="Inconsolata" panose="020B0609030003000000" pitchFamily="49" charset="0"/>
              </a:rPr>
              <a:t>boolean</a:t>
            </a:r>
            <a:r>
              <a:rPr lang="en-US" sz="1200" dirty="0">
                <a:latin typeface="Inconsolata" panose="020B0609030003000000" pitchFamily="49" charset="0"/>
              </a:rPr>
              <a:t>       </a:t>
            </a:r>
            <a:r>
              <a:rPr lang="en-US" sz="1200" dirty="0" err="1">
                <a:latin typeface="Inconsolata" panose="020B0609030003000000" pitchFamily="49" charset="0"/>
              </a:rPr>
              <a:t>secretexit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wilkie's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note: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gameaction_t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defined elsewhere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 err="1">
                <a:latin typeface="Inconsolata" panose="020B0609030003000000" pitchFamily="49" charset="0"/>
              </a:rPr>
              <a:t>gameaction_t</a:t>
            </a:r>
            <a:r>
              <a:rPr lang="en-US" sz="1200" dirty="0">
                <a:latin typeface="Inconsolata" panose="020B0609030003000000" pitchFamily="49" charset="0"/>
              </a:rPr>
              <a:t>  </a:t>
            </a:r>
            <a:r>
              <a:rPr lang="en-US" sz="1200" dirty="0" err="1">
                <a:latin typeface="Inconsolata" panose="020B0609030003000000" pitchFamily="49" charset="0"/>
              </a:rPr>
              <a:t>gameaction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G_ExitLevel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secretexit</a:t>
            </a:r>
            <a:r>
              <a:rPr lang="en-US" sz="1200" dirty="0">
                <a:latin typeface="Inconsolata" panose="020B0609030003000000" pitchFamily="49" charset="0"/>
              </a:rPr>
              <a:t> = false;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gameaction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ga_completed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sz="1200" dirty="0"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Here's for the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german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edition.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G_SecretExitLevel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{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// IF NO WOLF3D LEVELS, NO SECRET EXIT!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 (</a:t>
            </a:r>
            <a:r>
              <a:rPr lang="en-US" sz="1200" dirty="0" err="1">
                <a:latin typeface="Inconsolata" panose="020B0609030003000000" pitchFamily="49" charset="0"/>
              </a:rPr>
              <a:t>gamemode</a:t>
            </a:r>
            <a:r>
              <a:rPr lang="en-US" sz="1200" dirty="0">
                <a:latin typeface="Inconsolata" panose="020B0609030003000000" pitchFamily="49" charset="0"/>
              </a:rPr>
              <a:t> == commercial)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  &amp;&amp; (</a:t>
            </a:r>
            <a:r>
              <a:rPr lang="en-US" sz="1200" dirty="0" err="1">
                <a:latin typeface="Inconsolata" panose="020B0609030003000000" pitchFamily="49" charset="0"/>
              </a:rPr>
              <a:t>W_CheckNumForName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"map31"</a:t>
            </a:r>
            <a:r>
              <a:rPr lang="en-US" sz="1200" dirty="0">
                <a:latin typeface="Inconsolata" panose="020B0609030003000000" pitchFamily="49" charset="0"/>
              </a:rPr>
              <a:t>)&lt;0))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secretexit</a:t>
            </a:r>
            <a:r>
              <a:rPr lang="en-US" sz="1200" dirty="0">
                <a:latin typeface="Inconsolata" panose="020B0609030003000000" pitchFamily="49" charset="0"/>
              </a:rPr>
              <a:t> = false;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secretexit</a:t>
            </a:r>
            <a:r>
              <a:rPr lang="en-US" sz="1200" dirty="0">
                <a:latin typeface="Inconsolata" panose="020B0609030003000000" pitchFamily="49" charset="0"/>
              </a:rPr>
              <a:t> = true;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gameaction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ga_completed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2D041-516C-447E-82D8-E8CC9F647C01}"/>
              </a:ext>
            </a:extLst>
          </p:cNvPr>
          <p:cNvSpPr txBox="1"/>
          <p:nvPr/>
        </p:nvSpPr>
        <p:spPr>
          <a:xfrm>
            <a:off x="133825" y="6933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g_game.c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F12DF93-BBA1-403E-A6C3-C4850040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67740"/>
            <a:ext cx="4572000" cy="4557078"/>
          </a:xfrm>
        </p:spPr>
        <p:txBody>
          <a:bodyPr>
            <a:normAutofit/>
          </a:bodyPr>
          <a:lstStyle/>
          <a:p>
            <a:r>
              <a:rPr lang="en-US" dirty="0"/>
              <a:t>Here we see the implementations of some of the functions.</a:t>
            </a:r>
          </a:p>
          <a:p>
            <a:pPr lvl="1"/>
            <a:r>
              <a:rPr lang="en-US" dirty="0"/>
              <a:t>Doom likes its private global data!</a:t>
            </a:r>
          </a:p>
          <a:p>
            <a:pPr lvl="1"/>
            <a:r>
              <a:rPr lang="en-US" dirty="0"/>
              <a:t>No file in the Doom source code defines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secretexit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as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extern </a:t>
            </a:r>
            <a:r>
              <a:rPr lang="en-US" dirty="0"/>
              <a:t>so only this file can use it!</a:t>
            </a:r>
          </a:p>
          <a:p>
            <a:pPr lvl="1"/>
            <a:endParaRPr lang="en-US" dirty="0"/>
          </a:p>
          <a:p>
            <a:r>
              <a:rPr lang="en-US" dirty="0"/>
              <a:t>Cultural artifacts become code.</a:t>
            </a:r>
          </a:p>
          <a:p>
            <a:pPr lvl="1"/>
            <a:r>
              <a:rPr lang="en-US" dirty="0"/>
              <a:t>Code reflects culture.</a:t>
            </a:r>
          </a:p>
          <a:p>
            <a:pPr lvl="1"/>
            <a:r>
              <a:rPr lang="en-US" dirty="0"/>
              <a:t>The secret levels in Doom are in the style of their earlier WWII-era game, Wolfenstein 3D.</a:t>
            </a:r>
          </a:p>
          <a:p>
            <a:pPr lvl="1"/>
            <a:r>
              <a:rPr lang="en-US" dirty="0"/>
              <a:t>They need to special case some code because German law does not allow Nazi imagery.</a:t>
            </a:r>
          </a:p>
        </p:txBody>
      </p:sp>
    </p:spTree>
    <p:extLst>
      <p:ext uri="{BB962C8B-B14F-4D97-AF65-F5344CB8AC3E}">
        <p14:creationId xmlns:p14="http://schemas.microsoft.com/office/powerpoint/2010/main" val="3647355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000D-4BD4-4814-B202-6D08EDB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Bugs happen to all of us…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FE7A7-D20A-495D-8FD4-5F672D7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4338" y="5533766"/>
            <a:ext cx="1821180" cy="178621"/>
          </a:xfrm>
        </p:spPr>
        <p:txBody>
          <a:bodyPr/>
          <a:lstStyle/>
          <a:p>
            <a:r>
              <a:rPr lang="en-US" dirty="0"/>
              <a:t>CS/COE 0449 – Spring 2019/2020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1B462-8E3D-4956-89DF-F7D7B638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4A82E-B528-494B-A6D9-DC05EF395E2C}"/>
              </a:ext>
            </a:extLst>
          </p:cNvPr>
          <p:cNvSpPr/>
          <p:nvPr/>
        </p:nvSpPr>
        <p:spPr>
          <a:xfrm>
            <a:off x="133825" y="1062661"/>
            <a:ext cx="4713840" cy="487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</a:t>
            </a:r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doomdef.h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</a:t>
            </a:r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doomstat.h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“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050" dirty="0">
                <a:latin typeface="Inconsolata" panose="020B0609030003000000" pitchFamily="49" charset="0"/>
              </a:rPr>
              <a:t>&lt;</a:t>
            </a:r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unistd.h</a:t>
            </a:r>
            <a:r>
              <a:rPr lang="en-US" sz="1050" dirty="0">
                <a:latin typeface="Inconsolata" panose="020B0609030003000000" pitchFamily="49" charset="0"/>
              </a:rPr>
              <a:t>&gt;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for 'access’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050" dirty="0">
                <a:latin typeface="Inconsolata" panose="020B0609030003000000" pitchFamily="49" charset="0"/>
              </a:rPr>
              <a:t>&lt;</a:t>
            </a:r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stdlib.h</a:t>
            </a:r>
            <a:r>
              <a:rPr lang="en-US" sz="1050" dirty="0">
                <a:latin typeface="Inconsolata" panose="020B0609030003000000" pitchFamily="49" charset="0"/>
              </a:rPr>
              <a:t>&gt;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for '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getenv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'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050" dirty="0">
                <a:latin typeface="Inconsolata" panose="020B0609030003000000" pitchFamily="49" charset="0"/>
              </a:rPr>
              <a:t>&lt;</a:t>
            </a:r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stdio.h</a:t>
            </a:r>
            <a:r>
              <a:rPr lang="en-US" sz="1050" dirty="0">
                <a:latin typeface="Inconsolata" panose="020B0609030003000000" pitchFamily="49" charset="0"/>
              </a:rPr>
              <a:t>&gt;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 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for '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sprintf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’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Checks availability of IWAD files by name,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to determine whether registered/commercial features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should be executed (notably loading PWAD's).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IdentifyVersion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200" dirty="0">
                <a:latin typeface="Inconsolata" panose="020B0609030003000000" pitchFamily="49" charset="0"/>
              </a:rPr>
              <a:t>* doom1wad;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200" dirty="0">
                <a:latin typeface="Inconsolata" panose="020B0609030003000000" pitchFamily="49" charset="0"/>
              </a:rPr>
              <a:t>* </a:t>
            </a:r>
            <a:r>
              <a:rPr lang="en-US" sz="1200" dirty="0" err="1">
                <a:latin typeface="Inconsolata" panose="020B0609030003000000" pitchFamily="49" charset="0"/>
              </a:rPr>
              <a:t>plutoniawad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200" dirty="0">
                <a:latin typeface="Inconsolata" panose="020B0609030003000000" pitchFamily="49" charset="0"/>
              </a:rPr>
              <a:t>* 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getenv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"DOOMWADDIR"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  <a:br>
              <a:rPr lang="en-US" sz="1200" dirty="0">
                <a:latin typeface="Inconsolata" panose="020B0609030003000000" pitchFamily="49" charset="0"/>
              </a:rPr>
            </a:b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(!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"."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  <a:br>
              <a:rPr lang="en-US" sz="1200" dirty="0">
                <a:latin typeface="Inconsolata" panose="020B0609030003000000" pitchFamily="49" charset="0"/>
              </a:rPr>
            </a:b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Shareware.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</a:t>
            </a:r>
            <a:r>
              <a:rPr lang="en-US" sz="1200" dirty="0">
                <a:latin typeface="Inconsolata" panose="020B0609030003000000" pitchFamily="49" charset="0"/>
              </a:rPr>
              <a:t>doom1wad = malloc(</a:t>
            </a:r>
            <a:r>
              <a:rPr lang="en-US" sz="1200" dirty="0" err="1">
                <a:latin typeface="Inconsolata" panose="020B0609030003000000" pitchFamily="49" charset="0"/>
              </a:rPr>
              <a:t>strlen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)+1+9+1);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sprintf</a:t>
            </a:r>
            <a:r>
              <a:rPr lang="en-US" sz="1200" dirty="0">
                <a:latin typeface="Inconsolata" panose="020B0609030003000000" pitchFamily="49" charset="0"/>
              </a:rPr>
              <a:t>(doom1wad,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"%s/doom1.wad"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Bug, dear Shawn.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// Insufficient malloc, caused </a:t>
            </a:r>
            <a:r>
              <a:rPr lang="en-US" sz="1200" u="sng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spurious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realloc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errors.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plutoniawad</a:t>
            </a:r>
            <a:r>
              <a:rPr lang="en-US" sz="1200" dirty="0">
                <a:latin typeface="Inconsolata" panose="020B0609030003000000" pitchFamily="49" charset="0"/>
              </a:rPr>
              <a:t> = malloc(</a:t>
            </a:r>
            <a:r>
              <a:rPr lang="en-US" sz="1200" dirty="0" err="1">
                <a:latin typeface="Inconsolata" panose="020B0609030003000000" pitchFamily="49" charset="0"/>
              </a:rPr>
              <a:t>strlen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)+1+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/*9*/</a:t>
            </a:r>
            <a:r>
              <a:rPr lang="en-US" sz="1200" dirty="0">
                <a:latin typeface="Inconsolata" panose="020B0609030003000000" pitchFamily="49" charset="0"/>
              </a:rPr>
              <a:t>12+1);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sprintf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 err="1">
                <a:latin typeface="Inconsolata" panose="020B0609030003000000" pitchFamily="49" charset="0"/>
              </a:rPr>
              <a:t>plutoniawad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"%s/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plutonia.wad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doomwaddir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  <a:endParaRPr lang="en-US" sz="1200" dirty="0"/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8002F-BABA-43AB-92DB-CFBB394BD018}"/>
              </a:ext>
            </a:extLst>
          </p:cNvPr>
          <p:cNvSpPr txBox="1"/>
          <p:nvPr/>
        </p:nvSpPr>
        <p:spPr>
          <a:xfrm>
            <a:off x="133825" y="69393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d_main.c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40277-3920-49EF-9928-36425CAE4B4A}"/>
              </a:ext>
            </a:extLst>
          </p:cNvPr>
          <p:cNvSpPr/>
          <p:nvPr/>
        </p:nvSpPr>
        <p:spPr>
          <a:xfrm>
            <a:off x="4745990" y="803227"/>
            <a:ext cx="4337498" cy="290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 !access (</a:t>
            </a:r>
            <a:r>
              <a:rPr lang="en-US" sz="1200" dirty="0" err="1">
                <a:latin typeface="Inconsolata" panose="020B0609030003000000" pitchFamily="49" charset="0"/>
              </a:rPr>
              <a:t>plutoniawad</a:t>
            </a:r>
            <a:r>
              <a:rPr lang="en-US" sz="1200" dirty="0">
                <a:latin typeface="Inconsolata" panose="020B0609030003000000" pitchFamily="49" charset="0"/>
              </a:rPr>
              <a:t>, R_OK ) 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 err="1">
                <a:latin typeface="Inconsolata" panose="020B0609030003000000" pitchFamily="49" charset="0"/>
              </a:rPr>
              <a:t>gamemode</a:t>
            </a:r>
            <a:r>
              <a:rPr lang="en-US" sz="1200" dirty="0">
                <a:latin typeface="Inconsolata" panose="020B0609030003000000" pitchFamily="49" charset="0"/>
              </a:rPr>
              <a:t> = commercial;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 err="1">
                <a:latin typeface="Inconsolata" panose="020B0609030003000000" pitchFamily="49" charset="0"/>
              </a:rPr>
              <a:t>D_AddFile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plutoniawad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return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 !access (doom1wad,R_OK) 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 err="1">
                <a:latin typeface="Inconsolata" panose="020B0609030003000000" pitchFamily="49" charset="0"/>
              </a:rPr>
              <a:t>gamemode</a:t>
            </a:r>
            <a:r>
              <a:rPr lang="en-US" sz="1200" dirty="0">
                <a:latin typeface="Inconsolata" panose="020B0609030003000000" pitchFamily="49" charset="0"/>
              </a:rPr>
              <a:t> = shareware;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 err="1">
                <a:latin typeface="Inconsolata" panose="020B0609030003000000" pitchFamily="49" charset="0"/>
              </a:rPr>
              <a:t>D_AddFile</a:t>
            </a:r>
            <a:r>
              <a:rPr lang="en-US" sz="1200" dirty="0">
                <a:latin typeface="Inconsolata" panose="020B0609030003000000" pitchFamily="49" charset="0"/>
              </a:rPr>
              <a:t> (doom1wad);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return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D65A2E9-E7D3-4EDD-8CF9-D66A795A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072" y="3724297"/>
            <a:ext cx="3664969" cy="1809469"/>
          </a:xfrm>
        </p:spPr>
        <p:txBody>
          <a:bodyPr>
            <a:normAutofit/>
          </a:bodyPr>
          <a:lstStyle/>
          <a:p>
            <a:r>
              <a:rPr lang="en-US" dirty="0"/>
              <a:t>Apparently, somebody corrected Shawn Green’s copy-and-paste of malloc.</a:t>
            </a:r>
          </a:p>
          <a:p>
            <a:pPr lvl="1"/>
            <a:r>
              <a:rPr lang="en-US" dirty="0"/>
              <a:t>It was not allocating enough space for the string copy!</a:t>
            </a:r>
          </a:p>
          <a:p>
            <a:pPr lvl="2"/>
            <a:r>
              <a:rPr lang="en-US" dirty="0"/>
              <a:t>Try not to copy and paste!!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5D177-4A8D-4C38-9A92-3A23335807E5}"/>
              </a:ext>
            </a:extLst>
          </p:cNvPr>
          <p:cNvSpPr txBox="1"/>
          <p:nvPr/>
        </p:nvSpPr>
        <p:spPr>
          <a:xfrm>
            <a:off x="6070202" y="2346948"/>
            <a:ext cx="2496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sets the</a:t>
            </a: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gamemode</a:t>
            </a: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global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A2A526-CE8A-445E-A49A-82A1C47BE3D1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5894622" y="2607479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ACC298-942A-42E5-9359-A52112AB981B}"/>
              </a:ext>
            </a:extLst>
          </p:cNvPr>
          <p:cNvSpPr txBox="1"/>
          <p:nvPr/>
        </p:nvSpPr>
        <p:spPr>
          <a:xfrm>
            <a:off x="6083650" y="933536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checks if file exists</a:t>
            </a:r>
          </a:p>
          <a:p>
            <a:r>
              <a:rPr lang="en-US" sz="16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                           (0 on success)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2912DC-02CC-42A1-A6A6-939BB469E2AC}"/>
              </a:ext>
            </a:extLst>
          </p:cNvPr>
          <p:cNvCxnSpPr>
            <a:cxnSpLocks/>
          </p:cNvCxnSpPr>
          <p:nvPr/>
        </p:nvCxnSpPr>
        <p:spPr>
          <a:xfrm rot="2472984" flipH="1">
            <a:off x="5894622" y="1048741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5E63A0-DBD3-4094-A2A5-BE5F3BAC32CC}"/>
              </a:ext>
            </a:extLst>
          </p:cNvPr>
          <p:cNvCxnSpPr>
            <a:cxnSpLocks/>
          </p:cNvCxnSpPr>
          <p:nvPr/>
        </p:nvCxnSpPr>
        <p:spPr>
          <a:xfrm rot="2472984" flipH="1">
            <a:off x="3924954" y="5487193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0041B7-B9E4-437F-88AA-5BBCF1E6DC72}"/>
              </a:ext>
            </a:extLst>
          </p:cNvPr>
          <p:cNvSpPr txBox="1"/>
          <p:nvPr/>
        </p:nvSpPr>
        <p:spPr>
          <a:xfrm>
            <a:off x="2349900" y="3780351"/>
            <a:ext cx="256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sprintf</a:t>
            </a:r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is like</a:t>
            </a:r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nconsolata" panose="020B0609030003000000" pitchFamily="49" charset="0"/>
                <a:ea typeface="Lato Black" panose="020B0604020202020204" charset="0"/>
                <a:cs typeface="Lato Black" panose="020B0604020202020204" charset="0"/>
              </a:rPr>
              <a:t>printf</a:t>
            </a:r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,</a:t>
            </a:r>
          </a:p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but prints to a buffer.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6D8309-1F97-491C-9143-1B5F1ACE2AC6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2175109" y="4321984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08091383-B928-4E96-A4C0-7A374B23E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9404874">
            <a:off x="4432411" y="5212358"/>
            <a:ext cx="435923" cy="4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n insect&#10;&#10;Description automatically generated">
            <a:extLst>
              <a:ext uri="{FF2B5EF4-FFF2-40B4-BE49-F238E27FC236}">
                <a16:creationId xmlns:a16="http://schemas.microsoft.com/office/drawing/2014/main" id="{33BEC227-EE1A-48FE-BDA7-FE9CF27F9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43" y="3274804"/>
            <a:ext cx="4572009" cy="2743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1B190-3B92-47D5-8E28-0F3F3138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culture of bug hunting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8EAEF-EAB6-4EE8-9EA6-0D034EEB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20272"/>
            <a:ext cx="7847704" cy="4327198"/>
          </a:xfrm>
        </p:spPr>
        <p:txBody>
          <a:bodyPr/>
          <a:lstStyle/>
          <a:p>
            <a:r>
              <a:rPr lang="en-US" dirty="0"/>
              <a:t>A person that studies insects is called an entomologist.</a:t>
            </a:r>
          </a:p>
          <a:p>
            <a:pPr lvl="1"/>
            <a:r>
              <a:rPr lang="en-US" dirty="0"/>
              <a:t>However, the first documented case of a real-life insect causing an error in a computer was a moth. A story chronicled by Grace Hopper.</a:t>
            </a:r>
          </a:p>
          <a:p>
            <a:pPr lvl="1"/>
            <a:r>
              <a:rPr lang="en-US" dirty="0"/>
              <a:t>Somebody who studies moths/butterflies is called a lepidopterist.</a:t>
            </a:r>
          </a:p>
          <a:p>
            <a:pPr lvl="1"/>
            <a:r>
              <a:rPr lang="en-US" dirty="0"/>
              <a:t>(This will not be on the exam)</a:t>
            </a:r>
          </a:p>
          <a:p>
            <a:pPr lvl="1"/>
            <a:endParaRPr lang="en-US" dirty="0"/>
          </a:p>
          <a:p>
            <a:r>
              <a:rPr lang="en-US" dirty="0"/>
              <a:t>Ok… ok… the word bug in engineering is hundreds of years old.</a:t>
            </a:r>
          </a:p>
          <a:p>
            <a:pPr lvl="1"/>
            <a:r>
              <a:rPr lang="en-US" dirty="0"/>
              <a:t>We’re not sure where it actually comes from.</a:t>
            </a:r>
          </a:p>
          <a:p>
            <a:pPr lvl="1"/>
            <a:r>
              <a:rPr lang="en-US" dirty="0"/>
              <a:t>However, today, we call the modern</a:t>
            </a:r>
            <a:br>
              <a:rPr lang="en-US" dirty="0"/>
            </a:br>
            <a:r>
              <a:rPr lang="en-US" dirty="0"/>
              <a:t>bug hunter a “</a:t>
            </a:r>
            <a:r>
              <a:rPr lang="en-US" dirty="0" err="1"/>
              <a:t>speedrunner</a:t>
            </a:r>
            <a:r>
              <a:rPr lang="en-US" dirty="0"/>
              <a:t>.”</a:t>
            </a:r>
          </a:p>
          <a:p>
            <a:pPr lvl="1"/>
            <a:endParaRPr lang="en-US" dirty="0"/>
          </a:p>
          <a:p>
            <a:r>
              <a:rPr lang="en-US" dirty="0"/>
              <a:t>It’s a bit of an artform of</a:t>
            </a:r>
            <a:br>
              <a:rPr lang="en-US" dirty="0"/>
            </a:br>
            <a:r>
              <a:rPr lang="en-US" dirty="0"/>
              <a:t>its own these days.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3122A-8AF7-44C2-B8B5-46748CBD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0941E-6B2A-4204-89A8-D71CEEA0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BF979-D056-49EB-812D-F370C3053D18}"/>
              </a:ext>
            </a:extLst>
          </p:cNvPr>
          <p:cNvSpPr txBox="1"/>
          <p:nvPr/>
        </p:nvSpPr>
        <p:spPr>
          <a:xfrm>
            <a:off x="2756648" y="5335059"/>
            <a:ext cx="332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fear of moths is called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Mottephobia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01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102D2-1F6C-4545-AAC3-4E20F32E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things at another angle…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7223-23DC-4321-AF7F-90F998FCB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4471146"/>
            <a:ext cx="8343900" cy="1053671"/>
          </a:xfrm>
        </p:spPr>
        <p:txBody>
          <a:bodyPr/>
          <a:lstStyle/>
          <a:p>
            <a:r>
              <a:rPr lang="en-US" dirty="0"/>
              <a:t>Consider:</a:t>
            </a:r>
          </a:p>
          <a:p>
            <a:pPr lvl="1"/>
            <a:r>
              <a:rPr lang="en-US" dirty="0"/>
              <a:t>In what weird way is the player moving?</a:t>
            </a:r>
          </a:p>
          <a:p>
            <a:pPr lvl="1"/>
            <a:r>
              <a:rPr lang="en-US" dirty="0"/>
              <a:t>Do you believe this to be intentional? Why might that be faster?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27830-FB74-4DEC-AA18-8E0455D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C6EF2-1E0F-4F63-ACDF-F72CA8C7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22 Year Old Speedrun For The VERY FIRST Map of DOOM Beaten!">
            <a:hlinkClick r:id="" action="ppaction://media"/>
            <a:extLst>
              <a:ext uri="{FF2B5EF4-FFF2-40B4-BE49-F238E27FC236}">
                <a16:creationId xmlns:a16="http://schemas.microsoft.com/office/drawing/2014/main" id="{8FBB1EE5-34AC-4C8E-9501-B382B97CE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6125" y="894230"/>
            <a:ext cx="5891750" cy="3324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FA9979-2861-4429-BE15-B564C2E7E779}"/>
              </a:ext>
            </a:extLst>
          </p:cNvPr>
          <p:cNvSpPr txBox="1"/>
          <p:nvPr/>
        </p:nvSpPr>
        <p:spPr>
          <a:xfrm>
            <a:off x="4323227" y="4397597"/>
            <a:ext cx="3278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5"/>
              </a:rPr>
              <a:t>https://www.youtube.com/watch?v=1UkeFwJ-yHI</a:t>
            </a:r>
            <a:endParaRPr lang="en-US" sz="11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3EFB7-1E0F-4259-8357-3CE2AE48F574}"/>
              </a:ext>
            </a:extLst>
          </p:cNvPr>
          <p:cNvSpPr txBox="1"/>
          <p:nvPr/>
        </p:nvSpPr>
        <p:spPr>
          <a:xfrm>
            <a:off x="1860592" y="4194146"/>
            <a:ext cx="5705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4shockblast, E1M1 UV/Pacifist, 0:08s - Record set in 2019 after 22 years unbroken</a:t>
            </a:r>
          </a:p>
        </p:txBody>
      </p:sp>
    </p:spTree>
    <p:extLst>
      <p:ext uri="{BB962C8B-B14F-4D97-AF65-F5344CB8AC3E}">
        <p14:creationId xmlns:p14="http://schemas.microsoft.com/office/powerpoint/2010/main" val="412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CF97-0CE1-4F74-831F-21F670FD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Speedrunning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47F34-6C59-4FCB-91F8-386EAD40E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Gotta</a:t>
            </a:r>
            <a:r>
              <a:rPr lang="en-US" dirty="0"/>
              <a:t> go fast. </a:t>
            </a:r>
            <a:r>
              <a:rPr lang="en-US" dirty="0" err="1"/>
              <a:t>Speedrunning</a:t>
            </a:r>
            <a:r>
              <a:rPr lang="en-US" dirty="0"/>
              <a:t> is just a mistake made beautiful.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E2082-D0DE-4D06-B510-58F8FB2E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CF4D7-892F-467F-BED1-8E581271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7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B8F34B-9879-4ED6-8262-C374882F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5C3491-9EDE-4827-9E04-6B7AAED5A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swear C is not really as hellish as this makes it seem.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E04F6-DD25-46AC-9E6D-FDF1D8DD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B9094-285F-4E64-A4C1-AE1C5A8D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3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721FF1-EFF5-493B-BD55-33C82EBA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fast is not always “straight-forward”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90CB9-5EAA-4472-B26A-FD227AD4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notice from the video, the </a:t>
            </a:r>
            <a:r>
              <a:rPr lang="en-US" dirty="0" err="1"/>
              <a:t>speedrunner</a:t>
            </a:r>
            <a:r>
              <a:rPr lang="en-US" dirty="0"/>
              <a:t> is running at an angle.</a:t>
            </a:r>
          </a:p>
          <a:p>
            <a:pPr lvl="1"/>
            <a:r>
              <a:rPr lang="en-US" dirty="0"/>
              <a:t>This allows them to move at a higher speed.</a:t>
            </a:r>
          </a:p>
          <a:p>
            <a:pPr lvl="1"/>
            <a:endParaRPr lang="en-US" dirty="0"/>
          </a:p>
          <a:p>
            <a:r>
              <a:rPr lang="en-US" dirty="0"/>
              <a:t>To figure out why this works, we can consult the source code.</a:t>
            </a:r>
          </a:p>
          <a:p>
            <a:endParaRPr lang="en-US" dirty="0"/>
          </a:p>
          <a:p>
            <a:r>
              <a:rPr lang="en-US" dirty="0"/>
              <a:t>First, some information:</a:t>
            </a:r>
          </a:p>
          <a:p>
            <a:pPr lvl="1"/>
            <a:r>
              <a:rPr lang="en-US" dirty="0"/>
              <a:t>Doom lets you move forward and backward and turn left and right.</a:t>
            </a:r>
          </a:p>
          <a:p>
            <a:pPr lvl="1"/>
            <a:r>
              <a:rPr lang="en-US" dirty="0"/>
              <a:t>There is also the ability to use keys to strafe left and right instead.</a:t>
            </a:r>
          </a:p>
          <a:p>
            <a:pPr lvl="1"/>
            <a:r>
              <a:rPr lang="en-US" dirty="0"/>
              <a:t>Strafing moves you side by side (like a crabwalk)</a:t>
            </a:r>
          </a:p>
          <a:p>
            <a:pPr lvl="1"/>
            <a:endParaRPr lang="en-US" dirty="0"/>
          </a:p>
          <a:p>
            <a:r>
              <a:rPr lang="en-US" dirty="0"/>
              <a:t>Let’s see how Doom implements movement!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77DDB-61B1-421B-AA06-FF7E9711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78785-B726-4F9D-B6DD-13D2D115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32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000D-4BD4-4814-B202-6D08EDB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drifting in two directions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FE7A7-D20A-495D-8FD4-5F672D7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4338" y="5533766"/>
            <a:ext cx="1821180" cy="178621"/>
          </a:xfrm>
        </p:spPr>
        <p:txBody>
          <a:bodyPr/>
          <a:lstStyle/>
          <a:p>
            <a:r>
              <a:rPr lang="en-US" dirty="0"/>
              <a:t>CS/COE 0449 – Spring 2019/2020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1B462-8E3D-4956-89DF-F7D7B638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4A82E-B528-494B-A6D9-DC05EF395E2C}"/>
              </a:ext>
            </a:extLst>
          </p:cNvPr>
          <p:cNvSpPr/>
          <p:nvPr/>
        </p:nvSpPr>
        <p:spPr>
          <a:xfrm>
            <a:off x="133825" y="1167751"/>
            <a:ext cx="5090357" cy="4386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 err="1">
                <a:latin typeface="Inconsolata" panose="020B0609030003000000" pitchFamily="49" charset="0"/>
              </a:rPr>
              <a:t>boolean</a:t>
            </a:r>
            <a:r>
              <a:rPr lang="en-US" sz="1050" dirty="0">
                <a:latin typeface="Inconsolata" panose="020B0609030003000000" pitchFamily="49" charset="0"/>
              </a:rPr>
              <a:t> </a:t>
            </a:r>
            <a:r>
              <a:rPr lang="en-US" sz="1050" dirty="0" err="1">
                <a:latin typeface="Inconsolata" panose="020B0609030003000000" pitchFamily="49" charset="0"/>
              </a:rPr>
              <a:t>onground</a:t>
            </a:r>
            <a:r>
              <a:rPr lang="en-US" sz="105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P_MovePlayer</a:t>
            </a:r>
            <a:endParaRPr lang="en-US" sz="105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050" dirty="0">
                <a:latin typeface="Inconsolata" panose="020B0609030003000000" pitchFamily="49" charset="0"/>
              </a:rPr>
              <a:t> </a:t>
            </a:r>
            <a:r>
              <a:rPr lang="en-US" sz="1050" dirty="0" err="1">
                <a:latin typeface="Inconsolata" panose="020B0609030003000000" pitchFamily="49" charset="0"/>
              </a:rPr>
              <a:t>P_MovePlayer</a:t>
            </a:r>
            <a:r>
              <a:rPr lang="en-US" sz="1050" dirty="0">
                <a:latin typeface="Inconsolata" panose="020B0609030003000000" pitchFamily="49" charset="0"/>
              </a:rPr>
              <a:t> (</a:t>
            </a:r>
            <a:r>
              <a:rPr lang="en-US" sz="1050" dirty="0" err="1">
                <a:latin typeface="Inconsolata" panose="020B0609030003000000" pitchFamily="49" charset="0"/>
              </a:rPr>
              <a:t>player_t</a:t>
            </a:r>
            <a:r>
              <a:rPr lang="en-US" sz="1050" dirty="0">
                <a:latin typeface="Inconsolata" panose="020B0609030003000000" pitchFamily="49" charset="0"/>
              </a:rPr>
              <a:t>* player)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</a:t>
            </a:r>
            <a:r>
              <a:rPr lang="en-US" sz="1050" dirty="0" err="1">
                <a:latin typeface="Inconsolata" panose="020B0609030003000000" pitchFamily="49" charset="0"/>
              </a:rPr>
              <a:t>ticcmd_t</a:t>
            </a:r>
            <a:r>
              <a:rPr lang="en-US" sz="1050" dirty="0">
                <a:latin typeface="Inconsolata" panose="020B0609030003000000" pitchFamily="49" charset="0"/>
              </a:rPr>
              <a:t>*   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 = &amp;player-&gt;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player-&gt;</a:t>
            </a:r>
            <a:r>
              <a:rPr lang="en-US" sz="1050" dirty="0" err="1">
                <a:latin typeface="Inconsolata" panose="020B0609030003000000" pitchFamily="49" charset="0"/>
              </a:rPr>
              <a:t>mo</a:t>
            </a:r>
            <a:r>
              <a:rPr lang="en-US" sz="1050" dirty="0">
                <a:latin typeface="Inconsolata" panose="020B0609030003000000" pitchFamily="49" charset="0"/>
              </a:rPr>
              <a:t>-&gt;angle += (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angleturn</a:t>
            </a:r>
            <a:r>
              <a:rPr lang="en-US" sz="1050" dirty="0">
                <a:latin typeface="Inconsolata" panose="020B0609030003000000" pitchFamily="49" charset="0"/>
              </a:rPr>
              <a:t>&lt;&lt;16);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// Do not let the player control movement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//  if not 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onground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</a:t>
            </a:r>
            <a:r>
              <a:rPr lang="en-US" sz="1050" dirty="0" err="1">
                <a:latin typeface="Inconsolata" panose="020B0609030003000000" pitchFamily="49" charset="0"/>
              </a:rPr>
              <a:t>onground</a:t>
            </a:r>
            <a:r>
              <a:rPr lang="en-US" sz="1050" dirty="0">
                <a:latin typeface="Inconsolata" panose="020B0609030003000000" pitchFamily="49" charset="0"/>
              </a:rPr>
              <a:t> = (player-&gt;</a:t>
            </a:r>
            <a:r>
              <a:rPr lang="en-US" sz="1050" dirty="0" err="1">
                <a:latin typeface="Inconsolata" panose="020B0609030003000000" pitchFamily="49" charset="0"/>
              </a:rPr>
              <a:t>mo</a:t>
            </a:r>
            <a:r>
              <a:rPr lang="en-US" sz="1050" dirty="0">
                <a:latin typeface="Inconsolata" panose="020B0609030003000000" pitchFamily="49" charset="0"/>
              </a:rPr>
              <a:t>-&gt;z &lt;= player-&gt;</a:t>
            </a:r>
            <a:r>
              <a:rPr lang="en-US" sz="1050" dirty="0" err="1">
                <a:latin typeface="Inconsolata" panose="020B0609030003000000" pitchFamily="49" charset="0"/>
              </a:rPr>
              <a:t>mo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floorz</a:t>
            </a:r>
            <a:r>
              <a:rPr lang="en-US" sz="105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050" dirty="0">
                <a:latin typeface="Inconsolata" panose="020B0609030003000000" pitchFamily="49" charset="0"/>
              </a:rPr>
              <a:t> (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forwardmove</a:t>
            </a:r>
            <a:r>
              <a:rPr lang="en-US" sz="1050" dirty="0">
                <a:latin typeface="Inconsolata" panose="020B0609030003000000" pitchFamily="49" charset="0"/>
              </a:rPr>
              <a:t> &amp;&amp; </a:t>
            </a:r>
            <a:r>
              <a:rPr lang="en-US" sz="1050" dirty="0" err="1">
                <a:latin typeface="Inconsolata" panose="020B0609030003000000" pitchFamily="49" charset="0"/>
              </a:rPr>
              <a:t>onground</a:t>
            </a:r>
            <a:r>
              <a:rPr lang="en-US" sz="1050" dirty="0">
                <a:latin typeface="Inconsolata" panose="020B0609030003000000" pitchFamily="49" charset="0"/>
              </a:rPr>
              <a:t>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    </a:t>
            </a:r>
            <a:r>
              <a:rPr lang="en-US" sz="1050" dirty="0" err="1">
                <a:latin typeface="Inconsolata" panose="020B0609030003000000" pitchFamily="49" charset="0"/>
              </a:rPr>
              <a:t>P_Thrust</a:t>
            </a:r>
            <a:r>
              <a:rPr lang="en-US" sz="1050" dirty="0">
                <a:latin typeface="Inconsolata" panose="020B0609030003000000" pitchFamily="49" charset="0"/>
              </a:rPr>
              <a:t> (player, player-&gt;</a:t>
            </a:r>
            <a:r>
              <a:rPr lang="en-US" sz="1050" dirty="0" err="1">
                <a:latin typeface="Inconsolata" panose="020B0609030003000000" pitchFamily="49" charset="0"/>
              </a:rPr>
              <a:t>mo</a:t>
            </a:r>
            <a:r>
              <a:rPr lang="en-US" sz="1050" dirty="0">
                <a:latin typeface="Inconsolata" panose="020B0609030003000000" pitchFamily="49" charset="0"/>
              </a:rPr>
              <a:t>-&gt;angle, 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forwardmove</a:t>
            </a:r>
            <a:r>
              <a:rPr lang="en-US" sz="1050" dirty="0">
                <a:latin typeface="Inconsolata" panose="020B0609030003000000" pitchFamily="49" charset="0"/>
              </a:rPr>
              <a:t>*2048);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05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050" dirty="0">
                <a:latin typeface="Inconsolata" panose="020B0609030003000000" pitchFamily="49" charset="0"/>
              </a:rPr>
              <a:t> (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sidemove</a:t>
            </a:r>
            <a:r>
              <a:rPr lang="en-US" sz="1050" dirty="0">
                <a:latin typeface="Inconsolata" panose="020B0609030003000000" pitchFamily="49" charset="0"/>
              </a:rPr>
              <a:t> &amp;&amp; </a:t>
            </a:r>
            <a:r>
              <a:rPr lang="en-US" sz="1050" dirty="0" err="1">
                <a:latin typeface="Inconsolata" panose="020B0609030003000000" pitchFamily="49" charset="0"/>
              </a:rPr>
              <a:t>onground</a:t>
            </a:r>
            <a:r>
              <a:rPr lang="en-US" sz="1050" dirty="0">
                <a:latin typeface="Inconsolata" panose="020B0609030003000000" pitchFamily="49" charset="0"/>
              </a:rPr>
              <a:t>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        </a:t>
            </a:r>
            <a:r>
              <a:rPr lang="en-US" sz="1050" dirty="0" err="1">
                <a:latin typeface="Inconsolata" panose="020B0609030003000000" pitchFamily="49" charset="0"/>
              </a:rPr>
              <a:t>P_Thrust</a:t>
            </a:r>
            <a:r>
              <a:rPr lang="en-US" sz="1050" dirty="0">
                <a:latin typeface="Inconsolata" panose="020B0609030003000000" pitchFamily="49" charset="0"/>
              </a:rPr>
              <a:t> (player, player-&gt;</a:t>
            </a:r>
            <a:r>
              <a:rPr lang="en-US" sz="1050" dirty="0" err="1">
                <a:latin typeface="Inconsolata" panose="020B0609030003000000" pitchFamily="49" charset="0"/>
              </a:rPr>
              <a:t>mo</a:t>
            </a:r>
            <a:r>
              <a:rPr lang="en-US" sz="1050" dirty="0">
                <a:latin typeface="Inconsolata" panose="020B0609030003000000" pitchFamily="49" charset="0"/>
              </a:rPr>
              <a:t>-&gt;angle-ANG90, </a:t>
            </a:r>
            <a:r>
              <a:rPr lang="en-US" sz="1050" dirty="0" err="1">
                <a:latin typeface="Inconsolata" panose="020B0609030003000000" pitchFamily="49" charset="0"/>
              </a:rPr>
              <a:t>cmd</a:t>
            </a:r>
            <a:r>
              <a:rPr lang="en-US" sz="1050" dirty="0">
                <a:latin typeface="Inconsolata" panose="020B0609030003000000" pitchFamily="49" charset="0"/>
              </a:rPr>
              <a:t>-&gt;</a:t>
            </a:r>
            <a:r>
              <a:rPr lang="en-US" sz="1050" dirty="0" err="1">
                <a:latin typeface="Inconsolata" panose="020B0609030003000000" pitchFamily="49" charset="0"/>
              </a:rPr>
              <a:t>sidemove</a:t>
            </a:r>
            <a:r>
              <a:rPr lang="en-US" sz="1050" dirty="0">
                <a:latin typeface="Inconsolata" panose="020B0609030003000000" pitchFamily="49" charset="0"/>
              </a:rPr>
              <a:t>*2048);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05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8002F-BABA-43AB-92DB-CFBB394BD018}"/>
              </a:ext>
            </a:extLst>
          </p:cNvPr>
          <p:cNvSpPr txBox="1"/>
          <p:nvPr/>
        </p:nvSpPr>
        <p:spPr>
          <a:xfrm>
            <a:off x="133825" y="69393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p_user.c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D65A2E9-E7D3-4EDD-8CF9-D66A795A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072" y="853889"/>
            <a:ext cx="3664969" cy="4679878"/>
          </a:xfrm>
        </p:spPr>
        <p:txBody>
          <a:bodyPr>
            <a:normAutofit/>
          </a:bodyPr>
          <a:lstStyle/>
          <a:p>
            <a:r>
              <a:rPr lang="en-US" dirty="0"/>
              <a:t>First, it makes sure the player is on the ground.</a:t>
            </a:r>
          </a:p>
          <a:p>
            <a:endParaRPr lang="en-US" dirty="0"/>
          </a:p>
          <a:p>
            <a:r>
              <a:rPr lang="en-US" dirty="0"/>
              <a:t>If so, and you are pressing “forward” move the player forward!</a:t>
            </a:r>
          </a:p>
          <a:p>
            <a:endParaRPr lang="en-US" dirty="0"/>
          </a:p>
          <a:p>
            <a:r>
              <a:rPr lang="en-US" dirty="0"/>
              <a:t>If so, and you are pressing “strafe” (</a:t>
            </a:r>
            <a:r>
              <a:rPr lang="en-US" dirty="0" err="1"/>
              <a:t>sidemove</a:t>
            </a:r>
            <a:r>
              <a:rPr lang="en-US" dirty="0"/>
              <a:t>), move the player sideways!</a:t>
            </a:r>
          </a:p>
          <a:p>
            <a:endParaRPr lang="en-US" dirty="0"/>
          </a:p>
          <a:p>
            <a:r>
              <a:rPr lang="en-US" dirty="0"/>
              <a:t>Wait! What if both happen?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FB95F-5F70-4451-9581-9C3D9694A273}"/>
              </a:ext>
            </a:extLst>
          </p:cNvPr>
          <p:cNvSpPr txBox="1"/>
          <p:nvPr/>
        </p:nvSpPr>
        <p:spPr>
          <a:xfrm>
            <a:off x="1471622" y="2972848"/>
            <a:ext cx="3142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yes, double dereferences are a thing!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64322-B362-4418-87DE-C0C416296B76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1268835" y="3209543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7ED6D65-D0DE-4316-BFAD-9C74F08D1B18}"/>
              </a:ext>
            </a:extLst>
          </p:cNvPr>
          <p:cNvSpPr txBox="1"/>
          <p:nvPr/>
        </p:nvSpPr>
        <p:spPr>
          <a:xfrm>
            <a:off x="133824" y="5311324"/>
            <a:ext cx="4408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The 2048 is a scalar; to avoid floating point!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B0EE5-6A00-4DB6-B96F-8D2E00F42263}"/>
              </a:ext>
            </a:extLst>
          </p:cNvPr>
          <p:cNvCxnSpPr>
            <a:cxnSpLocks/>
          </p:cNvCxnSpPr>
          <p:nvPr/>
        </p:nvCxnSpPr>
        <p:spPr>
          <a:xfrm rot="19127016">
            <a:off x="4515421" y="5382405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68F2877-7311-4218-9F77-3DD5433A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9082506">
            <a:off x="573221" y="4681066"/>
            <a:ext cx="435923" cy="4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2142-F557-4EA4-8AEC-E9DA43EB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Hypotenuse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8D60-C19D-4863-A368-2180E014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74061"/>
            <a:ext cx="8343900" cy="4840939"/>
          </a:xfrm>
        </p:spPr>
        <p:txBody>
          <a:bodyPr>
            <a:normAutofit/>
          </a:bodyPr>
          <a:lstStyle/>
          <a:p>
            <a:r>
              <a:rPr lang="en-US" dirty="0"/>
              <a:t>Holding both forward and strafe keys down moves the player.</a:t>
            </a:r>
          </a:p>
          <a:p>
            <a:endParaRPr lang="en-US" dirty="0"/>
          </a:p>
          <a:p>
            <a:r>
              <a:rPr lang="en-US" dirty="0"/>
              <a:t>These are both independent movement.</a:t>
            </a:r>
          </a:p>
          <a:p>
            <a:pPr lvl="1"/>
            <a:r>
              <a:rPr lang="en-US" dirty="0"/>
              <a:t>The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cmd</a:t>
            </a:r>
            <a:r>
              <a:rPr lang="en-US" dirty="0">
                <a:latin typeface="Inconsolata" panose="020B0609030003000000" pitchFamily="49" charset="0"/>
              </a:rPr>
              <a:t>-&gt;</a:t>
            </a:r>
            <a:r>
              <a:rPr lang="en-US" dirty="0" err="1">
                <a:latin typeface="Inconsolata" panose="020B0609030003000000" pitchFamily="49" charset="0"/>
              </a:rPr>
              <a:t>forwardmove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is, at most, 50</a:t>
            </a:r>
          </a:p>
          <a:p>
            <a:pPr lvl="1"/>
            <a:r>
              <a:rPr lang="en-US" dirty="0"/>
              <a:t>The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cmd</a:t>
            </a:r>
            <a:r>
              <a:rPr lang="en-US" dirty="0">
                <a:latin typeface="Inconsolata" panose="020B0609030003000000" pitchFamily="49" charset="0"/>
              </a:rPr>
              <a:t>-&gt;</a:t>
            </a:r>
            <a:r>
              <a:rPr lang="en-US" dirty="0" err="1">
                <a:latin typeface="Inconsolata" panose="020B0609030003000000" pitchFamily="49" charset="0"/>
              </a:rPr>
              <a:t>sidemove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is, at most, 40</a:t>
            </a:r>
          </a:p>
          <a:p>
            <a:pPr lvl="1"/>
            <a:r>
              <a:rPr lang="en-US" dirty="0"/>
              <a:t>(These are set in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g_game.c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Therefore, you are moving:</a:t>
            </a:r>
          </a:p>
          <a:p>
            <a:pPr lvl="1"/>
            <a:r>
              <a:rPr lang="en-US" dirty="0"/>
              <a:t>50 units forward</a:t>
            </a:r>
          </a:p>
          <a:p>
            <a:pPr lvl="1"/>
            <a:r>
              <a:rPr lang="en-US" dirty="0"/>
              <a:t>40 units sideways</a:t>
            </a:r>
          </a:p>
          <a:p>
            <a:pPr lvl="2"/>
            <a:r>
              <a:rPr lang="en-US" dirty="0"/>
              <a:t>Hence, we call this trick “strafe 40” or SR-40</a:t>
            </a:r>
          </a:p>
          <a:p>
            <a:pPr lvl="1"/>
            <a:endParaRPr lang="en-US" dirty="0"/>
          </a:p>
          <a:p>
            <a:r>
              <a:rPr lang="en-US" dirty="0"/>
              <a:t>For a total speed of:</a:t>
            </a:r>
          </a:p>
          <a:p>
            <a:pPr lvl="1"/>
            <a:r>
              <a:rPr lang="en-US" dirty="0"/>
              <a:t>64 units/second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C392B-1BC6-41AC-A826-80830216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D3841-6244-44D1-97BC-DB7F9DF1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D5A9E-DFC1-42B3-87B5-E069FD09848D}"/>
              </a:ext>
            </a:extLst>
          </p:cNvPr>
          <p:cNvCxnSpPr>
            <a:cxnSpLocks/>
          </p:cNvCxnSpPr>
          <p:nvPr/>
        </p:nvCxnSpPr>
        <p:spPr>
          <a:xfrm flipV="1">
            <a:off x="5960348" y="2472704"/>
            <a:ext cx="1813207" cy="210872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54C0CE-F7B2-4301-B428-B94FDC319350}"/>
              </a:ext>
            </a:extLst>
          </p:cNvPr>
          <p:cNvCxnSpPr>
            <a:cxnSpLocks/>
          </p:cNvCxnSpPr>
          <p:nvPr/>
        </p:nvCxnSpPr>
        <p:spPr>
          <a:xfrm flipV="1">
            <a:off x="5960348" y="1922929"/>
            <a:ext cx="0" cy="2658495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DECC6-D3E4-4BA7-9830-C52F25D01BE8}"/>
              </a:ext>
            </a:extLst>
          </p:cNvPr>
          <p:cNvCxnSpPr>
            <a:cxnSpLocks/>
          </p:cNvCxnSpPr>
          <p:nvPr/>
        </p:nvCxnSpPr>
        <p:spPr>
          <a:xfrm rot="5400000" flipV="1">
            <a:off x="7357864" y="3183908"/>
            <a:ext cx="0" cy="2795032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C5774C-04E9-48A2-A996-54CE7752E798}"/>
              </a:ext>
            </a:extLst>
          </p:cNvPr>
          <p:cNvCxnSpPr>
            <a:cxnSpLocks/>
          </p:cNvCxnSpPr>
          <p:nvPr/>
        </p:nvCxnSpPr>
        <p:spPr>
          <a:xfrm flipV="1">
            <a:off x="5960348" y="2472704"/>
            <a:ext cx="0" cy="21087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DE6F6D-BAC3-42C0-BFE9-8EE3B8309288}"/>
              </a:ext>
            </a:extLst>
          </p:cNvPr>
          <p:cNvCxnSpPr>
            <a:cxnSpLocks/>
          </p:cNvCxnSpPr>
          <p:nvPr/>
        </p:nvCxnSpPr>
        <p:spPr>
          <a:xfrm rot="5400000" flipV="1">
            <a:off x="6855074" y="3662944"/>
            <a:ext cx="0" cy="18369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7A27FC-8883-4BD3-B2EE-6624FF70E41F}"/>
              </a:ext>
            </a:extLst>
          </p:cNvPr>
          <p:cNvCxnSpPr>
            <a:cxnSpLocks/>
          </p:cNvCxnSpPr>
          <p:nvPr/>
        </p:nvCxnSpPr>
        <p:spPr>
          <a:xfrm flipV="1">
            <a:off x="7773555" y="2472705"/>
            <a:ext cx="0" cy="210871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B25F8C-49E3-49F0-944D-8CA4C80C8837}"/>
              </a:ext>
            </a:extLst>
          </p:cNvPr>
          <p:cNvCxnSpPr>
            <a:cxnSpLocks/>
          </p:cNvCxnSpPr>
          <p:nvPr/>
        </p:nvCxnSpPr>
        <p:spPr>
          <a:xfrm>
            <a:off x="5960348" y="2472704"/>
            <a:ext cx="1813207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D5A8867-613B-48F2-B2CB-3D24AB5A4304}"/>
              </a:ext>
            </a:extLst>
          </p:cNvPr>
          <p:cNvSpPr txBox="1"/>
          <p:nvPr/>
        </p:nvSpPr>
        <p:spPr>
          <a:xfrm rot="16200000">
            <a:off x="5049201" y="3342397"/>
            <a:ext cx="13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50 units/s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7EE7E7-3C67-41F9-93AF-E7D96B7F757E}"/>
              </a:ext>
            </a:extLst>
          </p:cNvPr>
          <p:cNvSpPr txBox="1"/>
          <p:nvPr/>
        </p:nvSpPr>
        <p:spPr>
          <a:xfrm>
            <a:off x="6162625" y="4581423"/>
            <a:ext cx="140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40 units/s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5604F2-955D-4353-B061-DD1BB47E5586}"/>
              </a:ext>
            </a:extLst>
          </p:cNvPr>
          <p:cNvSpPr txBox="1"/>
          <p:nvPr/>
        </p:nvSpPr>
        <p:spPr>
          <a:xfrm rot="18630927">
            <a:off x="6062826" y="3061620"/>
            <a:ext cx="154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64 units/s !!</a:t>
            </a:r>
          </a:p>
        </p:txBody>
      </p:sp>
    </p:spTree>
    <p:extLst>
      <p:ext uri="{BB962C8B-B14F-4D97-AF65-F5344CB8AC3E}">
        <p14:creationId xmlns:p14="http://schemas.microsoft.com/office/powerpoint/2010/main" val="15726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D2FD-8195-44B0-BAC5-FE74871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0FBF-8F70-4A9B-9F9B-5874F5D3B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Doom lets you use a single key to strafe left and right.</a:t>
            </a:r>
          </a:p>
          <a:p>
            <a:r>
              <a:rPr lang="en-US" dirty="0"/>
              <a:t>It also lets you press a toggle to repurpose the left and right keys.</a:t>
            </a:r>
          </a:p>
          <a:p>
            <a:pPr lvl="1"/>
            <a:r>
              <a:rPr lang="en-US" dirty="0"/>
              <a:t>So, if you press this “strafe toggle” key, left and right no longer turn you.</a:t>
            </a:r>
          </a:p>
          <a:p>
            <a:pPr lvl="1"/>
            <a:r>
              <a:rPr lang="en-US" dirty="0"/>
              <a:t>They strafe you.</a:t>
            </a:r>
          </a:p>
          <a:p>
            <a:endParaRPr lang="en-US" dirty="0"/>
          </a:p>
          <a:p>
            <a:r>
              <a:rPr lang="en-US" dirty="0"/>
              <a:t>Let’s look at the Doom code for how this is implemented.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7F0E5-5481-42AA-B1C4-145C481E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CD253-DE4D-42CB-9C59-9CA7D249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5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259CCD-DA31-4B2C-B91A-F16EE2C6F091}"/>
              </a:ext>
            </a:extLst>
          </p:cNvPr>
          <p:cNvSpPr/>
          <p:nvPr/>
        </p:nvSpPr>
        <p:spPr>
          <a:xfrm>
            <a:off x="4981316" y="803227"/>
            <a:ext cx="4095449" cy="488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key_up</a:t>
            </a:r>
            <a:r>
              <a:rPr lang="en-US" sz="1200" dirty="0">
                <a:latin typeface="Inconsolata" panose="020B0609030003000000" pitchFamily="49" charset="0"/>
              </a:rPr>
              <a:t>])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forward += </a:t>
            </a:r>
            <a:r>
              <a:rPr lang="en-US" sz="1200" dirty="0" err="1">
                <a:latin typeface="Inconsolata" panose="020B0609030003000000" pitchFamily="49" charset="0"/>
              </a:rPr>
              <a:t>forwardmove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key_down</a:t>
            </a:r>
            <a:r>
              <a:rPr lang="en-US" sz="1200" dirty="0">
                <a:latin typeface="Inconsolata" panose="020B0609030003000000" pitchFamily="49" charset="0"/>
              </a:rPr>
              <a:t>])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forward -= </a:t>
            </a:r>
            <a:r>
              <a:rPr lang="en-US" sz="1200" dirty="0" err="1">
                <a:latin typeface="Inconsolata" panose="020B0609030003000000" pitchFamily="49" charset="0"/>
              </a:rPr>
              <a:t>forwardmove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key_straferight</a:t>
            </a:r>
            <a:r>
              <a:rPr lang="en-US" sz="1200" dirty="0">
                <a:latin typeface="Inconsolata" panose="020B0609030003000000" pitchFamily="49" charset="0"/>
              </a:rPr>
              <a:t>])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side += </a:t>
            </a:r>
            <a:r>
              <a:rPr lang="en-US" sz="1200" dirty="0" err="1">
                <a:latin typeface="Inconsolata" panose="020B0609030003000000" pitchFamily="49" charset="0"/>
              </a:rPr>
              <a:t>sidemove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// This is 40</a:t>
            </a: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key_strafeleft</a:t>
            </a:r>
            <a:r>
              <a:rPr lang="en-US" sz="1200" dirty="0">
                <a:latin typeface="Inconsolata" panose="020B0609030003000000" pitchFamily="49" charset="0"/>
              </a:rPr>
              <a:t>])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side -= </a:t>
            </a:r>
            <a:r>
              <a:rPr lang="en-US" sz="1200" dirty="0" err="1">
                <a:latin typeface="Inconsolata" panose="020B0609030003000000" pitchFamily="49" charset="0"/>
              </a:rPr>
              <a:t>sidemove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(forward &gt; MAXPLMOVE)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forward = MAXPLMOVE;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 </a:t>
            </a:r>
            <a:r>
              <a:rPr lang="en-US" sz="1200" dirty="0">
                <a:latin typeface="Inconsolata" panose="020B0609030003000000" pitchFamily="49" charset="0"/>
              </a:rPr>
              <a:t>(forward &lt; -MAXPLMOVE)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forward = -MAXPLMOVE;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(side &gt; MAXPLMOVE)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side = MAXPLMOVE;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What is this, at most?</a:t>
            </a: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 </a:t>
            </a:r>
            <a:r>
              <a:rPr lang="en-US" sz="1200" dirty="0">
                <a:latin typeface="Inconsolata" panose="020B0609030003000000" pitchFamily="49" charset="0"/>
              </a:rPr>
              <a:t>(side &lt; -MAXPLMOVE)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side = -MAXPLMOVE;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cmd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forwardmove</a:t>
            </a:r>
            <a:r>
              <a:rPr lang="en-US" sz="1200" dirty="0">
                <a:latin typeface="Inconsolata" panose="020B0609030003000000" pitchFamily="49" charset="0"/>
              </a:rPr>
              <a:t> += forward;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cmd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sidemove</a:t>
            </a:r>
            <a:r>
              <a:rPr lang="en-US" sz="1200" dirty="0">
                <a:latin typeface="Inconsolata" panose="020B0609030003000000" pitchFamily="49" charset="0"/>
              </a:rPr>
              <a:t> += side;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5C752-5DB7-4629-A224-BA4CDB74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even faster!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8D453-A7B2-410E-9A69-B21A828E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9103F-D7D0-466C-A7C8-2B4364F2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3A69-BC24-4801-8783-5D6704E1E574}"/>
              </a:ext>
            </a:extLst>
          </p:cNvPr>
          <p:cNvSpPr/>
          <p:nvPr/>
        </p:nvSpPr>
        <p:spPr>
          <a:xfrm>
            <a:off x="133825" y="1062661"/>
            <a:ext cx="471384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7030A0"/>
                </a:solidFill>
                <a:latin typeface="Inconsolata" panose="020B0609030003000000" pitchFamily="49" charset="0"/>
              </a:rPr>
              <a:t>#define MAXPLMOVE 50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G_BuildTiccmd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ticcmd_t</a:t>
            </a:r>
            <a:r>
              <a:rPr lang="en-US" sz="1200" dirty="0">
                <a:latin typeface="Inconsolata" panose="020B0609030003000000" pitchFamily="49" charset="0"/>
              </a:rPr>
              <a:t>* </a:t>
            </a:r>
            <a:r>
              <a:rPr lang="en-US" sz="1200" dirty="0" err="1">
                <a:latin typeface="Inconsolata" panose="020B0609030003000000" pitchFamily="49" charset="0"/>
              </a:rPr>
              <a:t>cmd</a:t>
            </a:r>
            <a:r>
              <a:rPr lang="en-US" sz="1200" dirty="0">
                <a:latin typeface="Inconsolata" panose="020B0609030003000000" pitchFamily="49" charset="0"/>
              </a:rPr>
              <a:t>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boolean</a:t>
            </a:r>
            <a:r>
              <a:rPr lang="en-US" sz="1200" dirty="0">
                <a:latin typeface="Inconsolata" panose="020B0609030003000000" pitchFamily="49" charset="0"/>
              </a:rPr>
              <a:t> strafe;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    speed;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    forward;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200" dirty="0">
                <a:latin typeface="Inconsolata" panose="020B0609030003000000" pitchFamily="49" charset="0"/>
              </a:rPr>
              <a:t>     side;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strafe = 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key_strafe</a:t>
            </a:r>
            <a:r>
              <a:rPr lang="en-US" sz="1200" dirty="0">
                <a:latin typeface="Inconsolata" panose="020B0609030003000000" pitchFamily="49" charset="0"/>
              </a:rPr>
              <a:t>];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speed = 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key_speed</a:t>
            </a:r>
            <a:r>
              <a:rPr lang="en-US" sz="1200" dirty="0">
                <a:latin typeface="Inconsolata" panose="020B0609030003000000" pitchFamily="49" charset="0"/>
              </a:rPr>
              <a:t>];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The "run" button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forward = side = 0;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// let movement keys cancel each other out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(strafe)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key_right</a:t>
            </a:r>
            <a:r>
              <a:rPr lang="en-US" sz="1200" dirty="0">
                <a:latin typeface="Inconsolata" panose="020B0609030003000000" pitchFamily="49" charset="0"/>
              </a:rPr>
              <a:t>]) </a:t>
            </a:r>
            <a:r>
              <a:rPr lang="en-US" sz="1100" dirty="0">
                <a:latin typeface="Inconsolata" panose="020B0609030003000000" pitchFamily="49" charset="0"/>
              </a:rPr>
              <a:t>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1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latin typeface="Inconsolata" panose="020B0609030003000000" pitchFamily="49" charset="0"/>
              </a:rPr>
              <a:t>side += </a:t>
            </a:r>
            <a:r>
              <a:rPr lang="en-US" sz="1200" dirty="0" err="1">
                <a:latin typeface="Inconsolata" panose="020B0609030003000000" pitchFamily="49" charset="0"/>
              </a:rPr>
              <a:t>sidemove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// This is 40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gamekeydown</a:t>
            </a:r>
            <a:r>
              <a:rPr lang="en-US" sz="1200" dirty="0">
                <a:latin typeface="Inconsolata" panose="020B0609030003000000" pitchFamily="49" charset="0"/>
              </a:rPr>
              <a:t>[</a:t>
            </a:r>
            <a:r>
              <a:rPr lang="en-US" sz="1200" dirty="0" err="1">
                <a:latin typeface="Inconsolata" panose="020B0609030003000000" pitchFamily="49" charset="0"/>
              </a:rPr>
              <a:t>key_left</a:t>
            </a:r>
            <a:r>
              <a:rPr lang="en-US" sz="1200" dirty="0">
                <a:latin typeface="Inconsolata" panose="020B0609030003000000" pitchFamily="49" charset="0"/>
              </a:rPr>
              <a:t>])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side -= </a:t>
            </a:r>
            <a:r>
              <a:rPr lang="en-US" sz="1200" dirty="0" err="1">
                <a:latin typeface="Inconsolata" panose="020B0609030003000000" pitchFamily="49" charset="0"/>
              </a:rPr>
              <a:t>sidemove</a:t>
            </a:r>
            <a:r>
              <a:rPr lang="en-US" sz="1200" dirty="0">
                <a:latin typeface="Inconsolata" panose="020B0609030003000000" pitchFamily="49" charset="0"/>
              </a:rPr>
              <a:t>[speed];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9BCAB-21BF-4C29-9FBB-B9BF55067C3E}"/>
              </a:ext>
            </a:extLst>
          </p:cNvPr>
          <p:cNvSpPr txBox="1"/>
          <p:nvPr/>
        </p:nvSpPr>
        <p:spPr>
          <a:xfrm>
            <a:off x="133825" y="6939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g_game.c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76051E-52F3-43F6-BCBF-C0E46E1F3ABD}"/>
              </a:ext>
            </a:extLst>
          </p:cNvPr>
          <p:cNvCxnSpPr>
            <a:cxnSpLocks/>
          </p:cNvCxnSpPr>
          <p:nvPr/>
        </p:nvCxnSpPr>
        <p:spPr>
          <a:xfrm rot="2472984" flipH="1">
            <a:off x="6140768" y="4303904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6F7F82-C92E-48BA-ABFA-DB0623CC38B1}"/>
              </a:ext>
            </a:extLst>
          </p:cNvPr>
          <p:cNvSpPr txBox="1"/>
          <p:nvPr/>
        </p:nvSpPr>
        <p:spPr>
          <a:xfrm>
            <a:off x="1177574" y="2433242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Whether or not the “strafe toggle” is 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524336-385D-4B9F-ADCA-2BDE177AA32A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992487" y="2658213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4C8E6A-A84D-490D-B03A-A3D2B0DF60BF}"/>
              </a:ext>
            </a:extLst>
          </p:cNvPr>
          <p:cNvSpPr txBox="1"/>
          <p:nvPr/>
        </p:nvSpPr>
        <p:spPr>
          <a:xfrm>
            <a:off x="2108718" y="3845333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If so, “right” strafes right.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59D2E7-2093-41F3-BCB2-6239B2C0358D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1931581" y="4082028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B477B9-B68F-4E36-B50C-6957706CDE8F}"/>
              </a:ext>
            </a:extLst>
          </p:cNvPr>
          <p:cNvSpPr txBox="1"/>
          <p:nvPr/>
        </p:nvSpPr>
        <p:spPr>
          <a:xfrm>
            <a:off x="6814394" y="1579713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The normal strafe key.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4C51BD-E250-4C48-9C91-AAE2BD43361E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6652261" y="1800510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8BB91C-17B6-4AB9-978D-8C825A6C8E15}"/>
              </a:ext>
            </a:extLst>
          </p:cNvPr>
          <p:cNvCxnSpPr>
            <a:cxnSpLocks/>
          </p:cNvCxnSpPr>
          <p:nvPr/>
        </p:nvCxnSpPr>
        <p:spPr>
          <a:xfrm rot="2472984" flipH="1">
            <a:off x="1562041" y="4581258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753D47-D2D5-4052-B667-6639858A9A6D}"/>
              </a:ext>
            </a:extLst>
          </p:cNvPr>
          <p:cNvCxnSpPr>
            <a:cxnSpLocks/>
          </p:cNvCxnSpPr>
          <p:nvPr/>
        </p:nvCxnSpPr>
        <p:spPr>
          <a:xfrm rot="2472984" flipH="1">
            <a:off x="6210954" y="2261641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2FFCF2-E14F-4B07-899F-02C6F5A2A0FA}"/>
              </a:ext>
            </a:extLst>
          </p:cNvPr>
          <p:cNvSpPr txBox="1"/>
          <p:nvPr/>
        </p:nvSpPr>
        <p:spPr>
          <a:xfrm>
            <a:off x="978346" y="5306351"/>
            <a:ext cx="363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I removed the else which turned the player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9DF0B2-7204-49AE-A867-43CC60C7E67E}"/>
              </a:ext>
            </a:extLst>
          </p:cNvPr>
          <p:cNvCxnSpPr>
            <a:cxnSpLocks/>
          </p:cNvCxnSpPr>
          <p:nvPr/>
        </p:nvCxnSpPr>
        <p:spPr>
          <a:xfrm flipH="1" flipV="1">
            <a:off x="795981" y="5461722"/>
            <a:ext cx="218103" cy="259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DD1720D6-A747-460F-843E-544D41226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327003">
            <a:off x="6931137" y="4363297"/>
            <a:ext cx="435923" cy="43592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5A434C6-C38A-4F62-B1B0-023946A477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6243291">
            <a:off x="7727477" y="2127416"/>
            <a:ext cx="435923" cy="4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2142-F557-4EA4-8AEC-E9DA43EB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Hypotenuse (revisited)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8D60-C19D-4863-A368-2180E014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74061"/>
            <a:ext cx="8343900" cy="4840939"/>
          </a:xfrm>
        </p:spPr>
        <p:txBody>
          <a:bodyPr>
            <a:normAutofit/>
          </a:bodyPr>
          <a:lstStyle/>
          <a:p>
            <a:r>
              <a:rPr lang="en-US" dirty="0"/>
              <a:t>Forward and both types of strafe moves the player </a:t>
            </a:r>
            <a:r>
              <a:rPr lang="en-US" u="sng" dirty="0"/>
              <a:t>very</a:t>
            </a:r>
            <a:r>
              <a:rPr lang="en-US" dirty="0"/>
              <a:t> quickly.</a:t>
            </a:r>
          </a:p>
          <a:p>
            <a:endParaRPr lang="en-US" dirty="0"/>
          </a:p>
          <a:p>
            <a:r>
              <a:rPr lang="en-US" dirty="0"/>
              <a:t>These are both independent movement.</a:t>
            </a:r>
          </a:p>
          <a:p>
            <a:pPr lvl="1"/>
            <a:r>
              <a:rPr lang="en-US" dirty="0"/>
              <a:t>The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cmd</a:t>
            </a:r>
            <a:r>
              <a:rPr lang="en-US" dirty="0">
                <a:latin typeface="Inconsolata" panose="020B0609030003000000" pitchFamily="49" charset="0"/>
              </a:rPr>
              <a:t>-&gt;</a:t>
            </a:r>
            <a:r>
              <a:rPr lang="en-US" dirty="0" err="1">
                <a:latin typeface="Inconsolata" panose="020B0609030003000000" pitchFamily="49" charset="0"/>
              </a:rPr>
              <a:t>forwardmove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is, at most, 50</a:t>
            </a:r>
          </a:p>
          <a:p>
            <a:pPr lvl="1"/>
            <a:r>
              <a:rPr lang="en-US" dirty="0"/>
              <a:t>The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cmd</a:t>
            </a:r>
            <a:r>
              <a:rPr lang="en-US" dirty="0">
                <a:latin typeface="Inconsolata" panose="020B0609030003000000" pitchFamily="49" charset="0"/>
              </a:rPr>
              <a:t>-&gt;</a:t>
            </a:r>
            <a:r>
              <a:rPr lang="en-US" dirty="0" err="1">
                <a:latin typeface="Inconsolata" panose="020B0609030003000000" pitchFamily="49" charset="0"/>
              </a:rPr>
              <a:t>sidemove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is now, </a:t>
            </a:r>
            <a:r>
              <a:rPr lang="en-US" u="sng" dirty="0"/>
              <a:t>mistakenly</a:t>
            </a:r>
            <a:r>
              <a:rPr lang="en-US" dirty="0"/>
              <a:t>, 50</a:t>
            </a:r>
          </a:p>
          <a:p>
            <a:pPr lvl="1"/>
            <a:r>
              <a:rPr lang="en-US" dirty="0"/>
              <a:t>(These are set in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g_game.c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Therefore, you are moving:</a:t>
            </a:r>
          </a:p>
          <a:p>
            <a:pPr lvl="1"/>
            <a:r>
              <a:rPr lang="en-US" dirty="0"/>
              <a:t>50 units forward</a:t>
            </a:r>
          </a:p>
          <a:p>
            <a:pPr lvl="1"/>
            <a:r>
              <a:rPr lang="en-US" dirty="0"/>
              <a:t>50 units sideways</a:t>
            </a:r>
          </a:p>
          <a:p>
            <a:pPr lvl="2"/>
            <a:r>
              <a:rPr lang="en-US" dirty="0"/>
              <a:t>Hence, we call this trick “strafe 50” or SR-50</a:t>
            </a:r>
          </a:p>
          <a:p>
            <a:pPr lvl="1"/>
            <a:endParaRPr lang="en-US" dirty="0"/>
          </a:p>
          <a:p>
            <a:r>
              <a:rPr lang="en-US" dirty="0"/>
              <a:t>For a total speed of:</a:t>
            </a:r>
          </a:p>
          <a:p>
            <a:pPr lvl="1"/>
            <a:r>
              <a:rPr lang="en-US" dirty="0"/>
              <a:t>71 units/second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C392B-1BC6-41AC-A826-80830216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D3841-6244-44D1-97BC-DB7F9DF1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D5A9E-DFC1-42B3-87B5-E069FD09848D}"/>
              </a:ext>
            </a:extLst>
          </p:cNvPr>
          <p:cNvCxnSpPr>
            <a:cxnSpLocks/>
          </p:cNvCxnSpPr>
          <p:nvPr/>
        </p:nvCxnSpPr>
        <p:spPr>
          <a:xfrm flipV="1">
            <a:off x="5960348" y="2472704"/>
            <a:ext cx="2088548" cy="210872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54C0CE-F7B2-4301-B428-B94FDC319350}"/>
              </a:ext>
            </a:extLst>
          </p:cNvPr>
          <p:cNvCxnSpPr>
            <a:cxnSpLocks/>
          </p:cNvCxnSpPr>
          <p:nvPr/>
        </p:nvCxnSpPr>
        <p:spPr>
          <a:xfrm flipV="1">
            <a:off x="5960348" y="1922929"/>
            <a:ext cx="0" cy="2658495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DECC6-D3E4-4BA7-9830-C52F25D01BE8}"/>
              </a:ext>
            </a:extLst>
          </p:cNvPr>
          <p:cNvCxnSpPr>
            <a:cxnSpLocks/>
          </p:cNvCxnSpPr>
          <p:nvPr/>
        </p:nvCxnSpPr>
        <p:spPr>
          <a:xfrm rot="5400000" flipV="1">
            <a:off x="7357864" y="3183908"/>
            <a:ext cx="0" cy="2795032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C5774C-04E9-48A2-A996-54CE7752E798}"/>
              </a:ext>
            </a:extLst>
          </p:cNvPr>
          <p:cNvCxnSpPr>
            <a:cxnSpLocks/>
          </p:cNvCxnSpPr>
          <p:nvPr/>
        </p:nvCxnSpPr>
        <p:spPr>
          <a:xfrm flipV="1">
            <a:off x="5960348" y="2472704"/>
            <a:ext cx="0" cy="21087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7A27FC-8883-4BD3-B2EE-6624FF70E41F}"/>
              </a:ext>
            </a:extLst>
          </p:cNvPr>
          <p:cNvCxnSpPr>
            <a:cxnSpLocks/>
          </p:cNvCxnSpPr>
          <p:nvPr/>
        </p:nvCxnSpPr>
        <p:spPr>
          <a:xfrm flipV="1">
            <a:off x="8048896" y="2472704"/>
            <a:ext cx="0" cy="210871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B25F8C-49E3-49F0-944D-8CA4C80C8837}"/>
              </a:ext>
            </a:extLst>
          </p:cNvPr>
          <p:cNvCxnSpPr>
            <a:cxnSpLocks/>
          </p:cNvCxnSpPr>
          <p:nvPr/>
        </p:nvCxnSpPr>
        <p:spPr>
          <a:xfrm>
            <a:off x="5960348" y="2472704"/>
            <a:ext cx="208854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D5A8867-613B-48F2-B2CB-3D24AB5A4304}"/>
              </a:ext>
            </a:extLst>
          </p:cNvPr>
          <p:cNvSpPr txBox="1"/>
          <p:nvPr/>
        </p:nvSpPr>
        <p:spPr>
          <a:xfrm rot="16200000">
            <a:off x="5049201" y="3342397"/>
            <a:ext cx="13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50 units/s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7EE7E7-3C67-41F9-93AF-E7D96B7F757E}"/>
              </a:ext>
            </a:extLst>
          </p:cNvPr>
          <p:cNvSpPr txBox="1"/>
          <p:nvPr/>
        </p:nvSpPr>
        <p:spPr>
          <a:xfrm>
            <a:off x="6263483" y="4581423"/>
            <a:ext cx="140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50 units/s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5604F2-955D-4353-B061-DD1BB47E5586}"/>
              </a:ext>
            </a:extLst>
          </p:cNvPr>
          <p:cNvSpPr txBox="1"/>
          <p:nvPr/>
        </p:nvSpPr>
        <p:spPr>
          <a:xfrm rot="18900000">
            <a:off x="6167609" y="3182213"/>
            <a:ext cx="154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71 units/s !!!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10D133-DD70-49A2-B50B-ECF160E4C591}"/>
              </a:ext>
            </a:extLst>
          </p:cNvPr>
          <p:cNvCxnSpPr>
            <a:cxnSpLocks/>
          </p:cNvCxnSpPr>
          <p:nvPr/>
        </p:nvCxnSpPr>
        <p:spPr>
          <a:xfrm rot="5400000" flipV="1">
            <a:off x="6994536" y="3517550"/>
            <a:ext cx="0" cy="21087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6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C279-5A69-479B-9428-9D10B9D9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Out-running Rockets: GOING FASTER STILL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7813B-6ABD-4B9E-BBB5-B82A7AE1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6E099-4B8D-4F45-B998-15363325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AE576-7B8F-4781-A0FE-DEA733331B67}"/>
              </a:ext>
            </a:extLst>
          </p:cNvPr>
          <p:cNvSpPr txBox="1"/>
          <p:nvPr/>
        </p:nvSpPr>
        <p:spPr>
          <a:xfrm>
            <a:off x="4221552" y="5208101"/>
            <a:ext cx="31534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4"/>
              </a:rPr>
              <a:t>https://www.youtube.com/watch?v=xJ7PgOJKbEk</a:t>
            </a:r>
            <a:endParaRPr lang="en-US" sz="105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89246-3854-4144-9958-15C78A625B7F}"/>
              </a:ext>
            </a:extLst>
          </p:cNvPr>
          <p:cNvSpPr txBox="1"/>
          <p:nvPr/>
        </p:nvSpPr>
        <p:spPr>
          <a:xfrm>
            <a:off x="4288792" y="4992006"/>
            <a:ext cx="3062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WALLRUN.LMP demo file from E2M8.</a:t>
            </a:r>
          </a:p>
        </p:txBody>
      </p:sp>
      <p:pic>
        <p:nvPicPr>
          <p:cNvPr id="10" name="Player outruns rocket in Doom_cut">
            <a:hlinkClick r:id="" action="ppaction://media"/>
            <a:extLst>
              <a:ext uri="{FF2B5EF4-FFF2-40B4-BE49-F238E27FC236}">
                <a16:creationId xmlns:a16="http://schemas.microsoft.com/office/drawing/2014/main" id="{AF5FF595-DD41-4D05-85AC-DDA1A7C7C8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058" y="968180"/>
            <a:ext cx="7091884" cy="3989090"/>
          </a:xfrm>
        </p:spPr>
      </p:pic>
    </p:spTree>
    <p:extLst>
      <p:ext uri="{BB962C8B-B14F-4D97-AF65-F5344CB8AC3E}">
        <p14:creationId xmlns:p14="http://schemas.microsoft.com/office/powerpoint/2010/main" val="42887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4596-70E0-4A1B-A309-0F5C378C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“Wall Run”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E8B8-DAAA-470B-8560-5465A744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557078"/>
          </a:xfrm>
        </p:spPr>
        <p:txBody>
          <a:bodyPr/>
          <a:lstStyle/>
          <a:p>
            <a:r>
              <a:rPr lang="en-US" dirty="0"/>
              <a:t>The reason behind this behavior was unknown for quite some time.</a:t>
            </a:r>
          </a:p>
          <a:p>
            <a:r>
              <a:rPr lang="en-US" dirty="0"/>
              <a:t>However, the wall-run has to do with improper collision handling.</a:t>
            </a:r>
          </a:p>
          <a:p>
            <a:endParaRPr lang="en-US" dirty="0"/>
          </a:p>
          <a:p>
            <a:r>
              <a:rPr lang="en-US" dirty="0"/>
              <a:t>When you hit a wall, you slide along it.</a:t>
            </a:r>
          </a:p>
          <a:p>
            <a:pPr lvl="1"/>
            <a:r>
              <a:rPr lang="en-US" dirty="0"/>
              <a:t>There is some friction (you should SLOW down)</a:t>
            </a:r>
          </a:p>
          <a:p>
            <a:pPr lvl="1"/>
            <a:r>
              <a:rPr lang="en-US" dirty="0"/>
              <a:t>And some code to carry your</a:t>
            </a:r>
            <a:br>
              <a:rPr lang="en-US" dirty="0"/>
            </a:br>
            <a:r>
              <a:rPr lang="en-US" dirty="0"/>
              <a:t>momentum along the angle of</a:t>
            </a:r>
            <a:br>
              <a:rPr lang="en-US" dirty="0"/>
            </a:br>
            <a:r>
              <a:rPr lang="en-US" dirty="0"/>
              <a:t>the wall. (a vector projection)</a:t>
            </a:r>
          </a:p>
          <a:p>
            <a:pPr lvl="1"/>
            <a:endParaRPr lang="en-US" dirty="0"/>
          </a:p>
          <a:p>
            <a:r>
              <a:rPr lang="en-US" dirty="0"/>
              <a:t>However, for certain walls it speeds up.</a:t>
            </a:r>
          </a:p>
          <a:p>
            <a:pPr lvl="1"/>
            <a:r>
              <a:rPr lang="en-US" dirty="0"/>
              <a:t>Going exactly </a:t>
            </a:r>
            <a:r>
              <a:rPr lang="en-US" u="sng" dirty="0"/>
              <a:t>north</a:t>
            </a:r>
            <a:r>
              <a:rPr lang="en-US" dirty="0"/>
              <a:t> along a wall.</a:t>
            </a:r>
          </a:p>
          <a:p>
            <a:pPr lvl="1"/>
            <a:r>
              <a:rPr lang="en-US" dirty="0"/>
              <a:t>Going exactly </a:t>
            </a:r>
            <a:r>
              <a:rPr lang="en-US" u="sng" dirty="0"/>
              <a:t>east</a:t>
            </a:r>
            <a:r>
              <a:rPr lang="en-US" dirty="0"/>
              <a:t> along a wall.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69AC-F22D-4305-A1DF-DE5444F7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953E1-735A-45CC-B104-FBD69746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69168A-CF19-45EC-A98A-0FC2DB34613D}"/>
              </a:ext>
            </a:extLst>
          </p:cNvPr>
          <p:cNvGrpSpPr/>
          <p:nvPr/>
        </p:nvGrpSpPr>
        <p:grpSpPr>
          <a:xfrm>
            <a:off x="6383361" y="2267294"/>
            <a:ext cx="1803041" cy="2292376"/>
            <a:chOff x="6083659" y="2462054"/>
            <a:chExt cx="1803041" cy="229237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82FBB1E-2133-4845-8BE5-3E1AC569A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2289" y="2462056"/>
              <a:ext cx="0" cy="2181125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86336E-04F0-4681-834B-FD53F4B66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735" y="3657143"/>
              <a:ext cx="1532965" cy="98603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CE1111-248F-48BA-B4FA-BF98813B7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1460" y="3610077"/>
              <a:ext cx="0" cy="44083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531CEE-3396-4C7B-A6DF-081A3D576251}"/>
                </a:ext>
              </a:extLst>
            </p:cNvPr>
            <p:cNvSpPr txBox="1"/>
            <p:nvPr/>
          </p:nvSpPr>
          <p:spPr>
            <a:xfrm rot="16200000">
              <a:off x="6853237" y="261177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Wall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115419-F378-47FF-86B7-E79F10E0002B}"/>
                </a:ext>
              </a:extLst>
            </p:cNvPr>
            <p:cNvSpPr txBox="1"/>
            <p:nvPr/>
          </p:nvSpPr>
          <p:spPr>
            <a:xfrm rot="19666728">
              <a:off x="6083659" y="4068925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Velocity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984D57E-968D-451F-ABF5-8E7B6817E82D}"/>
                </a:ext>
              </a:extLst>
            </p:cNvPr>
            <p:cNvSpPr/>
            <p:nvPr/>
          </p:nvSpPr>
          <p:spPr>
            <a:xfrm>
              <a:off x="7221820" y="3467957"/>
              <a:ext cx="114918" cy="1149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000A33-EBB6-4D6E-B80D-A0CDB52C3E55}"/>
                </a:ext>
              </a:extLst>
            </p:cNvPr>
            <p:cNvSpPr/>
            <p:nvPr/>
          </p:nvSpPr>
          <p:spPr>
            <a:xfrm>
              <a:off x="6225369" y="4639512"/>
              <a:ext cx="114918" cy="1149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1A1EF82-A55E-4F5C-A13C-223DD5C483FA}"/>
              </a:ext>
            </a:extLst>
          </p:cNvPr>
          <p:cNvSpPr txBox="1"/>
          <p:nvPr/>
        </p:nvSpPr>
        <p:spPr>
          <a:xfrm>
            <a:off x="6277235" y="474726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Intended Behavior</a:t>
            </a:r>
          </a:p>
        </p:txBody>
      </p:sp>
    </p:spTree>
    <p:extLst>
      <p:ext uri="{BB962C8B-B14F-4D97-AF65-F5344CB8AC3E}">
        <p14:creationId xmlns:p14="http://schemas.microsoft.com/office/powerpoint/2010/main" val="1223028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259CCD-DA31-4B2C-B91A-F16EE2C6F091}"/>
              </a:ext>
            </a:extLst>
          </p:cNvPr>
          <p:cNvSpPr/>
          <p:nvPr/>
        </p:nvSpPr>
        <p:spPr>
          <a:xfrm>
            <a:off x="4715383" y="727704"/>
            <a:ext cx="4520057" cy="496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do</a:t>
            </a:r>
            <a:r>
              <a:rPr lang="en-US" sz="1200" dirty="0">
                <a:latin typeface="Inconsolata" panose="020B0609030003000000" pitchFamily="49" charset="0"/>
              </a:rPr>
              <a:t>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&gt; MAXMOVE/2 ||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&gt; MAXMOVE/2)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-&gt;x +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/2; // Move half-way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-&gt;y +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/2;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&gt;&gt;= 1;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Divides by two,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&gt;&gt;= 1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; // we move this much next time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</a:t>
            </a:r>
            <a:r>
              <a:rPr lang="en-US" sz="1200" dirty="0">
                <a:latin typeface="Inconsolata" panose="020B0609030003000000" pitchFamily="49" charset="0"/>
              </a:rPr>
              <a:t>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-&gt;x +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Move the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-&gt;y +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  whole way.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= 0;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We are done moving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(!</a:t>
            </a:r>
            <a:r>
              <a:rPr lang="en-US" sz="1200" dirty="0" err="1">
                <a:latin typeface="Inconsolata" panose="020B0609030003000000" pitchFamily="49" charset="0"/>
              </a:rPr>
              <a:t>P_TryMove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))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blocked move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-&gt;player)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try to slide along it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 err="1">
                <a:latin typeface="Inconsolata" panose="020B0609030003000000" pitchFamily="49" charset="0"/>
              </a:rPr>
              <a:t>P_SlideMove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0;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}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while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||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5C752-5DB7-4629-A224-BA4CDB74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even faster!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8D453-A7B2-410E-9A69-B21A828E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2727" y="5525450"/>
            <a:ext cx="1821180" cy="178621"/>
          </a:xfrm>
        </p:spPr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9103F-D7D0-466C-A7C8-2B4364F2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3A69-BC24-4801-8783-5D6704E1E574}"/>
              </a:ext>
            </a:extLst>
          </p:cNvPr>
          <p:cNvSpPr/>
          <p:nvPr/>
        </p:nvSpPr>
        <p:spPr>
          <a:xfrm>
            <a:off x="131760" y="1803058"/>
            <a:ext cx="471384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7030A0"/>
                </a:solidFill>
                <a:latin typeface="Inconsolata" panose="020B0609030003000000" pitchFamily="49" charset="0"/>
              </a:rPr>
              <a:t>#define MAXMOVE 30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P_XYMovement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mobj_t</a:t>
            </a:r>
            <a:r>
              <a:rPr lang="en-US" sz="1200" dirty="0">
                <a:latin typeface="Inconsolata" panose="020B0609030003000000" pitchFamily="49" charset="0"/>
              </a:rPr>
              <a:t>*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Position-try-x,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 "-try-y: The possible new position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Amount to move along x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Amount to move along y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&gt; 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&lt; -MAXMOVE)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-MAXMOVE;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&gt; 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 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&lt; -MAXMOVE)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-MAXMOVE;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9BCAB-21BF-4C29-9FBB-B9BF55067C3E}"/>
              </a:ext>
            </a:extLst>
          </p:cNvPr>
          <p:cNvSpPr txBox="1"/>
          <p:nvPr/>
        </p:nvSpPr>
        <p:spPr>
          <a:xfrm>
            <a:off x="133825" y="145212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p_mobj.c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76051E-52F3-43F6-BCBF-C0E46E1F3ABD}"/>
              </a:ext>
            </a:extLst>
          </p:cNvPr>
          <p:cNvCxnSpPr>
            <a:cxnSpLocks/>
          </p:cNvCxnSpPr>
          <p:nvPr/>
        </p:nvCxnSpPr>
        <p:spPr>
          <a:xfrm rot="2472984" flipH="1">
            <a:off x="7124158" y="4490004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B477B9-B68F-4E36-B50C-6957706CDE8F}"/>
              </a:ext>
            </a:extLst>
          </p:cNvPr>
          <p:cNvSpPr txBox="1"/>
          <p:nvPr/>
        </p:nvSpPr>
        <p:spPr>
          <a:xfrm>
            <a:off x="3281082" y="1431237"/>
            <a:ext cx="219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When moving quickly, it moves half-way twice.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4C51BD-E250-4C48-9C91-AAE2BD43361E}"/>
              </a:ext>
            </a:extLst>
          </p:cNvPr>
          <p:cNvCxnSpPr>
            <a:cxnSpLocks/>
          </p:cNvCxnSpPr>
          <p:nvPr/>
        </p:nvCxnSpPr>
        <p:spPr>
          <a:xfrm rot="19127016">
            <a:off x="5368975" y="1497580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D41B44B-C416-48D6-A1F4-D4F527008D8D}"/>
              </a:ext>
            </a:extLst>
          </p:cNvPr>
          <p:cNvSpPr txBox="1"/>
          <p:nvPr/>
        </p:nvSpPr>
        <p:spPr>
          <a:xfrm>
            <a:off x="3380383" y="3949963"/>
            <a:ext cx="2096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However, the slide-along-walls function did not get the memo!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1D6D51-9F3D-4F08-A868-C730707206B9}"/>
              </a:ext>
            </a:extLst>
          </p:cNvPr>
          <p:cNvCxnSpPr>
            <a:cxnSpLocks/>
          </p:cNvCxnSpPr>
          <p:nvPr/>
        </p:nvCxnSpPr>
        <p:spPr>
          <a:xfrm>
            <a:off x="5203736" y="4319295"/>
            <a:ext cx="32815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7CDE20-D5AF-4FC7-B2A0-4BD06E50094D}"/>
              </a:ext>
            </a:extLst>
          </p:cNvPr>
          <p:cNvCxnSpPr>
            <a:cxnSpLocks/>
          </p:cNvCxnSpPr>
          <p:nvPr/>
        </p:nvCxnSpPr>
        <p:spPr>
          <a:xfrm rot="2472984" flipH="1">
            <a:off x="5505165" y="5487193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E4FD53-9A21-45B4-8133-D46D3917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14" y="738234"/>
            <a:ext cx="3664969" cy="707827"/>
          </a:xfrm>
        </p:spPr>
        <p:txBody>
          <a:bodyPr>
            <a:normAutofit/>
          </a:bodyPr>
          <a:lstStyle/>
          <a:p>
            <a:r>
              <a:rPr lang="en-US" dirty="0"/>
              <a:t>This function moves objects given their momentum.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C0B74CC-4388-41B5-B7A9-9E98129F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838372">
            <a:off x="6874043" y="3604021"/>
            <a:ext cx="435923" cy="4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4596-70E0-4A1B-A309-0F5C378C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“Wall Run” visualized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E8B8-DAAA-470B-8560-5465A744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557078"/>
          </a:xfrm>
        </p:spPr>
        <p:txBody>
          <a:bodyPr/>
          <a:lstStyle/>
          <a:p>
            <a:r>
              <a:rPr lang="en-US" dirty="0"/>
              <a:t>When going North or East, you’ve maximized your X or Y momentum respectively.</a:t>
            </a:r>
          </a:p>
          <a:p>
            <a:r>
              <a:rPr lang="en-US" dirty="0"/>
              <a:t>Going slightly north-east also works, but your</a:t>
            </a:r>
            <a:br>
              <a:rPr lang="en-US" dirty="0"/>
            </a:br>
            <a:r>
              <a:rPr lang="en-US" dirty="0"/>
              <a:t>momentum is, then, slightly split along X and Y.</a:t>
            </a:r>
          </a:p>
          <a:p>
            <a:pPr lvl="1"/>
            <a:r>
              <a:rPr lang="en-US" dirty="0"/>
              <a:t>This code looks at each momentum individually.</a:t>
            </a:r>
          </a:p>
          <a:p>
            <a:endParaRPr lang="en-US" dirty="0"/>
          </a:p>
          <a:p>
            <a:r>
              <a:rPr lang="en-US" dirty="0"/>
              <a:t>When the slide function is called twice with</a:t>
            </a:r>
            <a:br>
              <a:rPr lang="en-US" dirty="0"/>
            </a:br>
            <a:r>
              <a:rPr lang="en-US" dirty="0"/>
              <a:t>your original momentum… it causes…</a:t>
            </a:r>
            <a:br>
              <a:rPr lang="en-US" dirty="0"/>
            </a:br>
            <a:r>
              <a:rPr lang="en-US" dirty="0"/>
              <a:t>… well … dramatic results.</a:t>
            </a:r>
          </a:p>
          <a:p>
            <a:endParaRPr lang="en-US" dirty="0"/>
          </a:p>
          <a:p>
            <a:r>
              <a:rPr lang="en-US" dirty="0"/>
              <a:t>We call this an “Oops” in the trade.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69AC-F22D-4305-A1DF-DE5444F7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953E1-735A-45CC-B104-FBD69746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1EF82-A55E-4F5C-A13C-223DD5C483FA}"/>
              </a:ext>
            </a:extLst>
          </p:cNvPr>
          <p:cNvSpPr txBox="1"/>
          <p:nvPr/>
        </p:nvSpPr>
        <p:spPr>
          <a:xfrm>
            <a:off x="5648624" y="5090153"/>
            <a:ext cx="23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Unintended Behavior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2FBB1E-2133-4845-8BE5-3E1AC569AA77}"/>
              </a:ext>
            </a:extLst>
          </p:cNvPr>
          <p:cNvCxnSpPr>
            <a:cxnSpLocks/>
          </p:cNvCxnSpPr>
          <p:nvPr/>
        </p:nvCxnSpPr>
        <p:spPr>
          <a:xfrm flipV="1">
            <a:off x="7113769" y="1537231"/>
            <a:ext cx="0" cy="328456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6336E-04F0-4681-834B-FD53F4B66106}"/>
              </a:ext>
            </a:extLst>
          </p:cNvPr>
          <p:cNvCxnSpPr>
            <a:cxnSpLocks/>
          </p:cNvCxnSpPr>
          <p:nvPr/>
        </p:nvCxnSpPr>
        <p:spPr>
          <a:xfrm flipV="1">
            <a:off x="5812606" y="3600868"/>
            <a:ext cx="1958303" cy="12209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CE1111-248F-48BA-B4FA-BF98813B70A7}"/>
              </a:ext>
            </a:extLst>
          </p:cNvPr>
          <p:cNvCxnSpPr>
            <a:cxnSpLocks/>
          </p:cNvCxnSpPr>
          <p:nvPr/>
        </p:nvCxnSpPr>
        <p:spPr>
          <a:xfrm flipV="1">
            <a:off x="6997739" y="3542590"/>
            <a:ext cx="0" cy="54584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531CEE-3396-4C7B-A6DF-081A3D576251}"/>
              </a:ext>
            </a:extLst>
          </p:cNvPr>
          <p:cNvSpPr txBox="1"/>
          <p:nvPr/>
        </p:nvSpPr>
        <p:spPr>
          <a:xfrm rot="16200000">
            <a:off x="6580911" y="1489979"/>
            <a:ext cx="828082" cy="47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15419-F378-47FF-86B7-E79F10E0002B}"/>
              </a:ext>
            </a:extLst>
          </p:cNvPr>
          <p:cNvSpPr txBox="1"/>
          <p:nvPr/>
        </p:nvSpPr>
        <p:spPr>
          <a:xfrm rot="19666728">
            <a:off x="5599963" y="4130769"/>
            <a:ext cx="1343749" cy="457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Velocity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84D57E-968D-451F-ABF5-8E7B6817E82D}"/>
              </a:ext>
            </a:extLst>
          </p:cNvPr>
          <p:cNvSpPr/>
          <p:nvPr/>
        </p:nvSpPr>
        <p:spPr>
          <a:xfrm>
            <a:off x="6921551" y="2116043"/>
            <a:ext cx="146803" cy="1422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000A33-EBB6-4D6E-B80D-A0CDB52C3E55}"/>
              </a:ext>
            </a:extLst>
          </p:cNvPr>
          <p:cNvSpPr/>
          <p:nvPr/>
        </p:nvSpPr>
        <p:spPr>
          <a:xfrm>
            <a:off x="5648624" y="4817248"/>
            <a:ext cx="146803" cy="14229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733AB2-1AF6-449A-9103-D784F608D90C}"/>
              </a:ext>
            </a:extLst>
          </p:cNvPr>
          <p:cNvCxnSpPr>
            <a:cxnSpLocks/>
          </p:cNvCxnSpPr>
          <p:nvPr/>
        </p:nvCxnSpPr>
        <p:spPr>
          <a:xfrm flipV="1">
            <a:off x="6994952" y="2292528"/>
            <a:ext cx="0" cy="117891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4AB8B3-1DDA-4ECD-8A92-726D4682D111}"/>
              </a:ext>
            </a:extLst>
          </p:cNvPr>
          <p:cNvCxnSpPr>
            <a:cxnSpLocks/>
          </p:cNvCxnSpPr>
          <p:nvPr/>
        </p:nvCxnSpPr>
        <p:spPr>
          <a:xfrm flipV="1">
            <a:off x="6994952" y="2292528"/>
            <a:ext cx="1958303" cy="1220923"/>
          </a:xfrm>
          <a:prstGeom prst="straightConnector1">
            <a:avLst/>
          </a:prstGeom>
          <a:ln w="38100">
            <a:solidFill>
              <a:srgbClr val="C9A4E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14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EDB935-FD69-4B60-85F3-AC58C794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A22DE1-F240-4730-91E5-E3CB48B06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19150"/>
            <a:ext cx="4183380" cy="4872990"/>
          </a:xfrm>
        </p:spPr>
        <p:txBody>
          <a:bodyPr>
            <a:normAutofit/>
          </a:bodyPr>
          <a:lstStyle/>
          <a:p>
            <a:r>
              <a:rPr lang="en-US" dirty="0"/>
              <a:t>First published as a mail-order shareware title in 1993 by Id Software; published by Apogee.</a:t>
            </a:r>
          </a:p>
          <a:p>
            <a:endParaRPr lang="en-US" dirty="0"/>
          </a:p>
          <a:p>
            <a:r>
              <a:rPr lang="en-US" dirty="0"/>
              <a:t>A gritty-for-its-era early first-person action video game eventually defining the First-Person-Shooter genre (FPS)</a:t>
            </a:r>
          </a:p>
          <a:p>
            <a:endParaRPr lang="en-US" dirty="0"/>
          </a:p>
          <a:p>
            <a:r>
              <a:rPr lang="en-US" dirty="0"/>
              <a:t>You play as a lone space marine in a survival-horror setting, albeit cartoony by today’s standards, attempting to get to the exit of each level.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45A5-6E38-4011-9372-6F94E4E9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54E2A-3E73-419A-B320-15352196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Doom&#10;">
            <a:extLst>
              <a:ext uri="{FF2B5EF4-FFF2-40B4-BE49-F238E27FC236}">
                <a16:creationId xmlns:a16="http://schemas.microsoft.com/office/drawing/2014/main" id="{9B4B605F-A28E-4935-AC41-306B29AF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428"/>
            <a:ext cx="4342928" cy="2209001"/>
          </a:xfrm>
          <a:prstGeom prst="rect">
            <a:avLst/>
          </a:prstGeom>
          <a:effectLst>
            <a:outerShdw blurRad="50800" dir="5400000" sx="99000" sy="99000" algn="ctr" rotWithShape="0">
              <a:schemeClr val="tx1"/>
            </a:outerShdw>
          </a:effectLst>
        </p:spPr>
      </p:pic>
      <p:pic>
        <p:nvPicPr>
          <p:cNvPr id="3074" name="Picture 2" descr="id Software logo">
            <a:extLst>
              <a:ext uri="{FF2B5EF4-FFF2-40B4-BE49-F238E27FC236}">
                <a16:creationId xmlns:a16="http://schemas.microsoft.com/office/drawing/2014/main" id="{76DF0DFF-11F0-4EA3-A93E-38B04DBF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14" y="3333429"/>
            <a:ext cx="14097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7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259CCD-DA31-4B2C-B91A-F16EE2C6F091}"/>
              </a:ext>
            </a:extLst>
          </p:cNvPr>
          <p:cNvSpPr/>
          <p:nvPr/>
        </p:nvSpPr>
        <p:spPr>
          <a:xfrm>
            <a:off x="4715383" y="727704"/>
            <a:ext cx="4520057" cy="496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do</a:t>
            </a:r>
            <a:r>
              <a:rPr lang="en-US" sz="1200" dirty="0">
                <a:latin typeface="Inconsolata" panose="020B0609030003000000" pitchFamily="49" charset="0"/>
              </a:rPr>
              <a:t>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&gt; MAXMOVE/2 ||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&gt; MAXMOVE/2)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-&gt;x +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/2; // Move half-way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-&gt;y +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/2;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&gt;&gt;= 1;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Divides by two,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&gt;&gt;= 1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; // we move this much next time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</a:t>
            </a:r>
            <a:r>
              <a:rPr lang="en-US" sz="1200" dirty="0">
                <a:latin typeface="Inconsolata" panose="020B0609030003000000" pitchFamily="49" charset="0"/>
              </a:rPr>
              <a:t>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-&gt;x +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Move the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-&gt;y +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  whole way.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= 0;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We are done moving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(!</a:t>
            </a:r>
            <a:r>
              <a:rPr lang="en-US" sz="1200" dirty="0" err="1">
                <a:latin typeface="Inconsolata" panose="020B0609030003000000" pitchFamily="49" charset="0"/>
              </a:rPr>
              <a:t>P_TryMove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,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))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blocked move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-&gt;player)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try to slide along it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 err="1">
                <a:latin typeface="Inconsolata" panose="020B0609030003000000" pitchFamily="49" charset="0"/>
              </a:rPr>
              <a:t>P_SlideMove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0;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}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}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while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||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);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5C752-5DB7-4629-A224-BA4CDB74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Hmm, only North? Only East? Oh… Oops!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9103F-D7D0-466C-A7C8-2B4364F2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3A69-BC24-4801-8783-5D6704E1E574}"/>
              </a:ext>
            </a:extLst>
          </p:cNvPr>
          <p:cNvSpPr/>
          <p:nvPr/>
        </p:nvSpPr>
        <p:spPr>
          <a:xfrm>
            <a:off x="131760" y="1803058"/>
            <a:ext cx="471384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7030A0"/>
                </a:solidFill>
                <a:latin typeface="Inconsolata" panose="020B0609030003000000" pitchFamily="49" charset="0"/>
              </a:rPr>
              <a:t>#define MAXMOVE 30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200" dirty="0">
                <a:latin typeface="Inconsolata" panose="020B0609030003000000" pitchFamily="49" charset="0"/>
              </a:rPr>
              <a:t> </a:t>
            </a:r>
            <a:r>
              <a:rPr lang="en-US" sz="1200" dirty="0" err="1">
                <a:latin typeface="Inconsolata" panose="020B0609030003000000" pitchFamily="49" charset="0"/>
              </a:rPr>
              <a:t>P_XYMovement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mobj_t</a:t>
            </a:r>
            <a:r>
              <a:rPr lang="en-US" sz="1200" dirty="0">
                <a:latin typeface="Inconsolata" panose="020B0609030003000000" pitchFamily="49" charset="0"/>
              </a:rPr>
              <a:t>*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) {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ptryx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Position-try-x,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ptryy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 "-try-y: The possible new position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Amount to move along x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fixed_t</a:t>
            </a:r>
            <a:r>
              <a:rPr lang="en-US" sz="1200" dirty="0">
                <a:latin typeface="Inconsolata" panose="020B0609030003000000" pitchFamily="49" charset="0"/>
              </a:rPr>
              <a:t>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;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Amount to move along y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&gt; 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&lt; -MAXMOVE)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 = -MAXMOVE;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1200" dirty="0">
                <a:latin typeface="Inconsolata" panose="020B0609030003000000" pitchFamily="49" charset="0"/>
              </a:rPr>
              <a:t> 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&gt; 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else if </a:t>
            </a:r>
            <a:r>
              <a:rPr lang="en-US" sz="1200" dirty="0">
                <a:latin typeface="Inconsolata" panose="020B0609030003000000" pitchFamily="49" charset="0"/>
              </a:rPr>
              <a:t>(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&lt; -MAXMOVE)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   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 = -MAXMOVE;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1200" dirty="0">
              <a:latin typeface="Inconsolata" panose="020B0609030003000000" pitchFamily="49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xmove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momx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1200" dirty="0">
                <a:latin typeface="Inconsolata" panose="020B0609030003000000" pitchFamily="49" charset="0"/>
              </a:rPr>
              <a:t>    </a:t>
            </a:r>
            <a:r>
              <a:rPr lang="en-US" sz="1200" dirty="0" err="1">
                <a:latin typeface="Inconsolata" panose="020B0609030003000000" pitchFamily="49" charset="0"/>
              </a:rPr>
              <a:t>ymove</a:t>
            </a:r>
            <a:r>
              <a:rPr lang="en-US" sz="1200" dirty="0">
                <a:latin typeface="Inconsolata" panose="020B0609030003000000" pitchFamily="49" charset="0"/>
              </a:rPr>
              <a:t> = </a:t>
            </a:r>
            <a:r>
              <a:rPr lang="en-US" sz="1200" dirty="0" err="1">
                <a:latin typeface="Inconsolata" panose="020B0609030003000000" pitchFamily="49" charset="0"/>
              </a:rPr>
              <a:t>mo</a:t>
            </a:r>
            <a:r>
              <a:rPr lang="en-US" sz="1200" dirty="0">
                <a:latin typeface="Inconsolata" panose="020B0609030003000000" pitchFamily="49" charset="0"/>
              </a:rPr>
              <a:t>-&gt;</a:t>
            </a:r>
            <a:r>
              <a:rPr lang="en-US" sz="1200" dirty="0" err="1">
                <a:latin typeface="Inconsolata" panose="020B0609030003000000" pitchFamily="49" charset="0"/>
              </a:rPr>
              <a:t>momy</a:t>
            </a:r>
            <a:r>
              <a:rPr lang="en-US" sz="1200" dirty="0">
                <a:latin typeface="Inconsolata" panose="020B0609030003000000" pitchFamily="49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9BCAB-21BF-4C29-9FBB-B9BF55067C3E}"/>
              </a:ext>
            </a:extLst>
          </p:cNvPr>
          <p:cNvSpPr txBox="1"/>
          <p:nvPr/>
        </p:nvSpPr>
        <p:spPr>
          <a:xfrm>
            <a:off x="133825" y="145212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p_mobj.c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76051E-52F3-43F6-BCBF-C0E46E1F3ABD}"/>
              </a:ext>
            </a:extLst>
          </p:cNvPr>
          <p:cNvCxnSpPr>
            <a:cxnSpLocks/>
          </p:cNvCxnSpPr>
          <p:nvPr/>
        </p:nvCxnSpPr>
        <p:spPr>
          <a:xfrm rot="2472984" flipH="1">
            <a:off x="7124158" y="4490004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B477B9-B68F-4E36-B50C-6957706CDE8F}"/>
              </a:ext>
            </a:extLst>
          </p:cNvPr>
          <p:cNvSpPr txBox="1"/>
          <p:nvPr/>
        </p:nvSpPr>
        <p:spPr>
          <a:xfrm>
            <a:off x="3254974" y="1273776"/>
            <a:ext cx="219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Momentum can be negative, yet…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4C51BD-E250-4C48-9C91-AAE2BD43361E}"/>
              </a:ext>
            </a:extLst>
          </p:cNvPr>
          <p:cNvCxnSpPr>
            <a:cxnSpLocks/>
          </p:cNvCxnSpPr>
          <p:nvPr/>
        </p:nvCxnSpPr>
        <p:spPr>
          <a:xfrm rot="19127016">
            <a:off x="5424016" y="1262361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7CDE20-D5AF-4FC7-B2A0-4BD06E50094D}"/>
              </a:ext>
            </a:extLst>
          </p:cNvPr>
          <p:cNvCxnSpPr>
            <a:cxnSpLocks/>
          </p:cNvCxnSpPr>
          <p:nvPr/>
        </p:nvCxnSpPr>
        <p:spPr>
          <a:xfrm rot="2472984" flipH="1">
            <a:off x="5505165" y="5487193"/>
            <a:ext cx="215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E4FD53-9A21-45B4-8133-D46D3917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14" y="738234"/>
            <a:ext cx="3664969" cy="707827"/>
          </a:xfrm>
        </p:spPr>
        <p:txBody>
          <a:bodyPr>
            <a:normAutofit/>
          </a:bodyPr>
          <a:lstStyle/>
          <a:p>
            <a:r>
              <a:rPr lang="en-US" dirty="0"/>
              <a:t>This function moves objects given their momentum.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8116D-E7BA-4B2C-89AB-D43C6ED980C5}"/>
              </a:ext>
            </a:extLst>
          </p:cNvPr>
          <p:cNvSpPr txBox="1"/>
          <p:nvPr/>
        </p:nvSpPr>
        <p:spPr>
          <a:xfrm>
            <a:off x="2803712" y="3842241"/>
            <a:ext cx="242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How many times does this get called when momentum is VERY positive?</a:t>
            </a:r>
            <a:b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</a:br>
            <a:r>
              <a:rPr lang="en-US" sz="1400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And, VERY negative?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ADBD97-EE7C-4F88-93C5-2863E5947560}"/>
              </a:ext>
            </a:extLst>
          </p:cNvPr>
          <p:cNvCxnSpPr>
            <a:cxnSpLocks/>
          </p:cNvCxnSpPr>
          <p:nvPr/>
        </p:nvCxnSpPr>
        <p:spPr>
          <a:xfrm>
            <a:off x="5203736" y="4319295"/>
            <a:ext cx="32815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F59A742-5B2C-4509-93D7-641DC03A3B6F}"/>
              </a:ext>
            </a:extLst>
          </p:cNvPr>
          <p:cNvSpPr txBox="1">
            <a:spLocks/>
          </p:cNvSpPr>
          <p:nvPr/>
        </p:nvSpPr>
        <p:spPr>
          <a:xfrm>
            <a:off x="6572727" y="5525450"/>
            <a:ext cx="1821180" cy="1786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chemeClr val="bg1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6A3426F-A9D0-4253-AB84-B11EA764CB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838372">
            <a:off x="6874043" y="3604021"/>
            <a:ext cx="435923" cy="43592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D78D789-6AA6-4567-9BCB-EFCACB067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632247">
            <a:off x="7098663" y="671811"/>
            <a:ext cx="435923" cy="4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4596-70E0-4A1B-A309-0F5C378C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“Wall Run” visualized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E8B8-DAAA-470B-8560-5465A744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557078"/>
          </a:xfrm>
        </p:spPr>
        <p:txBody>
          <a:bodyPr/>
          <a:lstStyle/>
          <a:p>
            <a:r>
              <a:rPr lang="en-US" dirty="0"/>
              <a:t>The closer you are to the wall and the       smaller your angle…</a:t>
            </a:r>
          </a:p>
          <a:p>
            <a:pPr lvl="1"/>
            <a:r>
              <a:rPr lang="en-US" dirty="0"/>
              <a:t>The more like Sonic the Hedgehog you          become.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69AC-F22D-4305-A1DF-DE5444F7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953E1-735A-45CC-B104-FBD69746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1EF82-A55E-4F5C-A13C-223DD5C483FA}"/>
              </a:ext>
            </a:extLst>
          </p:cNvPr>
          <p:cNvSpPr txBox="1"/>
          <p:nvPr/>
        </p:nvSpPr>
        <p:spPr>
          <a:xfrm>
            <a:off x="2169199" y="5150393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VERY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Unintended Behavior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2FBB1E-2133-4845-8BE5-3E1AC569AA77}"/>
              </a:ext>
            </a:extLst>
          </p:cNvPr>
          <p:cNvCxnSpPr>
            <a:cxnSpLocks/>
          </p:cNvCxnSpPr>
          <p:nvPr/>
        </p:nvCxnSpPr>
        <p:spPr>
          <a:xfrm flipV="1">
            <a:off x="1870446" y="1694329"/>
            <a:ext cx="0" cy="3830489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6336E-04F0-4681-834B-FD53F4B66106}"/>
              </a:ext>
            </a:extLst>
          </p:cNvPr>
          <p:cNvCxnSpPr>
            <a:cxnSpLocks/>
          </p:cNvCxnSpPr>
          <p:nvPr/>
        </p:nvCxnSpPr>
        <p:spPr>
          <a:xfrm flipV="1">
            <a:off x="1736374" y="3652207"/>
            <a:ext cx="1958303" cy="12209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CE1111-248F-48BA-B4FA-BF98813B70A7}"/>
              </a:ext>
            </a:extLst>
          </p:cNvPr>
          <p:cNvCxnSpPr>
            <a:cxnSpLocks/>
          </p:cNvCxnSpPr>
          <p:nvPr/>
        </p:nvCxnSpPr>
        <p:spPr>
          <a:xfrm flipV="1">
            <a:off x="1754416" y="3724835"/>
            <a:ext cx="0" cy="10666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531CEE-3396-4C7B-A6DF-081A3D576251}"/>
              </a:ext>
            </a:extLst>
          </p:cNvPr>
          <p:cNvSpPr txBox="1"/>
          <p:nvPr/>
        </p:nvSpPr>
        <p:spPr>
          <a:xfrm rot="16200000">
            <a:off x="1340375" y="1629219"/>
            <a:ext cx="828082" cy="47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15419-F378-47FF-86B7-E79F10E0002B}"/>
              </a:ext>
            </a:extLst>
          </p:cNvPr>
          <p:cNvSpPr txBox="1"/>
          <p:nvPr/>
        </p:nvSpPr>
        <p:spPr>
          <a:xfrm rot="19666728">
            <a:off x="2572471" y="3546377"/>
            <a:ext cx="1343749" cy="457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Velocity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84D57E-968D-451F-ABF5-8E7B6817E82D}"/>
              </a:ext>
            </a:extLst>
          </p:cNvPr>
          <p:cNvSpPr/>
          <p:nvPr/>
        </p:nvSpPr>
        <p:spPr>
          <a:xfrm>
            <a:off x="1690283" y="2409516"/>
            <a:ext cx="146803" cy="1422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000A33-EBB6-4D6E-B80D-A0CDB52C3E55}"/>
              </a:ext>
            </a:extLst>
          </p:cNvPr>
          <p:cNvSpPr/>
          <p:nvPr/>
        </p:nvSpPr>
        <p:spPr>
          <a:xfrm>
            <a:off x="1566863" y="4859682"/>
            <a:ext cx="146803" cy="14229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E1CF47-E97B-400B-8A16-E71CADA09CA4}"/>
              </a:ext>
            </a:extLst>
          </p:cNvPr>
          <p:cNvCxnSpPr>
            <a:cxnSpLocks/>
          </p:cNvCxnSpPr>
          <p:nvPr/>
        </p:nvCxnSpPr>
        <p:spPr>
          <a:xfrm flipV="1">
            <a:off x="1754416" y="2605007"/>
            <a:ext cx="0" cy="10666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3A2A4D-E2EC-4CA0-9D68-C7207ADA3463}"/>
              </a:ext>
            </a:extLst>
          </p:cNvPr>
          <p:cNvCxnSpPr>
            <a:cxnSpLocks/>
          </p:cNvCxnSpPr>
          <p:nvPr/>
        </p:nvCxnSpPr>
        <p:spPr>
          <a:xfrm flipV="1">
            <a:off x="5309348" y="1751585"/>
            <a:ext cx="0" cy="3830489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DEF41-0534-491A-99B6-61CD05DA0539}"/>
              </a:ext>
            </a:extLst>
          </p:cNvPr>
          <p:cNvCxnSpPr>
            <a:cxnSpLocks/>
          </p:cNvCxnSpPr>
          <p:nvPr/>
        </p:nvCxnSpPr>
        <p:spPr>
          <a:xfrm flipV="1">
            <a:off x="5175276" y="2903261"/>
            <a:ext cx="253946" cy="202712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C7C304-F091-4B33-8F21-65CB57C3AF87}"/>
              </a:ext>
            </a:extLst>
          </p:cNvPr>
          <p:cNvCxnSpPr>
            <a:cxnSpLocks/>
          </p:cNvCxnSpPr>
          <p:nvPr/>
        </p:nvCxnSpPr>
        <p:spPr>
          <a:xfrm flipV="1">
            <a:off x="5193318" y="2903261"/>
            <a:ext cx="0" cy="19454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F201921-E447-4C38-A92D-BF66EF170623}"/>
              </a:ext>
            </a:extLst>
          </p:cNvPr>
          <p:cNvSpPr txBox="1"/>
          <p:nvPr/>
        </p:nvSpPr>
        <p:spPr>
          <a:xfrm rot="16200000">
            <a:off x="4779277" y="1686475"/>
            <a:ext cx="828082" cy="47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65A242-3283-4002-BB6E-44C1CD045D42}"/>
              </a:ext>
            </a:extLst>
          </p:cNvPr>
          <p:cNvSpPr txBox="1"/>
          <p:nvPr/>
        </p:nvSpPr>
        <p:spPr>
          <a:xfrm rot="16646764">
            <a:off x="4907634" y="3069729"/>
            <a:ext cx="1343749" cy="457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Velocity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3B6644-3D5D-4C81-94A3-40565A22F6CB}"/>
              </a:ext>
            </a:extLst>
          </p:cNvPr>
          <p:cNvSpPr/>
          <p:nvPr/>
        </p:nvSpPr>
        <p:spPr>
          <a:xfrm>
            <a:off x="5106547" y="738620"/>
            <a:ext cx="146803" cy="1422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45C9A7-310C-4FBB-BF49-7A9BC3D67C2C}"/>
              </a:ext>
            </a:extLst>
          </p:cNvPr>
          <p:cNvSpPr/>
          <p:nvPr/>
        </p:nvSpPr>
        <p:spPr>
          <a:xfrm>
            <a:off x="5078590" y="4976637"/>
            <a:ext cx="146803" cy="14229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0672A3-9C1D-46C5-B83F-8D6BB7B5BBAD}"/>
              </a:ext>
            </a:extLst>
          </p:cNvPr>
          <p:cNvCxnSpPr>
            <a:cxnSpLocks/>
          </p:cNvCxnSpPr>
          <p:nvPr/>
        </p:nvCxnSpPr>
        <p:spPr>
          <a:xfrm flipV="1">
            <a:off x="5193318" y="912040"/>
            <a:ext cx="0" cy="19454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6B5F906-8453-4B07-9C43-5BE3EA02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08" y="287709"/>
            <a:ext cx="753594" cy="75359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DA8E3B-ED52-4EC8-ABEB-D867EEAA0923}"/>
              </a:ext>
            </a:extLst>
          </p:cNvPr>
          <p:cNvCxnSpPr>
            <a:cxnSpLocks/>
          </p:cNvCxnSpPr>
          <p:nvPr/>
        </p:nvCxnSpPr>
        <p:spPr>
          <a:xfrm flipV="1">
            <a:off x="1763269" y="2494631"/>
            <a:ext cx="1958303" cy="1220923"/>
          </a:xfrm>
          <a:prstGeom prst="straightConnector1">
            <a:avLst/>
          </a:prstGeom>
          <a:ln w="38100">
            <a:solidFill>
              <a:srgbClr val="C9A4E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626A2A4-434D-4BB7-948B-EAB9E31EB836}"/>
              </a:ext>
            </a:extLst>
          </p:cNvPr>
          <p:cNvCxnSpPr>
            <a:cxnSpLocks/>
          </p:cNvCxnSpPr>
          <p:nvPr/>
        </p:nvCxnSpPr>
        <p:spPr>
          <a:xfrm flipV="1">
            <a:off x="5202171" y="876135"/>
            <a:ext cx="253946" cy="2027126"/>
          </a:xfrm>
          <a:prstGeom prst="straightConnector1">
            <a:avLst/>
          </a:prstGeom>
          <a:ln w="38100">
            <a:solidFill>
              <a:srgbClr val="C9A4E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ED76BA-0090-4BC1-8803-9734300D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74" y="1884681"/>
            <a:ext cx="2491646" cy="24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D77A4-C671-4EC5-93E2-E8BFD9FDF319}"/>
              </a:ext>
            </a:extLst>
          </p:cNvPr>
          <p:cNvSpPr txBox="1"/>
          <p:nvPr/>
        </p:nvSpPr>
        <p:spPr>
          <a:xfrm>
            <a:off x="6281880" y="4355644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Here I am at the end…</a:t>
            </a:r>
          </a:p>
          <a:p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Ruining my slides…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4D52D-4BE3-449B-A07E-E5E0940E96F0}"/>
              </a:ext>
            </a:extLst>
          </p:cNvPr>
          <p:cNvSpPr txBox="1"/>
          <p:nvPr/>
        </p:nvSpPr>
        <p:spPr>
          <a:xfrm>
            <a:off x="6292850" y="4951994"/>
            <a:ext cx="18694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can’t believe this is 10 years old.</a:t>
            </a:r>
          </a:p>
        </p:txBody>
      </p:sp>
    </p:spTree>
    <p:extLst>
      <p:ext uri="{BB962C8B-B14F-4D97-AF65-F5344CB8AC3E}">
        <p14:creationId xmlns:p14="http://schemas.microsoft.com/office/powerpoint/2010/main" val="249470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6" grpId="0"/>
      <p:bldP spid="27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697341-C213-44B8-9E6A-A8D2C19F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24661D-3002-4BC3-9BA4-21E4EF874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 have not failed. I've just found 10,000 ways that won't work.”</a:t>
            </a:r>
          </a:p>
          <a:p>
            <a:pPr algn="r"/>
            <a:r>
              <a:rPr lang="en-US" dirty="0"/>
              <a:t>— An elephant murderer talking about other people’s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4E983-88A0-49AA-BBDA-FB595BEF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CC9A9-435D-40E1-B09E-DA4CDB8F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9A825E-479B-4C38-80DA-D53DD66A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75485A-6DAF-4CB2-8342-541C4FDC0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719418"/>
            <a:ext cx="8708315" cy="1808629"/>
          </a:xfrm>
        </p:spPr>
        <p:txBody>
          <a:bodyPr>
            <a:normAutofit/>
          </a:bodyPr>
          <a:lstStyle/>
          <a:p>
            <a:r>
              <a:rPr lang="en-US" dirty="0"/>
              <a:t>With your knowledge of C, you unlock a lot of potential.</a:t>
            </a:r>
          </a:p>
          <a:p>
            <a:pPr lvl="1"/>
            <a:r>
              <a:rPr lang="en-US" dirty="0"/>
              <a:t>You can figure out quite a few interesting things.</a:t>
            </a:r>
          </a:p>
          <a:p>
            <a:r>
              <a:rPr lang="en-US" dirty="0"/>
              <a:t>The “face” depicting the character will change based on the action.</a:t>
            </a:r>
          </a:p>
          <a:p>
            <a:pPr lvl="1"/>
            <a:r>
              <a:rPr lang="en-US" dirty="0"/>
              <a:t>However, this face only appeared in very odd circumstances.</a:t>
            </a:r>
          </a:p>
          <a:p>
            <a:pPr lvl="1"/>
            <a:r>
              <a:rPr lang="en-US" dirty="0"/>
              <a:t>Can you spot the bug? (Hint: you can both gain and lose health simultaneously.)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142E-66FA-47B1-9CFA-CF27E0CA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58990-BDE8-4E90-9224-569AB7BC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C6725D-6A70-4C37-A946-C170C2D8135B}"/>
              </a:ext>
            </a:extLst>
          </p:cNvPr>
          <p:cNvSpPr txBox="1">
            <a:spLocks/>
          </p:cNvSpPr>
          <p:nvPr/>
        </p:nvSpPr>
        <p:spPr>
          <a:xfrm>
            <a:off x="256540" y="3691218"/>
            <a:ext cx="8602167" cy="194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2400" dirty="0">
                <a:latin typeface="Inconsolata" panose="020B0609030003000000" pitchFamily="49" charset="0"/>
              </a:rPr>
              <a:t> (</a:t>
            </a:r>
            <a:r>
              <a:rPr lang="en-US" sz="2400" dirty="0" err="1">
                <a:latin typeface="Inconsolata" panose="020B0609030003000000" pitchFamily="49" charset="0"/>
              </a:rPr>
              <a:t>plyr</a:t>
            </a:r>
            <a:r>
              <a:rPr lang="en-US" sz="2400" dirty="0">
                <a:latin typeface="Inconsolata" panose="020B0609030003000000" pitchFamily="49" charset="0"/>
              </a:rPr>
              <a:t>-&gt;</a:t>
            </a:r>
            <a:r>
              <a:rPr lang="en-US" sz="2400" dirty="0" err="1">
                <a:latin typeface="Inconsolata" panose="020B0609030003000000" pitchFamily="49" charset="0"/>
              </a:rPr>
              <a:t>damagecount</a:t>
            </a:r>
            <a:r>
              <a:rPr lang="en-US" sz="2400" dirty="0">
                <a:latin typeface="Inconsolata" panose="020B0609030003000000" pitchFamily="49" charset="0"/>
              </a:rPr>
              <a:t>) {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     // ST_MUCHPAIN is 20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if</a:t>
            </a:r>
            <a:r>
              <a:rPr lang="en-US" sz="2400" dirty="0">
                <a:latin typeface="Inconsolata" panose="020B0609030003000000" pitchFamily="49" charset="0"/>
              </a:rPr>
              <a:t> (</a:t>
            </a:r>
            <a:r>
              <a:rPr lang="en-US" sz="2400" dirty="0" err="1">
                <a:latin typeface="Inconsolata" panose="020B0609030003000000" pitchFamily="49" charset="0"/>
              </a:rPr>
              <a:t>plyr</a:t>
            </a:r>
            <a:r>
              <a:rPr lang="en-US" sz="2400" dirty="0">
                <a:latin typeface="Inconsolata" panose="020B0609030003000000" pitchFamily="49" charset="0"/>
              </a:rPr>
              <a:t>-&gt;health - </a:t>
            </a:r>
            <a:r>
              <a:rPr lang="en-US" sz="2400" dirty="0" err="1">
                <a:latin typeface="Inconsolata" panose="020B0609030003000000" pitchFamily="49" charset="0"/>
              </a:rPr>
              <a:t>st_oldhealth</a:t>
            </a:r>
            <a:r>
              <a:rPr lang="en-US" sz="2400" dirty="0">
                <a:latin typeface="Inconsolata" panose="020B0609030003000000" pitchFamily="49" charset="0"/>
              </a:rPr>
              <a:t> &gt; ST_MUCHPAIN) {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  // Selects the VERY HURT character portrait: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  </a:t>
            </a:r>
            <a:r>
              <a:rPr lang="en-US" sz="2400" dirty="0" err="1">
                <a:latin typeface="Inconsolata" panose="020B0609030003000000" pitchFamily="49" charset="0"/>
              </a:rPr>
              <a:t>st_faceindex</a:t>
            </a:r>
            <a:r>
              <a:rPr lang="en-US" sz="2400" dirty="0">
                <a:latin typeface="Inconsolata" panose="020B0609030003000000" pitchFamily="49" charset="0"/>
              </a:rPr>
              <a:t> = 3;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  }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Inconsolata" panose="020B0609030003000000" pitchFamily="49" charset="0"/>
              </a:rPr>
              <a:t>}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7401BF-1B3D-4D75-888F-ADA10427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30" y="2556218"/>
            <a:ext cx="590550" cy="70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88E6D-45BC-4CFF-8636-8A57067B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38" y="2546692"/>
            <a:ext cx="609600" cy="71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8C49F-C292-4A87-BB67-E4C42E46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97" y="2545849"/>
            <a:ext cx="619125" cy="714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CB7D8-6B40-4C2A-8751-12AE2F48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081" y="2578349"/>
            <a:ext cx="619125" cy="714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18CAE7-CD96-4DA8-9845-32DD3DEC1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265" y="2570783"/>
            <a:ext cx="609600" cy="714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E6097-B065-4303-99FC-9C1758037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331" y="2573586"/>
            <a:ext cx="590550" cy="714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D4B70F-3496-418F-9AA7-A675AA44D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347" y="2570783"/>
            <a:ext cx="638175" cy="71437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746ED7-A4BD-4790-9A46-276A32718DE8}"/>
              </a:ext>
            </a:extLst>
          </p:cNvPr>
          <p:cNvCxnSpPr>
            <a:cxnSpLocks/>
          </p:cNvCxnSpPr>
          <p:nvPr/>
        </p:nvCxnSpPr>
        <p:spPr>
          <a:xfrm flipH="1" flipV="1">
            <a:off x="4472643" y="3366818"/>
            <a:ext cx="1" cy="2245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4DB0851F-C65D-4D0A-A05C-4CA88B2521F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rot="20118275">
            <a:off x="7811338" y="3997810"/>
            <a:ext cx="1030666" cy="10306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83843E-CE48-4ECA-81E9-3E1450A021F3}"/>
              </a:ext>
            </a:extLst>
          </p:cNvPr>
          <p:cNvSpPr txBox="1"/>
          <p:nvPr/>
        </p:nvSpPr>
        <p:spPr>
          <a:xfrm>
            <a:off x="3092825" y="5293162"/>
            <a:ext cx="547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That face is </a:t>
            </a:r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kinda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scary, so it’s probably for the best.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4FA20C-0A31-4166-BA98-3E36AF124248}"/>
              </a:ext>
            </a:extLst>
          </p:cNvPr>
          <p:cNvSpPr txBox="1"/>
          <p:nvPr/>
        </p:nvSpPr>
        <p:spPr>
          <a:xfrm>
            <a:off x="269988" y="330786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st_stuff.c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CB12C-685E-420A-A3AB-E5064DDD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we </a:t>
            </a:r>
            <a:r>
              <a:rPr lang="en-US" dirty="0" err="1"/>
              <a:t>DOOMed</a:t>
            </a:r>
            <a:r>
              <a:rPr lang="en-US" dirty="0"/>
              <a:t> to fail?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D3924B-61B8-4F7E-B321-7F1AEB15D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786653"/>
            <a:ext cx="8343900" cy="4852678"/>
          </a:xfrm>
        </p:spPr>
        <p:txBody>
          <a:bodyPr>
            <a:normAutofit/>
          </a:bodyPr>
          <a:lstStyle/>
          <a:p>
            <a:r>
              <a:rPr lang="en-US" dirty="0"/>
              <a:t>In the end, I want to pass off some key knowledge nuggets:</a:t>
            </a:r>
          </a:p>
          <a:p>
            <a:pPr lvl="1"/>
            <a:r>
              <a:rPr lang="en-US" u="sng" dirty="0"/>
              <a:t>Perfect code is an illusion used to sell textbooks.</a:t>
            </a:r>
          </a:p>
          <a:p>
            <a:pPr lvl="1"/>
            <a:endParaRPr lang="en-US" dirty="0"/>
          </a:p>
          <a:p>
            <a:r>
              <a:rPr lang="en-US" dirty="0"/>
              <a:t>We have gained more from these mistakes than if they weren’t there: art, culture, and enjoyment.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speedrunning</a:t>
            </a:r>
            <a:r>
              <a:rPr lang="en-US" dirty="0"/>
              <a:t> community finds art in our mistakes.</a:t>
            </a:r>
          </a:p>
          <a:p>
            <a:pPr lvl="1"/>
            <a:r>
              <a:rPr lang="en-US" dirty="0"/>
              <a:t>Fixing them does not improve the art, just hints at our vanity.</a:t>
            </a:r>
          </a:p>
          <a:p>
            <a:pPr lvl="1"/>
            <a:r>
              <a:rPr lang="en-US" dirty="0"/>
              <a:t>The art culture around failure is not about judgement, but exploration.</a:t>
            </a:r>
          </a:p>
          <a:p>
            <a:pPr lvl="1"/>
            <a:endParaRPr lang="en-US" dirty="0"/>
          </a:p>
          <a:p>
            <a:r>
              <a:rPr lang="en-US" dirty="0"/>
              <a:t>Do not come out of this course thinking perfection is the goal.</a:t>
            </a:r>
          </a:p>
          <a:p>
            <a:pPr lvl="1"/>
            <a:r>
              <a:rPr lang="en-US" dirty="0"/>
              <a:t>Mistakes in C can be costly for kernels, </a:t>
            </a:r>
            <a:r>
              <a:rPr lang="en-US" dirty="0" err="1"/>
              <a:t>etc</a:t>
            </a:r>
            <a:r>
              <a:rPr lang="en-US" dirty="0"/>
              <a:t>… sure.</a:t>
            </a:r>
          </a:p>
          <a:p>
            <a:pPr lvl="1"/>
            <a:r>
              <a:rPr lang="en-US" dirty="0"/>
              <a:t>However, in your day-to-day life, know that often these small mistakes are certainly common at all levels of skill. They can be fixed. They can be fun.</a:t>
            </a:r>
          </a:p>
          <a:p>
            <a:pPr lvl="1"/>
            <a:endParaRPr lang="en-US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So, have fun writing and reading code!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911A2-9A7D-43AC-93AA-CCA00BD9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54393-F9D1-4D90-9691-9E6A68D7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8610-3E43-47B3-96DC-69067175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it was distributed on save icons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EE446-C590-4C63-AC4C-4123CF90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33718"/>
            <a:ext cx="8343900" cy="4313751"/>
          </a:xfrm>
        </p:spPr>
        <p:txBody>
          <a:bodyPr/>
          <a:lstStyle/>
          <a:p>
            <a:r>
              <a:rPr lang="en-US" dirty="0"/>
              <a:t>DOOM originally came via mail-order purchase on four high-density floppy disks, a relatively large number at the time.</a:t>
            </a:r>
          </a:p>
          <a:p>
            <a:pPr lvl="1"/>
            <a:r>
              <a:rPr lang="en-US" dirty="0"/>
              <a:t>1.44MB (or 1.41MiB) per disk is still quite the constraint.</a:t>
            </a:r>
          </a:p>
          <a:p>
            <a:pPr lvl="1"/>
            <a:r>
              <a:rPr lang="en-US" dirty="0"/>
              <a:t>Some modern websites download more data just to load their front page.</a:t>
            </a:r>
          </a:p>
          <a:p>
            <a:pPr lvl="1"/>
            <a:r>
              <a:rPr lang="en-US" dirty="0"/>
              <a:t>Yes. I have… every single version they ever released. On disks. Shut up.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3E83-A1EF-4394-A3D2-9939E214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45397-4B8D-4917-91B8-2D5A2C64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set of 4 Registered Doom floppy disks version 1.666 showing some wear.">
            <a:extLst>
              <a:ext uri="{FF2B5EF4-FFF2-40B4-BE49-F238E27FC236}">
                <a16:creationId xmlns:a16="http://schemas.microsoft.com/office/drawing/2014/main" id="{13E6EF09-DF45-4666-8970-3FC07F76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867">
            <a:off x="1301904" y="2615447"/>
            <a:ext cx="6924538" cy="3853376"/>
          </a:xfrm>
          <a:prstGeom prst="rect">
            <a:avLst/>
          </a:prstGeom>
          <a:effectLst>
            <a:outerShdw blurRad="50800" dist="50800" dir="4200000" algn="tl" rotWithShape="0">
              <a:prstClr val="black">
                <a:alpha val="6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47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EC05-5FF0-44DE-AEBD-9161FA27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evergreen controversy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EFEB5-A438-46E8-8287-B654E2E77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889635"/>
          </a:xfrm>
        </p:spPr>
        <p:txBody>
          <a:bodyPr/>
          <a:lstStyle/>
          <a:p>
            <a:r>
              <a:rPr lang="en-US" dirty="0"/>
              <a:t>Although cartoony today, the game’s violent aesthetic stood alone upon release causing a stir still reverberating today.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A00EE-FC32-48AB-B025-C8EE91A2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2A0F8-DB1F-4BEA-8EF7-9F4CB6C8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B1114C-E9C6-4ABA-A1D6-54FF1B91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18" y="1757362"/>
            <a:ext cx="2524125" cy="2619375"/>
          </a:xfrm>
          <a:prstGeom prst="rect">
            <a:avLst/>
          </a:prstGeom>
          <a:noFill/>
          <a:effectLst>
            <a:outerShdw blurRad="25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04BEB6-0E28-4443-A4D6-2D5E5A66F70C}"/>
              </a:ext>
            </a:extLst>
          </p:cNvPr>
          <p:cNvSpPr txBox="1">
            <a:spLocks/>
          </p:cNvSpPr>
          <p:nvPr/>
        </p:nvSpPr>
        <p:spPr>
          <a:xfrm>
            <a:off x="400049" y="1866901"/>
            <a:ext cx="6105525" cy="382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The violence and satanic depictions throughout the game caused a stir among more conservative crowds.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game was famously used by now-disgraced lawyer and activist Jack Thompson in his effort to highlight a possible (likely slightly true) correlation between games and real-world violent acts.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It was also infamously referenced by at least one of the perpetrators of the Columbine school shooting who was an avid player of the game.</a:t>
            </a:r>
          </a:p>
          <a:p>
            <a:pPr lvl="2"/>
            <a:r>
              <a:rPr lang="en-US" dirty="0"/>
              <a:t>It was one of the most popular games of its time…</a:t>
            </a:r>
            <a:br>
              <a:rPr lang="en-US" dirty="0"/>
            </a:br>
            <a:r>
              <a:rPr lang="en-US" dirty="0"/>
              <a:t>so that’s not saying much.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0EACD-80E0-4C7D-A0D4-5DFE43FB2287}"/>
              </a:ext>
            </a:extLst>
          </p:cNvPr>
          <p:cNvSpPr txBox="1"/>
          <p:nvPr/>
        </p:nvSpPr>
        <p:spPr>
          <a:xfrm>
            <a:off x="6864326" y="4376737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Me, when I get</a:t>
            </a:r>
            <a:b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migraine</a:t>
            </a:r>
          </a:p>
        </p:txBody>
      </p:sp>
    </p:spTree>
    <p:extLst>
      <p:ext uri="{BB962C8B-B14F-4D97-AF65-F5344CB8AC3E}">
        <p14:creationId xmlns:p14="http://schemas.microsoft.com/office/powerpoint/2010/main" val="325035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64D2-C95B-484B-84E8-0333F531C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Indeed, we have many good modern ports!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46BD3-0F5B-4D39-88BE-56FB6818B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 don't have a real good guess at how many people are going to be</a:t>
            </a:r>
          </a:p>
          <a:p>
            <a:pPr marL="0" indent="0">
              <a:buNone/>
            </a:pPr>
            <a:r>
              <a:rPr lang="en-US" dirty="0"/>
              <a:t>playing with this, but if significant projects are undertaken, it would</a:t>
            </a:r>
          </a:p>
          <a:p>
            <a:pPr marL="0" indent="0">
              <a:buNone/>
            </a:pPr>
            <a:r>
              <a:rPr lang="en-US" dirty="0"/>
              <a:t>be cool to see a level of community cooperation.  I know that most early</a:t>
            </a:r>
          </a:p>
          <a:p>
            <a:pPr marL="0" indent="0">
              <a:buNone/>
            </a:pPr>
            <a:r>
              <a:rPr lang="en-US" dirty="0"/>
              <a:t>projects are going to be rough hacks done in isolation, but I would be</a:t>
            </a:r>
          </a:p>
          <a:p>
            <a:pPr marL="0" indent="0">
              <a:buNone/>
            </a:pPr>
            <a:r>
              <a:rPr lang="en-US" dirty="0"/>
              <a:t>very pleased to see a coordinated 'net release of an improved, backwards</a:t>
            </a:r>
          </a:p>
          <a:p>
            <a:pPr marL="0" indent="0">
              <a:buNone/>
            </a:pPr>
            <a:r>
              <a:rPr lang="en-US" dirty="0" err="1"/>
              <a:t>compatable</a:t>
            </a:r>
            <a:r>
              <a:rPr lang="en-US" dirty="0"/>
              <a:t> version of DOOM on multiple platforms next year.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Have fun.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John Carmack</a:t>
            </a:r>
          </a:p>
          <a:p>
            <a:pPr marL="0" indent="0">
              <a:buNone/>
            </a:pPr>
            <a:r>
              <a:rPr lang="en-US" dirty="0"/>
              <a:t>12-23-97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2AD71-D301-41F1-8F5C-32FBE887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96678-181E-4881-B4B7-6597F5AE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9EE17-4187-4CD4-B9A3-860F1CDA8FB4}"/>
              </a:ext>
            </a:extLst>
          </p:cNvPr>
          <p:cNvSpPr txBox="1"/>
          <p:nvPr/>
        </p:nvSpPr>
        <p:spPr>
          <a:xfrm>
            <a:off x="4814438" y="5339049"/>
            <a:ext cx="3887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rgbClr val="0070C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* </a:t>
            </a:r>
            <a:r>
              <a:rPr lang="en-US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John’s typo, not mine. Spell-checking cost extra back then.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C3D33-EF6D-40B4-94A9-0A538EDA76B2}"/>
              </a:ext>
            </a:extLst>
          </p:cNvPr>
          <p:cNvSpPr txBox="1"/>
          <p:nvPr/>
        </p:nvSpPr>
        <p:spPr>
          <a:xfrm>
            <a:off x="1624040" y="2780605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70C0"/>
                </a:solidFill>
                <a:latin typeface="Inconsolata" panose="020B0609030003000000" pitchFamily="49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5295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CAF232-634D-49EC-85F2-9F4C994D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and Open Source: “It Runs Doom”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9816C0-9CCC-486E-B310-616F0BDB2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967740"/>
            <a:ext cx="8498205" cy="4179729"/>
          </a:xfrm>
        </p:spPr>
        <p:txBody>
          <a:bodyPr/>
          <a:lstStyle/>
          <a:p>
            <a:r>
              <a:rPr lang="en-US" dirty="0"/>
              <a:t>The DOOM source code has long been available to anyone since late 1997 and under an aggressively open license (GPL) since 1999.</a:t>
            </a:r>
          </a:p>
          <a:p>
            <a:pPr lvl="1"/>
            <a:r>
              <a:rPr lang="en-US" dirty="0"/>
              <a:t>Mirrored on GitHub: </a:t>
            </a:r>
            <a:r>
              <a:rPr lang="en-US" sz="1400" dirty="0">
                <a:hlinkClick r:id="rId2"/>
              </a:rPr>
              <a:t>https://github.com/id-Software/DOOM/tree/master/linuxdoom-1.10</a:t>
            </a:r>
            <a:endParaRPr lang="en-US" dirty="0"/>
          </a:p>
          <a:p>
            <a:pPr lvl="1"/>
            <a:r>
              <a:rPr lang="en-US" dirty="0"/>
              <a:t>The modern port is </a:t>
            </a:r>
            <a:r>
              <a:rPr lang="en-US" dirty="0" err="1"/>
              <a:t>GZDoom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https://zdoom.org/downloads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D7FD-0E39-40D7-BFB5-5B0CD250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B41C24-7203-4513-B377-0D11D027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2" y="2857501"/>
            <a:ext cx="5079998" cy="2857500"/>
          </a:xfrm>
          <a:prstGeom prst="rect">
            <a:avLst/>
          </a:prstGeom>
          <a:noFill/>
          <a:ln w="57150">
            <a:solidFill>
              <a:srgbClr val="4C6FA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146B2-84DB-4480-89DE-02562555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7269705-A49F-47CF-9895-70647E04D8D3}"/>
              </a:ext>
            </a:extLst>
          </p:cNvPr>
          <p:cNvSpPr txBox="1">
            <a:spLocks/>
          </p:cNvSpPr>
          <p:nvPr/>
        </p:nvSpPr>
        <p:spPr>
          <a:xfrm>
            <a:off x="388621" y="2505075"/>
            <a:ext cx="3421382" cy="320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availability has allowed it to be studied by academics such as myself.</a:t>
            </a:r>
          </a:p>
          <a:p>
            <a:pPr lvl="1"/>
            <a:r>
              <a:rPr lang="en-US" dirty="0"/>
              <a:t>And it has been ported to ATMs and such because why not. “It Runs Doom”</a:t>
            </a:r>
          </a:p>
          <a:p>
            <a:pPr lvl="1"/>
            <a:r>
              <a:rPr lang="en-US" dirty="0"/>
              <a:t>It lives forever, essentially, as is the power of the open-source community.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67353-34CA-4EA6-A834-A849249C675E}"/>
              </a:ext>
            </a:extLst>
          </p:cNvPr>
          <p:cNvSpPr txBox="1"/>
          <p:nvPr/>
        </p:nvSpPr>
        <p:spPr>
          <a:xfrm>
            <a:off x="3990975" y="2431548"/>
            <a:ext cx="515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Doom running on a (decommissioned) bank ATM</a:t>
            </a:r>
          </a:p>
        </p:txBody>
      </p:sp>
    </p:spTree>
    <p:extLst>
      <p:ext uri="{BB962C8B-B14F-4D97-AF65-F5344CB8AC3E}">
        <p14:creationId xmlns:p14="http://schemas.microsoft.com/office/powerpoint/2010/main" val="405900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2D4AD6-BB84-4F8B-9E63-E979D92C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0B9A60-531D-4DB2-836F-3B5E3AE6F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multi-dimensional illusion in a game about teleporter mishaps. Fun!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18908-4E2F-4194-85AD-15A5C2AF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517C5-8C62-4A5E-86C0-80C0DAFD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B52790-6051-43E2-9CBB-95228510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game, at a high-level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7DC1BB-F467-425C-A00E-FC9367649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816678"/>
            <a:ext cx="8343900" cy="4822652"/>
          </a:xfrm>
        </p:spPr>
        <p:txBody>
          <a:bodyPr/>
          <a:lstStyle/>
          <a:p>
            <a:r>
              <a:rPr lang="en-US" dirty="0"/>
              <a:t>A faux-3D textured environment.</a:t>
            </a:r>
          </a:p>
          <a:p>
            <a:pPr lvl="1"/>
            <a:r>
              <a:rPr lang="en-US" dirty="0"/>
              <a:t>Controlled movement only happens on X and Y axis (That is, no jumping.)</a:t>
            </a:r>
          </a:p>
          <a:p>
            <a:pPr lvl="1"/>
            <a:r>
              <a:rPr lang="en-US" dirty="0"/>
              <a:t>No slopes. All walls come to right angles with floors and ceilings.</a:t>
            </a:r>
          </a:p>
          <a:p>
            <a:endParaRPr lang="en-US" dirty="0"/>
          </a:p>
          <a:p>
            <a:r>
              <a:rPr lang="en-US" dirty="0"/>
              <a:t>Fixed angle of view. Cannot look up or down or tilt the “camera.”</a:t>
            </a:r>
          </a:p>
          <a:p>
            <a:pPr lvl="1"/>
            <a:r>
              <a:rPr lang="en-US" dirty="0"/>
              <a:t>However, you can ascend vertically via stairs or simple elevators.</a:t>
            </a:r>
          </a:p>
          <a:p>
            <a:endParaRPr lang="en-US" dirty="0"/>
          </a:p>
          <a:p>
            <a:r>
              <a:rPr lang="en-US" dirty="0"/>
              <a:t>Monsters populate each level and have minor intelligence to follow you by sight or sound and attack you or other monsters.</a:t>
            </a:r>
          </a:p>
          <a:p>
            <a:pPr lvl="1"/>
            <a:r>
              <a:rPr lang="en-US" dirty="0"/>
              <a:t>When monsters are struck by another’s projectile, they start attacking each other. Called “monster infighting”.</a:t>
            </a:r>
          </a:p>
          <a:p>
            <a:pPr lvl="1"/>
            <a:endParaRPr lang="en-US" dirty="0"/>
          </a:p>
          <a:p>
            <a:r>
              <a:rPr lang="en-US" dirty="0"/>
              <a:t>Items populate the level and are picked up by colliding with them.</a:t>
            </a:r>
          </a:p>
          <a:p>
            <a:pPr lvl="1"/>
            <a:r>
              <a:rPr lang="en-US" dirty="0"/>
              <a:t>These include common genre tropes: ammo, health, armor.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020BF-480F-494A-BAD1-9EBFF3F9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C7845-6593-4CF7-AF70-DD708705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7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20938</TotalTime>
  <Words>4492</Words>
  <Application>Microsoft Office PowerPoint</Application>
  <PresentationFormat>On-screen Show (16:10)</PresentationFormat>
  <Paragraphs>645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Lato</vt:lpstr>
      <vt:lpstr>Inconsolata</vt:lpstr>
      <vt:lpstr>DejaVu Sans</vt:lpstr>
      <vt:lpstr>Segoe UI</vt:lpstr>
      <vt:lpstr>Calibri Light</vt:lpstr>
      <vt:lpstr>Wingdings</vt:lpstr>
      <vt:lpstr>Lato Hairline</vt:lpstr>
      <vt:lpstr>Calibri</vt:lpstr>
      <vt:lpstr>Lato Semibold</vt:lpstr>
      <vt:lpstr>Lato Black</vt:lpstr>
      <vt:lpstr>Lato Light</vt:lpstr>
      <vt:lpstr>Arial</vt:lpstr>
      <vt:lpstr>Lato Heavy</vt:lpstr>
      <vt:lpstr>Marcellus SC</vt:lpstr>
      <vt:lpstr>Office Theme</vt:lpstr>
      <vt:lpstr>PowerPoint Presentation</vt:lpstr>
      <vt:lpstr>History and Overview</vt:lpstr>
      <vt:lpstr>Basic information</vt:lpstr>
      <vt:lpstr>Yes, it was distributed on save icons </vt:lpstr>
      <vt:lpstr>An evergreen controversy</vt:lpstr>
      <vt:lpstr>Indeed, we have many good modern ports!</vt:lpstr>
      <vt:lpstr>Free and Open Source: “It Runs Doom”</vt:lpstr>
      <vt:lpstr>The Design</vt:lpstr>
      <vt:lpstr>The game, at a high-level</vt:lpstr>
      <vt:lpstr>Faux-3D Simplicity</vt:lpstr>
      <vt:lpstr>Layout and Conventions</vt:lpstr>
      <vt:lpstr>Coding Style</vt:lpstr>
      <vt:lpstr>Header files and global variables…</vt:lpstr>
      <vt:lpstr>Header files and global variables…</vt:lpstr>
      <vt:lpstr>Header files and global variables…</vt:lpstr>
      <vt:lpstr>Bugs happen to all of us…</vt:lpstr>
      <vt:lpstr>The culture of bug hunting</vt:lpstr>
      <vt:lpstr>Looking at things at another angle…</vt:lpstr>
      <vt:lpstr>Speedrunning</vt:lpstr>
      <vt:lpstr>Going fast is not always “straight-forward”</vt:lpstr>
      <vt:lpstr>We’re drifting in two directions </vt:lpstr>
      <vt:lpstr>What’s the Hypotenuse</vt:lpstr>
      <vt:lpstr>Can we do better?</vt:lpstr>
      <vt:lpstr>Let’s go even faster!</vt:lpstr>
      <vt:lpstr>What’s the Hypotenuse (revisited)</vt:lpstr>
      <vt:lpstr>Out-running Rockets: GOING FASTER STILL</vt:lpstr>
      <vt:lpstr>The “Wall Run”</vt:lpstr>
      <vt:lpstr>Let’s go even faster!</vt:lpstr>
      <vt:lpstr>The “Wall Run” visualized</vt:lpstr>
      <vt:lpstr>Hmm, only North? Only East? Oh… Oops!</vt:lpstr>
      <vt:lpstr>The “Wall Run” visualized</vt:lpstr>
      <vt:lpstr>Closing Remarks</vt:lpstr>
      <vt:lpstr>Consider</vt:lpstr>
      <vt:lpstr>Are we DOOMed to fail?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Wilkinson II, David W</cp:lastModifiedBy>
  <cp:revision>269</cp:revision>
  <dcterms:created xsi:type="dcterms:W3CDTF">2020-01-05T03:35:10Z</dcterms:created>
  <dcterms:modified xsi:type="dcterms:W3CDTF">2020-02-02T07:56:09Z</dcterms:modified>
</cp:coreProperties>
</file>