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58"/>
  </p:notesMasterIdLst>
  <p:sldIdLst>
    <p:sldId id="256" r:id="rId2"/>
    <p:sldId id="259" r:id="rId3"/>
    <p:sldId id="262" r:id="rId4"/>
    <p:sldId id="294" r:id="rId5"/>
    <p:sldId id="263" r:id="rId6"/>
    <p:sldId id="264" r:id="rId7"/>
    <p:sldId id="265" r:id="rId8"/>
    <p:sldId id="292" r:id="rId9"/>
    <p:sldId id="295" r:id="rId10"/>
    <p:sldId id="293" r:id="rId11"/>
    <p:sldId id="296" r:id="rId12"/>
    <p:sldId id="297" r:id="rId13"/>
    <p:sldId id="298" r:id="rId14"/>
    <p:sldId id="299" r:id="rId15"/>
    <p:sldId id="300" r:id="rId16"/>
    <p:sldId id="301" r:id="rId17"/>
    <p:sldId id="302" r:id="rId18"/>
    <p:sldId id="305" r:id="rId19"/>
    <p:sldId id="308" r:id="rId20"/>
    <p:sldId id="309" r:id="rId21"/>
    <p:sldId id="306" r:id="rId22"/>
    <p:sldId id="260" r:id="rId23"/>
    <p:sldId id="303" r:id="rId24"/>
    <p:sldId id="311" r:id="rId25"/>
    <p:sldId id="312" r:id="rId26"/>
    <p:sldId id="313" r:id="rId27"/>
    <p:sldId id="314" r:id="rId28"/>
    <p:sldId id="624" r:id="rId29"/>
    <p:sldId id="307" r:id="rId30"/>
    <p:sldId id="315" r:id="rId31"/>
    <p:sldId id="310" r:id="rId32"/>
    <p:sldId id="261" r:id="rId33"/>
    <p:sldId id="304" r:id="rId34"/>
    <p:sldId id="316" r:id="rId35"/>
    <p:sldId id="317" r:id="rId36"/>
    <p:sldId id="320" r:id="rId37"/>
    <p:sldId id="318" r:id="rId38"/>
    <p:sldId id="319" r:id="rId39"/>
    <p:sldId id="625" r:id="rId40"/>
    <p:sldId id="626" r:id="rId41"/>
    <p:sldId id="627" r:id="rId42"/>
    <p:sldId id="321" r:id="rId43"/>
    <p:sldId id="622" r:id="rId44"/>
    <p:sldId id="623" r:id="rId45"/>
    <p:sldId id="629" r:id="rId46"/>
    <p:sldId id="628" r:id="rId47"/>
    <p:sldId id="630" r:id="rId48"/>
    <p:sldId id="631" r:id="rId49"/>
    <p:sldId id="632" r:id="rId50"/>
    <p:sldId id="634" r:id="rId51"/>
    <p:sldId id="633" r:id="rId52"/>
    <p:sldId id="635" r:id="rId53"/>
    <p:sldId id="636" r:id="rId54"/>
    <p:sldId id="637" r:id="rId55"/>
    <p:sldId id="638" r:id="rId56"/>
    <p:sldId id="639" r:id="rId57"/>
  </p:sldIdLst>
  <p:sldSz cx="9144000" cy="5715000" type="screen16x10"/>
  <p:notesSz cx="6858000" cy="9144000"/>
  <p:embeddedFontLst>
    <p:embeddedFont>
      <p:font typeface="Calibri" panose="020F0502020204030204" pitchFamily="34" charset="0"/>
      <p:regular r:id="rId59"/>
      <p:bold r:id="rId60"/>
      <p:italic r:id="rId61"/>
      <p:boldItalic r:id="rId62"/>
    </p:embeddedFont>
    <p:embeddedFont>
      <p:font typeface="Calibri Light" panose="020F0302020204030204" pitchFamily="34" charset="0"/>
      <p:regular r:id="rId63"/>
      <p:italic r:id="rId64"/>
    </p:embeddedFont>
    <p:embeddedFont>
      <p:font typeface="Cambria Math" panose="02040503050406030204" pitchFamily="18" charset="0"/>
      <p:regular r:id="rId65"/>
    </p:embeddedFont>
    <p:embeddedFont>
      <p:font typeface="DejaVu Sans" panose="020B0603030804020204" pitchFamily="34" charset="0"/>
      <p:regular r:id="rId66"/>
      <p:bold r:id="rId67"/>
      <p:italic r:id="rId68"/>
      <p:boldItalic r:id="rId69"/>
    </p:embeddedFont>
    <p:embeddedFont>
      <p:font typeface="Inconsolata" panose="020B0609030003000000" pitchFamily="49" charset="0"/>
      <p:regular r:id="rId70"/>
    </p:embeddedFont>
    <p:embeddedFont>
      <p:font typeface="Lato" panose="020F0502020204030203" pitchFamily="34" charset="0"/>
      <p:regular r:id="rId71"/>
      <p:bold r:id="rId72"/>
      <p:italic r:id="rId73"/>
      <p:boldItalic r:id="rId74"/>
    </p:embeddedFont>
    <p:embeddedFont>
      <p:font typeface="Lato Black" panose="020F0502020204030203" pitchFamily="34" charset="0"/>
      <p:bold r:id="rId75"/>
      <p:boldItalic r:id="rId76"/>
    </p:embeddedFont>
    <p:embeddedFont>
      <p:font typeface="Lato Hairline" panose="020F0502020204030203" pitchFamily="34" charset="0"/>
      <p:regular r:id="rId77"/>
      <p:italic r:id="rId78"/>
    </p:embeddedFont>
    <p:embeddedFont>
      <p:font typeface="Lato Heavy" panose="020F0502020204030203" pitchFamily="34" charset="0"/>
      <p:bold r:id="rId79"/>
      <p:boldItalic r:id="rId80"/>
    </p:embeddedFont>
    <p:embeddedFont>
      <p:font typeface="Lato Light" panose="020F0502020204030203" pitchFamily="34" charset="0"/>
      <p:regular r:id="rId81"/>
      <p:italic r:id="rId82"/>
    </p:embeddedFont>
    <p:embeddedFont>
      <p:font typeface="Lato Semibold" panose="020F0502020204030203" pitchFamily="34" charset="0"/>
      <p:bold r:id="rId83"/>
      <p:boldItalic r:id="rId84"/>
    </p:embeddedFont>
    <p:embeddedFont>
      <p:font typeface="Marcellus SC" panose="020E0602050203020307" pitchFamily="34" charset="0"/>
      <p:regular r:id="rId85"/>
    </p:embeddedFont>
    <p:embeddedFont>
      <p:font typeface="Segoe UI" panose="020B0502040204020203" pitchFamily="34" charset="0"/>
      <p:regular r:id="rId86"/>
      <p:bold r:id="rId87"/>
      <p:italic r:id="rId88"/>
      <p:boldItalic r:id="rId89"/>
    </p:embeddedFont>
    <p:embeddedFont>
      <p:font typeface="Walbaum Display Heavy" panose="02070A03090703020303" pitchFamily="18" charset="0"/>
      <p:bold r:id="rId90"/>
      <p:boldItalic r:id="rId91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A1986F10-A11B-4F85-9CEF-6E3EA8151F82}">
          <p14:sldIdLst>
            <p14:sldId id="256"/>
          </p14:sldIdLst>
        </p14:section>
        <p14:section name="The Memory Model" id="{262D39B8-1B04-47B5-B397-CFF80E4C15F7}">
          <p14:sldIdLst>
            <p14:sldId id="259"/>
            <p14:sldId id="262"/>
            <p14:sldId id="294"/>
            <p14:sldId id="263"/>
            <p14:sldId id="264"/>
            <p14:sldId id="265"/>
            <p14:sldId id="292"/>
            <p14:sldId id="295"/>
            <p14:sldId id="293"/>
            <p14:sldId id="296"/>
            <p14:sldId id="297"/>
            <p14:sldId id="298"/>
            <p14:sldId id="299"/>
            <p14:sldId id="300"/>
            <p14:sldId id="301"/>
            <p14:sldId id="302"/>
            <p14:sldId id="305"/>
            <p14:sldId id="308"/>
            <p14:sldId id="309"/>
            <p14:sldId id="306"/>
            <p14:sldId id="260"/>
            <p14:sldId id="303"/>
            <p14:sldId id="311"/>
            <p14:sldId id="312"/>
            <p14:sldId id="313"/>
            <p14:sldId id="314"/>
            <p14:sldId id="624"/>
            <p14:sldId id="307"/>
            <p14:sldId id="315"/>
            <p14:sldId id="310"/>
            <p14:sldId id="261"/>
            <p14:sldId id="304"/>
            <p14:sldId id="316"/>
            <p14:sldId id="317"/>
            <p14:sldId id="320"/>
            <p14:sldId id="318"/>
            <p14:sldId id="319"/>
            <p14:sldId id="625"/>
            <p14:sldId id="626"/>
            <p14:sldId id="627"/>
            <p14:sldId id="321"/>
            <p14:sldId id="622"/>
            <p14:sldId id="623"/>
            <p14:sldId id="629"/>
            <p14:sldId id="628"/>
            <p14:sldId id="630"/>
            <p14:sldId id="631"/>
            <p14:sldId id="632"/>
            <p14:sldId id="634"/>
            <p14:sldId id="633"/>
            <p14:sldId id="635"/>
            <p14:sldId id="636"/>
            <p14:sldId id="637"/>
            <p14:sldId id="638"/>
            <p14:sldId id="639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B5DA5"/>
    <a:srgbClr val="355482"/>
    <a:srgbClr val="091C3B"/>
    <a:srgbClr val="6A6A6A"/>
    <a:srgbClr val="4C6FA3"/>
    <a:srgbClr val="0B2043"/>
    <a:srgbClr val="FF4F4F"/>
    <a:srgbClr val="E27B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96" y="7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font" Target="fonts/font5.fntdata"/><Relationship Id="rId68" Type="http://schemas.openxmlformats.org/officeDocument/2006/relationships/font" Target="fonts/font10.fntdata"/><Relationship Id="rId76" Type="http://schemas.openxmlformats.org/officeDocument/2006/relationships/font" Target="fonts/font18.fntdata"/><Relationship Id="rId84" Type="http://schemas.openxmlformats.org/officeDocument/2006/relationships/font" Target="fonts/font26.fntdata"/><Relationship Id="rId89" Type="http://schemas.openxmlformats.org/officeDocument/2006/relationships/font" Target="fonts/font31.fntdata"/><Relationship Id="rId7" Type="http://schemas.openxmlformats.org/officeDocument/2006/relationships/slide" Target="slides/slide6.xml"/><Relationship Id="rId71" Type="http://schemas.openxmlformats.org/officeDocument/2006/relationships/font" Target="fonts/font13.fntdata"/><Relationship Id="rId9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66" Type="http://schemas.openxmlformats.org/officeDocument/2006/relationships/font" Target="fonts/font8.fntdata"/><Relationship Id="rId74" Type="http://schemas.openxmlformats.org/officeDocument/2006/relationships/font" Target="fonts/font16.fntdata"/><Relationship Id="rId79" Type="http://schemas.openxmlformats.org/officeDocument/2006/relationships/font" Target="fonts/font21.fntdata"/><Relationship Id="rId87" Type="http://schemas.openxmlformats.org/officeDocument/2006/relationships/font" Target="fonts/font29.fntdata"/><Relationship Id="rId5" Type="http://schemas.openxmlformats.org/officeDocument/2006/relationships/slide" Target="slides/slide4.xml"/><Relationship Id="rId61" Type="http://schemas.openxmlformats.org/officeDocument/2006/relationships/font" Target="fonts/font3.fntdata"/><Relationship Id="rId82" Type="http://schemas.openxmlformats.org/officeDocument/2006/relationships/font" Target="fonts/font24.fntdata"/><Relationship Id="rId90" Type="http://schemas.openxmlformats.org/officeDocument/2006/relationships/font" Target="fonts/font32.fntdata"/><Relationship Id="rId95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font" Target="fonts/font6.fntdata"/><Relationship Id="rId69" Type="http://schemas.openxmlformats.org/officeDocument/2006/relationships/font" Target="fonts/font11.fntdata"/><Relationship Id="rId77" Type="http://schemas.openxmlformats.org/officeDocument/2006/relationships/font" Target="fonts/font19.fntdata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font" Target="fonts/font14.fntdata"/><Relationship Id="rId80" Type="http://schemas.openxmlformats.org/officeDocument/2006/relationships/font" Target="fonts/font22.fntdata"/><Relationship Id="rId85" Type="http://schemas.openxmlformats.org/officeDocument/2006/relationships/font" Target="fonts/font27.fntdata"/><Relationship Id="rId93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font" Target="fonts/font1.fntdata"/><Relationship Id="rId67" Type="http://schemas.openxmlformats.org/officeDocument/2006/relationships/font" Target="fonts/font9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font" Target="fonts/font4.fntdata"/><Relationship Id="rId70" Type="http://schemas.openxmlformats.org/officeDocument/2006/relationships/font" Target="fonts/font12.fntdata"/><Relationship Id="rId75" Type="http://schemas.openxmlformats.org/officeDocument/2006/relationships/font" Target="fonts/font17.fntdata"/><Relationship Id="rId83" Type="http://schemas.openxmlformats.org/officeDocument/2006/relationships/font" Target="fonts/font25.fntdata"/><Relationship Id="rId88" Type="http://schemas.openxmlformats.org/officeDocument/2006/relationships/font" Target="fonts/font30.fntdata"/><Relationship Id="rId91" Type="http://schemas.openxmlformats.org/officeDocument/2006/relationships/font" Target="fonts/font3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font" Target="fonts/font2.fntdata"/><Relationship Id="rId65" Type="http://schemas.openxmlformats.org/officeDocument/2006/relationships/font" Target="fonts/font7.fntdata"/><Relationship Id="rId73" Type="http://schemas.openxmlformats.org/officeDocument/2006/relationships/font" Target="fonts/font15.fntdata"/><Relationship Id="rId78" Type="http://schemas.openxmlformats.org/officeDocument/2006/relationships/font" Target="fonts/font20.fntdata"/><Relationship Id="rId81" Type="http://schemas.openxmlformats.org/officeDocument/2006/relationships/font" Target="fonts/font23.fntdata"/><Relationship Id="rId86" Type="http://schemas.openxmlformats.org/officeDocument/2006/relationships/font" Target="fonts/font28.fntdata"/><Relationship Id="rId9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6BA9B7-7D99-4E20-A7FC-B03DC55845BF}" type="datetimeFigureOut">
              <a:rPr lang="en-US" smtClean="0"/>
              <a:t>1/20/2020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E20D02-945A-4687-A093-D2FB919C61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849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935302"/>
            <a:ext cx="6858000" cy="19896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CS/COE 0449 – Spring 2019/2020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AD609-F83C-4414-814B-B5A2DF9969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2262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CS/COE 0449 – Spring 2019/2020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AD609-F83C-4414-814B-B5A2DF9969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4690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04271"/>
            <a:ext cx="1971675" cy="48431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04271"/>
            <a:ext cx="5800725" cy="484319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CS/COE 0449 – Spring 2019/2020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AD609-F83C-4414-814B-B5A2DF9969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0115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phic 9">
            <a:extLst>
              <a:ext uri="{FF2B5EF4-FFF2-40B4-BE49-F238E27FC236}">
                <a16:creationId xmlns:a16="http://schemas.microsoft.com/office/drawing/2014/main" id="{8E615EA3-D94F-4234-8230-46AE658C9C1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535" y="0"/>
            <a:ext cx="9142928" cy="5715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540" y="22860"/>
            <a:ext cx="8978900" cy="567531"/>
          </a:xfrm>
        </p:spPr>
        <p:txBody>
          <a:bodyPr>
            <a:normAutofit/>
          </a:bodyPr>
          <a:lstStyle>
            <a:lvl1pPr>
              <a:defRPr sz="3300">
                <a:solidFill>
                  <a:schemeClr val="bg1"/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" y="967740"/>
            <a:ext cx="8343900" cy="4179729"/>
          </a:xfrm>
        </p:spPr>
        <p:txBody>
          <a:bodyPr/>
          <a:lstStyle>
            <a:lvl1pPr>
              <a:buClr>
                <a:schemeClr val="accent1">
                  <a:lumMod val="75000"/>
                </a:schemeClr>
              </a:buClr>
              <a:defRPr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defRPr>
            </a:lvl1pPr>
            <a:lvl2pPr marL="514350" indent="-17145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buClr>
                <a:srgbClr val="FF0000"/>
              </a:buCl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4pPr>
            <a:lvl5pPr>
              <a:defRPr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920FFFDB-EBF0-49B5-A587-CAB0A23F0B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5524818"/>
            <a:ext cx="1821180" cy="178621"/>
          </a:xfrm>
        </p:spPr>
        <p:txBody>
          <a:bodyPr/>
          <a:lstStyle>
            <a:lvl1pPr>
              <a:defRPr sz="700">
                <a:solidFill>
                  <a:schemeClr val="bg1">
                    <a:lumMod val="75000"/>
                  </a:schemeClr>
                </a:solidFill>
                <a:latin typeface="Lato Hairline" panose="020F0502020204030203" pitchFamily="34" charset="0"/>
                <a:ea typeface="Lato Hairline" panose="020F0502020204030203" pitchFamily="34" charset="0"/>
                <a:cs typeface="Lato Hairline" panose="020F0502020204030203" pitchFamily="34" charset="0"/>
              </a:defRPr>
            </a:lvl1pPr>
          </a:lstStyle>
          <a:p>
            <a:r>
              <a:rPr lang="en-US"/>
              <a:t>CS/COE 0449 – Spring 2019/2020</a:t>
            </a:r>
            <a:endParaRPr lang="en-US" dirty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7442C0CA-CAF1-45F1-9F56-F9C580DF6C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93907" y="5335059"/>
            <a:ext cx="616268" cy="304271"/>
          </a:xfrm>
        </p:spPr>
        <p:txBody>
          <a:bodyPr/>
          <a:lstStyle>
            <a:lvl1pPr>
              <a:defRPr sz="1800">
                <a:solidFill>
                  <a:schemeClr val="bg1">
                    <a:lumMod val="65000"/>
                  </a:schemeClr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defRPr>
            </a:lvl1pPr>
          </a:lstStyle>
          <a:p>
            <a:fld id="{B4AAD609-F83C-4414-814B-B5A2DF99692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17055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B8383AF2-3E7E-44F9-B029-099F5FCDF5E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535" y="0"/>
            <a:ext cx="9142928" cy="5715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764382"/>
            <a:ext cx="8247062" cy="2377281"/>
          </a:xfrm>
        </p:spPr>
        <p:txBody>
          <a:bodyPr anchor="b"/>
          <a:lstStyle>
            <a:lvl1pPr algn="ctr">
              <a:defRPr sz="4500">
                <a:solidFill>
                  <a:schemeClr val="tx2">
                    <a:lumMod val="50000"/>
                  </a:schemeClr>
                </a:solidFill>
                <a:latin typeface="Marcellus SC" panose="020E0602050203020307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164153"/>
            <a:ext cx="8247062" cy="1250156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tx1">
                    <a:tint val="75000"/>
                  </a:scheme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5100" y="5274258"/>
            <a:ext cx="3086100" cy="304271"/>
          </a:xfrm>
        </p:spPr>
        <p:txBody>
          <a:bodyPr/>
          <a:lstStyle>
            <a:lvl1pPr>
              <a:defRPr>
                <a:latin typeface="Lato Hairline" panose="020F0502020204030203" pitchFamily="34" charset="0"/>
                <a:ea typeface="Lato Hairline" panose="020F0502020204030203" pitchFamily="34" charset="0"/>
                <a:cs typeface="Lato Hairline" panose="020F0502020204030203" pitchFamily="34" charset="0"/>
              </a:defRPr>
            </a:lvl1pPr>
          </a:lstStyle>
          <a:p>
            <a:r>
              <a:rPr lang="en-US" dirty="0"/>
              <a:t>CS/COE 0449 – Spring 2019/2020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93907" y="5335059"/>
            <a:ext cx="616268" cy="304271"/>
          </a:xfrm>
        </p:spPr>
        <p:txBody>
          <a:bodyPr/>
          <a:lstStyle>
            <a:lvl1pPr>
              <a:defRPr sz="1800">
                <a:solidFill>
                  <a:schemeClr val="bg1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defRPr>
            </a:lvl1pPr>
          </a:lstStyle>
          <a:p>
            <a:fld id="{B4AAD609-F83C-4414-814B-B5A2DF99692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31738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21354"/>
            <a:ext cx="3886200" cy="362611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21354"/>
            <a:ext cx="3886200" cy="362611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CS/COE 0449 – Spring 2019/2020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AD609-F83C-4414-814B-B5A2DF9969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2117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04271"/>
            <a:ext cx="7886700" cy="110463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400969"/>
            <a:ext cx="3868340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087563"/>
            <a:ext cx="3868340" cy="307049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400969"/>
            <a:ext cx="3887391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087563"/>
            <a:ext cx="3887391" cy="307049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CS/COE 0449 – Spring 2019/2020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AD609-F83C-4414-814B-B5A2DF9969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1634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705B74C-4229-4378-B896-B906620C8485}"/>
              </a:ext>
            </a:extLst>
          </p:cNvPr>
          <p:cNvSpPr txBox="1">
            <a:spLocks/>
          </p:cNvSpPr>
          <p:nvPr userDrawn="1"/>
        </p:nvSpPr>
        <p:spPr>
          <a:xfrm>
            <a:off x="165100" y="5274258"/>
            <a:ext cx="30861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Lato Hairline" panose="020F0502020204030203" pitchFamily="34" charset="0"/>
                <a:ea typeface="Lato Hairline" panose="020F0502020204030203" pitchFamily="34" charset="0"/>
                <a:cs typeface="Lato Hairline" panose="020F0502020204030203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CS/COE 0449 – Spring 2019/2020</a:t>
            </a:r>
            <a:endParaRPr lang="en-US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7169D404-C6B3-441F-AFE8-5D94549B5AA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535" y="0"/>
            <a:ext cx="9142928" cy="5715000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69D825A9-FB59-4202-9485-533A57E6F3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2861"/>
            <a:ext cx="9235440" cy="304272"/>
          </a:xfrm>
        </p:spPr>
        <p:txBody>
          <a:bodyPr>
            <a:noAutofit/>
          </a:bodyPr>
          <a:lstStyle>
            <a:lvl1pPr>
              <a:defRPr sz="1800">
                <a:solidFill>
                  <a:schemeClr val="accent1">
                    <a:lumMod val="50000"/>
                  </a:schemeClr>
                </a:solidFill>
                <a:latin typeface="Marcellus SC" panose="020E0602050203020307" pitchFamily="34" charset="0"/>
                <a:ea typeface="Lato Heavy" panose="020F0502020204030203" pitchFamily="34" charset="0"/>
                <a:cs typeface="Lato Heavy" panose="020F050202020403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44603BD3-B0D4-478A-9A0E-6BF89FA653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93907" y="5335059"/>
            <a:ext cx="616268" cy="304271"/>
          </a:xfrm>
        </p:spPr>
        <p:txBody>
          <a:bodyPr/>
          <a:lstStyle>
            <a:lvl1pPr>
              <a:defRPr sz="1800">
                <a:solidFill>
                  <a:schemeClr val="bg1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defRPr>
            </a:lvl1pPr>
          </a:lstStyle>
          <a:p>
            <a:fld id="{B4AAD609-F83C-4414-814B-B5A2DF99692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95109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CS/COE 0449 – Spring 2019/2020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AD609-F83C-4414-814B-B5A2DF9969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3183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822855"/>
            <a:ext cx="4629150" cy="406135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CS/COE 0449 – Spring 2019/2020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AD609-F83C-4414-814B-B5A2DF9969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9397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822855"/>
            <a:ext cx="4629150" cy="4061354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CS/COE 0449 – Spring 2019/2020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AD609-F83C-4414-814B-B5A2DF9969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7759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04271"/>
            <a:ext cx="7886700" cy="110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521354"/>
            <a:ext cx="7886700" cy="3626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5296959"/>
            <a:ext cx="30861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b-NO"/>
              <a:t>CS/COE 0449 – Spring 2019/2020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AAD609-F83C-4414-814B-B5A2DF9969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756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1E3B604D-56BA-46EE-95F5-E8CD4F2488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535" y="6350"/>
            <a:ext cx="9142927" cy="571499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1F694F1-53D4-4D25-8D15-347ECE3A3B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344" y="1969989"/>
            <a:ext cx="6427691" cy="672583"/>
          </a:xfrm>
        </p:spPr>
        <p:txBody>
          <a:bodyPr anchor="ctr">
            <a:normAutofit fontScale="90000"/>
          </a:bodyPr>
          <a:lstStyle/>
          <a:p>
            <a:r>
              <a:rPr lang="en-US" sz="4900" b="1" dirty="0">
                <a:solidFill>
                  <a:schemeClr val="bg1"/>
                </a:solidFill>
                <a:latin typeface="Marcellus SC" panose="020E0602050203020307" pitchFamily="34" charset="0"/>
              </a:rPr>
              <a:t>Introduction</a:t>
            </a:r>
            <a:endParaRPr lang="en-US" sz="4400" b="1" dirty="0">
              <a:solidFill>
                <a:schemeClr val="bg1"/>
              </a:solidFill>
              <a:latin typeface="Marcellus SC" panose="020E0602050203020307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15D3280-7F18-412B-A5EC-EDD826CEEA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26151" y="5384800"/>
            <a:ext cx="3009900" cy="232810"/>
          </a:xfrm>
        </p:spPr>
        <p:txBody>
          <a:bodyPr>
            <a:normAutofit fontScale="70000" lnSpcReduction="20000"/>
          </a:bodyPr>
          <a:lstStyle/>
          <a:p>
            <a:r>
              <a:rPr lang="en-US" dirty="0">
                <a:latin typeface="Lato Hairline" panose="020F0502020204030203" pitchFamily="34" charset="0"/>
                <a:ea typeface="Lato Hairline" panose="020F0502020204030203" pitchFamily="34" charset="0"/>
                <a:cs typeface="Lato Hairline" panose="020F0502020204030203" pitchFamily="34" charset="0"/>
              </a:rPr>
              <a:t>Spring 2019/2020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DD2D051-0D31-4F34-9BC6-C316DE939E90}"/>
              </a:ext>
            </a:extLst>
          </p:cNvPr>
          <p:cNvSpPr txBox="1"/>
          <p:nvPr/>
        </p:nvSpPr>
        <p:spPr>
          <a:xfrm>
            <a:off x="6371834" y="3669975"/>
            <a:ext cx="25202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wilkie</a:t>
            </a:r>
          </a:p>
          <a:p>
            <a:pPr algn="ctr"/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(with content borrowed from Vinicius Petrucci</a:t>
            </a:r>
            <a:b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and Jarrett Billingsley)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4320134-B7EB-4F92-B7B8-01035C88D329}"/>
              </a:ext>
            </a:extLst>
          </p:cNvPr>
          <p:cNvSpPr txBox="1"/>
          <p:nvPr/>
        </p:nvSpPr>
        <p:spPr>
          <a:xfrm>
            <a:off x="6709263" y="2093391"/>
            <a:ext cx="200247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CS/COE 0449</a:t>
            </a:r>
            <a:b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Introduction to</a:t>
            </a:r>
            <a:b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Systems Software</a:t>
            </a:r>
            <a:endParaRPr lang="en-US" sz="900" dirty="0">
              <a:solidFill>
                <a:schemeClr val="tx1">
                  <a:lumMod val="75000"/>
                  <a:lumOff val="25000"/>
                </a:schemeClr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0339BB2-67E1-49D6-BCE0-83D58A439833}"/>
              </a:ext>
            </a:extLst>
          </p:cNvPr>
          <p:cNvSpPr txBox="1">
            <a:spLocks/>
          </p:cNvSpPr>
          <p:nvPr/>
        </p:nvSpPr>
        <p:spPr>
          <a:xfrm>
            <a:off x="53642" y="2715766"/>
            <a:ext cx="6427691" cy="6725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b="1" dirty="0">
                <a:solidFill>
                  <a:schemeClr val="bg1"/>
                </a:solidFill>
                <a:latin typeface="Marcellus SC" panose="020E0602050203020307" pitchFamily="34" charset="0"/>
              </a:rPr>
              <a:t>to Memory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0E3DC9A2-907A-40B2-AE7B-0ABCE81E9716}"/>
              </a:ext>
            </a:extLst>
          </p:cNvPr>
          <p:cNvSpPr/>
          <p:nvPr/>
        </p:nvSpPr>
        <p:spPr>
          <a:xfrm>
            <a:off x="7416053" y="547209"/>
            <a:ext cx="900953" cy="900953"/>
          </a:xfrm>
          <a:prstGeom prst="ellipse">
            <a:avLst/>
          </a:prstGeom>
          <a:noFill/>
          <a:ln w="571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>
                    <a:lumMod val="85000"/>
                  </a:schemeClr>
                </a:solidFill>
                <a:latin typeface="Segoe UI" panose="020B0502040204020203" pitchFamily="34" charset="0"/>
                <a:ea typeface="Lato Black" panose="020F0502020204030203" pitchFamily="34" charset="0"/>
                <a:cs typeface="Segoe UI" panose="020B0502040204020203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2501407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77B6149D-62C5-4C69-98B4-005DE7B02D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Pointers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FE449B4-00A8-4FEE-9BB3-C7A7F1E4205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They point to things. They are not the things.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D7A2D0D-3B89-4A38-99D4-11B60B4588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CS/COE 0449 – Spring 2019/2020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2E0CAF1-76A7-4866-B0F9-D33E44FD2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AD609-F83C-4414-814B-B5A2DF99692C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42276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FC75CF79-4FE8-4F47-83BB-3982558E88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“Memory Address” Variable Type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05595C1-7597-49B7-A80A-EE7A767F81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C, we have integer types, floating point types…</a:t>
            </a:r>
          </a:p>
          <a:p>
            <a:r>
              <a:rPr lang="en-US" dirty="0"/>
              <a:t>Now we introduce our dedicated address type!</a:t>
            </a:r>
          </a:p>
          <a:p>
            <a:endParaRPr lang="en-US" dirty="0"/>
          </a:p>
          <a:p>
            <a:r>
              <a:rPr lang="en-US" dirty="0"/>
              <a:t>A 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pointer</a:t>
            </a:r>
            <a:r>
              <a:rPr lang="en-US" dirty="0"/>
              <a:t> is a specific variable type that holds a memory address.</a:t>
            </a:r>
          </a:p>
          <a:p>
            <a:endParaRPr lang="en-US" dirty="0"/>
          </a:p>
          <a:p>
            <a:r>
              <a:rPr lang="en-US" dirty="0"/>
              <a:t>You can create a pointer that </a:t>
            </a:r>
            <a:r>
              <a:rPr lang="en-US" i="1" dirty="0"/>
              <a:t>points</a:t>
            </a:r>
            <a:r>
              <a:rPr lang="en-US" dirty="0"/>
              <a:t> to any address in memory.</a:t>
            </a:r>
          </a:p>
          <a:p>
            <a:r>
              <a:rPr lang="en-US" dirty="0"/>
              <a:t>Furthermore, you can tell it what type of data it should interpret that memory to be:  Just place that</a:t>
            </a:r>
            <a:r>
              <a:rPr lang="en-US" dirty="0">
                <a:latin typeface="Inconsolata" panose="020B0609030003000000" pitchFamily="49" charset="0"/>
              </a:rPr>
              <a:t> * </a:t>
            </a:r>
            <a:r>
              <a:rPr lang="en-US" dirty="0"/>
              <a:t>at the end.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46E2019-F978-4F80-A6AE-88AAC28C9E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CS/COE 0449 – Spring 2019/2020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A3BF9EE-B8CB-42A5-BDD6-953FB65BD8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AD609-F83C-4414-814B-B5A2DF99692C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A1F21382-2B57-4D40-84B0-F010507B7C53}"/>
              </a:ext>
            </a:extLst>
          </p:cNvPr>
          <p:cNvSpPr txBox="1">
            <a:spLocks/>
          </p:cNvSpPr>
          <p:nvPr/>
        </p:nvSpPr>
        <p:spPr>
          <a:xfrm>
            <a:off x="530491" y="4160170"/>
            <a:ext cx="8564647" cy="15432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FF0000"/>
              </a:buClr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buNone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int</a:t>
            </a:r>
            <a:r>
              <a:rPr lang="en-US" sz="2400" dirty="0">
                <a:latin typeface="Inconsolata" panose="020B0609030003000000" pitchFamily="49" charset="0"/>
              </a:rPr>
              <a:t>* </a:t>
            </a:r>
            <a:r>
              <a:rPr lang="en-US" sz="2400" dirty="0" err="1">
                <a:latin typeface="Inconsolata" panose="020B0609030003000000" pitchFamily="49" charset="0"/>
              </a:rPr>
              <a:t>my_integer_somewhere</a:t>
            </a:r>
            <a:r>
              <a:rPr lang="en-US" sz="2400" dirty="0">
                <a:latin typeface="Inconsolata" panose="020B0609030003000000" pitchFamily="49" charset="0"/>
              </a:rPr>
              <a:t>;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float</a:t>
            </a:r>
            <a:r>
              <a:rPr lang="en-US" sz="2400" dirty="0">
                <a:latin typeface="Inconsolata" panose="020B0609030003000000" pitchFamily="49" charset="0"/>
              </a:rPr>
              <a:t>* </a:t>
            </a:r>
            <a:r>
              <a:rPr lang="en-US" sz="2400" dirty="0" err="1">
                <a:latin typeface="Inconsolata" panose="020B0609030003000000" pitchFamily="49" charset="0"/>
              </a:rPr>
              <a:t>hey_its_a_float</a:t>
            </a:r>
            <a:r>
              <a:rPr lang="en-US" sz="2400" dirty="0">
                <a:latin typeface="Inconsolata" panose="020B0609030003000000" pitchFamily="49" charset="0"/>
              </a:rPr>
              <a:t>;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struct</a:t>
            </a:r>
            <a:r>
              <a:rPr lang="en-US" sz="2400" dirty="0">
                <a:latin typeface="Inconsolata" panose="020B0609030003000000" pitchFamily="49" charset="0"/>
              </a:rPr>
              <a:t> Song* </a:t>
            </a:r>
            <a:r>
              <a:rPr lang="en-US" sz="2400" dirty="0" err="1">
                <a:latin typeface="Inconsolata" panose="020B0609030003000000" pitchFamily="49" charset="0"/>
              </a:rPr>
              <a:t>ah_our_trusty_song_type</a:t>
            </a:r>
            <a:r>
              <a:rPr lang="en-US" sz="2400" dirty="0">
                <a:latin typeface="Inconsolata" panose="020B0609030003000000" pitchFamily="49" charset="0"/>
              </a:rPr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40026423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Box 34">
            <a:extLst>
              <a:ext uri="{FF2B5EF4-FFF2-40B4-BE49-F238E27FC236}">
                <a16:creationId xmlns:a16="http://schemas.microsoft.com/office/drawing/2014/main" id="{5E536DCE-FFDD-438C-AB08-AF5479661A0A}"/>
              </a:ext>
            </a:extLst>
          </p:cNvPr>
          <p:cNvSpPr txBox="1"/>
          <p:nvPr/>
        </p:nvSpPr>
        <p:spPr>
          <a:xfrm>
            <a:off x="6426377" y="3755324"/>
            <a:ext cx="2438399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42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57B2D27-89F9-4710-8FE9-6E5A3276AC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Interpreting Pointers: Basics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DF3BEBD-F588-481C-9709-2C153879CC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CS/COE 0449 – Spring 2019/2020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A434D44-AC0B-4329-8909-A68A57FAC3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AD609-F83C-4414-814B-B5A2DF99692C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0C4CF66-B5AB-4981-A0A4-B483696846E5}"/>
              </a:ext>
            </a:extLst>
          </p:cNvPr>
          <p:cNvSpPr txBox="1">
            <a:spLocks/>
          </p:cNvSpPr>
          <p:nvPr/>
        </p:nvSpPr>
        <p:spPr>
          <a:xfrm>
            <a:off x="133825" y="760837"/>
            <a:ext cx="8564647" cy="45742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FF0000"/>
              </a:buClr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buNone/>
            </a:pPr>
            <a:endParaRPr lang="en-US" sz="2400" dirty="0">
              <a:solidFill>
                <a:schemeClr val="accent1">
                  <a:lumMod val="75000"/>
                </a:schemeClr>
              </a:solidFill>
              <a:latin typeface="Inconsolata" panose="020B0609030003000000" pitchFamily="49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int</a:t>
            </a:r>
            <a:r>
              <a:rPr lang="en-US" sz="2400" dirty="0">
                <a:latin typeface="Inconsolata" panose="020B0609030003000000" pitchFamily="49" charset="0"/>
              </a:rPr>
              <a:t>* </a:t>
            </a:r>
            <a:r>
              <a:rPr lang="en-US" sz="2400" dirty="0" err="1">
                <a:latin typeface="Inconsolata" panose="020B0609030003000000" pitchFamily="49" charset="0"/>
              </a:rPr>
              <a:t>my_int</a:t>
            </a:r>
            <a:endParaRPr lang="en-US" sz="2400" dirty="0">
              <a:latin typeface="Inconsolata" panose="020B0609030003000000" pitchFamily="49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US" sz="2400" dirty="0">
                <a:latin typeface="Inconsolata" panose="020B0609030003000000" pitchFamily="49" charset="0"/>
              </a:rPr>
              <a:t>  = 0x20000000;</a:t>
            </a:r>
          </a:p>
          <a:p>
            <a:pPr marL="0" indent="0">
              <a:spcBef>
                <a:spcPts val="600"/>
              </a:spcBef>
              <a:buNone/>
            </a:pPr>
            <a:endParaRPr lang="en-US" sz="2400" dirty="0">
              <a:latin typeface="Inconsolata" panose="020B0609030003000000" pitchFamily="49" charset="0"/>
            </a:endParaRPr>
          </a:p>
          <a:p>
            <a:pPr marL="0" indent="0">
              <a:spcBef>
                <a:spcPts val="600"/>
              </a:spcBef>
              <a:buNone/>
            </a:pPr>
            <a:endParaRPr lang="en-US" sz="2400" dirty="0">
              <a:latin typeface="Inconsolata" panose="020B0609030003000000" pitchFamily="49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float</a:t>
            </a:r>
            <a:r>
              <a:rPr lang="en-US" sz="2400" dirty="0">
                <a:latin typeface="Inconsolata" panose="020B0609030003000000" pitchFamily="49" charset="0"/>
              </a:rPr>
              <a:t>* </a:t>
            </a:r>
            <a:r>
              <a:rPr lang="en-US" sz="2400" dirty="0" err="1">
                <a:latin typeface="Inconsolata" panose="020B0609030003000000" pitchFamily="49" charset="0"/>
              </a:rPr>
              <a:t>my_float</a:t>
            </a:r>
            <a:endParaRPr lang="en-US" sz="2400" dirty="0">
              <a:latin typeface="Inconsolata" panose="020B0609030003000000" pitchFamily="49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US" sz="2400" dirty="0">
                <a:latin typeface="Inconsolata" panose="020B0609030003000000" pitchFamily="49" charset="0"/>
              </a:rPr>
              <a:t>  = 0xB804524C;</a:t>
            </a:r>
          </a:p>
          <a:p>
            <a:pPr marL="0" indent="0">
              <a:spcBef>
                <a:spcPts val="600"/>
              </a:spcBef>
              <a:buNone/>
            </a:pPr>
            <a:endParaRPr lang="en-US" sz="2400" dirty="0">
              <a:latin typeface="Inconsolata" panose="020B0609030003000000" pitchFamily="49" charset="0"/>
            </a:endParaRPr>
          </a:p>
          <a:p>
            <a:pPr marL="0" indent="0">
              <a:spcBef>
                <a:spcPts val="600"/>
              </a:spcBef>
              <a:buNone/>
            </a:pPr>
            <a:endParaRPr lang="en-US" sz="2400" dirty="0">
              <a:latin typeface="Inconsolata" panose="020B0609030003000000" pitchFamily="49" charset="0"/>
            </a:endParaRPr>
          </a:p>
        </p:txBody>
      </p:sp>
      <p:sp>
        <p:nvSpPr>
          <p:cNvPr id="12" name="Rectangle 5">
            <a:extLst>
              <a:ext uri="{FF2B5EF4-FFF2-40B4-BE49-F238E27FC236}">
                <a16:creationId xmlns:a16="http://schemas.microsoft.com/office/drawing/2014/main" id="{28E68795-6485-4B00-B9D7-0E81281BBA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26377" y="1870770"/>
            <a:ext cx="2438400" cy="3429001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buClrTx/>
              <a:defRPr/>
            </a:pPr>
            <a:endParaRPr lang="en-US" kern="1200">
              <a:solidFill>
                <a:prstClr val="black"/>
              </a:solidFill>
              <a:latin typeface="Calibri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3" name="Text Box 17">
            <a:extLst>
              <a:ext uri="{FF2B5EF4-FFF2-40B4-BE49-F238E27FC236}">
                <a16:creationId xmlns:a16="http://schemas.microsoft.com/office/drawing/2014/main" id="{A7CA5F2A-BC1C-4483-8465-744B504CD0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10551" y="1475166"/>
            <a:ext cx="1646605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buClrTx/>
              <a:defRPr/>
            </a:pPr>
            <a:r>
              <a:rPr lang="en-US" b="1" kern="1200" dirty="0">
                <a:solidFill>
                  <a:prstClr val="black"/>
                </a:solidFill>
                <a:latin typeface="Inconsolata" panose="020B0609030003000000" pitchFamily="49" charset="0"/>
                <a:ea typeface="ＭＳ Ｐゴシック" charset="-128"/>
                <a:cs typeface="Courier"/>
              </a:rPr>
              <a:t>~ 0xFFFFFFFF</a:t>
            </a:r>
            <a:endParaRPr lang="en-US" sz="1600" b="1" kern="1200" dirty="0">
              <a:solidFill>
                <a:prstClr val="black"/>
              </a:solidFill>
              <a:latin typeface="Inconsolata" panose="020B0609030003000000" pitchFamily="49" charset="0"/>
              <a:ea typeface="ＭＳ Ｐゴシック" charset="-128"/>
              <a:cs typeface="Courier"/>
            </a:endParaRPr>
          </a:p>
        </p:txBody>
      </p:sp>
      <p:sp>
        <p:nvSpPr>
          <p:cNvPr id="24" name="Text Box 18">
            <a:extLst>
              <a:ext uri="{FF2B5EF4-FFF2-40B4-BE49-F238E27FC236}">
                <a16:creationId xmlns:a16="http://schemas.microsoft.com/office/drawing/2014/main" id="{67CB2AD3-C984-4727-A08F-8DE56115DD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1322" y="5301866"/>
            <a:ext cx="1646605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buClrTx/>
              <a:defRPr/>
            </a:pPr>
            <a:r>
              <a:rPr lang="en-US" b="1" kern="1200" dirty="0">
                <a:solidFill>
                  <a:prstClr val="black"/>
                </a:solidFill>
                <a:latin typeface="Inconsolata" panose="020B0609030003000000" pitchFamily="49" charset="0"/>
                <a:ea typeface="ＭＳ Ｐゴシック" charset="-128"/>
                <a:cs typeface="Courier"/>
              </a:rPr>
              <a:t>~ 0x00000000</a:t>
            </a:r>
            <a:endParaRPr lang="en-US" sz="1600" b="1" kern="1200" dirty="0">
              <a:solidFill>
                <a:prstClr val="black"/>
              </a:solidFill>
              <a:latin typeface="Inconsolata" panose="020B0609030003000000" pitchFamily="49" charset="0"/>
              <a:ea typeface="ＭＳ Ｐゴシック" charset="-128"/>
              <a:cs typeface="Courier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B7461BC-8E06-47F0-9FBD-E68C1F1B0451}"/>
              </a:ext>
            </a:extLst>
          </p:cNvPr>
          <p:cNvSpPr txBox="1"/>
          <p:nvPr/>
        </p:nvSpPr>
        <p:spPr>
          <a:xfrm>
            <a:off x="6669800" y="683672"/>
            <a:ext cx="19896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buClrTx/>
            </a:pPr>
            <a:r>
              <a:rPr lang="en-US" dirty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Memory</a:t>
            </a:r>
            <a:endParaRPr lang="en-US" kern="1200" dirty="0">
              <a:solidFill>
                <a:prstClr val="black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algn="ctr">
              <a:buClrTx/>
            </a:pPr>
            <a:r>
              <a:rPr lang="en-US" kern="1200" dirty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(32-bit addresses)</a:t>
            </a:r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EFF0ED15-3426-4AEE-A3C7-379BD5BF5538}"/>
              </a:ext>
            </a:extLst>
          </p:cNvPr>
          <p:cNvSpPr/>
          <p:nvPr/>
        </p:nvSpPr>
        <p:spPr>
          <a:xfrm>
            <a:off x="2331371" y="1142733"/>
            <a:ext cx="4076409" cy="2882143"/>
          </a:xfrm>
          <a:custGeom>
            <a:avLst/>
            <a:gdLst>
              <a:gd name="connsiteX0" fmla="*/ 0 w 4076409"/>
              <a:gd name="connsiteY0" fmla="*/ 218397 h 2882143"/>
              <a:gd name="connsiteX1" fmla="*/ 1033063 w 4076409"/>
              <a:gd name="connsiteY1" fmla="*/ 239337 h 2882143"/>
              <a:gd name="connsiteX2" fmla="*/ 1305289 w 4076409"/>
              <a:gd name="connsiteY2" fmla="*/ 2654470 h 2882143"/>
              <a:gd name="connsiteX3" fmla="*/ 4076409 w 4076409"/>
              <a:gd name="connsiteY3" fmla="*/ 2787093 h 2882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76409" h="2882143">
                <a:moveTo>
                  <a:pt x="0" y="218397"/>
                </a:moveTo>
                <a:cubicBezTo>
                  <a:pt x="407757" y="25861"/>
                  <a:pt x="815515" y="-166675"/>
                  <a:pt x="1033063" y="239337"/>
                </a:cubicBezTo>
                <a:cubicBezTo>
                  <a:pt x="1250611" y="645349"/>
                  <a:pt x="798065" y="2229844"/>
                  <a:pt x="1305289" y="2654470"/>
                </a:cubicBezTo>
                <a:cubicBezTo>
                  <a:pt x="1812513" y="3079096"/>
                  <a:pt x="3623863" y="2777786"/>
                  <a:pt x="4076409" y="2787093"/>
                </a:cubicBezTo>
              </a:path>
            </a:pathLst>
          </a:custGeom>
          <a:noFill/>
          <a:ln w="57150"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D42402F1-16E8-46E4-9F0B-D13831D17990}"/>
              </a:ext>
            </a:extLst>
          </p:cNvPr>
          <p:cNvSpPr txBox="1"/>
          <p:nvPr/>
        </p:nvSpPr>
        <p:spPr>
          <a:xfrm>
            <a:off x="6426377" y="2646360"/>
            <a:ext cx="2438399" cy="369332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3.14159</a:t>
            </a:r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C91A18FA-347E-43C4-A986-FBDD784D6C05}"/>
              </a:ext>
            </a:extLst>
          </p:cNvPr>
          <p:cNvSpPr/>
          <p:nvPr/>
        </p:nvSpPr>
        <p:spPr>
          <a:xfrm>
            <a:off x="2652458" y="2561975"/>
            <a:ext cx="3720421" cy="959471"/>
          </a:xfrm>
          <a:custGeom>
            <a:avLst/>
            <a:gdLst>
              <a:gd name="connsiteX0" fmla="*/ 0 w 3720421"/>
              <a:gd name="connsiteY0" fmla="*/ 453451 h 959471"/>
              <a:gd name="connsiteX1" fmla="*/ 1738058 w 3720421"/>
              <a:gd name="connsiteY1" fmla="*/ 949042 h 959471"/>
              <a:gd name="connsiteX2" fmla="*/ 2910724 w 3720421"/>
              <a:gd name="connsiteY2" fmla="*/ 41622 h 959471"/>
              <a:gd name="connsiteX3" fmla="*/ 3720421 w 3720421"/>
              <a:gd name="connsiteY3" fmla="*/ 237066 h 9594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20421" h="959471">
                <a:moveTo>
                  <a:pt x="0" y="453451"/>
                </a:moveTo>
                <a:cubicBezTo>
                  <a:pt x="626468" y="735565"/>
                  <a:pt x="1252937" y="1017680"/>
                  <a:pt x="1738058" y="949042"/>
                </a:cubicBezTo>
                <a:cubicBezTo>
                  <a:pt x="2223179" y="880404"/>
                  <a:pt x="2580330" y="160285"/>
                  <a:pt x="2910724" y="41622"/>
                </a:cubicBezTo>
                <a:cubicBezTo>
                  <a:pt x="3241118" y="-77041"/>
                  <a:pt x="3480769" y="80012"/>
                  <a:pt x="3720421" y="237066"/>
                </a:cubicBezTo>
              </a:path>
            </a:pathLst>
          </a:custGeom>
          <a:noFill/>
          <a:ln w="57150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Content Placeholder 2">
            <a:extLst>
              <a:ext uri="{FF2B5EF4-FFF2-40B4-BE49-F238E27FC236}">
                <a16:creationId xmlns:a16="http://schemas.microsoft.com/office/drawing/2014/main" id="{5BDC3387-79AF-4575-B895-17905E7C59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6541" y="4314414"/>
            <a:ext cx="6282800" cy="1210403"/>
          </a:xfrm>
        </p:spPr>
        <p:txBody>
          <a:bodyPr/>
          <a:lstStyle/>
          <a:p>
            <a:r>
              <a:rPr lang="en-US" dirty="0"/>
              <a:t>Pointers can pointer to individual sections of memory.</a:t>
            </a:r>
          </a:p>
          <a:p>
            <a:pPr lvl="1"/>
            <a:r>
              <a:rPr lang="en-US" dirty="0"/>
              <a:t>They interpret whatever binary information is there.</a:t>
            </a:r>
          </a:p>
        </p:txBody>
      </p:sp>
      <p:sp>
        <p:nvSpPr>
          <p:cNvPr id="15" name="Text Box 17">
            <a:extLst>
              <a:ext uri="{FF2B5EF4-FFF2-40B4-BE49-F238E27FC236}">
                <a16:creationId xmlns:a16="http://schemas.microsoft.com/office/drawing/2014/main" id="{65295897-A326-4256-AD58-6DCF4568B1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10551" y="2274933"/>
            <a:ext cx="1646605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buClrTx/>
              <a:defRPr/>
            </a:pPr>
            <a:r>
              <a:rPr lang="en-US" b="1" dirty="0">
                <a:solidFill>
                  <a:prstClr val="black"/>
                </a:solidFill>
                <a:latin typeface="Inconsolata" panose="020B0609030003000000" pitchFamily="49" charset="0"/>
                <a:ea typeface="ＭＳ Ｐゴシック" charset="-128"/>
                <a:cs typeface="Courier"/>
              </a:rPr>
              <a:t> </a:t>
            </a:r>
            <a:r>
              <a:rPr lang="en-US" b="1" kern="1200" dirty="0">
                <a:solidFill>
                  <a:prstClr val="black"/>
                </a:solidFill>
                <a:latin typeface="Inconsolata" panose="020B0609030003000000" pitchFamily="49" charset="0"/>
                <a:ea typeface="ＭＳ Ｐゴシック" charset="-128"/>
                <a:cs typeface="Courier"/>
              </a:rPr>
              <a:t> 0xB804524C</a:t>
            </a:r>
            <a:endParaRPr lang="en-US" sz="1600" b="1" kern="1200" dirty="0">
              <a:solidFill>
                <a:prstClr val="black"/>
              </a:solidFill>
              <a:latin typeface="Inconsolata" panose="020B0609030003000000" pitchFamily="49" charset="0"/>
              <a:ea typeface="ＭＳ Ｐゴシック" charset="-128"/>
              <a:cs typeface="Courier"/>
            </a:endParaRPr>
          </a:p>
        </p:txBody>
      </p:sp>
      <p:sp>
        <p:nvSpPr>
          <p:cNvPr id="16" name="Text Box 17">
            <a:extLst>
              <a:ext uri="{FF2B5EF4-FFF2-40B4-BE49-F238E27FC236}">
                <a16:creationId xmlns:a16="http://schemas.microsoft.com/office/drawing/2014/main" id="{2EABE7EC-138A-49F8-9FD6-8258F019D5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10551" y="3396420"/>
            <a:ext cx="1646605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buClrTx/>
              <a:defRPr/>
            </a:pPr>
            <a:r>
              <a:rPr lang="en-US" b="1" dirty="0">
                <a:solidFill>
                  <a:prstClr val="black"/>
                </a:solidFill>
                <a:latin typeface="Inconsolata" panose="020B0609030003000000" pitchFamily="49" charset="0"/>
                <a:ea typeface="ＭＳ Ｐゴシック" charset="-128"/>
                <a:cs typeface="Courier"/>
              </a:rPr>
              <a:t> </a:t>
            </a:r>
            <a:r>
              <a:rPr lang="en-US" b="1" kern="1200" dirty="0">
                <a:solidFill>
                  <a:prstClr val="black"/>
                </a:solidFill>
                <a:latin typeface="Inconsolata" panose="020B0609030003000000" pitchFamily="49" charset="0"/>
                <a:ea typeface="ＭＳ Ｐゴシック" charset="-128"/>
                <a:cs typeface="Courier"/>
              </a:rPr>
              <a:t> 0x20000000</a:t>
            </a:r>
            <a:endParaRPr lang="en-US" sz="1600" b="1" kern="1200" dirty="0">
              <a:solidFill>
                <a:prstClr val="black"/>
              </a:solidFill>
              <a:latin typeface="Inconsolata" panose="020B0609030003000000" pitchFamily="49" charset="0"/>
              <a:ea typeface="ＭＳ Ｐゴシック" charset="-128"/>
              <a:cs typeface="Courier"/>
            </a:endParaRPr>
          </a:p>
        </p:txBody>
      </p:sp>
    </p:spTree>
    <p:extLst>
      <p:ext uri="{BB962C8B-B14F-4D97-AF65-F5344CB8AC3E}">
        <p14:creationId xmlns:p14="http://schemas.microsoft.com/office/powerpoint/2010/main" val="2783593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4" grpId="0" animBg="1"/>
      <p:bldP spid="37" grpId="0" animBg="1"/>
      <p:bldP spid="3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Box 34">
            <a:extLst>
              <a:ext uri="{FF2B5EF4-FFF2-40B4-BE49-F238E27FC236}">
                <a16:creationId xmlns:a16="http://schemas.microsoft.com/office/drawing/2014/main" id="{5E536DCE-FFDD-438C-AB08-AF5479661A0A}"/>
              </a:ext>
            </a:extLst>
          </p:cNvPr>
          <p:cNvSpPr txBox="1"/>
          <p:nvPr/>
        </p:nvSpPr>
        <p:spPr>
          <a:xfrm>
            <a:off x="6426377" y="3755324"/>
            <a:ext cx="2438399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42 or 0.1543e10(-8) ?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57B2D27-89F9-4710-8FE9-6E5A3276AC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Interpreting Pointers: Hmm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DF3BEBD-F588-481C-9709-2C153879CC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CS/COE 0449 – Spring 2019/2020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A434D44-AC0B-4329-8909-A68A57FAC3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AD609-F83C-4414-814B-B5A2DF99692C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0C4CF66-B5AB-4981-A0A4-B483696846E5}"/>
              </a:ext>
            </a:extLst>
          </p:cNvPr>
          <p:cNvSpPr txBox="1">
            <a:spLocks/>
          </p:cNvSpPr>
          <p:nvPr/>
        </p:nvSpPr>
        <p:spPr>
          <a:xfrm>
            <a:off x="133825" y="760837"/>
            <a:ext cx="8564647" cy="45742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FF0000"/>
              </a:buClr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buNone/>
            </a:pPr>
            <a:endParaRPr lang="en-US" sz="2400" dirty="0">
              <a:solidFill>
                <a:schemeClr val="accent1">
                  <a:lumMod val="75000"/>
                </a:schemeClr>
              </a:solidFill>
              <a:latin typeface="Inconsolata" panose="020B0609030003000000" pitchFamily="49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int</a:t>
            </a:r>
            <a:r>
              <a:rPr lang="en-US" sz="2400" dirty="0">
                <a:latin typeface="Inconsolata" panose="020B0609030003000000" pitchFamily="49" charset="0"/>
              </a:rPr>
              <a:t>* </a:t>
            </a:r>
            <a:r>
              <a:rPr lang="en-US" sz="2400" dirty="0" err="1">
                <a:latin typeface="Inconsolata" panose="020B0609030003000000" pitchFamily="49" charset="0"/>
              </a:rPr>
              <a:t>my_int</a:t>
            </a:r>
            <a:endParaRPr lang="en-US" sz="2400" dirty="0">
              <a:latin typeface="Inconsolata" panose="020B0609030003000000" pitchFamily="49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US" sz="2400" dirty="0">
                <a:latin typeface="Inconsolata" panose="020B0609030003000000" pitchFamily="49" charset="0"/>
              </a:rPr>
              <a:t>  = 0x20000000;</a:t>
            </a:r>
          </a:p>
          <a:p>
            <a:pPr marL="0" indent="0">
              <a:spcBef>
                <a:spcPts val="600"/>
              </a:spcBef>
              <a:buNone/>
            </a:pPr>
            <a:endParaRPr lang="en-US" sz="2400" dirty="0">
              <a:latin typeface="Inconsolata" panose="020B0609030003000000" pitchFamily="49" charset="0"/>
            </a:endParaRPr>
          </a:p>
          <a:p>
            <a:pPr marL="0" indent="0">
              <a:spcBef>
                <a:spcPts val="600"/>
              </a:spcBef>
              <a:buNone/>
            </a:pPr>
            <a:endParaRPr lang="en-US" sz="2400" dirty="0">
              <a:latin typeface="Inconsolata" panose="020B0609030003000000" pitchFamily="49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float</a:t>
            </a:r>
            <a:r>
              <a:rPr lang="en-US" sz="2400" dirty="0">
                <a:latin typeface="Inconsolata" panose="020B0609030003000000" pitchFamily="49" charset="0"/>
              </a:rPr>
              <a:t>* </a:t>
            </a:r>
            <a:r>
              <a:rPr lang="en-US" sz="2400" dirty="0" err="1">
                <a:latin typeface="Inconsolata" panose="020B0609030003000000" pitchFamily="49" charset="0"/>
              </a:rPr>
              <a:t>my_float</a:t>
            </a:r>
            <a:endParaRPr lang="en-US" sz="2400" dirty="0">
              <a:latin typeface="Inconsolata" panose="020B0609030003000000" pitchFamily="49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US" sz="2400" dirty="0">
                <a:latin typeface="Inconsolata" panose="020B0609030003000000" pitchFamily="49" charset="0"/>
              </a:rPr>
              <a:t>  = 0x20000000;</a:t>
            </a:r>
          </a:p>
          <a:p>
            <a:pPr marL="0" indent="0">
              <a:spcBef>
                <a:spcPts val="600"/>
              </a:spcBef>
              <a:buNone/>
            </a:pPr>
            <a:endParaRPr lang="en-US" sz="2400" dirty="0">
              <a:latin typeface="Inconsolata" panose="020B0609030003000000" pitchFamily="49" charset="0"/>
            </a:endParaRPr>
          </a:p>
          <a:p>
            <a:pPr marL="0" indent="0">
              <a:spcBef>
                <a:spcPts val="600"/>
              </a:spcBef>
              <a:buNone/>
            </a:pPr>
            <a:endParaRPr lang="en-US" sz="2400" dirty="0">
              <a:latin typeface="Inconsolata" panose="020B0609030003000000" pitchFamily="49" charset="0"/>
            </a:endParaRPr>
          </a:p>
        </p:txBody>
      </p:sp>
      <p:sp>
        <p:nvSpPr>
          <p:cNvPr id="12" name="Rectangle 5">
            <a:extLst>
              <a:ext uri="{FF2B5EF4-FFF2-40B4-BE49-F238E27FC236}">
                <a16:creationId xmlns:a16="http://schemas.microsoft.com/office/drawing/2014/main" id="{28E68795-6485-4B00-B9D7-0E81281BBA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26377" y="1870770"/>
            <a:ext cx="2438400" cy="3429001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buClrTx/>
              <a:defRPr/>
            </a:pPr>
            <a:endParaRPr lang="en-US" kern="1200">
              <a:solidFill>
                <a:prstClr val="black"/>
              </a:solidFill>
              <a:latin typeface="Calibri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3" name="Text Box 17">
            <a:extLst>
              <a:ext uri="{FF2B5EF4-FFF2-40B4-BE49-F238E27FC236}">
                <a16:creationId xmlns:a16="http://schemas.microsoft.com/office/drawing/2014/main" id="{A7CA5F2A-BC1C-4483-8465-744B504CD0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10551" y="1475166"/>
            <a:ext cx="1646605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buClrTx/>
              <a:defRPr/>
            </a:pPr>
            <a:r>
              <a:rPr lang="en-US" b="1" kern="1200" dirty="0">
                <a:solidFill>
                  <a:prstClr val="black"/>
                </a:solidFill>
                <a:latin typeface="Inconsolata" panose="020B0609030003000000" pitchFamily="49" charset="0"/>
                <a:ea typeface="ＭＳ Ｐゴシック" charset="-128"/>
                <a:cs typeface="Courier"/>
              </a:rPr>
              <a:t>~ 0xFFFFFFFF</a:t>
            </a:r>
            <a:endParaRPr lang="en-US" sz="1600" b="1" kern="1200" dirty="0">
              <a:solidFill>
                <a:prstClr val="black"/>
              </a:solidFill>
              <a:latin typeface="Inconsolata" panose="020B0609030003000000" pitchFamily="49" charset="0"/>
              <a:ea typeface="ＭＳ Ｐゴシック" charset="-128"/>
              <a:cs typeface="Courier"/>
            </a:endParaRPr>
          </a:p>
        </p:txBody>
      </p:sp>
      <p:sp>
        <p:nvSpPr>
          <p:cNvPr id="24" name="Text Box 18">
            <a:extLst>
              <a:ext uri="{FF2B5EF4-FFF2-40B4-BE49-F238E27FC236}">
                <a16:creationId xmlns:a16="http://schemas.microsoft.com/office/drawing/2014/main" id="{67CB2AD3-C984-4727-A08F-8DE56115DD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1322" y="5301866"/>
            <a:ext cx="1646605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buClrTx/>
              <a:defRPr/>
            </a:pPr>
            <a:r>
              <a:rPr lang="en-US" b="1" kern="1200" dirty="0">
                <a:solidFill>
                  <a:prstClr val="black"/>
                </a:solidFill>
                <a:latin typeface="Inconsolata" panose="020B0609030003000000" pitchFamily="49" charset="0"/>
                <a:ea typeface="ＭＳ Ｐゴシック" charset="-128"/>
                <a:cs typeface="Courier"/>
              </a:rPr>
              <a:t>~ 0x00000000</a:t>
            </a:r>
            <a:endParaRPr lang="en-US" sz="1600" b="1" kern="1200" dirty="0">
              <a:solidFill>
                <a:prstClr val="black"/>
              </a:solidFill>
              <a:latin typeface="Inconsolata" panose="020B0609030003000000" pitchFamily="49" charset="0"/>
              <a:ea typeface="ＭＳ Ｐゴシック" charset="-128"/>
              <a:cs typeface="Courier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B7461BC-8E06-47F0-9FBD-E68C1F1B0451}"/>
              </a:ext>
            </a:extLst>
          </p:cNvPr>
          <p:cNvSpPr txBox="1"/>
          <p:nvPr/>
        </p:nvSpPr>
        <p:spPr>
          <a:xfrm>
            <a:off x="6669800" y="683672"/>
            <a:ext cx="19896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buClrTx/>
            </a:pPr>
            <a:r>
              <a:rPr lang="en-US" dirty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Memory</a:t>
            </a:r>
            <a:endParaRPr lang="en-US" kern="1200" dirty="0">
              <a:solidFill>
                <a:prstClr val="black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algn="ctr">
              <a:buClrTx/>
            </a:pPr>
            <a:r>
              <a:rPr lang="en-US" kern="1200" dirty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(32-bit addresses)</a:t>
            </a:r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EFF0ED15-3426-4AEE-A3C7-379BD5BF5538}"/>
              </a:ext>
            </a:extLst>
          </p:cNvPr>
          <p:cNvSpPr/>
          <p:nvPr/>
        </p:nvSpPr>
        <p:spPr>
          <a:xfrm>
            <a:off x="2331371" y="1142733"/>
            <a:ext cx="4076409" cy="2882143"/>
          </a:xfrm>
          <a:custGeom>
            <a:avLst/>
            <a:gdLst>
              <a:gd name="connsiteX0" fmla="*/ 0 w 4076409"/>
              <a:gd name="connsiteY0" fmla="*/ 218397 h 2882143"/>
              <a:gd name="connsiteX1" fmla="*/ 1033063 w 4076409"/>
              <a:gd name="connsiteY1" fmla="*/ 239337 h 2882143"/>
              <a:gd name="connsiteX2" fmla="*/ 1305289 w 4076409"/>
              <a:gd name="connsiteY2" fmla="*/ 2654470 h 2882143"/>
              <a:gd name="connsiteX3" fmla="*/ 4076409 w 4076409"/>
              <a:gd name="connsiteY3" fmla="*/ 2787093 h 2882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76409" h="2882143">
                <a:moveTo>
                  <a:pt x="0" y="218397"/>
                </a:moveTo>
                <a:cubicBezTo>
                  <a:pt x="407757" y="25861"/>
                  <a:pt x="815515" y="-166675"/>
                  <a:pt x="1033063" y="239337"/>
                </a:cubicBezTo>
                <a:cubicBezTo>
                  <a:pt x="1250611" y="645349"/>
                  <a:pt x="798065" y="2229844"/>
                  <a:pt x="1305289" y="2654470"/>
                </a:cubicBezTo>
                <a:cubicBezTo>
                  <a:pt x="1812513" y="3079096"/>
                  <a:pt x="3623863" y="2777786"/>
                  <a:pt x="4076409" y="2787093"/>
                </a:cubicBezTo>
              </a:path>
            </a:pathLst>
          </a:custGeom>
          <a:noFill/>
          <a:ln w="57150"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D42402F1-16E8-46E4-9F0B-D13831D17990}"/>
              </a:ext>
            </a:extLst>
          </p:cNvPr>
          <p:cNvSpPr txBox="1"/>
          <p:nvPr/>
        </p:nvSpPr>
        <p:spPr>
          <a:xfrm>
            <a:off x="6426377" y="2646360"/>
            <a:ext cx="2438399" cy="369332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3.14159</a:t>
            </a:r>
          </a:p>
        </p:txBody>
      </p:sp>
      <p:sp>
        <p:nvSpPr>
          <p:cNvPr id="40" name="Content Placeholder 2">
            <a:extLst>
              <a:ext uri="{FF2B5EF4-FFF2-40B4-BE49-F238E27FC236}">
                <a16:creationId xmlns:a16="http://schemas.microsoft.com/office/drawing/2014/main" id="{5BDC3387-79AF-4575-B895-17905E7C59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6541" y="4314414"/>
            <a:ext cx="6282800" cy="1210403"/>
          </a:xfrm>
        </p:spPr>
        <p:txBody>
          <a:bodyPr/>
          <a:lstStyle/>
          <a:p>
            <a:r>
              <a:rPr lang="en-US" dirty="0"/>
              <a:t>Pointers can refer to the same address as other pointers just fine.</a:t>
            </a:r>
          </a:p>
          <a:p>
            <a:pPr lvl="1"/>
            <a:r>
              <a:rPr lang="en-US" i="1" dirty="0">
                <a:solidFill>
                  <a:srgbClr val="C0000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They interpret whatever binary information is there</a:t>
            </a:r>
            <a:r>
              <a:rPr lang="en-US" dirty="0">
                <a:solidFill>
                  <a:srgbClr val="C0000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.</a:t>
            </a:r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796340E2-82DD-436F-8932-D68B080BEC97}"/>
              </a:ext>
            </a:extLst>
          </p:cNvPr>
          <p:cNvSpPr/>
          <p:nvPr/>
        </p:nvSpPr>
        <p:spPr>
          <a:xfrm>
            <a:off x="2628900" y="1908032"/>
            <a:ext cx="3714750" cy="2413196"/>
          </a:xfrm>
          <a:custGeom>
            <a:avLst/>
            <a:gdLst>
              <a:gd name="connsiteX0" fmla="*/ 0 w 3714750"/>
              <a:gd name="connsiteY0" fmla="*/ 1082818 h 2413196"/>
              <a:gd name="connsiteX1" fmla="*/ 1933575 w 3714750"/>
              <a:gd name="connsiteY1" fmla="*/ 35068 h 2413196"/>
              <a:gd name="connsiteX2" fmla="*/ 2076450 w 3714750"/>
              <a:gd name="connsiteY2" fmla="*/ 2225818 h 2413196"/>
              <a:gd name="connsiteX3" fmla="*/ 3714750 w 3714750"/>
              <a:gd name="connsiteY3" fmla="*/ 2149618 h 2413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14750" h="2413196">
                <a:moveTo>
                  <a:pt x="0" y="1082818"/>
                </a:moveTo>
                <a:cubicBezTo>
                  <a:pt x="793750" y="463693"/>
                  <a:pt x="1587500" y="-155432"/>
                  <a:pt x="1933575" y="35068"/>
                </a:cubicBezTo>
                <a:cubicBezTo>
                  <a:pt x="2279650" y="225568"/>
                  <a:pt x="1779588" y="1873393"/>
                  <a:pt x="2076450" y="2225818"/>
                </a:cubicBezTo>
                <a:cubicBezTo>
                  <a:pt x="2373312" y="2578243"/>
                  <a:pt x="3044031" y="2363930"/>
                  <a:pt x="3714750" y="2149618"/>
                </a:cubicBezTo>
              </a:path>
            </a:pathLst>
          </a:custGeom>
          <a:noFill/>
          <a:ln w="57150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 Box 17">
            <a:extLst>
              <a:ext uri="{FF2B5EF4-FFF2-40B4-BE49-F238E27FC236}">
                <a16:creationId xmlns:a16="http://schemas.microsoft.com/office/drawing/2014/main" id="{19DB62ED-ABB3-4F36-B27D-F2B88C04D0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10551" y="2274933"/>
            <a:ext cx="1646605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buClrTx/>
              <a:defRPr/>
            </a:pPr>
            <a:r>
              <a:rPr lang="en-US" b="1" dirty="0">
                <a:solidFill>
                  <a:prstClr val="black"/>
                </a:solidFill>
                <a:latin typeface="Inconsolata" panose="020B0609030003000000" pitchFamily="49" charset="0"/>
                <a:ea typeface="ＭＳ Ｐゴシック" charset="-128"/>
                <a:cs typeface="Courier"/>
              </a:rPr>
              <a:t> </a:t>
            </a:r>
            <a:r>
              <a:rPr lang="en-US" b="1" kern="1200" dirty="0">
                <a:solidFill>
                  <a:prstClr val="black"/>
                </a:solidFill>
                <a:latin typeface="Inconsolata" panose="020B0609030003000000" pitchFamily="49" charset="0"/>
                <a:ea typeface="ＭＳ Ｐゴシック" charset="-128"/>
                <a:cs typeface="Courier"/>
              </a:rPr>
              <a:t> 0xB804524C</a:t>
            </a:r>
            <a:endParaRPr lang="en-US" sz="1600" b="1" kern="1200" dirty="0">
              <a:solidFill>
                <a:prstClr val="black"/>
              </a:solidFill>
              <a:latin typeface="Inconsolata" panose="020B0609030003000000" pitchFamily="49" charset="0"/>
              <a:ea typeface="ＭＳ Ｐゴシック" charset="-128"/>
              <a:cs typeface="Courier"/>
            </a:endParaRPr>
          </a:p>
        </p:txBody>
      </p:sp>
      <p:sp>
        <p:nvSpPr>
          <p:cNvPr id="16" name="Text Box 17">
            <a:extLst>
              <a:ext uri="{FF2B5EF4-FFF2-40B4-BE49-F238E27FC236}">
                <a16:creationId xmlns:a16="http://schemas.microsoft.com/office/drawing/2014/main" id="{F39982E3-EA9A-44E3-B556-0937394078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10551" y="3396420"/>
            <a:ext cx="1646605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buClrTx/>
              <a:defRPr/>
            </a:pPr>
            <a:r>
              <a:rPr lang="en-US" b="1" dirty="0">
                <a:solidFill>
                  <a:prstClr val="black"/>
                </a:solidFill>
                <a:latin typeface="Inconsolata" panose="020B0609030003000000" pitchFamily="49" charset="0"/>
                <a:ea typeface="ＭＳ Ｐゴシック" charset="-128"/>
                <a:cs typeface="Courier"/>
              </a:rPr>
              <a:t> </a:t>
            </a:r>
            <a:r>
              <a:rPr lang="en-US" b="1" kern="1200" dirty="0">
                <a:solidFill>
                  <a:prstClr val="black"/>
                </a:solidFill>
                <a:latin typeface="Inconsolata" panose="020B0609030003000000" pitchFamily="49" charset="0"/>
                <a:ea typeface="ＭＳ Ｐゴシック" charset="-128"/>
                <a:cs typeface="Courier"/>
              </a:rPr>
              <a:t> 0x20000000</a:t>
            </a:r>
            <a:endParaRPr lang="en-US" sz="1600" b="1" kern="1200" dirty="0">
              <a:solidFill>
                <a:prstClr val="black"/>
              </a:solidFill>
              <a:latin typeface="Inconsolata" panose="020B0609030003000000" pitchFamily="49" charset="0"/>
              <a:ea typeface="ＭＳ Ｐゴシック" charset="-128"/>
              <a:cs typeface="Courier"/>
            </a:endParaRPr>
          </a:p>
        </p:txBody>
      </p:sp>
    </p:spTree>
    <p:extLst>
      <p:ext uri="{BB962C8B-B14F-4D97-AF65-F5344CB8AC3E}">
        <p14:creationId xmlns:p14="http://schemas.microsoft.com/office/powerpoint/2010/main" val="1223044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4" grpId="0" animBg="1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Box 34">
            <a:extLst>
              <a:ext uri="{FF2B5EF4-FFF2-40B4-BE49-F238E27FC236}">
                <a16:creationId xmlns:a16="http://schemas.microsoft.com/office/drawing/2014/main" id="{5E536DCE-FFDD-438C-AB08-AF5479661A0A}"/>
              </a:ext>
            </a:extLst>
          </p:cNvPr>
          <p:cNvSpPr txBox="1"/>
          <p:nvPr/>
        </p:nvSpPr>
        <p:spPr>
          <a:xfrm>
            <a:off x="6426377" y="3755324"/>
            <a:ext cx="2438399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42 or 0.1543e10(-8) ?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57B2D27-89F9-4710-8FE9-6E5A3276AC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Interpreting Pointers: A Sign of Trouble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DF3BEBD-F588-481C-9709-2C153879CC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CS/COE 0449 – Spring 2019/2020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A434D44-AC0B-4329-8909-A68A57FAC3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AD609-F83C-4414-814B-B5A2DF99692C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0C4CF66-B5AB-4981-A0A4-B483696846E5}"/>
              </a:ext>
            </a:extLst>
          </p:cNvPr>
          <p:cNvSpPr txBox="1">
            <a:spLocks/>
          </p:cNvSpPr>
          <p:nvPr/>
        </p:nvSpPr>
        <p:spPr>
          <a:xfrm>
            <a:off x="133825" y="760837"/>
            <a:ext cx="8564647" cy="45742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FF0000"/>
              </a:buClr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buNone/>
            </a:pPr>
            <a:endParaRPr lang="en-US" sz="2400" dirty="0">
              <a:solidFill>
                <a:schemeClr val="accent1">
                  <a:lumMod val="75000"/>
                </a:schemeClr>
              </a:solidFill>
              <a:latin typeface="Inconsolata" panose="020B0609030003000000" pitchFamily="49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int</a:t>
            </a:r>
            <a:r>
              <a:rPr lang="en-US" sz="2400" dirty="0">
                <a:latin typeface="Inconsolata" panose="020B0609030003000000" pitchFamily="49" charset="0"/>
              </a:rPr>
              <a:t>* </a:t>
            </a:r>
            <a:r>
              <a:rPr lang="en-US" sz="2400" dirty="0" err="1">
                <a:latin typeface="Inconsolata" panose="020B0609030003000000" pitchFamily="49" charset="0"/>
              </a:rPr>
              <a:t>my_int</a:t>
            </a:r>
            <a:endParaRPr lang="en-US" sz="2400" dirty="0">
              <a:latin typeface="Inconsolata" panose="020B0609030003000000" pitchFamily="49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US" sz="2400" dirty="0">
                <a:latin typeface="Inconsolata" panose="020B0609030003000000" pitchFamily="49" charset="0"/>
              </a:rPr>
              <a:t>  = 0x20000000;</a:t>
            </a:r>
          </a:p>
          <a:p>
            <a:pPr marL="0" indent="0">
              <a:spcBef>
                <a:spcPts val="600"/>
              </a:spcBef>
              <a:buNone/>
            </a:pPr>
            <a:endParaRPr lang="en-US" sz="2400" dirty="0">
              <a:latin typeface="Inconsolata" panose="020B0609030003000000" pitchFamily="49" charset="0"/>
            </a:endParaRPr>
          </a:p>
          <a:p>
            <a:pPr marL="0" indent="0">
              <a:spcBef>
                <a:spcPts val="600"/>
              </a:spcBef>
              <a:buNone/>
            </a:pPr>
            <a:endParaRPr lang="en-US" sz="2400" dirty="0">
              <a:latin typeface="Inconsolata" panose="020B0609030003000000" pitchFamily="49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float</a:t>
            </a:r>
            <a:r>
              <a:rPr lang="en-US" sz="2400" dirty="0">
                <a:latin typeface="Inconsolata" panose="020B0609030003000000" pitchFamily="49" charset="0"/>
              </a:rPr>
              <a:t>* </a:t>
            </a:r>
            <a:r>
              <a:rPr lang="en-US" sz="2400" dirty="0" err="1">
                <a:latin typeface="Inconsolata" panose="020B0609030003000000" pitchFamily="49" charset="0"/>
              </a:rPr>
              <a:t>my_float</a:t>
            </a:r>
            <a:endParaRPr lang="en-US" sz="2400" dirty="0">
              <a:latin typeface="Inconsolata" panose="020B0609030003000000" pitchFamily="49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US" sz="2400" dirty="0">
                <a:latin typeface="Inconsolata" panose="020B0609030003000000" pitchFamily="49" charset="0"/>
              </a:rPr>
              <a:t>  = 0x20000000;</a:t>
            </a:r>
          </a:p>
          <a:p>
            <a:pPr marL="0" indent="0">
              <a:spcBef>
                <a:spcPts val="600"/>
              </a:spcBef>
              <a:buNone/>
            </a:pPr>
            <a:endParaRPr lang="en-US" sz="2400" dirty="0">
              <a:latin typeface="Inconsolata" panose="020B0609030003000000" pitchFamily="49" charset="0"/>
            </a:endParaRPr>
          </a:p>
          <a:p>
            <a:pPr marL="0" indent="0">
              <a:spcBef>
                <a:spcPts val="600"/>
              </a:spcBef>
              <a:buNone/>
            </a:pPr>
            <a:endParaRPr lang="en-US" sz="2400" dirty="0">
              <a:latin typeface="Inconsolata" panose="020B0609030003000000" pitchFamily="49" charset="0"/>
            </a:endParaRPr>
          </a:p>
        </p:txBody>
      </p:sp>
      <p:sp>
        <p:nvSpPr>
          <p:cNvPr id="12" name="Rectangle 5">
            <a:extLst>
              <a:ext uri="{FF2B5EF4-FFF2-40B4-BE49-F238E27FC236}">
                <a16:creationId xmlns:a16="http://schemas.microsoft.com/office/drawing/2014/main" id="{28E68795-6485-4B00-B9D7-0E81281BBA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26377" y="1870770"/>
            <a:ext cx="2438400" cy="3429001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buClrTx/>
              <a:defRPr/>
            </a:pPr>
            <a:endParaRPr lang="en-US" kern="1200">
              <a:solidFill>
                <a:prstClr val="black"/>
              </a:solidFill>
              <a:latin typeface="Calibri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3" name="Text Box 17">
            <a:extLst>
              <a:ext uri="{FF2B5EF4-FFF2-40B4-BE49-F238E27FC236}">
                <a16:creationId xmlns:a16="http://schemas.microsoft.com/office/drawing/2014/main" id="{A7CA5F2A-BC1C-4483-8465-744B504CD0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10551" y="1475166"/>
            <a:ext cx="1646605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buClrTx/>
              <a:defRPr/>
            </a:pPr>
            <a:r>
              <a:rPr lang="en-US" b="1" kern="1200" dirty="0">
                <a:solidFill>
                  <a:prstClr val="black"/>
                </a:solidFill>
                <a:latin typeface="Inconsolata" panose="020B0609030003000000" pitchFamily="49" charset="0"/>
                <a:ea typeface="ＭＳ Ｐゴシック" charset="-128"/>
                <a:cs typeface="Courier"/>
              </a:rPr>
              <a:t>~ 0xFFFFFFFF</a:t>
            </a:r>
            <a:endParaRPr lang="en-US" sz="1600" b="1" kern="1200" dirty="0">
              <a:solidFill>
                <a:prstClr val="black"/>
              </a:solidFill>
              <a:latin typeface="Inconsolata" panose="020B0609030003000000" pitchFamily="49" charset="0"/>
              <a:ea typeface="ＭＳ Ｐゴシック" charset="-128"/>
              <a:cs typeface="Courier"/>
            </a:endParaRPr>
          </a:p>
        </p:txBody>
      </p:sp>
      <p:sp>
        <p:nvSpPr>
          <p:cNvPr id="24" name="Text Box 18">
            <a:extLst>
              <a:ext uri="{FF2B5EF4-FFF2-40B4-BE49-F238E27FC236}">
                <a16:creationId xmlns:a16="http://schemas.microsoft.com/office/drawing/2014/main" id="{67CB2AD3-C984-4727-A08F-8DE56115DD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1322" y="5301866"/>
            <a:ext cx="1646605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buClrTx/>
              <a:defRPr/>
            </a:pPr>
            <a:r>
              <a:rPr lang="en-US" b="1" kern="1200" dirty="0">
                <a:solidFill>
                  <a:prstClr val="black"/>
                </a:solidFill>
                <a:latin typeface="Inconsolata" panose="020B0609030003000000" pitchFamily="49" charset="0"/>
                <a:ea typeface="ＭＳ Ｐゴシック" charset="-128"/>
                <a:cs typeface="Courier"/>
              </a:rPr>
              <a:t>~ 0x00000000</a:t>
            </a:r>
            <a:endParaRPr lang="en-US" sz="1600" b="1" kern="1200" dirty="0">
              <a:solidFill>
                <a:prstClr val="black"/>
              </a:solidFill>
              <a:latin typeface="Inconsolata" panose="020B0609030003000000" pitchFamily="49" charset="0"/>
              <a:ea typeface="ＭＳ Ｐゴシック" charset="-128"/>
              <a:cs typeface="Courier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B7461BC-8E06-47F0-9FBD-E68C1F1B0451}"/>
              </a:ext>
            </a:extLst>
          </p:cNvPr>
          <p:cNvSpPr txBox="1"/>
          <p:nvPr/>
        </p:nvSpPr>
        <p:spPr>
          <a:xfrm>
            <a:off x="6669800" y="683672"/>
            <a:ext cx="19896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buClrTx/>
            </a:pPr>
            <a:r>
              <a:rPr lang="en-US" dirty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Memory</a:t>
            </a:r>
            <a:endParaRPr lang="en-US" kern="1200" dirty="0">
              <a:solidFill>
                <a:prstClr val="black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algn="ctr">
              <a:buClrTx/>
            </a:pPr>
            <a:r>
              <a:rPr lang="en-US" kern="1200" dirty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(32-bit addresses)</a:t>
            </a:r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EFF0ED15-3426-4AEE-A3C7-379BD5BF5538}"/>
              </a:ext>
            </a:extLst>
          </p:cNvPr>
          <p:cNvSpPr/>
          <p:nvPr/>
        </p:nvSpPr>
        <p:spPr>
          <a:xfrm>
            <a:off x="2331371" y="1142733"/>
            <a:ext cx="4076409" cy="2882143"/>
          </a:xfrm>
          <a:custGeom>
            <a:avLst/>
            <a:gdLst>
              <a:gd name="connsiteX0" fmla="*/ 0 w 4076409"/>
              <a:gd name="connsiteY0" fmla="*/ 218397 h 2882143"/>
              <a:gd name="connsiteX1" fmla="*/ 1033063 w 4076409"/>
              <a:gd name="connsiteY1" fmla="*/ 239337 h 2882143"/>
              <a:gd name="connsiteX2" fmla="*/ 1305289 w 4076409"/>
              <a:gd name="connsiteY2" fmla="*/ 2654470 h 2882143"/>
              <a:gd name="connsiteX3" fmla="*/ 4076409 w 4076409"/>
              <a:gd name="connsiteY3" fmla="*/ 2787093 h 2882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76409" h="2882143">
                <a:moveTo>
                  <a:pt x="0" y="218397"/>
                </a:moveTo>
                <a:cubicBezTo>
                  <a:pt x="407757" y="25861"/>
                  <a:pt x="815515" y="-166675"/>
                  <a:pt x="1033063" y="239337"/>
                </a:cubicBezTo>
                <a:cubicBezTo>
                  <a:pt x="1250611" y="645349"/>
                  <a:pt x="798065" y="2229844"/>
                  <a:pt x="1305289" y="2654470"/>
                </a:cubicBezTo>
                <a:cubicBezTo>
                  <a:pt x="1812513" y="3079096"/>
                  <a:pt x="3623863" y="2777786"/>
                  <a:pt x="4076409" y="2787093"/>
                </a:cubicBezTo>
              </a:path>
            </a:pathLst>
          </a:custGeom>
          <a:noFill/>
          <a:ln w="57150"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D42402F1-16E8-46E4-9F0B-D13831D17990}"/>
              </a:ext>
            </a:extLst>
          </p:cNvPr>
          <p:cNvSpPr txBox="1"/>
          <p:nvPr/>
        </p:nvSpPr>
        <p:spPr>
          <a:xfrm>
            <a:off x="6426377" y="2646360"/>
            <a:ext cx="2438399" cy="369332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3.14159</a:t>
            </a:r>
          </a:p>
        </p:txBody>
      </p:sp>
      <p:sp>
        <p:nvSpPr>
          <p:cNvPr id="40" name="Content Placeholder 2">
            <a:extLst>
              <a:ext uri="{FF2B5EF4-FFF2-40B4-BE49-F238E27FC236}">
                <a16:creationId xmlns:a16="http://schemas.microsoft.com/office/drawing/2014/main" id="{5BDC3387-79AF-4575-B895-17905E7C59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6541" y="4314414"/>
            <a:ext cx="6282800" cy="1210403"/>
          </a:xfrm>
        </p:spPr>
        <p:txBody>
          <a:bodyPr/>
          <a:lstStyle/>
          <a:p>
            <a:r>
              <a:rPr lang="en-US" dirty="0"/>
              <a:t>Without the pointer, allocated data may linger forever without a way to reference it again!</a:t>
            </a:r>
          </a:p>
          <a:p>
            <a:pPr lvl="1"/>
            <a:r>
              <a:rPr lang="en-US" i="1" dirty="0">
                <a:solidFill>
                  <a:srgbClr val="C0000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C does not manage freeing memory for you.</a:t>
            </a:r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796340E2-82DD-436F-8932-D68B080BEC97}"/>
              </a:ext>
            </a:extLst>
          </p:cNvPr>
          <p:cNvSpPr/>
          <p:nvPr/>
        </p:nvSpPr>
        <p:spPr>
          <a:xfrm>
            <a:off x="2628900" y="1908032"/>
            <a:ext cx="3714750" cy="2413196"/>
          </a:xfrm>
          <a:custGeom>
            <a:avLst/>
            <a:gdLst>
              <a:gd name="connsiteX0" fmla="*/ 0 w 3714750"/>
              <a:gd name="connsiteY0" fmla="*/ 1082818 h 2413196"/>
              <a:gd name="connsiteX1" fmla="*/ 1933575 w 3714750"/>
              <a:gd name="connsiteY1" fmla="*/ 35068 h 2413196"/>
              <a:gd name="connsiteX2" fmla="*/ 2076450 w 3714750"/>
              <a:gd name="connsiteY2" fmla="*/ 2225818 h 2413196"/>
              <a:gd name="connsiteX3" fmla="*/ 3714750 w 3714750"/>
              <a:gd name="connsiteY3" fmla="*/ 2149618 h 2413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14750" h="2413196">
                <a:moveTo>
                  <a:pt x="0" y="1082818"/>
                </a:moveTo>
                <a:cubicBezTo>
                  <a:pt x="793750" y="463693"/>
                  <a:pt x="1587500" y="-155432"/>
                  <a:pt x="1933575" y="35068"/>
                </a:cubicBezTo>
                <a:cubicBezTo>
                  <a:pt x="2279650" y="225568"/>
                  <a:pt x="1779588" y="1873393"/>
                  <a:pt x="2076450" y="2225818"/>
                </a:cubicBezTo>
                <a:cubicBezTo>
                  <a:pt x="2373312" y="2578243"/>
                  <a:pt x="3044031" y="2363930"/>
                  <a:pt x="3714750" y="2149618"/>
                </a:cubicBezTo>
              </a:path>
            </a:pathLst>
          </a:custGeom>
          <a:noFill/>
          <a:ln w="57150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35AE7DB-59F1-43B9-8D18-35D36243FA98}"/>
              </a:ext>
            </a:extLst>
          </p:cNvPr>
          <p:cNvSpPr txBox="1"/>
          <p:nvPr/>
        </p:nvSpPr>
        <p:spPr>
          <a:xfrm>
            <a:off x="8057945" y="2016941"/>
            <a:ext cx="70739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C00000"/>
                </a:solidFill>
                <a:sym typeface="Wingdings" panose="05000000000000000000" pitchFamily="2" charset="2"/>
              </a:rPr>
              <a:t></a:t>
            </a:r>
            <a:endParaRPr lang="en-US" sz="4400" dirty="0">
              <a:solidFill>
                <a:srgbClr val="C00000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2E1C1AF-FABE-4077-9CB5-B8BBA31F3466}"/>
              </a:ext>
            </a:extLst>
          </p:cNvPr>
          <p:cNvSpPr/>
          <p:nvPr/>
        </p:nvSpPr>
        <p:spPr>
          <a:xfrm>
            <a:off x="6432335" y="2310222"/>
            <a:ext cx="16770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C0000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  <a:sym typeface="Wingdings" panose="05000000000000000000" pitchFamily="2" charset="2"/>
              </a:rPr>
              <a:t>Help I’m Lost! </a:t>
            </a:r>
            <a:endParaRPr lang="en-US" dirty="0"/>
          </a:p>
        </p:txBody>
      </p:sp>
      <p:sp>
        <p:nvSpPr>
          <p:cNvPr id="18" name="Text Box 17">
            <a:extLst>
              <a:ext uri="{FF2B5EF4-FFF2-40B4-BE49-F238E27FC236}">
                <a16:creationId xmlns:a16="http://schemas.microsoft.com/office/drawing/2014/main" id="{CB8A9BFF-7EDB-4920-B71C-FF6DA617CC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10551" y="3396420"/>
            <a:ext cx="1646605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buClrTx/>
              <a:defRPr/>
            </a:pPr>
            <a:r>
              <a:rPr lang="en-US" b="1" dirty="0">
                <a:solidFill>
                  <a:prstClr val="black"/>
                </a:solidFill>
                <a:latin typeface="Inconsolata" panose="020B0609030003000000" pitchFamily="49" charset="0"/>
                <a:ea typeface="ＭＳ Ｐゴシック" charset="-128"/>
                <a:cs typeface="Courier"/>
              </a:rPr>
              <a:t> </a:t>
            </a:r>
            <a:r>
              <a:rPr lang="en-US" b="1" kern="1200" dirty="0">
                <a:solidFill>
                  <a:prstClr val="black"/>
                </a:solidFill>
                <a:latin typeface="Inconsolata" panose="020B0609030003000000" pitchFamily="49" charset="0"/>
                <a:ea typeface="ＭＳ Ｐゴシック" charset="-128"/>
                <a:cs typeface="Courier"/>
              </a:rPr>
              <a:t> 0x20000000</a:t>
            </a:r>
            <a:endParaRPr lang="en-US" sz="1600" b="1" kern="1200" dirty="0">
              <a:solidFill>
                <a:prstClr val="black"/>
              </a:solidFill>
              <a:latin typeface="Inconsolata" panose="020B0609030003000000" pitchFamily="49" charset="0"/>
              <a:ea typeface="ＭＳ Ｐゴシック" charset="-128"/>
              <a:cs typeface="Courier"/>
            </a:endParaRPr>
          </a:p>
        </p:txBody>
      </p:sp>
    </p:spTree>
    <p:extLst>
      <p:ext uri="{BB962C8B-B14F-4D97-AF65-F5344CB8AC3E}">
        <p14:creationId xmlns:p14="http://schemas.microsoft.com/office/powerpoint/2010/main" val="325581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55D5A5-2AF8-4077-B048-70275D2E90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Dereferencing Pointers: A Star is Born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3AD75B-77BE-4CEA-BE26-E49AB1B26F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620" y="760288"/>
            <a:ext cx="8343900" cy="4387181"/>
          </a:xfrm>
        </p:spPr>
        <p:txBody>
          <a:bodyPr/>
          <a:lstStyle/>
          <a:p>
            <a:r>
              <a:rPr lang="en-US" dirty="0"/>
              <a:t>So, we have some ambiguity in our language.</a:t>
            </a:r>
          </a:p>
          <a:p>
            <a:r>
              <a:rPr lang="en-US" dirty="0"/>
              <a:t>If we have a </a:t>
            </a:r>
            <a:r>
              <a:rPr lang="en-US" dirty="0">
                <a:latin typeface="Lato Black" panose="020B0604020202020204" charset="0"/>
                <a:ea typeface="Lato Black" panose="020B0604020202020204" charset="0"/>
                <a:cs typeface="Lato Black" panose="020B0604020202020204" charset="0"/>
              </a:rPr>
              <a:t>variable that holds an address</a:t>
            </a:r>
            <a:r>
              <a:rPr lang="en-US" dirty="0"/>
              <a:t>, normal operations </a:t>
            </a:r>
            <a:r>
              <a:rPr lang="en-US" i="1" dirty="0"/>
              <a:t>change the address not the value</a:t>
            </a:r>
            <a:r>
              <a:rPr lang="en-US" dirty="0"/>
              <a:t> referenced by the pointer.</a:t>
            </a:r>
          </a:p>
          <a:p>
            <a:endParaRPr lang="en-US" i="1" dirty="0"/>
          </a:p>
          <a:p>
            <a:r>
              <a:rPr lang="en-US" dirty="0"/>
              <a:t>We use the 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  <a:latin typeface="Lato Black" panose="020B0604020202020204" charset="0"/>
                <a:ea typeface="Lato Black" panose="020B0604020202020204" charset="0"/>
                <a:cs typeface="Lato Black" panose="020B0604020202020204" charset="0"/>
              </a:rPr>
              <a:t>dereference operator </a:t>
            </a:r>
            <a:r>
              <a:rPr lang="en-US" dirty="0"/>
              <a:t>(</a:t>
            </a:r>
            <a:r>
              <a:rPr lang="en-US" dirty="0">
                <a:latin typeface="Inconsolata" panose="020B0609030003000000" pitchFamily="49" charset="0"/>
              </a:rPr>
              <a:t> </a:t>
            </a:r>
            <a:r>
              <a:rPr lang="en-US" dirty="0">
                <a:solidFill>
                  <a:srgbClr val="FF0000"/>
                </a:solidFill>
                <a:latin typeface="Inconsolata" panose="020B0609030003000000" pitchFamily="49" charset="0"/>
              </a:rPr>
              <a:t>* </a:t>
            </a:r>
            <a:r>
              <a:rPr lang="en-US" dirty="0"/>
              <a:t>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BB27FA-76ED-40C0-9348-D1575C5B2C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CS/COE 0449 – Spring 2019/2020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39D245B-42F9-4CE6-86A3-F02C67CEA3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AD609-F83C-4414-814B-B5A2DF99692C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91E24B2-27D9-43F3-83B3-AEE54AE2AA33}"/>
              </a:ext>
            </a:extLst>
          </p:cNvPr>
          <p:cNvSpPr txBox="1">
            <a:spLocks/>
          </p:cNvSpPr>
          <p:nvPr/>
        </p:nvSpPr>
        <p:spPr>
          <a:xfrm>
            <a:off x="165101" y="2857500"/>
            <a:ext cx="8845074" cy="28459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FF0000"/>
              </a:buClr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buNone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int</a:t>
            </a:r>
            <a:r>
              <a:rPr lang="en-US" sz="2400" dirty="0">
                <a:latin typeface="Inconsolata" panose="020B0609030003000000" pitchFamily="49" charset="0"/>
              </a:rPr>
              <a:t>* </a:t>
            </a:r>
            <a:r>
              <a:rPr lang="en-US" sz="2400" dirty="0" err="1">
                <a:latin typeface="Inconsolata" panose="020B0609030003000000" pitchFamily="49" charset="0"/>
              </a:rPr>
              <a:t>dataptr</a:t>
            </a:r>
            <a:r>
              <a:rPr lang="en-US" sz="2400" dirty="0">
                <a:latin typeface="Inconsolata" panose="020B0609030003000000" pitchFamily="49" charset="0"/>
              </a:rPr>
              <a:t> = 0x00800000;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Inconsolata" panose="020B0609030003000000" pitchFamily="49" charset="0"/>
              </a:rPr>
              <a:t> // this address is arbitrary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400" dirty="0" err="1">
                <a:latin typeface="Inconsolata" panose="020B0609030003000000" pitchFamily="49" charset="0"/>
              </a:rPr>
              <a:t>dataptr</a:t>
            </a:r>
            <a:r>
              <a:rPr lang="en-US" sz="2400" dirty="0">
                <a:latin typeface="Inconsolata" panose="020B0609030003000000" pitchFamily="49" charset="0"/>
              </a:rPr>
              <a:t> = 0xffffffff;      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Inconsolata" panose="020B0609030003000000" pitchFamily="49" charset="0"/>
              </a:rPr>
              <a:t>// Reassigns the ADDRESS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400" dirty="0">
                <a:solidFill>
                  <a:srgbClr val="FF0000"/>
                </a:solidFill>
                <a:latin typeface="Inconsolata" panose="020B0609030003000000" pitchFamily="49" charset="0"/>
              </a:rPr>
              <a:t>*</a:t>
            </a:r>
            <a:r>
              <a:rPr lang="en-US" sz="2400" dirty="0" err="1">
                <a:latin typeface="Inconsolata" panose="020B0609030003000000" pitchFamily="49" charset="0"/>
              </a:rPr>
              <a:t>dataptr</a:t>
            </a:r>
            <a:r>
              <a:rPr lang="en-US" sz="2400" dirty="0">
                <a:latin typeface="Inconsolata" panose="020B0609030003000000" pitchFamily="49" charset="0"/>
              </a:rPr>
              <a:t> = 42;             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Inconsolata" panose="020B0609030003000000" pitchFamily="49" charset="0"/>
              </a:rPr>
              <a:t>// Reassigns the VALUE</a:t>
            </a:r>
          </a:p>
          <a:p>
            <a:pPr marL="0" indent="0">
              <a:spcBef>
                <a:spcPts val="600"/>
              </a:spcBef>
              <a:buNone/>
            </a:pPr>
            <a:endParaRPr lang="en-US" sz="2400" dirty="0">
              <a:solidFill>
                <a:schemeClr val="accent6">
                  <a:lumMod val="50000"/>
                </a:schemeClr>
              </a:solidFill>
              <a:latin typeface="Inconsolata" panose="020B0609030003000000" pitchFamily="49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int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Inconsolata" panose="020B0609030003000000" pitchFamily="49" charset="0"/>
              </a:rPr>
              <a:t> </a:t>
            </a:r>
            <a:r>
              <a:rPr lang="en-US" sz="2400" dirty="0">
                <a:latin typeface="Inconsolata" panose="020B0609030003000000" pitchFamily="49" charset="0"/>
              </a:rPr>
              <a:t>data = 0xc0de;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Inconsolata" panose="020B0609030003000000" pitchFamily="49" charset="0"/>
              </a:rPr>
              <a:t>		// Initializes a new variable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400" dirty="0">
                <a:latin typeface="Inconsolata" panose="020B0609030003000000" pitchFamily="49" charset="0"/>
              </a:rPr>
              <a:t>data = </a:t>
            </a:r>
            <a:r>
              <a:rPr lang="en-US" sz="2400" dirty="0">
                <a:solidFill>
                  <a:srgbClr val="FF0000"/>
                </a:solidFill>
                <a:latin typeface="Inconsolata" panose="020B0609030003000000" pitchFamily="49" charset="0"/>
              </a:rPr>
              <a:t>*</a:t>
            </a:r>
            <a:r>
              <a:rPr lang="en-US" sz="2400" dirty="0" err="1">
                <a:latin typeface="Inconsolata" panose="020B0609030003000000" pitchFamily="49" charset="0"/>
              </a:rPr>
              <a:t>dataptr</a:t>
            </a:r>
            <a:r>
              <a:rPr lang="en-US" sz="2400" dirty="0">
                <a:latin typeface="Inconsolata" panose="020B0609030003000000" pitchFamily="49" charset="0"/>
              </a:rPr>
              <a:t>;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Inconsolata" panose="020B0609030003000000" pitchFamily="49" charset="0"/>
              </a:rPr>
              <a:t>           // Assigns VALUE from pointer</a:t>
            </a:r>
          </a:p>
        </p:txBody>
      </p:sp>
    </p:spTree>
    <p:extLst>
      <p:ext uri="{BB962C8B-B14F-4D97-AF65-F5344CB8AC3E}">
        <p14:creationId xmlns:p14="http://schemas.microsoft.com/office/powerpoint/2010/main" val="113689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55D5A5-2AF8-4077-B048-70275D2E90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Dereferencing Pointers: A Star is Born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3AD75B-77BE-4CEA-BE26-E49AB1B26F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619" y="760288"/>
            <a:ext cx="8845073" cy="4387181"/>
          </a:xfrm>
        </p:spPr>
        <p:txBody>
          <a:bodyPr/>
          <a:lstStyle/>
          <a:p>
            <a:r>
              <a:rPr lang="en-US" dirty="0"/>
              <a:t>Remember: C implicitly coerces whatever values you throw at it…</a:t>
            </a:r>
            <a:endParaRPr lang="en-US" i="1" dirty="0"/>
          </a:p>
          <a:p>
            <a:r>
              <a:rPr lang="en-US" dirty="0"/>
              <a:t>Incorrectly assigning a value to an address or vice versa will be…</a:t>
            </a:r>
          </a:p>
          <a:p>
            <a:pPr lvl="1"/>
            <a:r>
              <a:rPr lang="en-US" dirty="0"/>
              <a:t>… Well … It will be surprising to say the least.</a:t>
            </a:r>
          </a:p>
          <a:p>
            <a:r>
              <a:rPr lang="en-US" dirty="0"/>
              <a:t>Generally, compilers will issue a warning.</a:t>
            </a:r>
          </a:p>
          <a:p>
            <a:pPr lvl="1"/>
            <a:r>
              <a:rPr lang="en-US" dirty="0"/>
              <a:t>But warnings mean it still compiles!! (You should eliminate warnings in practice)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BB27FA-76ED-40C0-9348-D1575C5B2C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CS/COE 0449 – Spring 2019/2020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39D245B-42F9-4CE6-86A3-F02C67CEA3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AD609-F83C-4414-814B-B5A2DF99692C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91E24B2-27D9-43F3-83B3-AEE54AE2AA33}"/>
              </a:ext>
            </a:extLst>
          </p:cNvPr>
          <p:cNvSpPr txBox="1">
            <a:spLocks/>
          </p:cNvSpPr>
          <p:nvPr/>
        </p:nvSpPr>
        <p:spPr>
          <a:xfrm>
            <a:off x="165101" y="2732926"/>
            <a:ext cx="8845074" cy="29705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FF0000"/>
              </a:buClr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buNone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int</a:t>
            </a:r>
            <a:r>
              <a:rPr lang="en-US" sz="2400" dirty="0">
                <a:latin typeface="Inconsolata" panose="020B0609030003000000" pitchFamily="49" charset="0"/>
              </a:rPr>
              <a:t>* </a:t>
            </a:r>
            <a:r>
              <a:rPr lang="en-US" sz="2400" dirty="0" err="1">
                <a:latin typeface="Inconsolata" panose="020B0609030003000000" pitchFamily="49" charset="0"/>
              </a:rPr>
              <a:t>dataptr</a:t>
            </a:r>
            <a:r>
              <a:rPr lang="en-US" sz="2400" dirty="0">
                <a:latin typeface="Inconsolata" panose="020B0609030003000000" pitchFamily="49" charset="0"/>
              </a:rPr>
              <a:t> = 0x00800000;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Inconsolata" panose="020B0609030003000000" pitchFamily="49" charset="0"/>
              </a:rPr>
              <a:t> // this address is arbitrary</a:t>
            </a:r>
          </a:p>
          <a:p>
            <a:pPr marL="0" indent="0">
              <a:spcBef>
                <a:spcPts val="600"/>
              </a:spcBef>
              <a:buNone/>
            </a:pPr>
            <a:endParaRPr lang="en-US" sz="2400" dirty="0">
              <a:solidFill>
                <a:schemeClr val="accent6">
                  <a:lumMod val="50000"/>
                </a:schemeClr>
              </a:solidFill>
              <a:latin typeface="Inconsolata" panose="020B0609030003000000" pitchFamily="49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int</a:t>
            </a:r>
            <a:r>
              <a:rPr lang="en-US" sz="2400" dirty="0">
                <a:latin typeface="Inconsolata" panose="020B0609030003000000" pitchFamily="49" charset="0"/>
              </a:rPr>
              <a:t>* </a:t>
            </a:r>
            <a:r>
              <a:rPr lang="en-US" sz="2400" dirty="0" err="1">
                <a:latin typeface="Inconsolata" panose="020B0609030003000000" pitchFamily="49" charset="0"/>
              </a:rPr>
              <a:t>secondptr</a:t>
            </a:r>
            <a:r>
              <a:rPr lang="en-US" sz="2400" dirty="0">
                <a:latin typeface="Inconsolata" panose="020B0609030003000000" pitchFamily="49" charset="0"/>
              </a:rPr>
              <a:t> = </a:t>
            </a:r>
            <a:r>
              <a:rPr lang="en-US" sz="2400" dirty="0" err="1">
                <a:latin typeface="Inconsolata" panose="020B0609030003000000" pitchFamily="49" charset="0"/>
              </a:rPr>
              <a:t>dataptr</a:t>
            </a:r>
            <a:r>
              <a:rPr lang="en-US" sz="2400" dirty="0">
                <a:latin typeface="Inconsolata" panose="020B0609030003000000" pitchFamily="49" charset="0"/>
              </a:rPr>
              <a:t>;  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Inconsolata" panose="020B0609030003000000" pitchFamily="49" charset="0"/>
              </a:rPr>
              <a:t>// Assigns ADDRESS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400" dirty="0">
                <a:solidFill>
                  <a:srgbClr val="FF0000"/>
                </a:solidFill>
                <a:latin typeface="Inconsolata" panose="020B0609030003000000" pitchFamily="49" charset="0"/>
              </a:rPr>
              <a:t>int* </a:t>
            </a:r>
            <a:r>
              <a:rPr lang="en-US" sz="2400" dirty="0" err="1">
                <a:solidFill>
                  <a:srgbClr val="FF0000"/>
                </a:solidFill>
                <a:latin typeface="Inconsolata" panose="020B0609030003000000" pitchFamily="49" charset="0"/>
              </a:rPr>
              <a:t>thirdptr</a:t>
            </a:r>
            <a:r>
              <a:rPr lang="en-US" sz="2400" dirty="0">
                <a:solidFill>
                  <a:srgbClr val="FF0000"/>
                </a:solidFill>
                <a:latin typeface="Inconsolata" panose="020B0609030003000000" pitchFamily="49" charset="0"/>
              </a:rPr>
              <a:t> = *</a:t>
            </a:r>
            <a:r>
              <a:rPr lang="en-US" sz="2400" dirty="0" err="1">
                <a:solidFill>
                  <a:srgbClr val="FF0000"/>
                </a:solidFill>
                <a:latin typeface="Inconsolata" panose="020B0609030003000000" pitchFamily="49" charset="0"/>
              </a:rPr>
              <a:t>dataptr</a:t>
            </a:r>
            <a:r>
              <a:rPr lang="en-US" sz="2400" dirty="0">
                <a:solidFill>
                  <a:srgbClr val="FF0000"/>
                </a:solidFill>
                <a:latin typeface="Inconsolata" panose="020B0609030003000000" pitchFamily="49" charset="0"/>
              </a:rPr>
              <a:t>;  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Inconsolata" panose="020B0609030003000000" pitchFamily="49" charset="0"/>
              </a:rPr>
              <a:t>// VALUE casted to ADDRESS?</a:t>
            </a:r>
          </a:p>
          <a:p>
            <a:pPr marL="0" indent="0">
              <a:spcBef>
                <a:spcPts val="600"/>
              </a:spcBef>
              <a:buNone/>
            </a:pPr>
            <a:endParaRPr lang="en-US" sz="2400" dirty="0">
              <a:solidFill>
                <a:schemeClr val="accent6">
                  <a:lumMod val="50000"/>
                </a:schemeClr>
              </a:solidFill>
              <a:latin typeface="Inconsolata" panose="020B0609030003000000" pitchFamily="49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US" sz="2400" b="1" dirty="0">
                <a:solidFill>
                  <a:srgbClr val="7030A0"/>
                </a:solidFill>
                <a:latin typeface="Inconsolata" panose="020B0609030003000000" pitchFamily="49" charset="0"/>
              </a:rPr>
              <a:t>example.c:4:17: warning: initialization of 'int *' from 'int' makes pointer from integer without a cast</a:t>
            </a:r>
          </a:p>
        </p:txBody>
      </p:sp>
    </p:spTree>
    <p:extLst>
      <p:ext uri="{BB962C8B-B14F-4D97-AF65-F5344CB8AC3E}">
        <p14:creationId xmlns:p14="http://schemas.microsoft.com/office/powerpoint/2010/main" val="2434307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55D5A5-2AF8-4077-B048-70275D2E90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Referencing Data: An… &amp;… is Born?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3AD75B-77BE-4CEA-BE26-E49AB1B26F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620" y="760288"/>
            <a:ext cx="8343900" cy="4387181"/>
          </a:xfrm>
        </p:spPr>
        <p:txBody>
          <a:bodyPr/>
          <a:lstStyle/>
          <a:p>
            <a:r>
              <a:rPr lang="en-US" dirty="0"/>
              <a:t>Again… ambiguity. When do you want the address or the data?</a:t>
            </a:r>
          </a:p>
          <a:p>
            <a:r>
              <a:rPr lang="en-US" dirty="0"/>
              <a:t>We can pull out the address to data and assign that to a pointer.</a:t>
            </a:r>
          </a:p>
          <a:p>
            <a:pPr lvl="1"/>
            <a:r>
              <a:rPr lang="en-US" i="1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Sometimes we refer to pointers as ‘references’ to data.</a:t>
            </a:r>
          </a:p>
          <a:p>
            <a:endParaRPr lang="en-US" i="1" dirty="0"/>
          </a:p>
          <a:p>
            <a:r>
              <a:rPr lang="en-US" dirty="0"/>
              <a:t>We use the 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  <a:latin typeface="Lato Black" panose="020B0604020202020204" charset="0"/>
                <a:ea typeface="Lato Black" panose="020B0604020202020204" charset="0"/>
                <a:cs typeface="Lato Black" panose="020B0604020202020204" charset="0"/>
              </a:rPr>
              <a:t>reference operator </a:t>
            </a:r>
            <a:r>
              <a:rPr lang="en-US" dirty="0"/>
              <a:t>(</a:t>
            </a:r>
            <a:r>
              <a:rPr lang="en-US" dirty="0">
                <a:latin typeface="Inconsolata" panose="020B0609030003000000" pitchFamily="49" charset="0"/>
              </a:rPr>
              <a:t> </a:t>
            </a:r>
            <a:r>
              <a:rPr lang="en-US" dirty="0">
                <a:solidFill>
                  <a:srgbClr val="FF0000"/>
                </a:solidFill>
                <a:latin typeface="Inconsolata" panose="020B0609030003000000" pitchFamily="49" charset="0"/>
              </a:rPr>
              <a:t>&amp; </a:t>
            </a:r>
            <a:r>
              <a:rPr lang="en-US" dirty="0"/>
              <a:t>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BB27FA-76ED-40C0-9348-D1575C5B2C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CS/COE 0449 – Spring 2019/2020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39D245B-42F9-4CE6-86A3-F02C67CEA3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AD609-F83C-4414-814B-B5A2DF99692C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91E24B2-27D9-43F3-83B3-AEE54AE2AA33}"/>
              </a:ext>
            </a:extLst>
          </p:cNvPr>
          <p:cNvSpPr txBox="1">
            <a:spLocks/>
          </p:cNvSpPr>
          <p:nvPr/>
        </p:nvSpPr>
        <p:spPr>
          <a:xfrm>
            <a:off x="165101" y="3010328"/>
            <a:ext cx="8845074" cy="26931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FF0000"/>
              </a:buClr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buNone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int</a:t>
            </a:r>
            <a:r>
              <a:rPr lang="en-US" sz="2400" dirty="0">
                <a:latin typeface="Inconsolata" panose="020B0609030003000000" pitchFamily="49" charset="0"/>
              </a:rPr>
              <a:t>* </a:t>
            </a:r>
            <a:r>
              <a:rPr lang="en-US" sz="2400" dirty="0" err="1">
                <a:latin typeface="Inconsolata" panose="020B0609030003000000" pitchFamily="49" charset="0"/>
              </a:rPr>
              <a:t>dataptr</a:t>
            </a:r>
            <a:r>
              <a:rPr lang="en-US" sz="2400" dirty="0">
                <a:latin typeface="Inconsolata" panose="020B0609030003000000" pitchFamily="49" charset="0"/>
              </a:rPr>
              <a:t> = 0x00800000;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Inconsolata" panose="020B0609030003000000" pitchFamily="49" charset="0"/>
              </a:rPr>
              <a:t> // this address is arbitrary</a:t>
            </a:r>
          </a:p>
          <a:p>
            <a:pPr marL="0" indent="0">
              <a:spcBef>
                <a:spcPts val="600"/>
              </a:spcBef>
              <a:buNone/>
            </a:pPr>
            <a:endParaRPr lang="en-US" sz="2400" dirty="0">
              <a:solidFill>
                <a:schemeClr val="accent6">
                  <a:lumMod val="50000"/>
                </a:schemeClr>
              </a:solidFill>
              <a:latin typeface="Inconsolata" panose="020B0609030003000000" pitchFamily="49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int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Inconsolata" panose="020B0609030003000000" pitchFamily="49" charset="0"/>
              </a:rPr>
              <a:t> </a:t>
            </a:r>
            <a:r>
              <a:rPr lang="en-US" sz="2400" dirty="0">
                <a:latin typeface="Inconsolata" panose="020B0609030003000000" pitchFamily="49" charset="0"/>
              </a:rPr>
              <a:t>data = 0xc0de;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Inconsolata" panose="020B0609030003000000" pitchFamily="49" charset="0"/>
              </a:rPr>
              <a:t>		// Initializes a new variable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400" dirty="0" err="1">
                <a:latin typeface="Inconsolata" panose="020B0609030003000000" pitchFamily="49" charset="0"/>
              </a:rPr>
              <a:t>dataptr</a:t>
            </a:r>
            <a:r>
              <a:rPr lang="en-US" sz="2400" dirty="0">
                <a:latin typeface="Inconsolata" panose="020B0609030003000000" pitchFamily="49" charset="0"/>
              </a:rPr>
              <a:t> = </a:t>
            </a:r>
            <a:r>
              <a:rPr lang="en-US" sz="2400" dirty="0">
                <a:solidFill>
                  <a:srgbClr val="FF0000"/>
                </a:solidFill>
                <a:latin typeface="Inconsolata" panose="020B0609030003000000" pitchFamily="49" charset="0"/>
              </a:rPr>
              <a:t>&amp;</a:t>
            </a:r>
            <a:r>
              <a:rPr lang="en-US" sz="2400" dirty="0">
                <a:latin typeface="Inconsolata" panose="020B0609030003000000" pitchFamily="49" charset="0"/>
              </a:rPr>
              <a:t>data;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Inconsolata" panose="020B0609030003000000" pitchFamily="49" charset="0"/>
              </a:rPr>
              <a:t>           // Assigns ADDRESS to pointer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400" dirty="0">
                <a:latin typeface="Inconsolata" panose="020B0609030003000000" pitchFamily="49" charset="0"/>
              </a:rPr>
              <a:t>*</a:t>
            </a:r>
            <a:r>
              <a:rPr lang="en-US" sz="2400" dirty="0" err="1">
                <a:latin typeface="Inconsolata" panose="020B0609030003000000" pitchFamily="49" charset="0"/>
              </a:rPr>
              <a:t>dataptr</a:t>
            </a:r>
            <a:r>
              <a:rPr lang="en-US" sz="2400" dirty="0">
                <a:latin typeface="Inconsolata" panose="020B0609030003000000" pitchFamily="49" charset="0"/>
              </a:rPr>
              <a:t> = 42;             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Inconsolata" panose="020B0609030003000000" pitchFamily="49" charset="0"/>
              </a:rPr>
              <a:t>// Assigns 42 to memory!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400" dirty="0" err="1">
                <a:latin typeface="Inconsolata" panose="020B0609030003000000" pitchFamily="49" charset="0"/>
              </a:rPr>
              <a:t>printf</a:t>
            </a:r>
            <a:r>
              <a:rPr lang="en-US" sz="2400" dirty="0">
                <a:latin typeface="Inconsolata" panose="020B0609030003000000" pitchFamily="49" charset="0"/>
              </a:rPr>
              <a:t>(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Inconsolata" panose="020B0609030003000000" pitchFamily="49" charset="0"/>
              </a:rPr>
              <a:t>"%d\n"</a:t>
            </a:r>
            <a:r>
              <a:rPr lang="en-US" sz="2400" dirty="0">
                <a:latin typeface="Inconsolata" panose="020B0609030003000000" pitchFamily="49" charset="0"/>
              </a:rPr>
              <a:t>, data);      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Inconsolata" panose="020B0609030003000000" pitchFamily="49" charset="0"/>
              </a:rPr>
              <a:t>// Prints 42!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9E0D0E1-0AB4-415D-BDCD-F9DF708F8B49}"/>
              </a:ext>
            </a:extLst>
          </p:cNvPr>
          <p:cNvSpPr txBox="1"/>
          <p:nvPr/>
        </p:nvSpPr>
        <p:spPr>
          <a:xfrm rot="19127016">
            <a:off x="2866489" y="3878565"/>
            <a:ext cx="12570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  <a:latin typeface="Lato Black" panose="020B0604020202020204" charset="0"/>
                <a:ea typeface="Lato Black" panose="020B0604020202020204" charset="0"/>
                <a:cs typeface="Lato Black" panose="020B0604020202020204" charset="0"/>
              </a:rPr>
              <a:t>reference!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7EC5F40-EEB1-46A1-AD98-BEDC77AB3577}"/>
              </a:ext>
            </a:extLst>
          </p:cNvPr>
          <p:cNvSpPr txBox="1"/>
          <p:nvPr/>
        </p:nvSpPr>
        <p:spPr>
          <a:xfrm rot="19127016">
            <a:off x="2863898" y="4273351"/>
            <a:ext cx="1515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  <a:latin typeface="Lato Black" panose="020B0604020202020204" charset="0"/>
                <a:ea typeface="Lato Black" panose="020B0604020202020204" charset="0"/>
                <a:cs typeface="Lato Black" panose="020B0604020202020204" charset="0"/>
              </a:rPr>
              <a:t>dereference!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DF77D705-B3C3-4AEA-92A1-0BD7B327ACFF}"/>
              </a:ext>
            </a:extLst>
          </p:cNvPr>
          <p:cNvCxnSpPr/>
          <p:nvPr/>
        </p:nvCxnSpPr>
        <p:spPr>
          <a:xfrm flipH="1">
            <a:off x="2822049" y="4447743"/>
            <a:ext cx="215757" cy="0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985122B1-C036-4D38-9594-366785172FE2}"/>
              </a:ext>
            </a:extLst>
          </p:cNvPr>
          <p:cNvCxnSpPr/>
          <p:nvPr/>
        </p:nvCxnSpPr>
        <p:spPr>
          <a:xfrm flipH="1">
            <a:off x="2822049" y="4887819"/>
            <a:ext cx="215757" cy="0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1733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55D5A5-2AF8-4077-B048-70275D2E90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Turtles all the way down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BB27FA-76ED-40C0-9348-D1575C5B2C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CS/COE 0449 – Spring 2019/2020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39D245B-42F9-4CE6-86A3-F02C67CEA3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AD609-F83C-4414-814B-B5A2DF99692C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91E24B2-27D9-43F3-83B3-AEE54AE2AA33}"/>
              </a:ext>
            </a:extLst>
          </p:cNvPr>
          <p:cNvSpPr txBox="1">
            <a:spLocks/>
          </p:cNvSpPr>
          <p:nvPr/>
        </p:nvSpPr>
        <p:spPr>
          <a:xfrm>
            <a:off x="165101" y="827180"/>
            <a:ext cx="8845074" cy="48762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FF0000"/>
              </a:buClr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buNone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int </a:t>
            </a:r>
            <a:r>
              <a:rPr lang="en-US" sz="2400" dirty="0">
                <a:latin typeface="Inconsolata" panose="020B0609030003000000" pitchFamily="49" charset="0"/>
              </a:rPr>
              <a:t>data = 42;</a:t>
            </a:r>
            <a:endParaRPr lang="en-US" sz="2400" dirty="0">
              <a:solidFill>
                <a:schemeClr val="accent1">
                  <a:lumMod val="75000"/>
                </a:schemeClr>
              </a:solidFill>
              <a:latin typeface="Inconsolata" panose="020B0609030003000000" pitchFamily="49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int</a:t>
            </a:r>
            <a:r>
              <a:rPr lang="en-US" sz="2400" dirty="0">
                <a:latin typeface="Inconsolata" panose="020B0609030003000000" pitchFamily="49" charset="0"/>
              </a:rPr>
              <a:t>* </a:t>
            </a:r>
            <a:r>
              <a:rPr lang="en-US" sz="2400" dirty="0" err="1">
                <a:latin typeface="Inconsolata" panose="020B0609030003000000" pitchFamily="49" charset="0"/>
              </a:rPr>
              <a:t>dataptr</a:t>
            </a:r>
            <a:r>
              <a:rPr lang="en-US" sz="2400" dirty="0">
                <a:latin typeface="Inconsolata" panose="020B0609030003000000" pitchFamily="49" charset="0"/>
              </a:rPr>
              <a:t> = &amp;data;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Inconsolata" panose="020B0609030003000000" pitchFamily="49" charset="0"/>
              </a:rPr>
              <a:t>        // store address of data</a:t>
            </a:r>
          </a:p>
          <a:p>
            <a:pPr marL="0" indent="0">
              <a:spcBef>
                <a:spcPts val="600"/>
              </a:spcBef>
              <a:buNone/>
            </a:pPr>
            <a:endParaRPr lang="en-US" sz="2400" dirty="0">
              <a:solidFill>
                <a:schemeClr val="accent6">
                  <a:lumMod val="50000"/>
                </a:schemeClr>
              </a:solidFill>
              <a:latin typeface="Inconsolata" panose="020B0609030003000000" pitchFamily="49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Inconsolata" panose="020B0609030003000000" pitchFamily="49" charset="0"/>
              </a:rPr>
              <a:t>// pointer to a pointer of an int: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int</a:t>
            </a:r>
            <a:r>
              <a:rPr lang="en-US" sz="2400" dirty="0">
                <a:latin typeface="Inconsolata" panose="020B0609030003000000" pitchFamily="49" charset="0"/>
              </a:rPr>
              <a:t>** </a:t>
            </a:r>
            <a:r>
              <a:rPr lang="en-US" sz="2400" dirty="0" err="1">
                <a:latin typeface="Inconsolata" panose="020B0609030003000000" pitchFamily="49" charset="0"/>
              </a:rPr>
              <a:t>dataptrptr</a:t>
            </a:r>
            <a:r>
              <a:rPr lang="en-US" sz="2400" dirty="0">
                <a:latin typeface="Inconsolata" panose="020B0609030003000000" pitchFamily="49" charset="0"/>
              </a:rPr>
              <a:t> = &amp;</a:t>
            </a:r>
            <a:r>
              <a:rPr lang="en-US" sz="2400" dirty="0" err="1">
                <a:latin typeface="Inconsolata" panose="020B0609030003000000" pitchFamily="49" charset="0"/>
              </a:rPr>
              <a:t>dataptr</a:t>
            </a:r>
            <a:r>
              <a:rPr lang="en-US" sz="2400" dirty="0">
                <a:latin typeface="Inconsolata" panose="020B0609030003000000" pitchFamily="49" charset="0"/>
              </a:rPr>
              <a:t>; 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Inconsolata" panose="020B0609030003000000" pitchFamily="49" charset="0"/>
              </a:rPr>
              <a:t>// store address of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Inconsolata" panose="020B0609030003000000" pitchFamily="49" charset="0"/>
              </a:rPr>
              <a:t>dataptr</a:t>
            </a:r>
            <a:endParaRPr lang="en-US" sz="2400" dirty="0">
              <a:solidFill>
                <a:schemeClr val="accent6">
                  <a:lumMod val="50000"/>
                </a:schemeClr>
              </a:solidFill>
              <a:latin typeface="Inconsolata" panose="020B0609030003000000" pitchFamily="49" charset="0"/>
            </a:endParaRPr>
          </a:p>
          <a:p>
            <a:pPr marL="0" indent="0">
              <a:spcBef>
                <a:spcPts val="600"/>
              </a:spcBef>
              <a:buNone/>
            </a:pPr>
            <a:endParaRPr lang="en-US" sz="2400" dirty="0">
              <a:solidFill>
                <a:schemeClr val="accent6">
                  <a:lumMod val="50000"/>
                </a:schemeClr>
              </a:solidFill>
              <a:latin typeface="Inconsolata" panose="020B0609030003000000" pitchFamily="49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Inconsolata" panose="020B0609030003000000" pitchFamily="49" charset="0"/>
              </a:rPr>
              <a:t>// dereference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Inconsolata" panose="020B0609030003000000" pitchFamily="49" charset="0"/>
              </a:rPr>
              <a:t>dataptrptr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Inconsolata" panose="020B0609030003000000" pitchFamily="49" charset="0"/>
              </a:rPr>
              <a:t>... then dereference that...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400" dirty="0">
                <a:latin typeface="Inconsolata" panose="020B0609030003000000" pitchFamily="49" charset="0"/>
              </a:rPr>
              <a:t>*(*</a:t>
            </a:r>
            <a:r>
              <a:rPr lang="en-US" sz="2400" dirty="0" err="1">
                <a:latin typeface="Inconsolata" panose="020B0609030003000000" pitchFamily="49" charset="0"/>
              </a:rPr>
              <a:t>dataptrptr</a:t>
            </a:r>
            <a:r>
              <a:rPr lang="en-US" sz="2400" dirty="0">
                <a:latin typeface="Inconsolata" panose="020B0609030003000000" pitchFamily="49" charset="0"/>
              </a:rPr>
              <a:t>) = -64;        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Inconsolata" panose="020B0609030003000000" pitchFamily="49" charset="0"/>
              </a:rPr>
              <a:t>// store VALUE into 'data'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3EE6D38-FF60-4145-8BC0-CC7A26FD94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590" y="4090128"/>
            <a:ext cx="1524000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605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3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1F8DD7-3A0E-45AF-A6AE-3001F1DBEA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Like skipping rocks on the lake…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ABD0DB2-E11F-4867-8695-93B7B028FD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CS/COE 0449 – Spring 2019/2020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D178E69-8F71-43B4-A453-BE3733D43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AD609-F83C-4414-814B-B5A2DF99692C}" type="slidenum">
              <a:rPr lang="en-US" smtClean="0"/>
              <a:pPr/>
              <a:t>19</a:t>
            </a:fld>
            <a:endParaRPr lang="en-US" dirty="0"/>
          </a:p>
        </p:txBody>
      </p:sp>
      <p:graphicFrame>
        <p:nvGraphicFramePr>
          <p:cNvPr id="9" name="Table 9">
            <a:extLst>
              <a:ext uri="{FF2B5EF4-FFF2-40B4-BE49-F238E27FC236}">
                <a16:creationId xmlns:a16="http://schemas.microsoft.com/office/drawing/2014/main" id="{6E3A071F-37C2-44B7-B609-F6E9AF43C6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9645461"/>
              </p:ext>
            </p:extLst>
          </p:nvPr>
        </p:nvGraphicFramePr>
        <p:xfrm>
          <a:off x="388620" y="4033914"/>
          <a:ext cx="836676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8338">
                  <a:extLst>
                    <a:ext uri="{9D8B030D-6E8A-4147-A177-3AD203B41FA5}">
                      <a16:colId xmlns:a16="http://schemas.microsoft.com/office/drawing/2014/main" val="717366788"/>
                    </a:ext>
                  </a:extLst>
                </a:gridCol>
                <a:gridCol w="418338">
                  <a:extLst>
                    <a:ext uri="{9D8B030D-6E8A-4147-A177-3AD203B41FA5}">
                      <a16:colId xmlns:a16="http://schemas.microsoft.com/office/drawing/2014/main" val="2231748242"/>
                    </a:ext>
                  </a:extLst>
                </a:gridCol>
                <a:gridCol w="418338">
                  <a:extLst>
                    <a:ext uri="{9D8B030D-6E8A-4147-A177-3AD203B41FA5}">
                      <a16:colId xmlns:a16="http://schemas.microsoft.com/office/drawing/2014/main" val="2826408916"/>
                    </a:ext>
                  </a:extLst>
                </a:gridCol>
                <a:gridCol w="418338">
                  <a:extLst>
                    <a:ext uri="{9D8B030D-6E8A-4147-A177-3AD203B41FA5}">
                      <a16:colId xmlns:a16="http://schemas.microsoft.com/office/drawing/2014/main" val="1561082267"/>
                    </a:ext>
                  </a:extLst>
                </a:gridCol>
                <a:gridCol w="418338">
                  <a:extLst>
                    <a:ext uri="{9D8B030D-6E8A-4147-A177-3AD203B41FA5}">
                      <a16:colId xmlns:a16="http://schemas.microsoft.com/office/drawing/2014/main" val="185137711"/>
                    </a:ext>
                  </a:extLst>
                </a:gridCol>
                <a:gridCol w="418338">
                  <a:extLst>
                    <a:ext uri="{9D8B030D-6E8A-4147-A177-3AD203B41FA5}">
                      <a16:colId xmlns:a16="http://schemas.microsoft.com/office/drawing/2014/main" val="2031939854"/>
                    </a:ext>
                  </a:extLst>
                </a:gridCol>
                <a:gridCol w="418338">
                  <a:extLst>
                    <a:ext uri="{9D8B030D-6E8A-4147-A177-3AD203B41FA5}">
                      <a16:colId xmlns:a16="http://schemas.microsoft.com/office/drawing/2014/main" val="3906902285"/>
                    </a:ext>
                  </a:extLst>
                </a:gridCol>
                <a:gridCol w="418338">
                  <a:extLst>
                    <a:ext uri="{9D8B030D-6E8A-4147-A177-3AD203B41FA5}">
                      <a16:colId xmlns:a16="http://schemas.microsoft.com/office/drawing/2014/main" val="753056946"/>
                    </a:ext>
                  </a:extLst>
                </a:gridCol>
                <a:gridCol w="418338">
                  <a:extLst>
                    <a:ext uri="{9D8B030D-6E8A-4147-A177-3AD203B41FA5}">
                      <a16:colId xmlns:a16="http://schemas.microsoft.com/office/drawing/2014/main" val="1278292921"/>
                    </a:ext>
                  </a:extLst>
                </a:gridCol>
                <a:gridCol w="418338">
                  <a:extLst>
                    <a:ext uri="{9D8B030D-6E8A-4147-A177-3AD203B41FA5}">
                      <a16:colId xmlns:a16="http://schemas.microsoft.com/office/drawing/2014/main" val="2000347833"/>
                    </a:ext>
                  </a:extLst>
                </a:gridCol>
                <a:gridCol w="418338">
                  <a:extLst>
                    <a:ext uri="{9D8B030D-6E8A-4147-A177-3AD203B41FA5}">
                      <a16:colId xmlns:a16="http://schemas.microsoft.com/office/drawing/2014/main" val="2886334093"/>
                    </a:ext>
                  </a:extLst>
                </a:gridCol>
                <a:gridCol w="418338">
                  <a:extLst>
                    <a:ext uri="{9D8B030D-6E8A-4147-A177-3AD203B41FA5}">
                      <a16:colId xmlns:a16="http://schemas.microsoft.com/office/drawing/2014/main" val="1483156908"/>
                    </a:ext>
                  </a:extLst>
                </a:gridCol>
                <a:gridCol w="418338">
                  <a:extLst>
                    <a:ext uri="{9D8B030D-6E8A-4147-A177-3AD203B41FA5}">
                      <a16:colId xmlns:a16="http://schemas.microsoft.com/office/drawing/2014/main" val="3929559699"/>
                    </a:ext>
                  </a:extLst>
                </a:gridCol>
                <a:gridCol w="418338">
                  <a:extLst>
                    <a:ext uri="{9D8B030D-6E8A-4147-A177-3AD203B41FA5}">
                      <a16:colId xmlns:a16="http://schemas.microsoft.com/office/drawing/2014/main" val="1160581851"/>
                    </a:ext>
                  </a:extLst>
                </a:gridCol>
                <a:gridCol w="418338">
                  <a:extLst>
                    <a:ext uri="{9D8B030D-6E8A-4147-A177-3AD203B41FA5}">
                      <a16:colId xmlns:a16="http://schemas.microsoft.com/office/drawing/2014/main" val="3976439511"/>
                    </a:ext>
                  </a:extLst>
                </a:gridCol>
                <a:gridCol w="418338">
                  <a:extLst>
                    <a:ext uri="{9D8B030D-6E8A-4147-A177-3AD203B41FA5}">
                      <a16:colId xmlns:a16="http://schemas.microsoft.com/office/drawing/2014/main" val="2431632720"/>
                    </a:ext>
                  </a:extLst>
                </a:gridCol>
                <a:gridCol w="418338">
                  <a:extLst>
                    <a:ext uri="{9D8B030D-6E8A-4147-A177-3AD203B41FA5}">
                      <a16:colId xmlns:a16="http://schemas.microsoft.com/office/drawing/2014/main" val="3726299615"/>
                    </a:ext>
                  </a:extLst>
                </a:gridCol>
                <a:gridCol w="418338">
                  <a:extLst>
                    <a:ext uri="{9D8B030D-6E8A-4147-A177-3AD203B41FA5}">
                      <a16:colId xmlns:a16="http://schemas.microsoft.com/office/drawing/2014/main" val="208279277"/>
                    </a:ext>
                  </a:extLst>
                </a:gridCol>
                <a:gridCol w="418338">
                  <a:extLst>
                    <a:ext uri="{9D8B030D-6E8A-4147-A177-3AD203B41FA5}">
                      <a16:colId xmlns:a16="http://schemas.microsoft.com/office/drawing/2014/main" val="2539214974"/>
                    </a:ext>
                  </a:extLst>
                </a:gridCol>
                <a:gridCol w="418338">
                  <a:extLst>
                    <a:ext uri="{9D8B030D-6E8A-4147-A177-3AD203B41FA5}">
                      <a16:colId xmlns:a16="http://schemas.microsoft.com/office/drawing/2014/main" val="227237659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Lato Black" panose="020F0502020204030203" pitchFamily="34" charset="0"/>
                          <a:ea typeface="Lato Black" panose="020F0502020204030203" pitchFamily="34" charset="0"/>
                          <a:cs typeface="Lato Black" panose="020F0502020204030203" pitchFamily="34" charset="0"/>
                        </a:rPr>
                        <a:t>00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Lato Black" panose="020F0502020204030203" pitchFamily="34" charset="0"/>
                          <a:ea typeface="Lato Black" panose="020F0502020204030203" pitchFamily="34" charset="0"/>
                          <a:cs typeface="Lato Black" panose="020F0502020204030203" pitchFamily="34" charset="0"/>
                        </a:rPr>
                        <a:t>01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Lato Black" panose="020F0502020204030203" pitchFamily="34" charset="0"/>
                          <a:ea typeface="Lato Black" panose="020F0502020204030203" pitchFamily="34" charset="0"/>
                          <a:cs typeface="Lato Black" panose="020F0502020204030203" pitchFamily="34" charset="0"/>
                        </a:rPr>
                        <a:t>02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Lato Black" panose="020F0502020204030203" pitchFamily="34" charset="0"/>
                          <a:ea typeface="Lato Black" panose="020F0502020204030203" pitchFamily="34" charset="0"/>
                          <a:cs typeface="Lato Black" panose="020F0502020204030203" pitchFamily="34" charset="0"/>
                        </a:rPr>
                        <a:t>03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Lato Black" panose="020F0502020204030203" pitchFamily="34" charset="0"/>
                          <a:ea typeface="Lato Black" panose="020F0502020204030203" pitchFamily="34" charset="0"/>
                          <a:cs typeface="Lato Black" panose="020F0502020204030203" pitchFamily="34" charset="0"/>
                        </a:rPr>
                        <a:t>04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Lato Black" panose="020F0502020204030203" pitchFamily="34" charset="0"/>
                          <a:ea typeface="Lato Black" panose="020F0502020204030203" pitchFamily="34" charset="0"/>
                          <a:cs typeface="Lato Black" panose="020F0502020204030203" pitchFamily="34" charset="0"/>
                        </a:rPr>
                        <a:t>05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Lato Black" panose="020F0502020204030203" pitchFamily="34" charset="0"/>
                          <a:ea typeface="Lato Black" panose="020F0502020204030203" pitchFamily="34" charset="0"/>
                          <a:cs typeface="Lato Black" panose="020F0502020204030203" pitchFamily="34" charset="0"/>
                        </a:rPr>
                        <a:t>06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Lato Black" panose="020F0502020204030203" pitchFamily="34" charset="0"/>
                          <a:ea typeface="Lato Black" panose="020F0502020204030203" pitchFamily="34" charset="0"/>
                          <a:cs typeface="Lato Black" panose="020F0502020204030203" pitchFamily="34" charset="0"/>
                        </a:rPr>
                        <a:t>07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Lato Black" panose="020F0502020204030203" pitchFamily="34" charset="0"/>
                          <a:ea typeface="Lato Black" panose="020F0502020204030203" pitchFamily="34" charset="0"/>
                          <a:cs typeface="Lato Black" panose="020F0502020204030203" pitchFamily="34" charset="0"/>
                        </a:rPr>
                        <a:t>08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Lato Black" panose="020F0502020204030203" pitchFamily="34" charset="0"/>
                          <a:ea typeface="Lato Black" panose="020F0502020204030203" pitchFamily="34" charset="0"/>
                          <a:cs typeface="Lato Black" panose="020F0502020204030203" pitchFamily="34" charset="0"/>
                        </a:rPr>
                        <a:t>09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Lato Black" panose="020F0502020204030203" pitchFamily="34" charset="0"/>
                          <a:ea typeface="Lato Black" panose="020F0502020204030203" pitchFamily="34" charset="0"/>
                          <a:cs typeface="Lato Black" panose="020F0502020204030203" pitchFamily="34" charset="0"/>
                        </a:rPr>
                        <a:t>0A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Lato Black" panose="020F0502020204030203" pitchFamily="34" charset="0"/>
                          <a:ea typeface="Lato Black" panose="020F0502020204030203" pitchFamily="34" charset="0"/>
                          <a:cs typeface="Lato Black" panose="020F0502020204030203" pitchFamily="34" charset="0"/>
                        </a:rPr>
                        <a:t>0B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Lato Black" panose="020F0502020204030203" pitchFamily="34" charset="0"/>
                          <a:ea typeface="Lato Black" panose="020F0502020204030203" pitchFamily="34" charset="0"/>
                          <a:cs typeface="Lato Black" panose="020F0502020204030203" pitchFamily="34" charset="0"/>
                        </a:rPr>
                        <a:t>0C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Lato Black" panose="020F0502020204030203" pitchFamily="34" charset="0"/>
                          <a:ea typeface="Lato Black" panose="020F0502020204030203" pitchFamily="34" charset="0"/>
                          <a:cs typeface="Lato Black" panose="020F0502020204030203" pitchFamily="34" charset="0"/>
                        </a:rPr>
                        <a:t>0D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Lato Black" panose="020F0502020204030203" pitchFamily="34" charset="0"/>
                          <a:ea typeface="Lato Black" panose="020F0502020204030203" pitchFamily="34" charset="0"/>
                          <a:cs typeface="Lato Black" panose="020F0502020204030203" pitchFamily="34" charset="0"/>
                        </a:rPr>
                        <a:t>0E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Lato Black" panose="020F0502020204030203" pitchFamily="34" charset="0"/>
                          <a:ea typeface="Lato Black" panose="020F0502020204030203" pitchFamily="34" charset="0"/>
                          <a:cs typeface="Lato Black" panose="020F0502020204030203" pitchFamily="34" charset="0"/>
                        </a:rPr>
                        <a:t>0F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Lato Black" panose="020F0502020204030203" pitchFamily="34" charset="0"/>
                          <a:ea typeface="Lato Black" panose="020F0502020204030203" pitchFamily="34" charset="0"/>
                          <a:cs typeface="Lato Black" panose="020F0502020204030203" pitchFamily="34" charset="0"/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Lato Black" panose="020F0502020204030203" pitchFamily="34" charset="0"/>
                          <a:ea typeface="Lato Black" panose="020F0502020204030203" pitchFamily="34" charset="0"/>
                          <a:cs typeface="Lato Black" panose="020F0502020204030203" pitchFamily="34" charset="0"/>
                        </a:rPr>
                        <a:t>11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Lato Black" panose="020F0502020204030203" pitchFamily="34" charset="0"/>
                          <a:ea typeface="Lato Black" panose="020F0502020204030203" pitchFamily="34" charset="0"/>
                          <a:cs typeface="Lato Black" panose="020F0502020204030203" pitchFamily="34" charset="0"/>
                        </a:rPr>
                        <a:t>12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Lato Black" panose="020F0502020204030203" pitchFamily="34" charset="0"/>
                          <a:ea typeface="Lato Black" panose="020F0502020204030203" pitchFamily="34" charset="0"/>
                          <a:cs typeface="Lato Black" panose="020F0502020204030203" pitchFamily="34" charset="0"/>
                        </a:rPr>
                        <a:t>13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517128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rgbClr val="AB5DA5"/>
                        </a:solidFill>
                        <a:latin typeface="Lato Black" panose="020F0502020204030203" pitchFamily="34" charset="0"/>
                        <a:ea typeface="Lato Black" panose="020F0502020204030203" pitchFamily="34" charset="0"/>
                        <a:cs typeface="Lato Black" panose="020F050202020403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rgbClr val="AB5DA5"/>
                        </a:solidFill>
                        <a:latin typeface="Lato Black" panose="020F0502020204030203" pitchFamily="34" charset="0"/>
                        <a:ea typeface="Lato Black" panose="020F0502020204030203" pitchFamily="34" charset="0"/>
                        <a:cs typeface="Lato Black" panose="020F050202020403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rgbClr val="AB5DA5"/>
                        </a:solidFill>
                        <a:latin typeface="Lato Black" panose="020F0502020204030203" pitchFamily="34" charset="0"/>
                        <a:ea typeface="Lato Black" panose="020F0502020204030203" pitchFamily="34" charset="0"/>
                        <a:cs typeface="Lato Black" panose="020F050202020403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rgbClr val="AB5DA5"/>
                        </a:solidFill>
                        <a:latin typeface="Lato Black" panose="020F0502020204030203" pitchFamily="34" charset="0"/>
                        <a:ea typeface="Lato Black" panose="020F0502020204030203" pitchFamily="34" charset="0"/>
                        <a:cs typeface="Lato Black" panose="020F050202020403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Lato Black" panose="020F0502020204030203" pitchFamily="34" charset="0"/>
                        <a:ea typeface="Lato Black" panose="020F0502020204030203" pitchFamily="34" charset="0"/>
                        <a:cs typeface="Lato Black" panose="020F050202020403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rgbClr val="AB5DA5"/>
                        </a:solidFill>
                        <a:latin typeface="Lato Black" panose="020F0502020204030203" pitchFamily="34" charset="0"/>
                        <a:ea typeface="Lato Black" panose="020F0502020204030203" pitchFamily="34" charset="0"/>
                        <a:cs typeface="Lato Black" panose="020F050202020403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rgbClr val="AB5DA5"/>
                        </a:solidFill>
                        <a:latin typeface="Lato Black" panose="020F0502020204030203" pitchFamily="34" charset="0"/>
                        <a:ea typeface="Lato Black" panose="020F0502020204030203" pitchFamily="34" charset="0"/>
                        <a:cs typeface="Lato Black" panose="020F050202020403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rgbClr val="AB5DA5"/>
                        </a:solidFill>
                        <a:latin typeface="Lato Black" panose="020F0502020204030203" pitchFamily="34" charset="0"/>
                        <a:ea typeface="Lato Black" panose="020F0502020204030203" pitchFamily="34" charset="0"/>
                        <a:cs typeface="Lato Black" panose="020F050202020403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rgbClr val="AB5DA5"/>
                        </a:solidFill>
                        <a:latin typeface="Lato Black" panose="020F0502020204030203" pitchFamily="34" charset="0"/>
                        <a:ea typeface="Lato Black" panose="020F0502020204030203" pitchFamily="34" charset="0"/>
                        <a:cs typeface="Lato Black" panose="020F050202020403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rgbClr val="AB5DA5"/>
                        </a:solidFill>
                        <a:latin typeface="Lato Black" panose="020F0502020204030203" pitchFamily="34" charset="0"/>
                        <a:ea typeface="Lato Black" panose="020F0502020204030203" pitchFamily="34" charset="0"/>
                        <a:cs typeface="Lato Black" panose="020F050202020403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rgbClr val="AB5DA5"/>
                        </a:solidFill>
                        <a:latin typeface="Lato Black" panose="020F0502020204030203" pitchFamily="34" charset="0"/>
                        <a:ea typeface="Lato Black" panose="020F0502020204030203" pitchFamily="34" charset="0"/>
                        <a:cs typeface="Lato Black" panose="020F050202020403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rgbClr val="AB5DA5"/>
                        </a:solidFill>
                        <a:latin typeface="Lato Black" panose="020F0502020204030203" pitchFamily="34" charset="0"/>
                        <a:ea typeface="Lato Black" panose="020F0502020204030203" pitchFamily="34" charset="0"/>
                        <a:cs typeface="Lato Black" panose="020F050202020403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rgbClr val="AB5DA5"/>
                        </a:solidFill>
                        <a:latin typeface="Lato Black" panose="020F0502020204030203" pitchFamily="34" charset="0"/>
                        <a:ea typeface="Lato Black" panose="020F0502020204030203" pitchFamily="34" charset="0"/>
                        <a:cs typeface="Lato Black" panose="020F050202020403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rgbClr val="AB5DA5"/>
                        </a:solidFill>
                        <a:latin typeface="Lato Black" panose="020F0502020204030203" pitchFamily="34" charset="0"/>
                        <a:ea typeface="Lato Black" panose="020F0502020204030203" pitchFamily="34" charset="0"/>
                        <a:cs typeface="Lato Black" panose="020F050202020403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rgbClr val="AB5DA5"/>
                        </a:solidFill>
                        <a:latin typeface="Lato Black" panose="020F0502020204030203" pitchFamily="34" charset="0"/>
                        <a:ea typeface="Lato Black" panose="020F0502020204030203" pitchFamily="34" charset="0"/>
                        <a:cs typeface="Lato Black" panose="020F050202020403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rgbClr val="AB5DA5"/>
                        </a:solidFill>
                        <a:latin typeface="Lato Black" panose="020F0502020204030203" pitchFamily="34" charset="0"/>
                        <a:ea typeface="Lato Black" panose="020F0502020204030203" pitchFamily="34" charset="0"/>
                        <a:cs typeface="Lato Black" panose="020F050202020403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rgbClr val="AB5DA5"/>
                        </a:solidFill>
                        <a:latin typeface="Lato Black" panose="020F0502020204030203" pitchFamily="34" charset="0"/>
                        <a:ea typeface="Lato Black" panose="020F0502020204030203" pitchFamily="34" charset="0"/>
                        <a:cs typeface="Lato Black" panose="020F050202020403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rgbClr val="AB5DA5"/>
                        </a:solidFill>
                        <a:latin typeface="Lato Black" panose="020F0502020204030203" pitchFamily="34" charset="0"/>
                        <a:ea typeface="Lato Black" panose="020F0502020204030203" pitchFamily="34" charset="0"/>
                        <a:cs typeface="Lato Black" panose="020F050202020403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rgbClr val="AB5DA5"/>
                        </a:solidFill>
                        <a:latin typeface="Lato Black" panose="020F0502020204030203" pitchFamily="34" charset="0"/>
                        <a:ea typeface="Lato Black" panose="020F0502020204030203" pitchFamily="34" charset="0"/>
                        <a:cs typeface="Lato Black" panose="020F050202020403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rgbClr val="AB5DA5"/>
                        </a:solidFill>
                        <a:latin typeface="Lato Black" panose="020F0502020204030203" pitchFamily="34" charset="0"/>
                        <a:ea typeface="Lato Black" panose="020F0502020204030203" pitchFamily="34" charset="0"/>
                        <a:cs typeface="Lato Black" panose="020F050202020403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60969702"/>
                  </a:ext>
                </a:extLst>
              </a:tr>
            </a:tbl>
          </a:graphicData>
        </a:graphic>
      </p:graphicFrame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FB724DAA-FAE1-4D61-8AA0-EBE1C74E2126}"/>
              </a:ext>
            </a:extLst>
          </p:cNvPr>
          <p:cNvSpPr/>
          <p:nvPr/>
        </p:nvSpPr>
        <p:spPr>
          <a:xfrm>
            <a:off x="2086039" y="4835554"/>
            <a:ext cx="4747989" cy="559505"/>
          </a:xfrm>
          <a:custGeom>
            <a:avLst/>
            <a:gdLst>
              <a:gd name="connsiteX0" fmla="*/ 5012848 w 5012848"/>
              <a:gd name="connsiteY0" fmla="*/ 0 h 874059"/>
              <a:gd name="connsiteX1" fmla="*/ 454295 w 5012848"/>
              <a:gd name="connsiteY1" fmla="*/ 874059 h 874059"/>
              <a:gd name="connsiteX2" fmla="*/ 407230 w 5012848"/>
              <a:gd name="connsiteY2" fmla="*/ 0 h 874059"/>
              <a:gd name="connsiteX0" fmla="*/ 4747989 w 4747989"/>
              <a:gd name="connsiteY0" fmla="*/ 0 h 559505"/>
              <a:gd name="connsiteX1" fmla="*/ 899010 w 4747989"/>
              <a:gd name="connsiteY1" fmla="*/ 559505 h 559505"/>
              <a:gd name="connsiteX2" fmla="*/ 142371 w 4747989"/>
              <a:gd name="connsiteY2" fmla="*/ 0 h 5595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747989" h="559505">
                <a:moveTo>
                  <a:pt x="4747989" y="0"/>
                </a:moveTo>
                <a:cubicBezTo>
                  <a:pt x="2852514" y="437029"/>
                  <a:pt x="1666613" y="559505"/>
                  <a:pt x="899010" y="559505"/>
                </a:cubicBezTo>
                <a:cubicBezTo>
                  <a:pt x="131407" y="559505"/>
                  <a:pt x="-217898" y="437029"/>
                  <a:pt x="142371" y="0"/>
                </a:cubicBezTo>
              </a:path>
            </a:pathLst>
          </a:custGeom>
          <a:noFill/>
          <a:ln w="38100"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655E93F2-B0E8-490F-B6A0-AF28718F793A}"/>
              </a:ext>
            </a:extLst>
          </p:cNvPr>
          <p:cNvSpPr txBox="1">
            <a:spLocks/>
          </p:cNvSpPr>
          <p:nvPr/>
        </p:nvSpPr>
        <p:spPr>
          <a:xfrm>
            <a:off x="165101" y="865523"/>
            <a:ext cx="8845074" cy="32137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FF0000"/>
              </a:buClr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buNone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int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Inconsolata" panose="020B0609030003000000" pitchFamily="49" charset="0"/>
              </a:rPr>
              <a:t> </a:t>
            </a:r>
            <a:r>
              <a:rPr lang="en-US" sz="2400" dirty="0">
                <a:latin typeface="Inconsolata" panose="020B0609030003000000" pitchFamily="49" charset="0"/>
              </a:rPr>
              <a:t>data = 42;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Inconsolata" panose="020B0609030003000000" pitchFamily="49" charset="0"/>
              </a:rPr>
              <a:t>             // Initializes a new variable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int</a:t>
            </a:r>
            <a:r>
              <a:rPr lang="en-US" sz="2400" dirty="0">
                <a:latin typeface="Inconsolata" panose="020B0609030003000000" pitchFamily="49" charset="0"/>
              </a:rPr>
              <a:t>* </a:t>
            </a:r>
            <a:r>
              <a:rPr lang="en-US" sz="2400" dirty="0" err="1">
                <a:latin typeface="Inconsolata" panose="020B0609030003000000" pitchFamily="49" charset="0"/>
              </a:rPr>
              <a:t>dataptr</a:t>
            </a:r>
            <a:r>
              <a:rPr lang="en-US" sz="2400" dirty="0">
                <a:latin typeface="Inconsolata" panose="020B0609030003000000" pitchFamily="49" charset="0"/>
              </a:rPr>
              <a:t> = &amp;data;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Inconsolata" panose="020B0609030003000000" pitchFamily="49" charset="0"/>
              </a:rPr>
              <a:t>      // Assigns ADDRESS to pointer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400" dirty="0" err="1">
                <a:latin typeface="Inconsolata" panose="020B0609030003000000" pitchFamily="49" charset="0"/>
              </a:rPr>
              <a:t>printf</a:t>
            </a:r>
            <a:r>
              <a:rPr lang="en-US" sz="2400" dirty="0">
                <a:latin typeface="Inconsolata" panose="020B0609030003000000" pitchFamily="49" charset="0"/>
              </a:rPr>
              <a:t>(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Inconsolata" panose="020B0609030003000000" pitchFamily="49" charset="0"/>
              </a:rPr>
              <a:t>"%d\n"</a:t>
            </a:r>
            <a:r>
              <a:rPr lang="en-US" sz="2400" dirty="0">
                <a:latin typeface="Inconsolata" panose="020B0609030003000000" pitchFamily="49" charset="0"/>
              </a:rPr>
              <a:t>, data);      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Inconsolata" panose="020B0609030003000000" pitchFamily="49" charset="0"/>
              </a:rPr>
              <a:t>// Prints 42!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400" dirty="0" err="1">
                <a:latin typeface="Inconsolata" panose="020B0609030003000000" pitchFamily="49" charset="0"/>
              </a:rPr>
              <a:t>printf</a:t>
            </a:r>
            <a:r>
              <a:rPr lang="en-US" sz="2400" dirty="0">
                <a:latin typeface="Inconsolata" panose="020B0609030003000000" pitchFamily="49" charset="0"/>
              </a:rPr>
              <a:t>(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Inconsolata" panose="020B0609030003000000" pitchFamily="49" charset="0"/>
              </a:rPr>
              <a:t>"%d\n"</a:t>
            </a:r>
            <a:r>
              <a:rPr lang="en-US" sz="2400" dirty="0">
                <a:latin typeface="Inconsolata" panose="020B0609030003000000" pitchFamily="49" charset="0"/>
              </a:rPr>
              <a:t>, *</a:t>
            </a:r>
            <a:r>
              <a:rPr lang="en-US" sz="2400" dirty="0" err="1">
                <a:latin typeface="Inconsolata" panose="020B0609030003000000" pitchFamily="49" charset="0"/>
              </a:rPr>
              <a:t>dataptr</a:t>
            </a:r>
            <a:r>
              <a:rPr lang="en-US" sz="2400" dirty="0">
                <a:latin typeface="Inconsolata" panose="020B0609030003000000" pitchFamily="49" charset="0"/>
              </a:rPr>
              <a:t>);  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Inconsolata" panose="020B0609030003000000" pitchFamily="49" charset="0"/>
              </a:rPr>
              <a:t>// Prints 42!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400" dirty="0" err="1">
                <a:latin typeface="Inconsolata" panose="020B0609030003000000" pitchFamily="49" charset="0"/>
              </a:rPr>
              <a:t>printf</a:t>
            </a:r>
            <a:r>
              <a:rPr lang="en-US" sz="2400" dirty="0">
                <a:latin typeface="Inconsolata" panose="020B0609030003000000" pitchFamily="49" charset="0"/>
              </a:rPr>
              <a:t>(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Inconsolata" panose="020B0609030003000000" pitchFamily="49" charset="0"/>
              </a:rPr>
              <a:t>"%p\n"</a:t>
            </a:r>
            <a:r>
              <a:rPr lang="en-US" sz="2400" dirty="0">
                <a:latin typeface="Inconsolata" panose="020B0609030003000000" pitchFamily="49" charset="0"/>
              </a:rPr>
              <a:t>, </a:t>
            </a:r>
            <a:r>
              <a:rPr lang="en-US" sz="2400" dirty="0" err="1">
                <a:latin typeface="Inconsolata" panose="020B0609030003000000" pitchFamily="49" charset="0"/>
              </a:rPr>
              <a:t>dataptr</a:t>
            </a:r>
            <a:r>
              <a:rPr lang="en-US" sz="2400" dirty="0">
                <a:latin typeface="Inconsolata" panose="020B0609030003000000" pitchFamily="49" charset="0"/>
              </a:rPr>
              <a:t>);   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Inconsolata" panose="020B0609030003000000" pitchFamily="49" charset="0"/>
              </a:rPr>
              <a:t>// Prints the ADDRESS of data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Inconsolata" panose="020B0609030003000000" pitchFamily="49" charset="0"/>
              </a:rPr>
              <a:t>         // However, 'data' could be ANYWHERE</a:t>
            </a:r>
          </a:p>
          <a:p>
            <a:pPr marL="0" indent="0">
              <a:spcBef>
                <a:spcPts val="600"/>
              </a:spcBef>
              <a:buNone/>
            </a:pPr>
            <a:endParaRPr lang="en-US" sz="2400" dirty="0">
              <a:solidFill>
                <a:schemeClr val="accent6">
                  <a:lumMod val="50000"/>
                </a:schemeClr>
              </a:solidFill>
              <a:latin typeface="Inconsolata" panose="020B0609030003000000" pitchFamily="49" charset="0"/>
            </a:endParaRPr>
          </a:p>
          <a:p>
            <a:pPr marL="0" indent="0">
              <a:spcBef>
                <a:spcPts val="600"/>
              </a:spcBef>
              <a:buNone/>
            </a:pPr>
            <a:endParaRPr lang="en-US" sz="2400" dirty="0">
              <a:solidFill>
                <a:schemeClr val="accent6">
                  <a:lumMod val="50000"/>
                </a:schemeClr>
              </a:solidFill>
              <a:latin typeface="Inconsolata" panose="020B0609030003000000" pitchFamily="49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089474C-E349-4064-B205-B29EAE9BBBD6}"/>
              </a:ext>
            </a:extLst>
          </p:cNvPr>
          <p:cNvSpPr txBox="1"/>
          <p:nvPr/>
        </p:nvSpPr>
        <p:spPr>
          <a:xfrm>
            <a:off x="2503419" y="4775594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  <a:latin typeface="Lato Black" panose="020B0604020202020204" charset="0"/>
                <a:ea typeface="Lato Black" panose="020B0604020202020204" charset="0"/>
                <a:cs typeface="Lato Black" panose="020B0604020202020204" charset="0"/>
              </a:rPr>
              <a:t>data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259833F-E9B3-4FCF-A0AE-79BA4A64C49C}"/>
              </a:ext>
            </a:extLst>
          </p:cNvPr>
          <p:cNvSpPr txBox="1"/>
          <p:nvPr/>
        </p:nvSpPr>
        <p:spPr>
          <a:xfrm>
            <a:off x="7099722" y="4775594"/>
            <a:ext cx="9557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7030A0"/>
                </a:solidFill>
                <a:latin typeface="Lato Black" panose="020B0604020202020204" charset="0"/>
                <a:ea typeface="Lato Black" panose="020B0604020202020204" charset="0"/>
                <a:cs typeface="Lato Black" panose="020B0604020202020204" charset="0"/>
              </a:rPr>
              <a:t>dataptr</a:t>
            </a:r>
            <a:endParaRPr lang="en-US" dirty="0">
              <a:solidFill>
                <a:srgbClr val="7030A0"/>
              </a:solidFill>
              <a:latin typeface="Lato Black" panose="020B0604020202020204" charset="0"/>
              <a:ea typeface="Lato Black" panose="020B0604020202020204" charset="0"/>
              <a:cs typeface="Lato Black" panose="020B0604020202020204" charset="0"/>
            </a:endParaRP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2AD70D1F-5168-4316-B423-C157C98EB1BE}"/>
              </a:ext>
            </a:extLst>
          </p:cNvPr>
          <p:cNvCxnSpPr>
            <a:cxnSpLocks/>
          </p:cNvCxnSpPr>
          <p:nvPr/>
        </p:nvCxnSpPr>
        <p:spPr>
          <a:xfrm rot="2472984" flipH="1">
            <a:off x="2395541" y="4856301"/>
            <a:ext cx="215757" cy="0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0BFE7CBE-EA5C-4BA4-B66D-C08165D5FF5B}"/>
              </a:ext>
            </a:extLst>
          </p:cNvPr>
          <p:cNvCxnSpPr>
            <a:cxnSpLocks/>
          </p:cNvCxnSpPr>
          <p:nvPr/>
        </p:nvCxnSpPr>
        <p:spPr>
          <a:xfrm rot="2472984" flipH="1">
            <a:off x="6985120" y="4856301"/>
            <a:ext cx="215757" cy="0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925D24BC-D4B3-4FD0-9C0D-00E6F94DB043}"/>
              </a:ext>
            </a:extLst>
          </p:cNvPr>
          <p:cNvSpPr txBox="1"/>
          <p:nvPr/>
        </p:nvSpPr>
        <p:spPr>
          <a:xfrm>
            <a:off x="2049449" y="4401450"/>
            <a:ext cx="453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Lato Black" panose="020B0604020202020204" charset="0"/>
                <a:ea typeface="Lato Black" panose="020B0604020202020204" charset="0"/>
                <a:cs typeface="Lato Black" panose="020B0604020202020204" charset="0"/>
              </a:rPr>
              <a:t>42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2DD9BF1-FAEA-4317-AA64-9E2689B6B7FB}"/>
              </a:ext>
            </a:extLst>
          </p:cNvPr>
          <p:cNvSpPr txBox="1"/>
          <p:nvPr/>
        </p:nvSpPr>
        <p:spPr>
          <a:xfrm>
            <a:off x="6642649" y="4411075"/>
            <a:ext cx="4519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AB5DA5"/>
                </a:solidFill>
                <a:latin typeface="Lato Black" panose="020B0604020202020204" charset="0"/>
                <a:ea typeface="Lato Black" panose="020B0604020202020204" charset="0"/>
                <a:cs typeface="Lato Black" panose="020B0604020202020204" charset="0"/>
              </a:rPr>
              <a:t>4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B6EF22D-C230-4DB9-959D-F01046DD2907}"/>
              </a:ext>
            </a:extLst>
          </p:cNvPr>
          <p:cNvSpPr txBox="1"/>
          <p:nvPr/>
        </p:nvSpPr>
        <p:spPr>
          <a:xfrm>
            <a:off x="2203337" y="4987343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Inconsolata" panose="020B0609030003000000" pitchFamily="49" charset="0"/>
              </a:rPr>
              <a:t>*</a:t>
            </a:r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BCEFBADF-F99B-405B-B153-562DEF00BD3D}"/>
              </a:ext>
            </a:extLst>
          </p:cNvPr>
          <p:cNvSpPr/>
          <p:nvPr/>
        </p:nvSpPr>
        <p:spPr>
          <a:xfrm rot="10800000">
            <a:off x="2422270" y="3604912"/>
            <a:ext cx="4747989" cy="559505"/>
          </a:xfrm>
          <a:custGeom>
            <a:avLst/>
            <a:gdLst>
              <a:gd name="connsiteX0" fmla="*/ 5012848 w 5012848"/>
              <a:gd name="connsiteY0" fmla="*/ 0 h 874059"/>
              <a:gd name="connsiteX1" fmla="*/ 454295 w 5012848"/>
              <a:gd name="connsiteY1" fmla="*/ 874059 h 874059"/>
              <a:gd name="connsiteX2" fmla="*/ 407230 w 5012848"/>
              <a:gd name="connsiteY2" fmla="*/ 0 h 874059"/>
              <a:gd name="connsiteX0" fmla="*/ 4747989 w 4747989"/>
              <a:gd name="connsiteY0" fmla="*/ 0 h 559505"/>
              <a:gd name="connsiteX1" fmla="*/ 899010 w 4747989"/>
              <a:gd name="connsiteY1" fmla="*/ 559505 h 559505"/>
              <a:gd name="connsiteX2" fmla="*/ 142371 w 4747989"/>
              <a:gd name="connsiteY2" fmla="*/ 0 h 5595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747989" h="559505">
                <a:moveTo>
                  <a:pt x="4747989" y="0"/>
                </a:moveTo>
                <a:cubicBezTo>
                  <a:pt x="2852514" y="437029"/>
                  <a:pt x="1666613" y="559505"/>
                  <a:pt x="899010" y="559505"/>
                </a:cubicBezTo>
                <a:cubicBezTo>
                  <a:pt x="131407" y="559505"/>
                  <a:pt x="-217898" y="437029"/>
                  <a:pt x="142371" y="0"/>
                </a:cubicBezTo>
              </a:path>
            </a:pathLst>
          </a:custGeom>
          <a:noFill/>
          <a:ln w="38100"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59CEC68-B7E0-4AC9-A818-56DCCC011364}"/>
              </a:ext>
            </a:extLst>
          </p:cNvPr>
          <p:cNvSpPr txBox="1"/>
          <p:nvPr/>
        </p:nvSpPr>
        <p:spPr>
          <a:xfrm>
            <a:off x="6651585" y="3642881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Inconsolata" panose="020B0609030003000000" pitchFamily="49" charset="0"/>
              </a:rPr>
              <a:t>&amp;</a:t>
            </a:r>
          </a:p>
        </p:txBody>
      </p:sp>
    </p:spTree>
    <p:extLst>
      <p:ext uri="{BB962C8B-B14F-4D97-AF65-F5344CB8AC3E}">
        <p14:creationId xmlns:p14="http://schemas.microsoft.com/office/powerpoint/2010/main" val="3027533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7" grpId="0"/>
      <p:bldP spid="18" grpId="0"/>
      <p:bldP spid="25" grpId="0"/>
      <p:bldP spid="26" grpId="0"/>
      <p:bldP spid="27" grpId="0"/>
      <p:bldP spid="28" grpId="0" animBg="1"/>
      <p:bldP spid="2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D1B8F34B-9879-4ED6-8262-C374882F62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Memory Model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E5C3491-9EDE-4827-9E04-6B7AAED5A1F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If you forget how addressing works, I have a few pointers for you.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BE04F6-DD25-46AC-9E6D-FDF1D8DDCC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CS/COE 0449 – Spring 2019/2020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90B9094-285F-4E64-A4C1-AE1C5A8D6C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AD609-F83C-4414-814B-B5A2DF99692C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83350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1F8DD7-3A0E-45AF-A6AE-3001F1DBEA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Like skipping rocks on the lake…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ABD0DB2-E11F-4867-8695-93B7B028FD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CS/COE 0449 – Spring 2019/2020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D178E69-8F71-43B4-A453-BE3733D43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AD609-F83C-4414-814B-B5A2DF99692C}" type="slidenum">
              <a:rPr lang="en-US" smtClean="0"/>
              <a:pPr/>
              <a:t>20</a:t>
            </a:fld>
            <a:endParaRPr lang="en-US" dirty="0"/>
          </a:p>
        </p:txBody>
      </p:sp>
      <p:graphicFrame>
        <p:nvGraphicFramePr>
          <p:cNvPr id="9" name="Table 9">
            <a:extLst>
              <a:ext uri="{FF2B5EF4-FFF2-40B4-BE49-F238E27FC236}">
                <a16:creationId xmlns:a16="http://schemas.microsoft.com/office/drawing/2014/main" id="{6E3A071F-37C2-44B7-B609-F6E9AF43C6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0035063"/>
              </p:ext>
            </p:extLst>
          </p:nvPr>
        </p:nvGraphicFramePr>
        <p:xfrm>
          <a:off x="388620" y="4033919"/>
          <a:ext cx="836676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8338">
                  <a:extLst>
                    <a:ext uri="{9D8B030D-6E8A-4147-A177-3AD203B41FA5}">
                      <a16:colId xmlns:a16="http://schemas.microsoft.com/office/drawing/2014/main" val="717366788"/>
                    </a:ext>
                  </a:extLst>
                </a:gridCol>
                <a:gridCol w="418338">
                  <a:extLst>
                    <a:ext uri="{9D8B030D-6E8A-4147-A177-3AD203B41FA5}">
                      <a16:colId xmlns:a16="http://schemas.microsoft.com/office/drawing/2014/main" val="2231748242"/>
                    </a:ext>
                  </a:extLst>
                </a:gridCol>
                <a:gridCol w="418338">
                  <a:extLst>
                    <a:ext uri="{9D8B030D-6E8A-4147-A177-3AD203B41FA5}">
                      <a16:colId xmlns:a16="http://schemas.microsoft.com/office/drawing/2014/main" val="2826408916"/>
                    </a:ext>
                  </a:extLst>
                </a:gridCol>
                <a:gridCol w="418338">
                  <a:extLst>
                    <a:ext uri="{9D8B030D-6E8A-4147-A177-3AD203B41FA5}">
                      <a16:colId xmlns:a16="http://schemas.microsoft.com/office/drawing/2014/main" val="1561082267"/>
                    </a:ext>
                  </a:extLst>
                </a:gridCol>
                <a:gridCol w="418338">
                  <a:extLst>
                    <a:ext uri="{9D8B030D-6E8A-4147-A177-3AD203B41FA5}">
                      <a16:colId xmlns:a16="http://schemas.microsoft.com/office/drawing/2014/main" val="185137711"/>
                    </a:ext>
                  </a:extLst>
                </a:gridCol>
                <a:gridCol w="418338">
                  <a:extLst>
                    <a:ext uri="{9D8B030D-6E8A-4147-A177-3AD203B41FA5}">
                      <a16:colId xmlns:a16="http://schemas.microsoft.com/office/drawing/2014/main" val="2031939854"/>
                    </a:ext>
                  </a:extLst>
                </a:gridCol>
                <a:gridCol w="418338">
                  <a:extLst>
                    <a:ext uri="{9D8B030D-6E8A-4147-A177-3AD203B41FA5}">
                      <a16:colId xmlns:a16="http://schemas.microsoft.com/office/drawing/2014/main" val="3906902285"/>
                    </a:ext>
                  </a:extLst>
                </a:gridCol>
                <a:gridCol w="418338">
                  <a:extLst>
                    <a:ext uri="{9D8B030D-6E8A-4147-A177-3AD203B41FA5}">
                      <a16:colId xmlns:a16="http://schemas.microsoft.com/office/drawing/2014/main" val="753056946"/>
                    </a:ext>
                  </a:extLst>
                </a:gridCol>
                <a:gridCol w="418338">
                  <a:extLst>
                    <a:ext uri="{9D8B030D-6E8A-4147-A177-3AD203B41FA5}">
                      <a16:colId xmlns:a16="http://schemas.microsoft.com/office/drawing/2014/main" val="1278292921"/>
                    </a:ext>
                  </a:extLst>
                </a:gridCol>
                <a:gridCol w="418338">
                  <a:extLst>
                    <a:ext uri="{9D8B030D-6E8A-4147-A177-3AD203B41FA5}">
                      <a16:colId xmlns:a16="http://schemas.microsoft.com/office/drawing/2014/main" val="2000347833"/>
                    </a:ext>
                  </a:extLst>
                </a:gridCol>
                <a:gridCol w="418338">
                  <a:extLst>
                    <a:ext uri="{9D8B030D-6E8A-4147-A177-3AD203B41FA5}">
                      <a16:colId xmlns:a16="http://schemas.microsoft.com/office/drawing/2014/main" val="2886334093"/>
                    </a:ext>
                  </a:extLst>
                </a:gridCol>
                <a:gridCol w="418338">
                  <a:extLst>
                    <a:ext uri="{9D8B030D-6E8A-4147-A177-3AD203B41FA5}">
                      <a16:colId xmlns:a16="http://schemas.microsoft.com/office/drawing/2014/main" val="1483156908"/>
                    </a:ext>
                  </a:extLst>
                </a:gridCol>
                <a:gridCol w="418338">
                  <a:extLst>
                    <a:ext uri="{9D8B030D-6E8A-4147-A177-3AD203B41FA5}">
                      <a16:colId xmlns:a16="http://schemas.microsoft.com/office/drawing/2014/main" val="3929559699"/>
                    </a:ext>
                  </a:extLst>
                </a:gridCol>
                <a:gridCol w="418338">
                  <a:extLst>
                    <a:ext uri="{9D8B030D-6E8A-4147-A177-3AD203B41FA5}">
                      <a16:colId xmlns:a16="http://schemas.microsoft.com/office/drawing/2014/main" val="1160581851"/>
                    </a:ext>
                  </a:extLst>
                </a:gridCol>
                <a:gridCol w="418338">
                  <a:extLst>
                    <a:ext uri="{9D8B030D-6E8A-4147-A177-3AD203B41FA5}">
                      <a16:colId xmlns:a16="http://schemas.microsoft.com/office/drawing/2014/main" val="3976439511"/>
                    </a:ext>
                  </a:extLst>
                </a:gridCol>
                <a:gridCol w="418338">
                  <a:extLst>
                    <a:ext uri="{9D8B030D-6E8A-4147-A177-3AD203B41FA5}">
                      <a16:colId xmlns:a16="http://schemas.microsoft.com/office/drawing/2014/main" val="2431632720"/>
                    </a:ext>
                  </a:extLst>
                </a:gridCol>
                <a:gridCol w="418338">
                  <a:extLst>
                    <a:ext uri="{9D8B030D-6E8A-4147-A177-3AD203B41FA5}">
                      <a16:colId xmlns:a16="http://schemas.microsoft.com/office/drawing/2014/main" val="3726299615"/>
                    </a:ext>
                  </a:extLst>
                </a:gridCol>
                <a:gridCol w="418338">
                  <a:extLst>
                    <a:ext uri="{9D8B030D-6E8A-4147-A177-3AD203B41FA5}">
                      <a16:colId xmlns:a16="http://schemas.microsoft.com/office/drawing/2014/main" val="208279277"/>
                    </a:ext>
                  </a:extLst>
                </a:gridCol>
                <a:gridCol w="418338">
                  <a:extLst>
                    <a:ext uri="{9D8B030D-6E8A-4147-A177-3AD203B41FA5}">
                      <a16:colId xmlns:a16="http://schemas.microsoft.com/office/drawing/2014/main" val="2539214974"/>
                    </a:ext>
                  </a:extLst>
                </a:gridCol>
                <a:gridCol w="418338">
                  <a:extLst>
                    <a:ext uri="{9D8B030D-6E8A-4147-A177-3AD203B41FA5}">
                      <a16:colId xmlns:a16="http://schemas.microsoft.com/office/drawing/2014/main" val="227237659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Lato Black" panose="020F0502020204030203" pitchFamily="34" charset="0"/>
                          <a:ea typeface="Lato Black" panose="020F0502020204030203" pitchFamily="34" charset="0"/>
                          <a:cs typeface="Lato Black" panose="020F0502020204030203" pitchFamily="34" charset="0"/>
                        </a:rPr>
                        <a:t>00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Lato Black" panose="020F0502020204030203" pitchFamily="34" charset="0"/>
                          <a:ea typeface="Lato Black" panose="020F0502020204030203" pitchFamily="34" charset="0"/>
                          <a:cs typeface="Lato Black" panose="020F0502020204030203" pitchFamily="34" charset="0"/>
                        </a:rPr>
                        <a:t>01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Lato Black" panose="020F0502020204030203" pitchFamily="34" charset="0"/>
                          <a:ea typeface="Lato Black" panose="020F0502020204030203" pitchFamily="34" charset="0"/>
                          <a:cs typeface="Lato Black" panose="020F0502020204030203" pitchFamily="34" charset="0"/>
                        </a:rPr>
                        <a:t>02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Lato Black" panose="020F0502020204030203" pitchFamily="34" charset="0"/>
                          <a:ea typeface="Lato Black" panose="020F0502020204030203" pitchFamily="34" charset="0"/>
                          <a:cs typeface="Lato Black" panose="020F0502020204030203" pitchFamily="34" charset="0"/>
                        </a:rPr>
                        <a:t>03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Lato Black" panose="020F0502020204030203" pitchFamily="34" charset="0"/>
                          <a:ea typeface="Lato Black" panose="020F0502020204030203" pitchFamily="34" charset="0"/>
                          <a:cs typeface="Lato Black" panose="020F0502020204030203" pitchFamily="34" charset="0"/>
                        </a:rPr>
                        <a:t>04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Lato Black" panose="020F0502020204030203" pitchFamily="34" charset="0"/>
                          <a:ea typeface="Lato Black" panose="020F0502020204030203" pitchFamily="34" charset="0"/>
                          <a:cs typeface="Lato Black" panose="020F0502020204030203" pitchFamily="34" charset="0"/>
                        </a:rPr>
                        <a:t>05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Lato Black" panose="020F0502020204030203" pitchFamily="34" charset="0"/>
                          <a:ea typeface="Lato Black" panose="020F0502020204030203" pitchFamily="34" charset="0"/>
                          <a:cs typeface="Lato Black" panose="020F0502020204030203" pitchFamily="34" charset="0"/>
                        </a:rPr>
                        <a:t>06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Lato Black" panose="020F0502020204030203" pitchFamily="34" charset="0"/>
                          <a:ea typeface="Lato Black" panose="020F0502020204030203" pitchFamily="34" charset="0"/>
                          <a:cs typeface="Lato Black" panose="020F0502020204030203" pitchFamily="34" charset="0"/>
                        </a:rPr>
                        <a:t>07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Lato Black" panose="020F0502020204030203" pitchFamily="34" charset="0"/>
                          <a:ea typeface="Lato Black" panose="020F0502020204030203" pitchFamily="34" charset="0"/>
                          <a:cs typeface="Lato Black" panose="020F0502020204030203" pitchFamily="34" charset="0"/>
                        </a:rPr>
                        <a:t>08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Lato Black" panose="020F0502020204030203" pitchFamily="34" charset="0"/>
                          <a:ea typeface="Lato Black" panose="020F0502020204030203" pitchFamily="34" charset="0"/>
                          <a:cs typeface="Lato Black" panose="020F0502020204030203" pitchFamily="34" charset="0"/>
                        </a:rPr>
                        <a:t>09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Lato Black" panose="020F0502020204030203" pitchFamily="34" charset="0"/>
                          <a:ea typeface="Lato Black" panose="020F0502020204030203" pitchFamily="34" charset="0"/>
                          <a:cs typeface="Lato Black" panose="020F0502020204030203" pitchFamily="34" charset="0"/>
                        </a:rPr>
                        <a:t>0A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Lato Black" panose="020F0502020204030203" pitchFamily="34" charset="0"/>
                          <a:ea typeface="Lato Black" panose="020F0502020204030203" pitchFamily="34" charset="0"/>
                          <a:cs typeface="Lato Black" panose="020F0502020204030203" pitchFamily="34" charset="0"/>
                        </a:rPr>
                        <a:t>0B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Lato Black" panose="020F0502020204030203" pitchFamily="34" charset="0"/>
                          <a:ea typeface="Lato Black" panose="020F0502020204030203" pitchFamily="34" charset="0"/>
                          <a:cs typeface="Lato Black" panose="020F0502020204030203" pitchFamily="34" charset="0"/>
                        </a:rPr>
                        <a:t>0C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Lato Black" panose="020F0502020204030203" pitchFamily="34" charset="0"/>
                          <a:ea typeface="Lato Black" panose="020F0502020204030203" pitchFamily="34" charset="0"/>
                          <a:cs typeface="Lato Black" panose="020F0502020204030203" pitchFamily="34" charset="0"/>
                        </a:rPr>
                        <a:t>0D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Lato Black" panose="020F0502020204030203" pitchFamily="34" charset="0"/>
                          <a:ea typeface="Lato Black" panose="020F0502020204030203" pitchFamily="34" charset="0"/>
                          <a:cs typeface="Lato Black" panose="020F0502020204030203" pitchFamily="34" charset="0"/>
                        </a:rPr>
                        <a:t>0E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Lato Black" panose="020F0502020204030203" pitchFamily="34" charset="0"/>
                          <a:ea typeface="Lato Black" panose="020F0502020204030203" pitchFamily="34" charset="0"/>
                          <a:cs typeface="Lato Black" panose="020F0502020204030203" pitchFamily="34" charset="0"/>
                        </a:rPr>
                        <a:t>0F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Lato Black" panose="020F0502020204030203" pitchFamily="34" charset="0"/>
                          <a:ea typeface="Lato Black" panose="020F0502020204030203" pitchFamily="34" charset="0"/>
                          <a:cs typeface="Lato Black" panose="020F0502020204030203" pitchFamily="34" charset="0"/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Lato Black" panose="020F0502020204030203" pitchFamily="34" charset="0"/>
                          <a:ea typeface="Lato Black" panose="020F0502020204030203" pitchFamily="34" charset="0"/>
                          <a:cs typeface="Lato Black" panose="020F0502020204030203" pitchFamily="34" charset="0"/>
                        </a:rPr>
                        <a:t>11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Lato Black" panose="020F0502020204030203" pitchFamily="34" charset="0"/>
                          <a:ea typeface="Lato Black" panose="020F0502020204030203" pitchFamily="34" charset="0"/>
                          <a:cs typeface="Lato Black" panose="020F0502020204030203" pitchFamily="34" charset="0"/>
                        </a:rPr>
                        <a:t>12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Lato Black" panose="020F0502020204030203" pitchFamily="34" charset="0"/>
                          <a:ea typeface="Lato Black" panose="020F0502020204030203" pitchFamily="34" charset="0"/>
                          <a:cs typeface="Lato Black" panose="020F0502020204030203" pitchFamily="34" charset="0"/>
                        </a:rPr>
                        <a:t>13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517128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rgbClr val="AB5DA5"/>
                        </a:solidFill>
                        <a:latin typeface="Lato Black" panose="020F0502020204030203" pitchFamily="34" charset="0"/>
                        <a:ea typeface="Lato Black" panose="020F0502020204030203" pitchFamily="34" charset="0"/>
                        <a:cs typeface="Lato Black" panose="020F050202020403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rgbClr val="AB5DA5"/>
                        </a:solidFill>
                        <a:latin typeface="Lato Black" panose="020F0502020204030203" pitchFamily="34" charset="0"/>
                        <a:ea typeface="Lato Black" panose="020F0502020204030203" pitchFamily="34" charset="0"/>
                        <a:cs typeface="Lato Black" panose="020F050202020403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rgbClr val="AB5DA5"/>
                        </a:solidFill>
                        <a:latin typeface="Lato Black" panose="020F0502020204030203" pitchFamily="34" charset="0"/>
                        <a:ea typeface="Lato Black" panose="020F0502020204030203" pitchFamily="34" charset="0"/>
                        <a:cs typeface="Lato Black" panose="020F050202020403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rgbClr val="AB5DA5"/>
                        </a:solidFill>
                        <a:latin typeface="Lato Black" panose="020F0502020204030203" pitchFamily="34" charset="0"/>
                        <a:ea typeface="Lato Black" panose="020F0502020204030203" pitchFamily="34" charset="0"/>
                        <a:cs typeface="Lato Black" panose="020F050202020403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Lato Black" panose="020F0502020204030203" pitchFamily="34" charset="0"/>
                        <a:ea typeface="Lato Black" panose="020F0502020204030203" pitchFamily="34" charset="0"/>
                        <a:cs typeface="Lato Black" panose="020F050202020403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rgbClr val="AB5DA5"/>
                        </a:solidFill>
                        <a:latin typeface="Lato Black" panose="020F0502020204030203" pitchFamily="34" charset="0"/>
                        <a:ea typeface="Lato Black" panose="020F0502020204030203" pitchFamily="34" charset="0"/>
                        <a:cs typeface="Lato Black" panose="020F050202020403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rgbClr val="AB5DA5"/>
                        </a:solidFill>
                        <a:latin typeface="Lato Black" panose="020F0502020204030203" pitchFamily="34" charset="0"/>
                        <a:ea typeface="Lato Black" panose="020F0502020204030203" pitchFamily="34" charset="0"/>
                        <a:cs typeface="Lato Black" panose="020F050202020403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rgbClr val="AB5DA5"/>
                        </a:solidFill>
                        <a:latin typeface="Lato Black" panose="020F0502020204030203" pitchFamily="34" charset="0"/>
                        <a:ea typeface="Lato Black" panose="020F0502020204030203" pitchFamily="34" charset="0"/>
                        <a:cs typeface="Lato Black" panose="020F050202020403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rgbClr val="AB5DA5"/>
                        </a:solidFill>
                        <a:latin typeface="Lato Black" panose="020F0502020204030203" pitchFamily="34" charset="0"/>
                        <a:ea typeface="Lato Black" panose="020F0502020204030203" pitchFamily="34" charset="0"/>
                        <a:cs typeface="Lato Black" panose="020F050202020403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rgbClr val="AB5DA5"/>
                        </a:solidFill>
                        <a:latin typeface="Lato Black" panose="020F0502020204030203" pitchFamily="34" charset="0"/>
                        <a:ea typeface="Lato Black" panose="020F0502020204030203" pitchFamily="34" charset="0"/>
                        <a:cs typeface="Lato Black" panose="020F050202020403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rgbClr val="AB5DA5"/>
                        </a:solidFill>
                        <a:latin typeface="Lato Black" panose="020F0502020204030203" pitchFamily="34" charset="0"/>
                        <a:ea typeface="Lato Black" panose="020F0502020204030203" pitchFamily="34" charset="0"/>
                        <a:cs typeface="Lato Black" panose="020F050202020403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rgbClr val="AB5DA5"/>
                        </a:solidFill>
                        <a:latin typeface="Lato Black" panose="020F0502020204030203" pitchFamily="34" charset="0"/>
                        <a:ea typeface="Lato Black" panose="020F0502020204030203" pitchFamily="34" charset="0"/>
                        <a:cs typeface="Lato Black" panose="020F050202020403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rgbClr val="AB5DA5"/>
                        </a:solidFill>
                        <a:latin typeface="Lato Black" panose="020F0502020204030203" pitchFamily="34" charset="0"/>
                        <a:ea typeface="Lato Black" panose="020F0502020204030203" pitchFamily="34" charset="0"/>
                        <a:cs typeface="Lato Black" panose="020F050202020403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rgbClr val="AB5DA5"/>
                        </a:solidFill>
                        <a:latin typeface="Lato Black" panose="020F0502020204030203" pitchFamily="34" charset="0"/>
                        <a:ea typeface="Lato Black" panose="020F0502020204030203" pitchFamily="34" charset="0"/>
                        <a:cs typeface="Lato Black" panose="020F050202020403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rgbClr val="AB5DA5"/>
                        </a:solidFill>
                        <a:latin typeface="Lato Black" panose="020F0502020204030203" pitchFamily="34" charset="0"/>
                        <a:ea typeface="Lato Black" panose="020F0502020204030203" pitchFamily="34" charset="0"/>
                        <a:cs typeface="Lato Black" panose="020F050202020403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rgbClr val="AB5DA5"/>
                        </a:solidFill>
                        <a:latin typeface="Lato Black" panose="020F0502020204030203" pitchFamily="34" charset="0"/>
                        <a:ea typeface="Lato Black" panose="020F0502020204030203" pitchFamily="34" charset="0"/>
                        <a:cs typeface="Lato Black" panose="020F050202020403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rgbClr val="AB5DA5"/>
                        </a:solidFill>
                        <a:latin typeface="Lato Black" panose="020F0502020204030203" pitchFamily="34" charset="0"/>
                        <a:ea typeface="Lato Black" panose="020F0502020204030203" pitchFamily="34" charset="0"/>
                        <a:cs typeface="Lato Black" panose="020F050202020403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rgbClr val="AB5DA5"/>
                        </a:solidFill>
                        <a:latin typeface="Lato Black" panose="020F0502020204030203" pitchFamily="34" charset="0"/>
                        <a:ea typeface="Lato Black" panose="020F0502020204030203" pitchFamily="34" charset="0"/>
                        <a:cs typeface="Lato Black" panose="020F050202020403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rgbClr val="AB5DA5"/>
                        </a:solidFill>
                        <a:latin typeface="Lato Black" panose="020F0502020204030203" pitchFamily="34" charset="0"/>
                        <a:ea typeface="Lato Black" panose="020F0502020204030203" pitchFamily="34" charset="0"/>
                        <a:cs typeface="Lato Black" panose="020F050202020403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rgbClr val="AB5DA5"/>
                        </a:solidFill>
                        <a:latin typeface="Lato Black" panose="020F0502020204030203" pitchFamily="34" charset="0"/>
                        <a:ea typeface="Lato Black" panose="020F0502020204030203" pitchFamily="34" charset="0"/>
                        <a:cs typeface="Lato Black" panose="020F050202020403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60969702"/>
                  </a:ext>
                </a:extLst>
              </a:tr>
            </a:tbl>
          </a:graphicData>
        </a:graphic>
      </p:graphicFrame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FB724DAA-FAE1-4D61-8AA0-EBE1C74E2126}"/>
              </a:ext>
            </a:extLst>
          </p:cNvPr>
          <p:cNvSpPr/>
          <p:nvPr/>
        </p:nvSpPr>
        <p:spPr>
          <a:xfrm>
            <a:off x="2131409" y="4772086"/>
            <a:ext cx="2647048" cy="574379"/>
          </a:xfrm>
          <a:custGeom>
            <a:avLst/>
            <a:gdLst>
              <a:gd name="connsiteX0" fmla="*/ 5012848 w 5012848"/>
              <a:gd name="connsiteY0" fmla="*/ 0 h 874059"/>
              <a:gd name="connsiteX1" fmla="*/ 454295 w 5012848"/>
              <a:gd name="connsiteY1" fmla="*/ 874059 h 874059"/>
              <a:gd name="connsiteX2" fmla="*/ 407230 w 5012848"/>
              <a:gd name="connsiteY2" fmla="*/ 0 h 874059"/>
              <a:gd name="connsiteX0" fmla="*/ 2821097 w 2821097"/>
              <a:gd name="connsiteY0" fmla="*/ 0 h 910697"/>
              <a:gd name="connsiteX1" fmla="*/ 318115 w 2821097"/>
              <a:gd name="connsiteY1" fmla="*/ 910635 h 910697"/>
              <a:gd name="connsiteX2" fmla="*/ 271050 w 2821097"/>
              <a:gd name="connsiteY2" fmla="*/ 36576 h 910697"/>
              <a:gd name="connsiteX0" fmla="*/ 2821097 w 2821097"/>
              <a:gd name="connsiteY0" fmla="*/ 0 h 910697"/>
              <a:gd name="connsiteX1" fmla="*/ 318115 w 2821097"/>
              <a:gd name="connsiteY1" fmla="*/ 910635 h 910697"/>
              <a:gd name="connsiteX2" fmla="*/ 271050 w 2821097"/>
              <a:gd name="connsiteY2" fmla="*/ 36576 h 910697"/>
              <a:gd name="connsiteX0" fmla="*/ 2647048 w 2647048"/>
              <a:gd name="connsiteY0" fmla="*/ 0 h 644668"/>
              <a:gd name="connsiteX1" fmla="*/ 890217 w 2647048"/>
              <a:gd name="connsiteY1" fmla="*/ 574136 h 644668"/>
              <a:gd name="connsiteX2" fmla="*/ 97001 w 2647048"/>
              <a:gd name="connsiteY2" fmla="*/ 36576 h 644668"/>
              <a:gd name="connsiteX0" fmla="*/ 2647048 w 2647048"/>
              <a:gd name="connsiteY0" fmla="*/ 0 h 574379"/>
              <a:gd name="connsiteX1" fmla="*/ 890217 w 2647048"/>
              <a:gd name="connsiteY1" fmla="*/ 574136 h 574379"/>
              <a:gd name="connsiteX2" fmla="*/ 97001 w 2647048"/>
              <a:gd name="connsiteY2" fmla="*/ 36576 h 574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47048" h="574379">
                <a:moveTo>
                  <a:pt x="2647048" y="0"/>
                </a:moveTo>
                <a:cubicBezTo>
                  <a:pt x="2470645" y="568703"/>
                  <a:pt x="1315225" y="568040"/>
                  <a:pt x="890217" y="574136"/>
                </a:cubicBezTo>
                <a:cubicBezTo>
                  <a:pt x="465209" y="580232"/>
                  <a:pt x="-263268" y="473605"/>
                  <a:pt x="97001" y="36576"/>
                </a:cubicBezTo>
              </a:path>
            </a:pathLst>
          </a:custGeom>
          <a:noFill/>
          <a:ln w="38100"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655E93F2-B0E8-490F-B6A0-AF28718F793A}"/>
              </a:ext>
            </a:extLst>
          </p:cNvPr>
          <p:cNvSpPr txBox="1">
            <a:spLocks/>
          </p:cNvSpPr>
          <p:nvPr/>
        </p:nvSpPr>
        <p:spPr>
          <a:xfrm>
            <a:off x="165100" y="865523"/>
            <a:ext cx="8978899" cy="32137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FF0000"/>
              </a:buClr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buNone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int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Inconsolata" panose="020B0609030003000000" pitchFamily="49" charset="0"/>
              </a:rPr>
              <a:t> </a:t>
            </a:r>
            <a:r>
              <a:rPr lang="en-US" sz="2400" dirty="0">
                <a:latin typeface="Inconsolata" panose="020B0609030003000000" pitchFamily="49" charset="0"/>
              </a:rPr>
              <a:t>data = 42;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Inconsolata" panose="020B0609030003000000" pitchFamily="49" charset="0"/>
              </a:rPr>
              <a:t>              // Initializes a new variable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int</a:t>
            </a:r>
            <a:r>
              <a:rPr lang="en-US" sz="2400" dirty="0">
                <a:latin typeface="Inconsolata" panose="020B0609030003000000" pitchFamily="49" charset="0"/>
              </a:rPr>
              <a:t>* </a:t>
            </a:r>
            <a:r>
              <a:rPr lang="en-US" sz="2400" dirty="0" err="1">
                <a:latin typeface="Inconsolata" panose="020B0609030003000000" pitchFamily="49" charset="0"/>
              </a:rPr>
              <a:t>dataptr</a:t>
            </a:r>
            <a:r>
              <a:rPr lang="en-US" sz="2400" dirty="0">
                <a:latin typeface="Inconsolata" panose="020B0609030003000000" pitchFamily="49" charset="0"/>
              </a:rPr>
              <a:t> = &amp;data;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Inconsolata" panose="020B0609030003000000" pitchFamily="49" charset="0"/>
              </a:rPr>
              <a:t>       // Assigns ADDRESS to pointer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int</a:t>
            </a:r>
            <a:r>
              <a:rPr lang="en-US" sz="2400" dirty="0">
                <a:latin typeface="Inconsolata" panose="020B0609030003000000" pitchFamily="49" charset="0"/>
              </a:rPr>
              <a:t>** </a:t>
            </a:r>
            <a:r>
              <a:rPr lang="en-US" sz="2400" dirty="0" err="1">
                <a:latin typeface="Inconsolata" panose="020B0609030003000000" pitchFamily="49" charset="0"/>
              </a:rPr>
              <a:t>dataptrptr</a:t>
            </a:r>
            <a:r>
              <a:rPr lang="en-US" sz="2400" dirty="0">
                <a:latin typeface="Inconsolata" panose="020B0609030003000000" pitchFamily="49" charset="0"/>
              </a:rPr>
              <a:t> = &amp;</a:t>
            </a:r>
            <a:r>
              <a:rPr lang="en-US" sz="2400" dirty="0" err="1">
                <a:latin typeface="Inconsolata" panose="020B0609030003000000" pitchFamily="49" charset="0"/>
              </a:rPr>
              <a:t>dataptr</a:t>
            </a:r>
            <a:r>
              <a:rPr lang="en-US" sz="2400" dirty="0">
                <a:latin typeface="Inconsolata" panose="020B0609030003000000" pitchFamily="49" charset="0"/>
              </a:rPr>
              <a:t>;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400" dirty="0" err="1">
                <a:latin typeface="Inconsolata" panose="020B0609030003000000" pitchFamily="49" charset="0"/>
              </a:rPr>
              <a:t>printf</a:t>
            </a:r>
            <a:r>
              <a:rPr lang="en-US" sz="2400" dirty="0">
                <a:latin typeface="Inconsolata" panose="020B0609030003000000" pitchFamily="49" charset="0"/>
              </a:rPr>
              <a:t>(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Inconsolata" panose="020B0609030003000000" pitchFamily="49" charset="0"/>
              </a:rPr>
              <a:t>"%p\n"</a:t>
            </a:r>
            <a:r>
              <a:rPr lang="en-US" sz="2400" dirty="0">
                <a:latin typeface="Inconsolata" panose="020B0609030003000000" pitchFamily="49" charset="0"/>
              </a:rPr>
              <a:t>, </a:t>
            </a:r>
            <a:r>
              <a:rPr lang="en-US" sz="2400" dirty="0" err="1">
                <a:latin typeface="Inconsolata" panose="020B0609030003000000" pitchFamily="49" charset="0"/>
              </a:rPr>
              <a:t>dataptr</a:t>
            </a:r>
            <a:r>
              <a:rPr lang="en-US" sz="2400" dirty="0">
                <a:latin typeface="Inconsolata" panose="020B0609030003000000" pitchFamily="49" charset="0"/>
              </a:rPr>
              <a:t>);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400" dirty="0" err="1">
                <a:latin typeface="Inconsolata" panose="020B0609030003000000" pitchFamily="49" charset="0"/>
              </a:rPr>
              <a:t>printf</a:t>
            </a:r>
            <a:r>
              <a:rPr lang="en-US" sz="2400" dirty="0">
                <a:latin typeface="Inconsolata" panose="020B0609030003000000" pitchFamily="49" charset="0"/>
              </a:rPr>
              <a:t>(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Inconsolata" panose="020B0609030003000000" pitchFamily="49" charset="0"/>
              </a:rPr>
              <a:t>"%p\n"</a:t>
            </a:r>
            <a:r>
              <a:rPr lang="en-US" sz="2400" dirty="0">
                <a:latin typeface="Inconsolata" panose="020B0609030003000000" pitchFamily="49" charset="0"/>
              </a:rPr>
              <a:t>, </a:t>
            </a:r>
            <a:r>
              <a:rPr lang="en-US" sz="2400" dirty="0" err="1">
                <a:latin typeface="Inconsolata" panose="020B0609030003000000" pitchFamily="49" charset="0"/>
              </a:rPr>
              <a:t>dataptrptr</a:t>
            </a:r>
            <a:r>
              <a:rPr lang="en-US" sz="2400" dirty="0">
                <a:latin typeface="Inconsolata" panose="020B0609030003000000" pitchFamily="49" charset="0"/>
              </a:rPr>
              <a:t>);</a:t>
            </a:r>
            <a:endParaRPr lang="en-US" sz="2400" dirty="0">
              <a:solidFill>
                <a:schemeClr val="accent6">
                  <a:lumMod val="50000"/>
                </a:schemeClr>
              </a:solidFill>
              <a:latin typeface="Inconsolata" panose="020B0609030003000000" pitchFamily="49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US" sz="2400" dirty="0" err="1">
                <a:latin typeface="Inconsolata" panose="020B0609030003000000" pitchFamily="49" charset="0"/>
              </a:rPr>
              <a:t>printf</a:t>
            </a:r>
            <a:r>
              <a:rPr lang="en-US" sz="2400" dirty="0">
                <a:latin typeface="Inconsolata" panose="020B0609030003000000" pitchFamily="49" charset="0"/>
              </a:rPr>
              <a:t>(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Inconsolata" panose="020B0609030003000000" pitchFamily="49" charset="0"/>
              </a:rPr>
              <a:t>"%d\n"</a:t>
            </a:r>
            <a:r>
              <a:rPr lang="en-US" sz="2400" dirty="0">
                <a:latin typeface="Inconsolata" panose="020B0609030003000000" pitchFamily="49" charset="0"/>
              </a:rPr>
              <a:t>, **</a:t>
            </a:r>
            <a:r>
              <a:rPr lang="en-US" sz="2400" dirty="0" err="1">
                <a:latin typeface="Inconsolata" panose="020B0609030003000000" pitchFamily="49" charset="0"/>
              </a:rPr>
              <a:t>dataptrptr</a:t>
            </a:r>
            <a:r>
              <a:rPr lang="en-US" sz="2400" dirty="0">
                <a:latin typeface="Inconsolata" panose="020B0609030003000000" pitchFamily="49" charset="0"/>
              </a:rPr>
              <a:t>);   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Inconsolata" panose="020B0609030003000000" pitchFamily="49" charset="0"/>
              </a:rPr>
              <a:t> // Prints "42"!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089474C-E349-4064-B205-B29EAE9BBBD6}"/>
              </a:ext>
            </a:extLst>
          </p:cNvPr>
          <p:cNvSpPr txBox="1"/>
          <p:nvPr/>
        </p:nvSpPr>
        <p:spPr>
          <a:xfrm>
            <a:off x="2503419" y="4775599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  <a:latin typeface="Lato Black" panose="020B0604020202020204" charset="0"/>
                <a:ea typeface="Lato Black" panose="020B0604020202020204" charset="0"/>
                <a:cs typeface="Lato Black" panose="020B0604020202020204" charset="0"/>
              </a:rPr>
              <a:t>data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259833F-E9B3-4FCF-A0AE-79BA4A64C49C}"/>
              </a:ext>
            </a:extLst>
          </p:cNvPr>
          <p:cNvSpPr txBox="1"/>
          <p:nvPr/>
        </p:nvSpPr>
        <p:spPr>
          <a:xfrm>
            <a:off x="7516688" y="4775599"/>
            <a:ext cx="12650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7030A0"/>
                </a:solidFill>
                <a:latin typeface="Lato Black" panose="020B0604020202020204" charset="0"/>
                <a:ea typeface="Lato Black" panose="020B0604020202020204" charset="0"/>
                <a:cs typeface="Lato Black" panose="020B0604020202020204" charset="0"/>
              </a:rPr>
              <a:t>dataptrptr</a:t>
            </a:r>
            <a:endParaRPr lang="en-US" dirty="0">
              <a:solidFill>
                <a:srgbClr val="7030A0"/>
              </a:solidFill>
              <a:latin typeface="Lato Black" panose="020B0604020202020204" charset="0"/>
              <a:ea typeface="Lato Black" panose="020B0604020202020204" charset="0"/>
              <a:cs typeface="Lato Black" panose="020B0604020202020204" charset="0"/>
            </a:endParaRP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2AD70D1F-5168-4316-B423-C157C98EB1BE}"/>
              </a:ext>
            </a:extLst>
          </p:cNvPr>
          <p:cNvCxnSpPr>
            <a:cxnSpLocks/>
          </p:cNvCxnSpPr>
          <p:nvPr/>
        </p:nvCxnSpPr>
        <p:spPr>
          <a:xfrm rot="2472984" flipH="1">
            <a:off x="2395541" y="4856306"/>
            <a:ext cx="215757" cy="0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0BFE7CBE-EA5C-4BA4-B66D-C08165D5FF5B}"/>
              </a:ext>
            </a:extLst>
          </p:cNvPr>
          <p:cNvCxnSpPr>
            <a:cxnSpLocks/>
          </p:cNvCxnSpPr>
          <p:nvPr/>
        </p:nvCxnSpPr>
        <p:spPr>
          <a:xfrm rot="2472984" flipH="1">
            <a:off x="7402086" y="4856306"/>
            <a:ext cx="215757" cy="0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925D24BC-D4B3-4FD0-9C0D-00E6F94DB043}"/>
              </a:ext>
            </a:extLst>
          </p:cNvPr>
          <p:cNvSpPr txBox="1"/>
          <p:nvPr/>
        </p:nvSpPr>
        <p:spPr>
          <a:xfrm>
            <a:off x="2049449" y="4401455"/>
            <a:ext cx="453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Lato Black" panose="020B0604020202020204" charset="0"/>
                <a:ea typeface="Lato Black" panose="020B0604020202020204" charset="0"/>
                <a:cs typeface="Lato Black" panose="020B0604020202020204" charset="0"/>
              </a:rPr>
              <a:t>42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2DD9BF1-FAEA-4317-AA64-9E2689B6B7FB}"/>
              </a:ext>
            </a:extLst>
          </p:cNvPr>
          <p:cNvSpPr txBox="1"/>
          <p:nvPr/>
        </p:nvSpPr>
        <p:spPr>
          <a:xfrm>
            <a:off x="7061862" y="4411080"/>
            <a:ext cx="4519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AB5DA5"/>
                </a:solidFill>
                <a:latin typeface="Lato Black" panose="020B0604020202020204" charset="0"/>
                <a:ea typeface="Lato Black" panose="020B0604020202020204" charset="0"/>
                <a:cs typeface="Lato Black" panose="020B0604020202020204" charset="0"/>
              </a:rPr>
              <a:t>A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70858AC-2623-4382-BBCF-613DE0D6AF44}"/>
              </a:ext>
            </a:extLst>
          </p:cNvPr>
          <p:cNvSpPr txBox="1"/>
          <p:nvPr/>
        </p:nvSpPr>
        <p:spPr>
          <a:xfrm>
            <a:off x="4562243" y="4411080"/>
            <a:ext cx="4519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AB5DA5"/>
                </a:solidFill>
                <a:latin typeface="Lato Black" panose="020B0604020202020204" charset="0"/>
                <a:ea typeface="Lato Black" panose="020B0604020202020204" charset="0"/>
                <a:cs typeface="Lato Black" panose="020B0604020202020204" charset="0"/>
              </a:rPr>
              <a:t>4</a:t>
            </a: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B5B6E0A-ECBE-4F07-A367-409D7F3828F8}"/>
              </a:ext>
            </a:extLst>
          </p:cNvPr>
          <p:cNvSpPr/>
          <p:nvPr/>
        </p:nvSpPr>
        <p:spPr>
          <a:xfrm>
            <a:off x="4872128" y="4770786"/>
            <a:ext cx="2425694" cy="534942"/>
          </a:xfrm>
          <a:custGeom>
            <a:avLst/>
            <a:gdLst>
              <a:gd name="connsiteX0" fmla="*/ 5012848 w 5012848"/>
              <a:gd name="connsiteY0" fmla="*/ 0 h 874059"/>
              <a:gd name="connsiteX1" fmla="*/ 454295 w 5012848"/>
              <a:gd name="connsiteY1" fmla="*/ 874059 h 874059"/>
              <a:gd name="connsiteX2" fmla="*/ 407230 w 5012848"/>
              <a:gd name="connsiteY2" fmla="*/ 0 h 874059"/>
              <a:gd name="connsiteX0" fmla="*/ 2821097 w 2821097"/>
              <a:gd name="connsiteY0" fmla="*/ 0 h 910697"/>
              <a:gd name="connsiteX1" fmla="*/ 318115 w 2821097"/>
              <a:gd name="connsiteY1" fmla="*/ 910635 h 910697"/>
              <a:gd name="connsiteX2" fmla="*/ 271050 w 2821097"/>
              <a:gd name="connsiteY2" fmla="*/ 36576 h 910697"/>
              <a:gd name="connsiteX0" fmla="*/ 2821097 w 2821097"/>
              <a:gd name="connsiteY0" fmla="*/ 0 h 910697"/>
              <a:gd name="connsiteX1" fmla="*/ 318115 w 2821097"/>
              <a:gd name="connsiteY1" fmla="*/ 910635 h 910697"/>
              <a:gd name="connsiteX2" fmla="*/ 271050 w 2821097"/>
              <a:gd name="connsiteY2" fmla="*/ 36576 h 910697"/>
              <a:gd name="connsiteX0" fmla="*/ 2610150 w 2610150"/>
              <a:gd name="connsiteY0" fmla="*/ 0 h 910697"/>
              <a:gd name="connsiteX1" fmla="*/ 107168 w 2610150"/>
              <a:gd name="connsiteY1" fmla="*/ 910635 h 910697"/>
              <a:gd name="connsiteX2" fmla="*/ 638003 w 2610150"/>
              <a:gd name="connsiteY2" fmla="*/ 36576 h 910697"/>
              <a:gd name="connsiteX0" fmla="*/ 2039665 w 2039665"/>
              <a:gd name="connsiteY0" fmla="*/ 0 h 910697"/>
              <a:gd name="connsiteX1" fmla="*/ 1219179 w 2039665"/>
              <a:gd name="connsiteY1" fmla="*/ 910635 h 910697"/>
              <a:gd name="connsiteX2" fmla="*/ 67518 w 2039665"/>
              <a:gd name="connsiteY2" fmla="*/ 36576 h 910697"/>
              <a:gd name="connsiteX0" fmla="*/ 1941478 w 1941478"/>
              <a:gd name="connsiteY0" fmla="*/ 0 h 910697"/>
              <a:gd name="connsiteX1" fmla="*/ 1120992 w 1941478"/>
              <a:gd name="connsiteY1" fmla="*/ 910635 h 910697"/>
              <a:gd name="connsiteX2" fmla="*/ 71743 w 1941478"/>
              <a:gd name="connsiteY2" fmla="*/ 36576 h 910697"/>
              <a:gd name="connsiteX0" fmla="*/ 1869735 w 1869735"/>
              <a:gd name="connsiteY0" fmla="*/ 0 h 910687"/>
              <a:gd name="connsiteX1" fmla="*/ 1049249 w 1869735"/>
              <a:gd name="connsiteY1" fmla="*/ 910635 h 910687"/>
              <a:gd name="connsiteX2" fmla="*/ 0 w 1869735"/>
              <a:gd name="connsiteY2" fmla="*/ 36576 h 910687"/>
              <a:gd name="connsiteX0" fmla="*/ 1891681 w 1891681"/>
              <a:gd name="connsiteY0" fmla="*/ 0 h 910643"/>
              <a:gd name="connsiteX1" fmla="*/ 1071195 w 1891681"/>
              <a:gd name="connsiteY1" fmla="*/ 910635 h 910643"/>
              <a:gd name="connsiteX2" fmla="*/ 0 w 1891681"/>
              <a:gd name="connsiteY2" fmla="*/ 14630 h 910643"/>
              <a:gd name="connsiteX0" fmla="*/ 1891681 w 1891681"/>
              <a:gd name="connsiteY0" fmla="*/ 0 h 789765"/>
              <a:gd name="connsiteX1" fmla="*/ 1261390 w 1891681"/>
              <a:gd name="connsiteY1" fmla="*/ 778962 h 789765"/>
              <a:gd name="connsiteX2" fmla="*/ 0 w 1891681"/>
              <a:gd name="connsiteY2" fmla="*/ 14630 h 789765"/>
              <a:gd name="connsiteX0" fmla="*/ 2008724 w 2008724"/>
              <a:gd name="connsiteY0" fmla="*/ 0 h 789765"/>
              <a:gd name="connsiteX1" fmla="*/ 1378433 w 2008724"/>
              <a:gd name="connsiteY1" fmla="*/ 778962 h 789765"/>
              <a:gd name="connsiteX2" fmla="*/ 0 w 2008724"/>
              <a:gd name="connsiteY2" fmla="*/ 14630 h 789765"/>
              <a:gd name="connsiteX0" fmla="*/ 2010120 w 2010120"/>
              <a:gd name="connsiteY0" fmla="*/ 0 h 789765"/>
              <a:gd name="connsiteX1" fmla="*/ 1379829 w 2010120"/>
              <a:gd name="connsiteY1" fmla="*/ 778962 h 789765"/>
              <a:gd name="connsiteX2" fmla="*/ 1396 w 2010120"/>
              <a:gd name="connsiteY2" fmla="*/ 14630 h 789765"/>
              <a:gd name="connsiteX0" fmla="*/ 2010527 w 2010527"/>
              <a:gd name="connsiteY0" fmla="*/ 0 h 819045"/>
              <a:gd name="connsiteX1" fmla="*/ 1380236 w 2010527"/>
              <a:gd name="connsiteY1" fmla="*/ 778962 h 819045"/>
              <a:gd name="connsiteX2" fmla="*/ 1803 w 2010527"/>
              <a:gd name="connsiteY2" fmla="*/ 14630 h 819045"/>
              <a:gd name="connsiteX0" fmla="*/ 2010305 w 2010305"/>
              <a:gd name="connsiteY0" fmla="*/ 0 h 934693"/>
              <a:gd name="connsiteX1" fmla="*/ 1380014 w 2010305"/>
              <a:gd name="connsiteY1" fmla="*/ 778962 h 934693"/>
              <a:gd name="connsiteX2" fmla="*/ 1581 w 2010305"/>
              <a:gd name="connsiteY2" fmla="*/ 14630 h 934693"/>
              <a:gd name="connsiteX0" fmla="*/ 2427180 w 2427180"/>
              <a:gd name="connsiteY0" fmla="*/ 0 h 795350"/>
              <a:gd name="connsiteX1" fmla="*/ 1379922 w 2427180"/>
              <a:gd name="connsiteY1" fmla="*/ 786278 h 795350"/>
              <a:gd name="connsiteX2" fmla="*/ 1489 w 2427180"/>
              <a:gd name="connsiteY2" fmla="*/ 21946 h 795350"/>
              <a:gd name="connsiteX0" fmla="*/ 2426857 w 2426857"/>
              <a:gd name="connsiteY0" fmla="*/ 0 h 789243"/>
              <a:gd name="connsiteX1" fmla="*/ 1672207 w 2426857"/>
              <a:gd name="connsiteY1" fmla="*/ 778963 h 789243"/>
              <a:gd name="connsiteX2" fmla="*/ 1166 w 2426857"/>
              <a:gd name="connsiteY2" fmla="*/ 21946 h 789243"/>
              <a:gd name="connsiteX0" fmla="*/ 2426881 w 2426881"/>
              <a:gd name="connsiteY0" fmla="*/ 0 h 846593"/>
              <a:gd name="connsiteX1" fmla="*/ 1672231 w 2426881"/>
              <a:gd name="connsiteY1" fmla="*/ 778963 h 846593"/>
              <a:gd name="connsiteX2" fmla="*/ 1190 w 2426881"/>
              <a:gd name="connsiteY2" fmla="*/ 21946 h 846593"/>
              <a:gd name="connsiteX0" fmla="*/ 2426958 w 2426958"/>
              <a:gd name="connsiteY0" fmla="*/ 0 h 811558"/>
              <a:gd name="connsiteX1" fmla="*/ 1672308 w 2426958"/>
              <a:gd name="connsiteY1" fmla="*/ 778963 h 811558"/>
              <a:gd name="connsiteX2" fmla="*/ 1267 w 2426958"/>
              <a:gd name="connsiteY2" fmla="*/ 21946 h 811558"/>
              <a:gd name="connsiteX0" fmla="*/ 2427725 w 2427725"/>
              <a:gd name="connsiteY0" fmla="*/ 0 h 637325"/>
              <a:gd name="connsiteX1" fmla="*/ 1204902 w 2427725"/>
              <a:gd name="connsiteY1" fmla="*/ 552192 h 637325"/>
              <a:gd name="connsiteX2" fmla="*/ 2034 w 2427725"/>
              <a:gd name="connsiteY2" fmla="*/ 21946 h 637325"/>
              <a:gd name="connsiteX0" fmla="*/ 2427213 w 2427213"/>
              <a:gd name="connsiteY0" fmla="*/ 0 h 659985"/>
              <a:gd name="connsiteX1" fmla="*/ 1204390 w 2427213"/>
              <a:gd name="connsiteY1" fmla="*/ 552192 h 659985"/>
              <a:gd name="connsiteX2" fmla="*/ 1522 w 2427213"/>
              <a:gd name="connsiteY2" fmla="*/ 21946 h 659985"/>
              <a:gd name="connsiteX0" fmla="*/ 2427490 w 2427490"/>
              <a:gd name="connsiteY0" fmla="*/ 0 h 630086"/>
              <a:gd name="connsiteX1" fmla="*/ 1204667 w 2427490"/>
              <a:gd name="connsiteY1" fmla="*/ 552192 h 630086"/>
              <a:gd name="connsiteX2" fmla="*/ 1799 w 2427490"/>
              <a:gd name="connsiteY2" fmla="*/ 21946 h 630086"/>
              <a:gd name="connsiteX0" fmla="*/ 2427490 w 2427490"/>
              <a:gd name="connsiteY0" fmla="*/ 0 h 605790"/>
              <a:gd name="connsiteX1" fmla="*/ 1204667 w 2427490"/>
              <a:gd name="connsiteY1" fmla="*/ 552192 h 605790"/>
              <a:gd name="connsiteX2" fmla="*/ 1799 w 2427490"/>
              <a:gd name="connsiteY2" fmla="*/ 21946 h 605790"/>
              <a:gd name="connsiteX0" fmla="*/ 2427490 w 2427490"/>
              <a:gd name="connsiteY0" fmla="*/ 0 h 592174"/>
              <a:gd name="connsiteX1" fmla="*/ 1204667 w 2427490"/>
              <a:gd name="connsiteY1" fmla="*/ 530247 h 592174"/>
              <a:gd name="connsiteX2" fmla="*/ 1799 w 2427490"/>
              <a:gd name="connsiteY2" fmla="*/ 21946 h 592174"/>
              <a:gd name="connsiteX0" fmla="*/ 2427171 w 2427171"/>
              <a:gd name="connsiteY0" fmla="*/ 0 h 579934"/>
              <a:gd name="connsiteX1" fmla="*/ 1204348 w 2427171"/>
              <a:gd name="connsiteY1" fmla="*/ 530247 h 579934"/>
              <a:gd name="connsiteX2" fmla="*/ 1480 w 2427171"/>
              <a:gd name="connsiteY2" fmla="*/ 21946 h 579934"/>
              <a:gd name="connsiteX0" fmla="*/ 2426106 w 2426106"/>
              <a:gd name="connsiteY0" fmla="*/ 0 h 534942"/>
              <a:gd name="connsiteX1" fmla="*/ 1203283 w 2426106"/>
              <a:gd name="connsiteY1" fmla="*/ 530247 h 534942"/>
              <a:gd name="connsiteX2" fmla="*/ 415 w 2426106"/>
              <a:gd name="connsiteY2" fmla="*/ 21946 h 534942"/>
              <a:gd name="connsiteX0" fmla="*/ 2425694 w 2425694"/>
              <a:gd name="connsiteY0" fmla="*/ 0 h 534942"/>
              <a:gd name="connsiteX1" fmla="*/ 1202871 w 2425694"/>
              <a:gd name="connsiteY1" fmla="*/ 530247 h 534942"/>
              <a:gd name="connsiteX2" fmla="*/ 3 w 2425694"/>
              <a:gd name="connsiteY2" fmla="*/ 21946 h 534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25694" h="534942">
                <a:moveTo>
                  <a:pt x="2425694" y="0"/>
                </a:moveTo>
                <a:cubicBezTo>
                  <a:pt x="2278552" y="539442"/>
                  <a:pt x="1424273" y="548535"/>
                  <a:pt x="1202871" y="530247"/>
                </a:cubicBezTo>
                <a:cubicBezTo>
                  <a:pt x="981469" y="511959"/>
                  <a:pt x="-1821" y="641855"/>
                  <a:pt x="3" y="21946"/>
                </a:cubicBezTo>
              </a:path>
            </a:pathLst>
          </a:custGeom>
          <a:noFill/>
          <a:ln w="38100"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B4D6CCE-82A9-421B-9660-72A49D7B5076}"/>
              </a:ext>
            </a:extLst>
          </p:cNvPr>
          <p:cNvSpPr txBox="1"/>
          <p:nvPr/>
        </p:nvSpPr>
        <p:spPr>
          <a:xfrm>
            <a:off x="5014144" y="4780412"/>
            <a:ext cx="9557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7030A0"/>
                </a:solidFill>
                <a:latin typeface="Lato Black" panose="020B0604020202020204" charset="0"/>
                <a:ea typeface="Lato Black" panose="020B0604020202020204" charset="0"/>
                <a:cs typeface="Lato Black" panose="020B0604020202020204" charset="0"/>
              </a:rPr>
              <a:t>dataptr</a:t>
            </a:r>
            <a:endParaRPr lang="en-US" dirty="0">
              <a:solidFill>
                <a:srgbClr val="7030A0"/>
              </a:solidFill>
              <a:latin typeface="Lato Black" panose="020B0604020202020204" charset="0"/>
              <a:ea typeface="Lato Black" panose="020B0604020202020204" charset="0"/>
              <a:cs typeface="Lato Black" panose="020B0604020202020204" charset="0"/>
            </a:endParaRP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92C0F487-EECE-47DD-9365-D1B900C99B1B}"/>
              </a:ext>
            </a:extLst>
          </p:cNvPr>
          <p:cNvCxnSpPr>
            <a:cxnSpLocks/>
          </p:cNvCxnSpPr>
          <p:nvPr/>
        </p:nvCxnSpPr>
        <p:spPr>
          <a:xfrm rot="2472984" flipH="1">
            <a:off x="4899542" y="4861119"/>
            <a:ext cx="215757" cy="0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>
            <a:extLst>
              <a:ext uri="{FF2B5EF4-FFF2-40B4-BE49-F238E27FC236}">
                <a16:creationId xmlns:a16="http://schemas.microsoft.com/office/drawing/2014/main" id="{B3D9B795-2324-467D-9384-4CCF736990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5611" y="1741017"/>
            <a:ext cx="388533" cy="38853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B8E2B81-2462-48DF-B70B-26D170A68D2F}"/>
              </a:ext>
            </a:extLst>
          </p:cNvPr>
          <p:cNvSpPr txBox="1"/>
          <p:nvPr/>
        </p:nvSpPr>
        <p:spPr>
          <a:xfrm>
            <a:off x="5436630" y="4974932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Inconsolata" panose="020B0609030003000000" pitchFamily="49" charset="0"/>
              </a:rPr>
              <a:t>*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AFCD898-EA60-4B94-9733-3928C2796088}"/>
              </a:ext>
            </a:extLst>
          </p:cNvPr>
          <p:cNvSpPr txBox="1"/>
          <p:nvPr/>
        </p:nvSpPr>
        <p:spPr>
          <a:xfrm>
            <a:off x="2335122" y="4965004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Inconsolata" panose="020B0609030003000000" pitchFamily="49" charset="0"/>
              </a:rPr>
              <a:t>*</a:t>
            </a:r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8BF1340F-F0A5-4C4D-827D-CFF0076022EA}"/>
              </a:ext>
            </a:extLst>
          </p:cNvPr>
          <p:cNvSpPr/>
          <p:nvPr/>
        </p:nvSpPr>
        <p:spPr>
          <a:xfrm rot="11102158">
            <a:off x="2369014" y="3688360"/>
            <a:ext cx="2647048" cy="574379"/>
          </a:xfrm>
          <a:custGeom>
            <a:avLst/>
            <a:gdLst>
              <a:gd name="connsiteX0" fmla="*/ 5012848 w 5012848"/>
              <a:gd name="connsiteY0" fmla="*/ 0 h 874059"/>
              <a:gd name="connsiteX1" fmla="*/ 454295 w 5012848"/>
              <a:gd name="connsiteY1" fmla="*/ 874059 h 874059"/>
              <a:gd name="connsiteX2" fmla="*/ 407230 w 5012848"/>
              <a:gd name="connsiteY2" fmla="*/ 0 h 874059"/>
              <a:gd name="connsiteX0" fmla="*/ 2821097 w 2821097"/>
              <a:gd name="connsiteY0" fmla="*/ 0 h 910697"/>
              <a:gd name="connsiteX1" fmla="*/ 318115 w 2821097"/>
              <a:gd name="connsiteY1" fmla="*/ 910635 h 910697"/>
              <a:gd name="connsiteX2" fmla="*/ 271050 w 2821097"/>
              <a:gd name="connsiteY2" fmla="*/ 36576 h 910697"/>
              <a:gd name="connsiteX0" fmla="*/ 2821097 w 2821097"/>
              <a:gd name="connsiteY0" fmla="*/ 0 h 910697"/>
              <a:gd name="connsiteX1" fmla="*/ 318115 w 2821097"/>
              <a:gd name="connsiteY1" fmla="*/ 910635 h 910697"/>
              <a:gd name="connsiteX2" fmla="*/ 271050 w 2821097"/>
              <a:gd name="connsiteY2" fmla="*/ 36576 h 910697"/>
              <a:gd name="connsiteX0" fmla="*/ 2647048 w 2647048"/>
              <a:gd name="connsiteY0" fmla="*/ 0 h 644668"/>
              <a:gd name="connsiteX1" fmla="*/ 890217 w 2647048"/>
              <a:gd name="connsiteY1" fmla="*/ 574136 h 644668"/>
              <a:gd name="connsiteX2" fmla="*/ 97001 w 2647048"/>
              <a:gd name="connsiteY2" fmla="*/ 36576 h 644668"/>
              <a:gd name="connsiteX0" fmla="*/ 2647048 w 2647048"/>
              <a:gd name="connsiteY0" fmla="*/ 0 h 574379"/>
              <a:gd name="connsiteX1" fmla="*/ 890217 w 2647048"/>
              <a:gd name="connsiteY1" fmla="*/ 574136 h 574379"/>
              <a:gd name="connsiteX2" fmla="*/ 97001 w 2647048"/>
              <a:gd name="connsiteY2" fmla="*/ 36576 h 574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47048" h="574379">
                <a:moveTo>
                  <a:pt x="2647048" y="0"/>
                </a:moveTo>
                <a:cubicBezTo>
                  <a:pt x="2470645" y="568703"/>
                  <a:pt x="1315225" y="568040"/>
                  <a:pt x="890217" y="574136"/>
                </a:cubicBezTo>
                <a:cubicBezTo>
                  <a:pt x="465209" y="580232"/>
                  <a:pt x="-263268" y="473605"/>
                  <a:pt x="97001" y="36576"/>
                </a:cubicBezTo>
              </a:path>
            </a:pathLst>
          </a:custGeom>
          <a:noFill/>
          <a:ln w="38100"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2EC30E9-A6D5-47EE-85F8-BBB0F1184B6E}"/>
              </a:ext>
            </a:extLst>
          </p:cNvPr>
          <p:cNvSpPr txBox="1"/>
          <p:nvPr/>
        </p:nvSpPr>
        <p:spPr>
          <a:xfrm>
            <a:off x="4451102" y="3788403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Inconsolata" panose="020B0609030003000000" pitchFamily="49" charset="0"/>
              </a:rPr>
              <a:t>&amp;</a:t>
            </a:r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630BD10C-F4D7-464F-8FD4-27F4BFB89E3B}"/>
              </a:ext>
            </a:extLst>
          </p:cNvPr>
          <p:cNvSpPr/>
          <p:nvPr/>
        </p:nvSpPr>
        <p:spPr>
          <a:xfrm rot="11102158">
            <a:off x="4906232" y="3715194"/>
            <a:ext cx="2647048" cy="574379"/>
          </a:xfrm>
          <a:custGeom>
            <a:avLst/>
            <a:gdLst>
              <a:gd name="connsiteX0" fmla="*/ 5012848 w 5012848"/>
              <a:gd name="connsiteY0" fmla="*/ 0 h 874059"/>
              <a:gd name="connsiteX1" fmla="*/ 454295 w 5012848"/>
              <a:gd name="connsiteY1" fmla="*/ 874059 h 874059"/>
              <a:gd name="connsiteX2" fmla="*/ 407230 w 5012848"/>
              <a:gd name="connsiteY2" fmla="*/ 0 h 874059"/>
              <a:gd name="connsiteX0" fmla="*/ 2821097 w 2821097"/>
              <a:gd name="connsiteY0" fmla="*/ 0 h 910697"/>
              <a:gd name="connsiteX1" fmla="*/ 318115 w 2821097"/>
              <a:gd name="connsiteY1" fmla="*/ 910635 h 910697"/>
              <a:gd name="connsiteX2" fmla="*/ 271050 w 2821097"/>
              <a:gd name="connsiteY2" fmla="*/ 36576 h 910697"/>
              <a:gd name="connsiteX0" fmla="*/ 2821097 w 2821097"/>
              <a:gd name="connsiteY0" fmla="*/ 0 h 910697"/>
              <a:gd name="connsiteX1" fmla="*/ 318115 w 2821097"/>
              <a:gd name="connsiteY1" fmla="*/ 910635 h 910697"/>
              <a:gd name="connsiteX2" fmla="*/ 271050 w 2821097"/>
              <a:gd name="connsiteY2" fmla="*/ 36576 h 910697"/>
              <a:gd name="connsiteX0" fmla="*/ 2647048 w 2647048"/>
              <a:gd name="connsiteY0" fmla="*/ 0 h 644668"/>
              <a:gd name="connsiteX1" fmla="*/ 890217 w 2647048"/>
              <a:gd name="connsiteY1" fmla="*/ 574136 h 644668"/>
              <a:gd name="connsiteX2" fmla="*/ 97001 w 2647048"/>
              <a:gd name="connsiteY2" fmla="*/ 36576 h 644668"/>
              <a:gd name="connsiteX0" fmla="*/ 2647048 w 2647048"/>
              <a:gd name="connsiteY0" fmla="*/ 0 h 574379"/>
              <a:gd name="connsiteX1" fmla="*/ 890217 w 2647048"/>
              <a:gd name="connsiteY1" fmla="*/ 574136 h 574379"/>
              <a:gd name="connsiteX2" fmla="*/ 97001 w 2647048"/>
              <a:gd name="connsiteY2" fmla="*/ 36576 h 574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47048" h="574379">
                <a:moveTo>
                  <a:pt x="2647048" y="0"/>
                </a:moveTo>
                <a:cubicBezTo>
                  <a:pt x="2470645" y="568703"/>
                  <a:pt x="1315225" y="568040"/>
                  <a:pt x="890217" y="574136"/>
                </a:cubicBezTo>
                <a:cubicBezTo>
                  <a:pt x="465209" y="580232"/>
                  <a:pt x="-263268" y="473605"/>
                  <a:pt x="97001" y="36576"/>
                </a:cubicBezTo>
              </a:path>
            </a:pathLst>
          </a:custGeom>
          <a:noFill/>
          <a:ln w="38100"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723714E-17B7-437D-9F22-766224D0FF22}"/>
              </a:ext>
            </a:extLst>
          </p:cNvPr>
          <p:cNvSpPr txBox="1"/>
          <p:nvPr/>
        </p:nvSpPr>
        <p:spPr>
          <a:xfrm>
            <a:off x="6988320" y="3815237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Inconsolata" panose="020B0609030003000000" pitchFamily="49" charset="0"/>
              </a:rPr>
              <a:t>&amp;</a:t>
            </a:r>
          </a:p>
        </p:txBody>
      </p:sp>
    </p:spTree>
    <p:extLst>
      <p:ext uri="{BB962C8B-B14F-4D97-AF65-F5344CB8AC3E}">
        <p14:creationId xmlns:p14="http://schemas.microsoft.com/office/powerpoint/2010/main" val="3338656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7" grpId="0"/>
      <p:bldP spid="18" grpId="0"/>
      <p:bldP spid="25" grpId="0"/>
      <p:bldP spid="26" grpId="0"/>
      <p:bldP spid="15" grpId="0"/>
      <p:bldP spid="16" grpId="0" animBg="1"/>
      <p:bldP spid="21" grpId="0"/>
      <p:bldP spid="3" grpId="0"/>
      <p:bldP spid="24" grpId="0"/>
      <p:bldP spid="27" grpId="0" animBg="1"/>
      <p:bldP spid="28" grpId="0"/>
      <p:bldP spid="29" grpId="0" animBg="1"/>
      <p:bldP spid="3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077221-CBA2-44F1-9627-6DC83F00AA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 Memory Model: The Heap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42DE8B-4B2F-4309-85FF-B75961CD3D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619" y="849976"/>
            <a:ext cx="6150721" cy="4179729"/>
          </a:xfrm>
        </p:spPr>
        <p:txBody>
          <a:bodyPr/>
          <a:lstStyle/>
          <a:p>
            <a:r>
              <a:rPr lang="en-US" dirty="0"/>
              <a:t>The Heap is the dynamic data section!</a:t>
            </a:r>
          </a:p>
          <a:p>
            <a:pPr lvl="1"/>
            <a:r>
              <a:rPr lang="en-US" dirty="0"/>
              <a:t>You interact with the heap entirely with pointers.</a:t>
            </a:r>
          </a:p>
          <a:p>
            <a:pPr lvl="1"/>
            <a:r>
              <a:rPr lang="en-US" dirty="0">
                <a:latin typeface="Inconsolata" panose="020B0609030003000000" pitchFamily="49" charset="0"/>
              </a:rPr>
              <a:t>malloc </a:t>
            </a:r>
            <a:r>
              <a:rPr lang="en-US" dirty="0"/>
              <a:t>returns the address to the heap with at least the number of bytes requested. Or</a:t>
            </a:r>
            <a:r>
              <a:rPr lang="en-US" dirty="0">
                <a:latin typeface="Inconsolata" panose="020B0609030003000000" pitchFamily="49" charset="0"/>
              </a:rPr>
              <a:t> </a:t>
            </a:r>
            <a:r>
              <a:rPr lang="en-US" dirty="0">
                <a:solidFill>
                  <a:srgbClr val="AB5DA5"/>
                </a:solidFill>
                <a:latin typeface="Inconsolata" panose="020B0609030003000000" pitchFamily="49" charset="0"/>
              </a:rPr>
              <a:t>NULL</a:t>
            </a:r>
            <a:r>
              <a:rPr lang="en-US" dirty="0">
                <a:latin typeface="Inconsolata" panose="020B0609030003000000" pitchFamily="49" charset="0"/>
              </a:rPr>
              <a:t> </a:t>
            </a:r>
            <a:r>
              <a:rPr lang="en-US" dirty="0"/>
              <a:t>on error.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BB5B4EB-634B-4CDE-B81C-9156F724DC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CS/COE 0449 – Spring 2019/2020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42F057-96DF-4582-829B-AF2EBBBD6B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AD609-F83C-4414-814B-B5A2DF99692C}" type="slidenum">
              <a:rPr lang="en-US" smtClean="0"/>
              <a:pPr/>
              <a:t>21</a:t>
            </a:fld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56ACE726-71C5-49EA-A32C-479F03944A61}"/>
              </a:ext>
            </a:extLst>
          </p:cNvPr>
          <p:cNvGrpSpPr/>
          <p:nvPr/>
        </p:nvGrpSpPr>
        <p:grpSpPr>
          <a:xfrm>
            <a:off x="6426377" y="683672"/>
            <a:ext cx="2438400" cy="4987526"/>
            <a:chOff x="6412523" y="33279"/>
            <a:chExt cx="2438400" cy="6650033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042BE7DC-AD9B-46EF-97C0-0F87D163C3FE}"/>
                </a:ext>
              </a:extLst>
            </p:cNvPr>
            <p:cNvSpPr/>
            <p:nvPr/>
          </p:nvSpPr>
          <p:spPr>
            <a:xfrm>
              <a:off x="6412523" y="3978275"/>
              <a:ext cx="2438400" cy="678501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Tx/>
              </a:pPr>
              <a:endParaRPr lang="en-US" kern="12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9563B32-4308-47E5-A7BE-47606EE6BF09}"/>
                </a:ext>
              </a:extLst>
            </p:cNvPr>
            <p:cNvSpPr/>
            <p:nvPr/>
          </p:nvSpPr>
          <p:spPr>
            <a:xfrm>
              <a:off x="6412523" y="1616076"/>
              <a:ext cx="2438400" cy="608856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Tx/>
              </a:pPr>
              <a:endParaRPr lang="en-US" kern="1200">
                <a:solidFill>
                  <a:prstClr val="white"/>
                </a:solidFill>
                <a:latin typeface="Calibri"/>
              </a:endParaRPr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6484F583-59DE-4BAB-9878-22F9709D9B56}"/>
                </a:ext>
              </a:extLst>
            </p:cNvPr>
            <p:cNvGrpSpPr/>
            <p:nvPr/>
          </p:nvGrpSpPr>
          <p:grpSpPr>
            <a:xfrm>
              <a:off x="6412523" y="33279"/>
              <a:ext cx="2438400" cy="6650033"/>
              <a:chOff x="6412523" y="33279"/>
              <a:chExt cx="2438400" cy="6650033"/>
            </a:xfrm>
          </p:grpSpPr>
          <p:sp>
            <p:nvSpPr>
              <p:cNvPr id="10" name="Rectangle 2" descr="Wide upward diagonal">
                <a:extLst>
                  <a:ext uri="{FF2B5EF4-FFF2-40B4-BE49-F238E27FC236}">
                    <a16:creationId xmlns:a16="http://schemas.microsoft.com/office/drawing/2014/main" id="{625129B2-AD96-4E17-B046-ED56938FF45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12523" y="2149476"/>
                <a:ext cx="2438400" cy="1828800"/>
              </a:xfrm>
              <a:prstGeom prst="rect">
                <a:avLst/>
              </a:prstGeom>
              <a:pattFill prst="wdUpDiag">
                <a:fgClr>
                  <a:schemeClr val="bg2"/>
                </a:fgClr>
                <a:bgClr>
                  <a:srgbClr val="FFFFFF"/>
                </a:bgClr>
              </a:pattFill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>
                  <a:buClrTx/>
                  <a:defRPr/>
                </a:pPr>
                <a:r>
                  <a:rPr lang="en-US" sz="1800" kern="1200" dirty="0">
                    <a:solidFill>
                      <a:prstClr val="black"/>
                    </a:solidFill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currently</a:t>
                </a:r>
                <a:r>
                  <a:rPr lang="en-US" sz="1800" kern="1200" dirty="0">
                    <a:solidFill>
                      <a:prstClr val="black"/>
                    </a:solidFill>
                    <a:latin typeface="Calibri"/>
                    <a:ea typeface="ＭＳ Ｐゴシック" charset="-128"/>
                    <a:cs typeface="ＭＳ Ｐゴシック" charset="-128"/>
                  </a:rPr>
                  <a:t> unused but </a:t>
                </a:r>
              </a:p>
              <a:p>
                <a:pPr algn="ctr">
                  <a:buClrTx/>
                  <a:defRPr/>
                </a:pPr>
                <a:r>
                  <a:rPr lang="en-US" sz="1800" kern="1200" dirty="0">
                    <a:solidFill>
                      <a:prstClr val="black"/>
                    </a:solidFill>
                    <a:latin typeface="Calibri"/>
                    <a:ea typeface="ＭＳ Ｐゴシック" charset="-128"/>
                    <a:cs typeface="ＭＳ Ｐゴシック" charset="-128"/>
                  </a:rPr>
                  <a:t>available memory</a:t>
                </a:r>
              </a:p>
            </p:txBody>
          </p:sp>
          <p:sp>
            <p:nvSpPr>
              <p:cNvPr id="11" name="Rectangle 5">
                <a:extLst>
                  <a:ext uri="{FF2B5EF4-FFF2-40B4-BE49-F238E27FC236}">
                    <a16:creationId xmlns:a16="http://schemas.microsoft.com/office/drawing/2014/main" id="{D0D02588-F064-4073-B951-2EAE293DDB5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12523" y="1616076"/>
                <a:ext cx="2438400" cy="4572000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buClrTx/>
                  <a:defRPr/>
                </a:pPr>
                <a:endParaRPr lang="en-US" kern="1200">
                  <a:solidFill>
                    <a:prstClr val="black"/>
                  </a:solidFill>
                  <a:latin typeface="Calibri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12" name="Rectangle 6">
                <a:extLst>
                  <a:ext uri="{FF2B5EF4-FFF2-40B4-BE49-F238E27FC236}">
                    <a16:creationId xmlns:a16="http://schemas.microsoft.com/office/drawing/2014/main" id="{AC11BD0E-3151-4222-A367-E45185417CF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12523" y="5349876"/>
                <a:ext cx="2438400" cy="838200"/>
              </a:xfrm>
              <a:prstGeom prst="rect">
                <a:avLst/>
              </a:prstGeom>
              <a:solidFill>
                <a:srgbClr val="FFFF00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buClrTx/>
                  <a:defRPr/>
                </a:pPr>
                <a:endParaRPr lang="en-US" kern="1200">
                  <a:solidFill>
                    <a:prstClr val="black"/>
                  </a:solidFill>
                  <a:latin typeface="Calibri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13" name="Rectangle 7">
                <a:extLst>
                  <a:ext uri="{FF2B5EF4-FFF2-40B4-BE49-F238E27FC236}">
                    <a16:creationId xmlns:a16="http://schemas.microsoft.com/office/drawing/2014/main" id="{4D4A2B38-D5CD-4DE4-9ACE-3D038890AA0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12523" y="4664076"/>
                <a:ext cx="2438400" cy="685800"/>
              </a:xfrm>
              <a:prstGeom prst="rect">
                <a:avLst/>
              </a:prstGeom>
              <a:solidFill>
                <a:srgbClr val="00B0F0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buClrTx/>
                  <a:defRPr/>
                </a:pPr>
                <a:endParaRPr lang="en-US" kern="1200">
                  <a:solidFill>
                    <a:prstClr val="black"/>
                  </a:solidFill>
                  <a:latin typeface="Calibri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14" name="Line 8">
                <a:extLst>
                  <a:ext uri="{FF2B5EF4-FFF2-40B4-BE49-F238E27FC236}">
                    <a16:creationId xmlns:a16="http://schemas.microsoft.com/office/drawing/2014/main" id="{1A64AA1C-9688-48BE-B5DB-2168EA489E5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412523" y="3978276"/>
                <a:ext cx="243840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prstDash val="lgDash"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buClrTx/>
                  <a:defRPr/>
                </a:pPr>
                <a:endParaRPr lang="en-US" kern="1200">
                  <a:solidFill>
                    <a:prstClr val="black"/>
                  </a:solidFill>
                  <a:latin typeface="Calibri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15" name="Line 9">
                <a:extLst>
                  <a:ext uri="{FF2B5EF4-FFF2-40B4-BE49-F238E27FC236}">
                    <a16:creationId xmlns:a16="http://schemas.microsoft.com/office/drawing/2014/main" id="{89843321-BC10-4D8B-AEEF-2248F6B982E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412523" y="2143037"/>
                <a:ext cx="243840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prstDash val="lgDash"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buClrTx/>
                  <a:defRPr/>
                </a:pPr>
                <a:endParaRPr lang="en-US" kern="1200">
                  <a:solidFill>
                    <a:prstClr val="black"/>
                  </a:solidFill>
                  <a:latin typeface="Calibri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16" name="Text Box 10">
                <a:extLst>
                  <a:ext uri="{FF2B5EF4-FFF2-40B4-BE49-F238E27FC236}">
                    <a16:creationId xmlns:a16="http://schemas.microsoft.com/office/drawing/2014/main" id="{5A28DA90-E7F1-4FA8-BBBC-DF3A2BC86BE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199051" y="5440678"/>
                <a:ext cx="841898" cy="61555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>
                  <a:buClrTx/>
                  <a:defRPr/>
                </a:pPr>
                <a:r>
                  <a:rPr lang="en-US" sz="2400" kern="1200" dirty="0">
                    <a:solidFill>
                      <a:prstClr val="black"/>
                    </a:solidFill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code</a:t>
                </a:r>
              </a:p>
            </p:txBody>
          </p:sp>
          <p:sp>
            <p:nvSpPr>
              <p:cNvPr id="17" name="Text Box 11">
                <a:extLst>
                  <a:ext uri="{FF2B5EF4-FFF2-40B4-BE49-F238E27FC236}">
                    <a16:creationId xmlns:a16="http://schemas.microsoft.com/office/drawing/2014/main" id="{DBDA8B76-611E-4377-B143-3C934C1E8A9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834685" y="4676777"/>
                <a:ext cx="1632178" cy="61555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>
                  <a:buClrTx/>
                  <a:defRPr/>
                </a:pPr>
                <a:r>
                  <a:rPr lang="en-US" sz="2400" kern="1200" dirty="0">
                    <a:solidFill>
                      <a:prstClr val="black"/>
                    </a:solidFill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static data</a:t>
                </a:r>
              </a:p>
            </p:txBody>
          </p:sp>
          <p:sp>
            <p:nvSpPr>
              <p:cNvPr id="18" name="Text Box 12">
                <a:extLst>
                  <a:ext uri="{FF2B5EF4-FFF2-40B4-BE49-F238E27FC236}">
                    <a16:creationId xmlns:a16="http://schemas.microsoft.com/office/drawing/2014/main" id="{FD25621F-D910-49C8-A5FF-1DDD7B60F5C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221007" y="3990975"/>
                <a:ext cx="859531" cy="61555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>
                  <a:buClrTx/>
                  <a:defRPr/>
                </a:pPr>
                <a:r>
                  <a:rPr lang="en-US" sz="2400" kern="1200" dirty="0">
                    <a:solidFill>
                      <a:prstClr val="black"/>
                    </a:solidFill>
                    <a:latin typeface="Lato Black" panose="020F0502020204030203" pitchFamily="34" charset="0"/>
                    <a:ea typeface="Lato Black" panose="020F0502020204030203" pitchFamily="34" charset="0"/>
                    <a:cs typeface="Lato Black" panose="020F0502020204030203" pitchFamily="34" charset="0"/>
                  </a:rPr>
                  <a:t>heap</a:t>
                </a:r>
              </a:p>
            </p:txBody>
          </p:sp>
          <p:sp>
            <p:nvSpPr>
              <p:cNvPr id="19" name="Text Box 13">
                <a:extLst>
                  <a:ext uri="{FF2B5EF4-FFF2-40B4-BE49-F238E27FC236}">
                    <a16:creationId xmlns:a16="http://schemas.microsoft.com/office/drawing/2014/main" id="{D35B3FD6-7FE6-433F-8074-AA4FAD15A5A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208183" y="1616076"/>
                <a:ext cx="885179" cy="61555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>
                  <a:buClrTx/>
                  <a:defRPr/>
                </a:pPr>
                <a:r>
                  <a:rPr lang="en-US" sz="2400" kern="1200" dirty="0">
                    <a:solidFill>
                      <a:prstClr val="black"/>
                    </a:solidFill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stack</a:t>
                </a:r>
              </a:p>
            </p:txBody>
          </p:sp>
          <p:sp>
            <p:nvSpPr>
              <p:cNvPr id="20" name="Line 14">
                <a:extLst>
                  <a:ext uri="{FF2B5EF4-FFF2-40B4-BE49-F238E27FC236}">
                    <a16:creationId xmlns:a16="http://schemas.microsoft.com/office/drawing/2014/main" id="{B4574225-9E7D-4EDA-A276-6548CAB785D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631723" y="3597276"/>
                <a:ext cx="0" cy="381000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buClrTx/>
                  <a:defRPr/>
                </a:pPr>
                <a:endParaRPr lang="en-US" kern="1200">
                  <a:solidFill>
                    <a:prstClr val="black"/>
                  </a:solidFill>
                  <a:latin typeface="Calibri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21" name="Line 15">
                <a:extLst>
                  <a:ext uri="{FF2B5EF4-FFF2-40B4-BE49-F238E27FC236}">
                    <a16:creationId xmlns:a16="http://schemas.microsoft.com/office/drawing/2014/main" id="{61125FE8-F924-41C8-BACF-9549560633F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31723" y="2149476"/>
                <a:ext cx="0" cy="381000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buClrTx/>
                  <a:defRPr/>
                </a:pPr>
                <a:endParaRPr lang="en-US" kern="1200">
                  <a:solidFill>
                    <a:prstClr val="black"/>
                  </a:solidFill>
                  <a:latin typeface="Calibri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22" name="Text Box 17">
                <a:extLst>
                  <a:ext uri="{FF2B5EF4-FFF2-40B4-BE49-F238E27FC236}">
                    <a16:creationId xmlns:a16="http://schemas.microsoft.com/office/drawing/2014/main" id="{3737F842-965E-46AB-B02F-31CFEC2093C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796697" y="1088604"/>
                <a:ext cx="1646605" cy="49244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>
                  <a:buClrTx/>
                  <a:defRPr/>
                </a:pPr>
                <a:r>
                  <a:rPr lang="en-US" b="1" kern="1200" dirty="0">
                    <a:solidFill>
                      <a:prstClr val="black"/>
                    </a:solidFill>
                    <a:latin typeface="Inconsolata" panose="020B0609030003000000" pitchFamily="49" charset="0"/>
                    <a:ea typeface="ＭＳ Ｐゴシック" charset="-128"/>
                    <a:cs typeface="Courier"/>
                  </a:rPr>
                  <a:t>~ 0xFFFFFFFF</a:t>
                </a:r>
                <a:endParaRPr lang="en-US" sz="1600" b="1" kern="1200" dirty="0">
                  <a:solidFill>
                    <a:prstClr val="black"/>
                  </a:solidFill>
                  <a:latin typeface="Inconsolata" panose="020B0609030003000000" pitchFamily="49" charset="0"/>
                  <a:ea typeface="ＭＳ Ｐゴシック" charset="-128"/>
                  <a:cs typeface="Courier"/>
                </a:endParaRPr>
              </a:p>
            </p:txBody>
          </p:sp>
          <p:sp>
            <p:nvSpPr>
              <p:cNvPr id="23" name="Text Box 18">
                <a:extLst>
                  <a:ext uri="{FF2B5EF4-FFF2-40B4-BE49-F238E27FC236}">
                    <a16:creationId xmlns:a16="http://schemas.microsoft.com/office/drawing/2014/main" id="{6211A7D5-4041-46D1-BC6B-471CEF0F7BE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827468" y="6190869"/>
                <a:ext cx="1646605" cy="49244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>
                  <a:buClrTx/>
                  <a:defRPr/>
                </a:pPr>
                <a:r>
                  <a:rPr lang="en-US" b="1" kern="1200" dirty="0">
                    <a:solidFill>
                      <a:prstClr val="black"/>
                    </a:solidFill>
                    <a:latin typeface="Inconsolata" panose="020B0609030003000000" pitchFamily="49" charset="0"/>
                    <a:ea typeface="ＭＳ Ｐゴシック" charset="-128"/>
                    <a:cs typeface="Courier"/>
                  </a:rPr>
                  <a:t>~ 0x00000000</a:t>
                </a:r>
                <a:endParaRPr lang="en-US" sz="1600" b="1" kern="1200" dirty="0">
                  <a:solidFill>
                    <a:prstClr val="black"/>
                  </a:solidFill>
                  <a:latin typeface="Inconsolata" panose="020B0609030003000000" pitchFamily="49" charset="0"/>
                  <a:ea typeface="ＭＳ Ｐゴシック" charset="-128"/>
                  <a:cs typeface="Courier"/>
                </a:endParaRP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4756699C-614A-465F-92BE-2E32A812EE8B}"/>
                  </a:ext>
                </a:extLst>
              </p:cNvPr>
              <p:cNvSpPr txBox="1"/>
              <p:nvPr/>
            </p:nvSpPr>
            <p:spPr>
              <a:xfrm>
                <a:off x="6655946" y="33279"/>
                <a:ext cx="1989647" cy="8617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buClrTx/>
                </a:pPr>
                <a:r>
                  <a:rPr lang="en-US" dirty="0">
                    <a:solidFill>
                      <a:prstClr val="black"/>
                    </a:solidFill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Potential</a:t>
                </a:r>
                <a:r>
                  <a:rPr lang="en-US" kern="1200" dirty="0">
                    <a:solidFill>
                      <a:prstClr val="black"/>
                    </a:solidFill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 Layout</a:t>
                </a:r>
              </a:p>
              <a:p>
                <a:pPr algn="ctr">
                  <a:buClrTx/>
                </a:pPr>
                <a:r>
                  <a:rPr lang="en-US" kern="1200" dirty="0">
                    <a:solidFill>
                      <a:prstClr val="black"/>
                    </a:solidFill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(32-bit addresses)</a:t>
                </a:r>
              </a:p>
            </p:txBody>
          </p:sp>
        </p:grpSp>
      </p:grp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6D3DC64F-2EE7-4967-82A3-E0C0484B23A3}"/>
              </a:ext>
            </a:extLst>
          </p:cNvPr>
          <p:cNvSpPr txBox="1">
            <a:spLocks/>
          </p:cNvSpPr>
          <p:nvPr/>
        </p:nvSpPr>
        <p:spPr>
          <a:xfrm>
            <a:off x="165101" y="2270759"/>
            <a:ext cx="7072776" cy="35241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FF0000"/>
              </a:buClr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buNone/>
            </a:pPr>
            <a:r>
              <a:rPr lang="en-US" sz="2400" dirty="0">
                <a:solidFill>
                  <a:srgbClr val="7030A0"/>
                </a:solidFill>
                <a:latin typeface="Inconsolata" panose="020B0609030003000000" pitchFamily="49" charset="0"/>
              </a:rPr>
              <a:t>#include </a:t>
            </a:r>
            <a:r>
              <a:rPr lang="en-US" sz="2400" dirty="0">
                <a:latin typeface="Inconsolata" panose="020B0609030003000000" pitchFamily="49" charset="0"/>
              </a:rPr>
              <a:t>&lt;</a:t>
            </a:r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  <a:latin typeface="Inconsolata" panose="020B0609030003000000" pitchFamily="49" charset="0"/>
              </a:rPr>
              <a:t>stdlib.h</a:t>
            </a:r>
            <a:r>
              <a:rPr lang="en-US" sz="2400" dirty="0">
                <a:latin typeface="Inconsolata" panose="020B0609030003000000" pitchFamily="49" charset="0"/>
              </a:rPr>
              <a:t>&gt; 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Inconsolata" panose="020B0609030003000000" pitchFamily="49" charset="0"/>
              </a:rPr>
              <a:t>// For 'malloc'</a:t>
            </a:r>
          </a:p>
          <a:p>
            <a:pPr marL="0" indent="0">
              <a:spcBef>
                <a:spcPts val="600"/>
              </a:spcBef>
              <a:buNone/>
            </a:pPr>
            <a:endParaRPr lang="en-US" sz="2400" dirty="0">
              <a:latin typeface="Inconsolata" panose="020B0609030003000000" pitchFamily="49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void</a:t>
            </a:r>
            <a:r>
              <a:rPr lang="en-US" sz="2400" dirty="0">
                <a:latin typeface="Inconsolata" panose="020B0609030003000000" pitchFamily="49" charset="0"/>
              </a:rPr>
              <a:t> main(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void</a:t>
            </a:r>
            <a:r>
              <a:rPr lang="en-US" sz="2400" dirty="0">
                <a:latin typeface="Inconsolata" panose="020B0609030003000000" pitchFamily="49" charset="0"/>
              </a:rPr>
              <a:t>) {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400" dirty="0">
                <a:latin typeface="Inconsolata" panose="020B0609030003000000" pitchFamily="49" charset="0"/>
              </a:rPr>
              <a:t>  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Inconsolata" panose="020B0609030003000000" pitchFamily="49" charset="0"/>
              </a:rPr>
              <a:t>// I want 10 integers in my array.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Inconsolata" panose="020B0609030003000000" pitchFamily="49" charset="0"/>
              </a:rPr>
              <a:t>  // malloc returns the address in the 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Inconsolata" panose="020B0609030003000000" pitchFamily="49" charset="0"/>
              </a:rPr>
              <a:t>  // heap. WAIT, that’s an </a:t>
            </a:r>
            <a:r>
              <a:rPr lang="en-US" sz="2400" dirty="0">
                <a:solidFill>
                  <a:srgbClr val="FF0000"/>
                </a:solidFill>
                <a:latin typeface="Inconsolata" panose="020B0609030003000000" pitchFamily="49" charset="0"/>
              </a:rPr>
              <a:t>array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Inconsolata" panose="020B0609030003000000" pitchFamily="49" charset="0"/>
              </a:rPr>
              <a:t>??!?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400" dirty="0">
                <a:latin typeface="Inconsolata" panose="020B0609030003000000" pitchFamily="49" charset="0"/>
              </a:rPr>
              <a:t> 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int</a:t>
            </a:r>
            <a:r>
              <a:rPr lang="en-US" sz="2400" dirty="0">
                <a:latin typeface="Inconsolata" panose="020B0609030003000000" pitchFamily="49" charset="0"/>
              </a:rPr>
              <a:t>* data = malloc(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sizeof</a:t>
            </a:r>
            <a:r>
              <a:rPr lang="en-US" sz="2400" dirty="0">
                <a:latin typeface="Inconsolata" panose="020B0609030003000000" pitchFamily="49" charset="0"/>
              </a:rPr>
              <a:t>(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int</a:t>
            </a:r>
            <a:r>
              <a:rPr lang="en-US" sz="2400" dirty="0">
                <a:latin typeface="Inconsolata" panose="020B0609030003000000" pitchFamily="49" charset="0"/>
              </a:rPr>
              <a:t>) * 10);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400" dirty="0">
                <a:latin typeface="Inconsolata" panose="020B0609030003000000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5599013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D4CF97-0CE1-4F74-831F-21F670FD43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Arrays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347F34-6C59-4FCB-91F8-386EAD40E3D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It is what all my fellow teachers desperately need: Arrays.</a:t>
            </a:r>
          </a:p>
          <a:p>
            <a:r>
              <a:rPr lang="en-US" dirty="0"/>
              <a:t>(Support your local teacher’s union)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7FE2082-D0DE-4D06-B510-58F8FB2EE1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CS/COE 0449 – Spring 2019/2020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68CF4D7-892F-467F-BED1-8E58127141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AD609-F83C-4414-814B-B5A2DF99692C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53752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8DC20198-763D-4094-B3B0-AEAC3B52E9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Many ducks lined up in a row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E9F2546-7FD8-4911-A4F3-31E6F26F2E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620" y="967740"/>
            <a:ext cx="8343900" cy="4671590"/>
          </a:xfrm>
        </p:spPr>
        <p:txBody>
          <a:bodyPr/>
          <a:lstStyle/>
          <a:p>
            <a:r>
              <a:rPr lang="en-US" dirty="0"/>
              <a:t>An array is simply a continuous span of memory.</a:t>
            </a:r>
          </a:p>
          <a:p>
            <a:endParaRPr lang="en-US" dirty="0"/>
          </a:p>
          <a:p>
            <a:r>
              <a:rPr lang="en-US" dirty="0"/>
              <a:t>You can declare an array on the stack:</a:t>
            </a:r>
            <a:br>
              <a:rPr lang="en-US" dirty="0"/>
            </a:b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You can declare an array on the heap: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CE3C7C6-C953-49F9-B47D-C0923279E8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CS/COE 0449 – Spring 2019/2020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A9283C-EC9E-4A6D-949F-AE606AA9C6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AD609-F83C-4414-814B-B5A2DF99692C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DBE84C8-8A45-456A-BA43-6307F5F0795E}"/>
              </a:ext>
            </a:extLst>
          </p:cNvPr>
          <p:cNvSpPr txBox="1">
            <a:spLocks/>
          </p:cNvSpPr>
          <p:nvPr/>
        </p:nvSpPr>
        <p:spPr>
          <a:xfrm>
            <a:off x="666275" y="2077013"/>
            <a:ext cx="8343900" cy="14706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FF0000"/>
              </a:buClr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buNone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void </a:t>
            </a:r>
            <a:r>
              <a:rPr lang="en-US" sz="2400" dirty="0">
                <a:latin typeface="Inconsolata" panose="020B0609030003000000" pitchFamily="49" charset="0"/>
              </a:rPr>
              <a:t>main(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void</a:t>
            </a:r>
            <a:r>
              <a:rPr lang="en-US" sz="2400" dirty="0">
                <a:latin typeface="Inconsolata" panose="020B0609030003000000" pitchFamily="49" charset="0"/>
              </a:rPr>
              <a:t>) {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  int</a:t>
            </a:r>
            <a:r>
              <a:rPr lang="en-US" sz="2400" dirty="0">
                <a:latin typeface="Inconsolata" panose="020B0609030003000000" pitchFamily="49" charset="0"/>
              </a:rPr>
              <a:t> array[5]; 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Inconsolata" panose="020B0609030003000000" pitchFamily="49" charset="0"/>
              </a:rPr>
              <a:t>// 5 integers... with garbage in them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400" dirty="0">
                <a:latin typeface="Inconsolata" panose="020B0609030003000000" pitchFamily="49" charset="0"/>
              </a:rPr>
              <a:t>}</a:t>
            </a:r>
          </a:p>
          <a:p>
            <a:pPr marL="0" indent="0">
              <a:spcBef>
                <a:spcPts val="600"/>
              </a:spcBef>
              <a:buNone/>
            </a:pPr>
            <a:endParaRPr lang="en-US" sz="2400" dirty="0">
              <a:solidFill>
                <a:schemeClr val="accent6">
                  <a:lumMod val="50000"/>
                </a:schemeClr>
              </a:solidFill>
              <a:latin typeface="Inconsolata" panose="020B0609030003000000" pitchFamily="49" charset="0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4278B41C-93E0-4F50-A7A9-0F9E16AA942A}"/>
              </a:ext>
            </a:extLst>
          </p:cNvPr>
          <p:cNvSpPr txBox="1">
            <a:spLocks/>
          </p:cNvSpPr>
          <p:nvPr/>
        </p:nvSpPr>
        <p:spPr>
          <a:xfrm>
            <a:off x="666275" y="3984699"/>
            <a:ext cx="8343900" cy="157153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FF0000"/>
              </a:buClr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buNone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void </a:t>
            </a:r>
            <a:r>
              <a:rPr lang="en-US" sz="2400" dirty="0">
                <a:latin typeface="Inconsolata" panose="020B0609030003000000" pitchFamily="49" charset="0"/>
              </a:rPr>
              <a:t>main(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void</a:t>
            </a:r>
            <a:r>
              <a:rPr lang="en-US" sz="2400" dirty="0">
                <a:latin typeface="Inconsolata" panose="020B0609030003000000" pitchFamily="49" charset="0"/>
              </a:rPr>
              <a:t>) {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Inconsolata" panose="020B0609030003000000" pitchFamily="49" charset="0"/>
              </a:rPr>
              <a:t>  // 5 integers... with garbage in them</a:t>
            </a:r>
            <a:endParaRPr lang="en-US" sz="2400" dirty="0">
              <a:solidFill>
                <a:schemeClr val="accent1">
                  <a:lumMod val="75000"/>
                </a:schemeClr>
              </a:solidFill>
              <a:latin typeface="Inconsolata" panose="020B0609030003000000" pitchFamily="49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  int</a:t>
            </a:r>
            <a:r>
              <a:rPr lang="en-US" sz="2400" dirty="0">
                <a:latin typeface="Inconsolata" panose="020B0609030003000000" pitchFamily="49" charset="0"/>
              </a:rPr>
              <a:t>* array = (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int</a:t>
            </a:r>
            <a:r>
              <a:rPr lang="en-US" sz="2400" dirty="0">
                <a:latin typeface="Inconsolata" panose="020B0609030003000000" pitchFamily="49" charset="0"/>
              </a:rPr>
              <a:t>*)malloc(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sizeof</a:t>
            </a:r>
            <a:r>
              <a:rPr lang="en-US" sz="2400" dirty="0">
                <a:latin typeface="Inconsolata" panose="020B0609030003000000" pitchFamily="49" charset="0"/>
              </a:rPr>
              <a:t>(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int</a:t>
            </a:r>
            <a:r>
              <a:rPr lang="en-US" sz="2400" dirty="0">
                <a:latin typeface="Inconsolata" panose="020B0609030003000000" pitchFamily="49" charset="0"/>
              </a:rPr>
              <a:t>) * 5);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400" dirty="0">
                <a:latin typeface="Inconsolata" panose="020B0609030003000000" pitchFamily="49" charset="0"/>
              </a:rPr>
              <a:t>}</a:t>
            </a:r>
          </a:p>
          <a:p>
            <a:pPr marL="0" indent="0">
              <a:spcBef>
                <a:spcPts val="600"/>
              </a:spcBef>
              <a:buNone/>
            </a:pPr>
            <a:endParaRPr lang="en-US" sz="2400" dirty="0">
              <a:solidFill>
                <a:schemeClr val="accent6">
                  <a:lumMod val="50000"/>
                </a:schemeClr>
              </a:solidFill>
              <a:latin typeface="Inconsolata" panose="020B0609030003000000" pitchFamily="49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8B14DC0-2389-4581-95EA-8FC6E66ED2F2}"/>
              </a:ext>
            </a:extLst>
          </p:cNvPr>
          <p:cNvSpPr txBox="1"/>
          <p:nvPr/>
        </p:nvSpPr>
        <p:spPr>
          <a:xfrm>
            <a:off x="3745479" y="5059023"/>
            <a:ext cx="33522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  <a:latin typeface="Lato Black" panose="020B0604020202020204" charset="0"/>
                <a:ea typeface="Lato Black" panose="020B0604020202020204" charset="0"/>
                <a:cs typeface="Lato Black" panose="020B0604020202020204" charset="0"/>
              </a:rPr>
              <a:t>writing in a pedantic style, you</a:t>
            </a:r>
            <a:br>
              <a:rPr lang="en-US" dirty="0">
                <a:solidFill>
                  <a:srgbClr val="7030A0"/>
                </a:solidFill>
                <a:latin typeface="Lato Black" panose="020B0604020202020204" charset="0"/>
                <a:ea typeface="Lato Black" panose="020B0604020202020204" charset="0"/>
                <a:cs typeface="Lato Black" panose="020B0604020202020204" charset="0"/>
              </a:rPr>
            </a:br>
            <a:r>
              <a:rPr lang="en-US" dirty="0">
                <a:solidFill>
                  <a:srgbClr val="7030A0"/>
                </a:solidFill>
                <a:latin typeface="Lato Black" panose="020B0604020202020204" charset="0"/>
                <a:ea typeface="Lato Black" panose="020B0604020202020204" charset="0"/>
                <a:cs typeface="Lato Black" panose="020B0604020202020204" charset="0"/>
              </a:rPr>
              <a:t>would write the cast here.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69D02804-0AD5-4BC6-B091-C7D0BB3255A4}"/>
              </a:ext>
            </a:extLst>
          </p:cNvPr>
          <p:cNvCxnSpPr>
            <a:cxnSpLocks/>
          </p:cNvCxnSpPr>
          <p:nvPr/>
        </p:nvCxnSpPr>
        <p:spPr>
          <a:xfrm rot="2472984" flipH="1">
            <a:off x="3614741" y="5124490"/>
            <a:ext cx="215757" cy="0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1081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  <p:bldP spid="1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6">
            <a:extLst>
              <a:ext uri="{FF2B5EF4-FFF2-40B4-BE49-F238E27FC236}">
                <a16:creationId xmlns:a16="http://schemas.microsoft.com/office/drawing/2014/main" id="{4238152E-7141-4E01-AC78-C1DB918702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620" y="967740"/>
            <a:ext cx="8343900" cy="4671590"/>
          </a:xfrm>
        </p:spPr>
        <p:txBody>
          <a:bodyPr/>
          <a:lstStyle/>
          <a:p>
            <a:r>
              <a:rPr lang="en-US" dirty="0"/>
              <a:t>You can initialize them depending on how they are allocated:</a:t>
            </a:r>
          </a:p>
          <a:p>
            <a:endParaRPr lang="en-US" dirty="0"/>
          </a:p>
          <a:p>
            <a:r>
              <a:rPr lang="en-US" dirty="0"/>
              <a:t>You can initialize an array as it is allocated on the stack:</a:t>
            </a:r>
            <a:br>
              <a:rPr lang="en-US" dirty="0"/>
            </a:b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And the heap (for values other than 0, you’ll need a loop):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5BF0FC5-653F-4B74-86AE-E4EFB545FD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Initialization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760E071-6802-4F4C-A74C-392A8A23FE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CS/COE 0449 – Spring 2019/2020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8CEC323-7AB6-4CE0-8293-4E06F21EF5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AD609-F83C-4414-814B-B5A2DF99692C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3A8CBEF4-6A9E-480F-850D-1EEA98CD4CBB}"/>
              </a:ext>
            </a:extLst>
          </p:cNvPr>
          <p:cNvSpPr txBox="1">
            <a:spLocks/>
          </p:cNvSpPr>
          <p:nvPr/>
        </p:nvSpPr>
        <p:spPr>
          <a:xfrm>
            <a:off x="666275" y="2077013"/>
            <a:ext cx="8343900" cy="14706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FF0000"/>
              </a:buClr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buNone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void </a:t>
            </a:r>
            <a:r>
              <a:rPr lang="en-US" sz="2400" dirty="0">
                <a:latin typeface="Inconsolata" panose="020B0609030003000000" pitchFamily="49" charset="0"/>
              </a:rPr>
              <a:t>main(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void</a:t>
            </a:r>
            <a:r>
              <a:rPr lang="en-US" sz="2400" dirty="0">
                <a:latin typeface="Inconsolata" panose="020B0609030003000000" pitchFamily="49" charset="0"/>
              </a:rPr>
              <a:t>) { 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Inconsolata" panose="020B0609030003000000" pitchFamily="49" charset="0"/>
              </a:rPr>
              <a:t>// Unspecified values default to 0: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  int</a:t>
            </a:r>
            <a:r>
              <a:rPr lang="en-US" sz="2400" dirty="0">
                <a:latin typeface="Inconsolata" panose="020B0609030003000000" pitchFamily="49" charset="0"/>
              </a:rPr>
              <a:t> array[5] = {1, 42, -3}; 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Inconsolata" panose="020B0609030003000000" pitchFamily="49" charset="0"/>
              </a:rPr>
              <a:t>// [1, 42, -3, 0, 0]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400" dirty="0">
                <a:latin typeface="Inconsolata" panose="020B0609030003000000" pitchFamily="49" charset="0"/>
              </a:rPr>
              <a:t>}</a:t>
            </a:r>
          </a:p>
          <a:p>
            <a:pPr marL="0" indent="0">
              <a:spcBef>
                <a:spcPts val="600"/>
              </a:spcBef>
              <a:buNone/>
            </a:pPr>
            <a:endParaRPr lang="en-US" sz="2400" dirty="0">
              <a:solidFill>
                <a:schemeClr val="accent6">
                  <a:lumMod val="50000"/>
                </a:schemeClr>
              </a:solidFill>
              <a:latin typeface="Inconsolata" panose="020B0609030003000000" pitchFamily="49" charset="0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6E583A5-9415-4730-9904-8FAF147DC439}"/>
              </a:ext>
            </a:extLst>
          </p:cNvPr>
          <p:cNvSpPr txBox="1">
            <a:spLocks/>
          </p:cNvSpPr>
          <p:nvPr/>
        </p:nvSpPr>
        <p:spPr>
          <a:xfrm>
            <a:off x="666275" y="3984699"/>
            <a:ext cx="8343900" cy="157153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FF0000"/>
              </a:buClr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buNone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void </a:t>
            </a:r>
            <a:r>
              <a:rPr lang="en-US" sz="2400" dirty="0">
                <a:latin typeface="Inconsolata" panose="020B0609030003000000" pitchFamily="49" charset="0"/>
              </a:rPr>
              <a:t>main(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void</a:t>
            </a:r>
            <a:r>
              <a:rPr lang="en-US" sz="2400" dirty="0">
                <a:latin typeface="Inconsolata" panose="020B0609030003000000" pitchFamily="49" charset="0"/>
              </a:rPr>
              <a:t>) {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Inconsolata" panose="020B0609030003000000" pitchFamily="49" charset="0"/>
              </a:rPr>
              <a:t>  // 5 integers... '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Inconsolata" panose="020B0609030003000000" pitchFamily="49" charset="0"/>
              </a:rPr>
              <a:t>calloc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Inconsolata" panose="020B0609030003000000" pitchFamily="49" charset="0"/>
              </a:rPr>
              <a:t>' sets the memory to 0.</a:t>
            </a:r>
            <a:endParaRPr lang="en-US" sz="2400" dirty="0">
              <a:solidFill>
                <a:schemeClr val="accent1">
                  <a:lumMod val="75000"/>
                </a:schemeClr>
              </a:solidFill>
              <a:latin typeface="Inconsolata" panose="020B0609030003000000" pitchFamily="49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  int</a:t>
            </a:r>
            <a:r>
              <a:rPr lang="en-US" sz="2400" dirty="0">
                <a:latin typeface="Inconsolata" panose="020B0609030003000000" pitchFamily="49" charset="0"/>
              </a:rPr>
              <a:t>* array = (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int</a:t>
            </a:r>
            <a:r>
              <a:rPr lang="en-US" sz="2400" dirty="0">
                <a:latin typeface="Inconsolata" panose="020B0609030003000000" pitchFamily="49" charset="0"/>
              </a:rPr>
              <a:t>*)</a:t>
            </a:r>
            <a:r>
              <a:rPr lang="en-US" sz="2400" dirty="0" err="1">
                <a:latin typeface="Inconsolata" panose="020B0609030003000000" pitchFamily="49" charset="0"/>
              </a:rPr>
              <a:t>calloc</a:t>
            </a:r>
            <a:r>
              <a:rPr lang="en-US" sz="2400" dirty="0">
                <a:latin typeface="Inconsolata" panose="020B0609030003000000" pitchFamily="49" charset="0"/>
              </a:rPr>
              <a:t>(5,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sizeof</a:t>
            </a:r>
            <a:r>
              <a:rPr lang="en-US" sz="2400" dirty="0">
                <a:latin typeface="Inconsolata" panose="020B0609030003000000" pitchFamily="49" charset="0"/>
              </a:rPr>
              <a:t>(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int</a:t>
            </a:r>
            <a:r>
              <a:rPr lang="en-US" sz="2400" dirty="0">
                <a:latin typeface="Inconsolata" panose="020B0609030003000000" pitchFamily="49" charset="0"/>
              </a:rPr>
              <a:t>));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400" dirty="0">
                <a:latin typeface="Inconsolata" panose="020B0609030003000000" pitchFamily="49" charset="0"/>
              </a:rPr>
              <a:t>}</a:t>
            </a:r>
          </a:p>
          <a:p>
            <a:pPr marL="0" indent="0">
              <a:spcBef>
                <a:spcPts val="600"/>
              </a:spcBef>
              <a:buNone/>
            </a:pPr>
            <a:endParaRPr lang="en-US" sz="2400" dirty="0">
              <a:solidFill>
                <a:schemeClr val="accent6">
                  <a:lumMod val="50000"/>
                </a:schemeClr>
              </a:solidFill>
              <a:latin typeface="Inconsolata" panose="020B0609030003000000" pitchFamily="49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13076B5-1417-4F59-AAB2-E67ABF25E05F}"/>
              </a:ext>
            </a:extLst>
          </p:cNvPr>
          <p:cNvSpPr txBox="1"/>
          <p:nvPr/>
        </p:nvSpPr>
        <p:spPr>
          <a:xfrm>
            <a:off x="4258684" y="5283161"/>
            <a:ext cx="43220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>
                <a:solidFill>
                  <a:srgbClr val="AB5DA5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Q</a:t>
            </a:r>
            <a:r>
              <a:rPr lang="en-US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: Why is using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  <a:ea typeface="Lato" panose="020F0502020204030203" pitchFamily="34" charset="0"/>
                <a:cs typeface="Lato" panose="020F0502020204030203" pitchFamily="34" charset="0"/>
              </a:rPr>
              <a:t>sizeof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important here?</a:t>
            </a:r>
          </a:p>
        </p:txBody>
      </p:sp>
    </p:spTree>
    <p:extLst>
      <p:ext uri="{BB962C8B-B14F-4D97-AF65-F5344CB8AC3E}">
        <p14:creationId xmlns:p14="http://schemas.microsoft.com/office/powerpoint/2010/main" val="675987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  <p:bldP spid="1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6AAD96-62E6-4007-9D56-77093ADAC5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Carelessness means the Stack; Can stab you in the back!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DDA1F7-B363-4479-8F21-047CC9A6B4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620" y="967740"/>
            <a:ext cx="8343900" cy="4557078"/>
          </a:xfrm>
        </p:spPr>
        <p:txBody>
          <a:bodyPr>
            <a:normAutofit/>
          </a:bodyPr>
          <a:lstStyle/>
          <a:p>
            <a:r>
              <a:rPr lang="en-US" dirty="0"/>
              <a:t>Remember: Variables declared on the stack are </a:t>
            </a:r>
            <a:r>
              <a:rPr lang="en-US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temporary</a:t>
            </a:r>
            <a:r>
              <a:rPr lang="en-US" dirty="0"/>
              <a:t>.</a:t>
            </a:r>
          </a:p>
          <a:p>
            <a:r>
              <a:rPr lang="en-US" dirty="0"/>
              <a:t>All arrays can be considered pointers, but addresses to the stack are not reliable: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This may work sometimes.</a:t>
            </a:r>
          </a:p>
          <a:p>
            <a:pPr lvl="1"/>
            <a:r>
              <a:rPr lang="en-US" dirty="0"/>
              <a:t>However calling a new function will overwrite the array. </a:t>
            </a:r>
            <a:r>
              <a:rPr lang="en-US" i="1" dirty="0">
                <a:solidFill>
                  <a:srgbClr val="FF000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Don’t trust it!!</a:t>
            </a:r>
          </a:p>
          <a:p>
            <a:r>
              <a:rPr lang="en-US" dirty="0"/>
              <a:t>Instead: Allocate on the heap and pass in a buffer. (next slide)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6BB3C1D-B35E-4159-B860-836E4655FF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CS/COE 0449 – Spring 2019/2020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F6C868B-58D2-4DB0-AD3C-7E296FB542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AD609-F83C-4414-814B-B5A2DF99692C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EE2A71F-CC47-4D5D-B66C-9C5182F9D7CB}"/>
              </a:ext>
            </a:extLst>
          </p:cNvPr>
          <p:cNvSpPr txBox="1">
            <a:spLocks/>
          </p:cNvSpPr>
          <p:nvPr/>
        </p:nvSpPr>
        <p:spPr>
          <a:xfrm>
            <a:off x="666275" y="2258551"/>
            <a:ext cx="8343900" cy="1755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FF0000"/>
              </a:buClr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buNone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int</a:t>
            </a:r>
            <a:r>
              <a:rPr lang="en-US" sz="2400" dirty="0">
                <a:latin typeface="Inconsolata" panose="020B0609030003000000" pitchFamily="49" charset="0"/>
              </a:rPr>
              <a:t>*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 </a:t>
            </a:r>
            <a:r>
              <a:rPr lang="en-US" sz="2400" dirty="0" err="1">
                <a:latin typeface="Inconsolata" panose="020B0609030003000000" pitchFamily="49" charset="0"/>
              </a:rPr>
              <a:t>powers_of_two</a:t>
            </a:r>
            <a:r>
              <a:rPr lang="en-US" sz="2400" dirty="0">
                <a:latin typeface="Inconsolata" panose="020B0609030003000000" pitchFamily="49" charset="0"/>
              </a:rPr>
              <a:t>(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void</a:t>
            </a:r>
            <a:r>
              <a:rPr lang="en-US" sz="2400" dirty="0">
                <a:latin typeface="Inconsolata" panose="020B0609030003000000" pitchFamily="49" charset="0"/>
              </a:rPr>
              <a:t>) {</a:t>
            </a:r>
            <a:endParaRPr lang="en-US" sz="2400" dirty="0">
              <a:solidFill>
                <a:schemeClr val="accent6">
                  <a:lumMod val="50000"/>
                </a:schemeClr>
              </a:solidFill>
              <a:latin typeface="Inconsolata" panose="020B0609030003000000" pitchFamily="49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  int</a:t>
            </a:r>
            <a:r>
              <a:rPr lang="en-US" sz="2400" dirty="0">
                <a:latin typeface="Inconsolata" panose="020B0609030003000000" pitchFamily="49" charset="0"/>
              </a:rPr>
              <a:t> array[5] = {1, 2, 4, 8, 16};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Inconsolata" panose="020B0609030003000000" pitchFamily="49" charset="0"/>
              </a:rPr>
              <a:t> 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return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Inconsolata" panose="020B0609030003000000" pitchFamily="49" charset="0"/>
              </a:rPr>
              <a:t> </a:t>
            </a:r>
            <a:r>
              <a:rPr lang="en-US" sz="2400" dirty="0">
                <a:latin typeface="Inconsolata" panose="020B0609030003000000" pitchFamily="49" charset="0"/>
              </a:rPr>
              <a:t>array;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400" dirty="0">
                <a:latin typeface="Inconsolata" panose="020B0609030003000000" pitchFamily="49" charset="0"/>
              </a:rPr>
              <a:t>}</a:t>
            </a:r>
          </a:p>
          <a:p>
            <a:pPr marL="0" indent="0">
              <a:spcBef>
                <a:spcPts val="600"/>
              </a:spcBef>
              <a:buNone/>
            </a:pPr>
            <a:endParaRPr lang="en-US" sz="2400" dirty="0">
              <a:solidFill>
                <a:schemeClr val="accent6">
                  <a:lumMod val="50000"/>
                </a:schemeClr>
              </a:solidFill>
              <a:latin typeface="Inconsolata" panose="020B0609030003000000" pitchFamily="49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C1E2D92-5273-4125-BBBB-7E6FDC85D3C7}"/>
              </a:ext>
            </a:extLst>
          </p:cNvPr>
          <p:cNvSpPr txBox="1"/>
          <p:nvPr/>
        </p:nvSpPr>
        <p:spPr>
          <a:xfrm>
            <a:off x="2387328" y="3458607"/>
            <a:ext cx="66271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  <a:latin typeface="Lato Black" panose="020B0604020202020204" charset="0"/>
                <a:ea typeface="Lato Black" panose="020B0604020202020204" charset="0"/>
                <a:cs typeface="Lato Black" panose="020B0604020202020204" charset="0"/>
              </a:rPr>
              <a:t>Arrays are indeed just pointers! This is an address on the stack.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352FB0A7-E2AC-4067-81CF-872B024F2CE5}"/>
              </a:ext>
            </a:extLst>
          </p:cNvPr>
          <p:cNvCxnSpPr>
            <a:cxnSpLocks/>
          </p:cNvCxnSpPr>
          <p:nvPr/>
        </p:nvCxnSpPr>
        <p:spPr>
          <a:xfrm rot="2472984" flipH="1">
            <a:off x="2256590" y="3524074"/>
            <a:ext cx="215757" cy="0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1D514F72-68F8-4D1E-9BC3-6E58CA134732}"/>
              </a:ext>
            </a:extLst>
          </p:cNvPr>
          <p:cNvSpPr txBox="1"/>
          <p:nvPr/>
        </p:nvSpPr>
        <p:spPr>
          <a:xfrm>
            <a:off x="1062412" y="3827939"/>
            <a:ext cx="29274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  <a:latin typeface="Lato Black" panose="020B0604020202020204" charset="0"/>
                <a:ea typeface="Lato Black" panose="020B0604020202020204" charset="0"/>
                <a:cs typeface="Lato Black" panose="020B0604020202020204" charset="0"/>
              </a:rPr>
              <a:t>Stack deallocation (oh no!)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C4553FA1-BFE2-4551-96C9-CE2C84433F61}"/>
              </a:ext>
            </a:extLst>
          </p:cNvPr>
          <p:cNvCxnSpPr>
            <a:cxnSpLocks/>
          </p:cNvCxnSpPr>
          <p:nvPr/>
        </p:nvCxnSpPr>
        <p:spPr>
          <a:xfrm rot="2472984" flipH="1">
            <a:off x="931674" y="3893406"/>
            <a:ext cx="215757" cy="0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396C9F44-62AC-41E4-8B58-050315350DB3}"/>
              </a:ext>
            </a:extLst>
          </p:cNvPr>
          <p:cNvSpPr txBox="1"/>
          <p:nvPr/>
        </p:nvSpPr>
        <p:spPr>
          <a:xfrm>
            <a:off x="5789053" y="3088073"/>
            <a:ext cx="18357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  <a:latin typeface="Lato Black" panose="020B0604020202020204" charset="0"/>
                <a:ea typeface="Lato Black" panose="020B0604020202020204" charset="0"/>
                <a:cs typeface="Lato Black" panose="020B0604020202020204" charset="0"/>
              </a:rPr>
              <a:t>Stack allocation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9BC3282D-964D-44FA-B69E-494E6E45FAD3}"/>
              </a:ext>
            </a:extLst>
          </p:cNvPr>
          <p:cNvCxnSpPr>
            <a:cxnSpLocks/>
          </p:cNvCxnSpPr>
          <p:nvPr/>
        </p:nvCxnSpPr>
        <p:spPr>
          <a:xfrm rot="2472984" flipH="1">
            <a:off x="5658315" y="3153540"/>
            <a:ext cx="215757" cy="0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446AAD3E-AC5F-45DF-BCEF-64727480FDA0}"/>
              </a:ext>
            </a:extLst>
          </p:cNvPr>
          <p:cNvSpPr txBox="1"/>
          <p:nvPr/>
        </p:nvSpPr>
        <p:spPr>
          <a:xfrm>
            <a:off x="6558036" y="640566"/>
            <a:ext cx="258596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— “A poem about betrayal” by wilkie</a:t>
            </a:r>
          </a:p>
        </p:txBody>
      </p:sp>
    </p:spTree>
    <p:extLst>
      <p:ext uri="{BB962C8B-B14F-4D97-AF65-F5344CB8AC3E}">
        <p14:creationId xmlns:p14="http://schemas.microsoft.com/office/powerpoint/2010/main" val="2916273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/>
      <p:bldP spid="7" grpId="0"/>
      <p:bldP spid="9" grpId="0"/>
      <p:bldP spid="1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46A7D1-2A42-4E19-9B37-42D492EC46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Appropriate use of arrays. </a:t>
            </a:r>
            <a:r>
              <a:rPr lang="en-US" dirty="0" err="1"/>
              <a:t>Approp</a:t>
            </a:r>
            <a:r>
              <a:rPr lang="en-US" dirty="0"/>
              <a:t>-array-</a:t>
            </a:r>
            <a:r>
              <a:rPr lang="en-US" dirty="0" err="1"/>
              <a:t>te</a:t>
            </a:r>
            <a:r>
              <a:rPr lang="en-US" dirty="0"/>
              <a:t>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2A71DA-29F9-48AD-9486-20518972F7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CS/COE 0449 – Spring 2019/2020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DF1C350-1C09-4394-9DAF-9BEA13D5BF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AD609-F83C-4414-814B-B5A2DF99692C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3F3876E-D377-4C20-851D-FDC9D3CEDE31}"/>
              </a:ext>
            </a:extLst>
          </p:cNvPr>
          <p:cNvSpPr txBox="1">
            <a:spLocks/>
          </p:cNvSpPr>
          <p:nvPr/>
        </p:nvSpPr>
        <p:spPr>
          <a:xfrm>
            <a:off x="363071" y="716253"/>
            <a:ext cx="8647104" cy="4862275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FF0000"/>
              </a:buClr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buNone/>
            </a:pPr>
            <a:r>
              <a:rPr lang="en-US" sz="2400" dirty="0">
                <a:solidFill>
                  <a:srgbClr val="7030A0"/>
                </a:solidFill>
                <a:latin typeface="Inconsolata" panose="020B0609030003000000" pitchFamily="49" charset="0"/>
              </a:rPr>
              <a:t>#include </a:t>
            </a:r>
            <a:r>
              <a:rPr lang="en-US" sz="2400" dirty="0">
                <a:latin typeface="Inconsolata" panose="020B0609030003000000" pitchFamily="49" charset="0"/>
              </a:rPr>
              <a:t>&lt;</a:t>
            </a:r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  <a:latin typeface="Inconsolata" panose="020B0609030003000000" pitchFamily="49" charset="0"/>
              </a:rPr>
              <a:t>stddef.h</a:t>
            </a:r>
            <a:r>
              <a:rPr lang="en-US" sz="2400" dirty="0">
                <a:latin typeface="Inconsolata" panose="020B0609030003000000" pitchFamily="49" charset="0"/>
              </a:rPr>
              <a:t>&gt;  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Inconsolata" panose="020B0609030003000000" pitchFamily="49" charset="0"/>
              </a:rPr>
              <a:t>// For '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Inconsolata" panose="020B0609030003000000" pitchFamily="49" charset="0"/>
              </a:rPr>
              <a:t>size_t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Inconsolata" panose="020B0609030003000000" pitchFamily="49" charset="0"/>
              </a:rPr>
              <a:t>'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400" dirty="0">
                <a:solidFill>
                  <a:srgbClr val="7030A0"/>
                </a:solidFill>
                <a:latin typeface="Inconsolata" panose="020B0609030003000000" pitchFamily="49" charset="0"/>
              </a:rPr>
              <a:t>#include </a:t>
            </a:r>
            <a:r>
              <a:rPr lang="en-US" sz="2400" dirty="0">
                <a:latin typeface="Inconsolata" panose="020B0609030003000000" pitchFamily="49" charset="0"/>
              </a:rPr>
              <a:t>&lt;</a:t>
            </a:r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  <a:latin typeface="Inconsolata" panose="020B0609030003000000" pitchFamily="49" charset="0"/>
              </a:rPr>
              <a:t>stdlib.h</a:t>
            </a:r>
            <a:r>
              <a:rPr lang="en-US" sz="2400" dirty="0">
                <a:latin typeface="Inconsolata" panose="020B0609030003000000" pitchFamily="49" charset="0"/>
              </a:rPr>
              <a:t>&gt;  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Inconsolata" panose="020B0609030003000000" pitchFamily="49" charset="0"/>
              </a:rPr>
              <a:t>// For 'malloc', '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Inconsolata" panose="020B0609030003000000" pitchFamily="49" charset="0"/>
              </a:rPr>
              <a:t>calloc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Inconsolata" panose="020B0609030003000000" pitchFamily="49" charset="0"/>
              </a:rPr>
              <a:t>', and 'free'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400" dirty="0">
                <a:solidFill>
                  <a:srgbClr val="7030A0"/>
                </a:solidFill>
                <a:latin typeface="Inconsolata" panose="020B0609030003000000" pitchFamily="49" charset="0"/>
              </a:rPr>
              <a:t>#include </a:t>
            </a:r>
            <a:r>
              <a:rPr lang="en-US" sz="2400" dirty="0">
                <a:latin typeface="Inconsolata" panose="020B0609030003000000" pitchFamily="49" charset="0"/>
              </a:rPr>
              <a:t>&lt;</a:t>
            </a:r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  <a:latin typeface="Inconsolata" panose="020B0609030003000000" pitchFamily="49" charset="0"/>
              </a:rPr>
              <a:t>stdio.h</a:t>
            </a:r>
            <a:r>
              <a:rPr lang="en-US" sz="2400" dirty="0">
                <a:latin typeface="Inconsolata" panose="020B0609030003000000" pitchFamily="49" charset="0"/>
              </a:rPr>
              <a:t>&gt;   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Inconsolata" panose="020B0609030003000000" pitchFamily="49" charset="0"/>
              </a:rPr>
              <a:t>// For '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Inconsolata" panose="020B0609030003000000" pitchFamily="49" charset="0"/>
              </a:rPr>
              <a:t>printf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Inconsolata" panose="020B0609030003000000" pitchFamily="49" charset="0"/>
              </a:rPr>
              <a:t>'</a:t>
            </a:r>
          </a:p>
          <a:p>
            <a:pPr marL="0" indent="0">
              <a:spcBef>
                <a:spcPts val="600"/>
              </a:spcBef>
              <a:buNone/>
            </a:pPr>
            <a:endParaRPr lang="en-US" sz="2400" dirty="0">
              <a:solidFill>
                <a:schemeClr val="accent1">
                  <a:lumMod val="75000"/>
                </a:schemeClr>
              </a:solidFill>
              <a:latin typeface="Inconsolata" panose="020B0609030003000000" pitchFamily="49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void </a:t>
            </a:r>
            <a:r>
              <a:rPr lang="en-US" sz="2400" dirty="0" err="1">
                <a:latin typeface="Inconsolata" panose="020B0609030003000000" pitchFamily="49" charset="0"/>
              </a:rPr>
              <a:t>powers_of_two</a:t>
            </a:r>
            <a:r>
              <a:rPr lang="en-US" sz="2400" dirty="0">
                <a:latin typeface="Inconsolata" panose="020B0609030003000000" pitchFamily="49" charset="0"/>
              </a:rPr>
              <a:t>(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int</a:t>
            </a:r>
            <a:r>
              <a:rPr lang="en-US" sz="2400" dirty="0">
                <a:latin typeface="Inconsolata" panose="020B0609030003000000" pitchFamily="49" charset="0"/>
              </a:rPr>
              <a:t>* buffer,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size_t</a:t>
            </a:r>
            <a:r>
              <a:rPr lang="en-US" sz="2400" dirty="0">
                <a:latin typeface="Inconsolata" panose="020B0609030003000000" pitchFamily="49" charset="0"/>
              </a:rPr>
              <a:t> length) {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400" dirty="0">
                <a:latin typeface="Inconsolata" panose="020B0609030003000000" pitchFamily="49" charset="0"/>
              </a:rPr>
              <a:t> 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int</a:t>
            </a:r>
            <a:r>
              <a:rPr lang="en-US" sz="2400" dirty="0">
                <a:latin typeface="Inconsolata" panose="020B0609030003000000" pitchFamily="49" charset="0"/>
              </a:rPr>
              <a:t> value = 1;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  for </a:t>
            </a:r>
            <a:r>
              <a:rPr lang="en-US" sz="2400" dirty="0">
                <a:latin typeface="Inconsolata" panose="020B0609030003000000" pitchFamily="49" charset="0"/>
              </a:rPr>
              <a:t>(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int</a:t>
            </a:r>
            <a:r>
              <a:rPr lang="en-US" sz="2400" dirty="0">
                <a:latin typeface="Inconsolata" panose="020B0609030003000000" pitchFamily="49" charset="0"/>
              </a:rPr>
              <a:t> </a:t>
            </a:r>
            <a:r>
              <a:rPr lang="en-US" sz="2400" dirty="0" err="1">
                <a:latin typeface="Inconsolata" panose="020B0609030003000000" pitchFamily="49" charset="0"/>
              </a:rPr>
              <a:t>i</a:t>
            </a:r>
            <a:r>
              <a:rPr lang="en-US" sz="2400" dirty="0">
                <a:latin typeface="Inconsolata" panose="020B0609030003000000" pitchFamily="49" charset="0"/>
              </a:rPr>
              <a:t> = 0; </a:t>
            </a:r>
            <a:r>
              <a:rPr lang="en-US" sz="2400" dirty="0" err="1">
                <a:latin typeface="Inconsolata" panose="020B0609030003000000" pitchFamily="49" charset="0"/>
              </a:rPr>
              <a:t>i</a:t>
            </a:r>
            <a:r>
              <a:rPr lang="en-US" sz="2400" dirty="0">
                <a:latin typeface="Inconsolata" panose="020B0609030003000000" pitchFamily="49" charset="0"/>
              </a:rPr>
              <a:t> &lt; length; </a:t>
            </a:r>
            <a:r>
              <a:rPr lang="en-US" sz="2400" dirty="0" err="1">
                <a:latin typeface="Inconsolata" panose="020B0609030003000000" pitchFamily="49" charset="0"/>
              </a:rPr>
              <a:t>i</a:t>
            </a:r>
            <a:r>
              <a:rPr lang="en-US" sz="2400" dirty="0">
                <a:latin typeface="Inconsolata" panose="020B0609030003000000" pitchFamily="49" charset="0"/>
              </a:rPr>
              <a:t>++) {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400" dirty="0">
                <a:latin typeface="Inconsolata" panose="020B0609030003000000" pitchFamily="49" charset="0"/>
              </a:rPr>
              <a:t>    buffer[</a:t>
            </a:r>
            <a:r>
              <a:rPr lang="en-US" sz="2400" dirty="0" err="1">
                <a:latin typeface="Inconsolata" panose="020B0609030003000000" pitchFamily="49" charset="0"/>
              </a:rPr>
              <a:t>i</a:t>
            </a:r>
            <a:r>
              <a:rPr lang="en-US" sz="2400" dirty="0">
                <a:latin typeface="Inconsolata" panose="020B0609030003000000" pitchFamily="49" charset="0"/>
              </a:rPr>
              <a:t>] = value;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400" dirty="0">
                <a:latin typeface="Inconsolata" panose="020B0609030003000000" pitchFamily="49" charset="0"/>
              </a:rPr>
              <a:t>    value *= 2;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400" dirty="0">
                <a:latin typeface="Inconsolata" panose="020B0609030003000000" pitchFamily="49" charset="0"/>
              </a:rPr>
              <a:t>  }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400" dirty="0">
                <a:latin typeface="Inconsolata" panose="020B0609030003000000" pitchFamily="49" charset="0"/>
              </a:rPr>
              <a:t>}</a:t>
            </a:r>
          </a:p>
          <a:p>
            <a:pPr marL="0" indent="0">
              <a:spcBef>
                <a:spcPts val="600"/>
              </a:spcBef>
              <a:buNone/>
            </a:pPr>
            <a:endParaRPr lang="en-US" sz="2400" dirty="0">
              <a:latin typeface="Inconsolata" panose="020B0609030003000000" pitchFamily="49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void</a:t>
            </a:r>
            <a:r>
              <a:rPr lang="en-US" sz="2400" dirty="0">
                <a:latin typeface="Inconsolata" panose="020B0609030003000000" pitchFamily="49" charset="0"/>
              </a:rPr>
              <a:t> main(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void</a:t>
            </a:r>
            <a:r>
              <a:rPr lang="en-US" sz="2400" dirty="0">
                <a:latin typeface="Inconsolata" panose="020B0609030003000000" pitchFamily="49" charset="0"/>
              </a:rPr>
              <a:t>) {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400" dirty="0">
                <a:latin typeface="Inconsolata" panose="020B0609030003000000" pitchFamily="49" charset="0"/>
              </a:rPr>
              <a:t> 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int</a:t>
            </a:r>
            <a:r>
              <a:rPr lang="en-US" sz="2400" dirty="0">
                <a:latin typeface="Inconsolata" panose="020B0609030003000000" pitchFamily="49" charset="0"/>
              </a:rPr>
              <a:t>* buffer = </a:t>
            </a:r>
            <a:r>
              <a:rPr lang="en-US" sz="2400" dirty="0" err="1">
                <a:latin typeface="Inconsolata" panose="020B0609030003000000" pitchFamily="49" charset="0"/>
              </a:rPr>
              <a:t>calloc</a:t>
            </a:r>
            <a:r>
              <a:rPr lang="en-US" sz="2400" dirty="0">
                <a:latin typeface="Inconsolata" panose="020B0609030003000000" pitchFamily="49" charset="0"/>
              </a:rPr>
              <a:t>(10,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sizeof</a:t>
            </a:r>
            <a:r>
              <a:rPr lang="en-US" sz="2400" dirty="0">
                <a:latin typeface="Inconsolata" panose="020B0609030003000000" pitchFamily="49" charset="0"/>
              </a:rPr>
              <a:t>(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int</a:t>
            </a:r>
            <a:r>
              <a:rPr lang="en-US" sz="2400" dirty="0">
                <a:latin typeface="Inconsolata" panose="020B0609030003000000" pitchFamily="49" charset="0"/>
              </a:rPr>
              <a:t>));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400" dirty="0">
                <a:latin typeface="Inconsolata" panose="020B0609030003000000" pitchFamily="49" charset="0"/>
              </a:rPr>
              <a:t>  </a:t>
            </a:r>
            <a:r>
              <a:rPr lang="en-US" sz="2400" dirty="0" err="1">
                <a:latin typeface="Inconsolata" panose="020B0609030003000000" pitchFamily="49" charset="0"/>
              </a:rPr>
              <a:t>powers_of_two</a:t>
            </a:r>
            <a:r>
              <a:rPr lang="en-US" sz="2400" dirty="0">
                <a:latin typeface="Inconsolata" panose="020B0609030003000000" pitchFamily="49" charset="0"/>
              </a:rPr>
              <a:t>(buffer, 10);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400" dirty="0">
                <a:latin typeface="Inconsolata" panose="020B0609030003000000" pitchFamily="49" charset="0"/>
              </a:rPr>
              <a:t> 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for</a:t>
            </a:r>
            <a:r>
              <a:rPr lang="en-US" sz="2400" dirty="0">
                <a:latin typeface="Inconsolata" panose="020B0609030003000000" pitchFamily="49" charset="0"/>
              </a:rPr>
              <a:t> (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int</a:t>
            </a:r>
            <a:r>
              <a:rPr lang="en-US" sz="2400" dirty="0">
                <a:latin typeface="Inconsolata" panose="020B0609030003000000" pitchFamily="49" charset="0"/>
              </a:rPr>
              <a:t> </a:t>
            </a:r>
            <a:r>
              <a:rPr lang="en-US" sz="2400" dirty="0" err="1">
                <a:latin typeface="Inconsolata" panose="020B0609030003000000" pitchFamily="49" charset="0"/>
              </a:rPr>
              <a:t>i</a:t>
            </a:r>
            <a:r>
              <a:rPr lang="en-US" sz="2400" dirty="0">
                <a:latin typeface="Inconsolata" panose="020B0609030003000000" pitchFamily="49" charset="0"/>
              </a:rPr>
              <a:t> = 0; </a:t>
            </a:r>
            <a:r>
              <a:rPr lang="en-US" sz="2400" dirty="0" err="1">
                <a:latin typeface="Inconsolata" panose="020B0609030003000000" pitchFamily="49" charset="0"/>
              </a:rPr>
              <a:t>i</a:t>
            </a:r>
            <a:r>
              <a:rPr lang="en-US" sz="2400" dirty="0">
                <a:latin typeface="Inconsolata" panose="020B0609030003000000" pitchFamily="49" charset="0"/>
              </a:rPr>
              <a:t> &lt; 10; </a:t>
            </a:r>
            <a:r>
              <a:rPr lang="en-US" sz="2400" dirty="0" err="1">
                <a:latin typeface="Inconsolata" panose="020B0609030003000000" pitchFamily="49" charset="0"/>
              </a:rPr>
              <a:t>i</a:t>
            </a:r>
            <a:r>
              <a:rPr lang="en-US" sz="2400" dirty="0">
                <a:latin typeface="Inconsolata" panose="020B0609030003000000" pitchFamily="49" charset="0"/>
              </a:rPr>
              <a:t>++) {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400" dirty="0">
                <a:latin typeface="Inconsolata" panose="020B0609030003000000" pitchFamily="49" charset="0"/>
              </a:rPr>
              <a:t>    </a:t>
            </a:r>
            <a:r>
              <a:rPr lang="en-US" sz="2400" dirty="0" err="1">
                <a:latin typeface="Inconsolata" panose="020B0609030003000000" pitchFamily="49" charset="0"/>
              </a:rPr>
              <a:t>printf</a:t>
            </a:r>
            <a:r>
              <a:rPr lang="en-US" sz="2400" dirty="0">
                <a:latin typeface="Inconsolata" panose="020B0609030003000000" pitchFamily="49" charset="0"/>
              </a:rPr>
              <a:t>(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Inconsolata" panose="020B0609030003000000" pitchFamily="49" charset="0"/>
              </a:rPr>
              <a:t>"%d\n"</a:t>
            </a:r>
            <a:r>
              <a:rPr lang="en-US" sz="2400" dirty="0">
                <a:latin typeface="Inconsolata" panose="020B0609030003000000" pitchFamily="49" charset="0"/>
              </a:rPr>
              <a:t>, buffer[</a:t>
            </a:r>
            <a:r>
              <a:rPr lang="en-US" sz="2400" dirty="0" err="1">
                <a:latin typeface="Inconsolata" panose="020B0609030003000000" pitchFamily="49" charset="0"/>
              </a:rPr>
              <a:t>i</a:t>
            </a:r>
            <a:r>
              <a:rPr lang="en-US" sz="2400" dirty="0">
                <a:latin typeface="Inconsolata" panose="020B0609030003000000" pitchFamily="49" charset="0"/>
              </a:rPr>
              <a:t>]);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400" dirty="0">
                <a:latin typeface="Inconsolata" panose="020B0609030003000000" pitchFamily="49" charset="0"/>
              </a:rPr>
              <a:t>  }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400" dirty="0">
                <a:latin typeface="Inconsolata" panose="020B0609030003000000" pitchFamily="49" charset="0"/>
              </a:rPr>
              <a:t>  free(buffer);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Inconsolata" panose="020B0609030003000000" pitchFamily="49" charset="0"/>
              </a:rPr>
              <a:t>  // Make sure you free any memory you use!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400" dirty="0">
                <a:latin typeface="Inconsolata" panose="020B0609030003000000" pitchFamily="49" charset="0"/>
              </a:rPr>
              <a:t>}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1E00590-2C08-4DA2-87D3-221AE440A911}"/>
              </a:ext>
            </a:extLst>
          </p:cNvPr>
          <p:cNvSpPr txBox="1"/>
          <p:nvPr/>
        </p:nvSpPr>
        <p:spPr>
          <a:xfrm>
            <a:off x="1828532" y="5283161"/>
            <a:ext cx="67521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>
                <a:solidFill>
                  <a:srgbClr val="AB5DA5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Q</a:t>
            </a:r>
            <a:r>
              <a:rPr lang="en-US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: What happens if we pass 20 instead of 10 to </a:t>
            </a:r>
            <a:r>
              <a:rPr lang="en-US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powers_of_two</a:t>
            </a:r>
            <a:r>
              <a:rPr lang="en-US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2BE304A-78D1-46BC-B5DC-0D5FE736C0EC}"/>
              </a:ext>
            </a:extLst>
          </p:cNvPr>
          <p:cNvSpPr txBox="1"/>
          <p:nvPr/>
        </p:nvSpPr>
        <p:spPr>
          <a:xfrm>
            <a:off x="2676438" y="2627568"/>
            <a:ext cx="36728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  <a:latin typeface="Lato Black" panose="020B0604020202020204" charset="0"/>
                <a:ea typeface="Lato Black" panose="020B0604020202020204" charset="0"/>
                <a:cs typeface="Lato Black" panose="020B0604020202020204" charset="0"/>
              </a:rPr>
              <a:t>Pointers can indeed be array-like!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B0BC6862-8415-4DB7-B1D9-BA3F1C4FFAB5}"/>
              </a:ext>
            </a:extLst>
          </p:cNvPr>
          <p:cNvCxnSpPr>
            <a:cxnSpLocks/>
          </p:cNvCxnSpPr>
          <p:nvPr/>
        </p:nvCxnSpPr>
        <p:spPr>
          <a:xfrm rot="2472984" flipH="1">
            <a:off x="2545700" y="2693035"/>
            <a:ext cx="215757" cy="0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3ACFE1DA-AA8C-42B5-8B43-7C67AE385CA3}"/>
              </a:ext>
            </a:extLst>
          </p:cNvPr>
          <p:cNvSpPr txBox="1"/>
          <p:nvPr/>
        </p:nvSpPr>
        <p:spPr>
          <a:xfrm>
            <a:off x="3526757" y="1867808"/>
            <a:ext cx="56172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  <a:latin typeface="Lato Black" panose="020B0604020202020204" charset="0"/>
                <a:ea typeface="Lato Black" panose="020B0604020202020204" charset="0"/>
                <a:cs typeface="Lato Black" panose="020B0604020202020204" charset="0"/>
              </a:rPr>
              <a:t>Pointers allow for passing arguments “by reference”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0F1333ED-40F2-45CD-82DB-E31919271D90}"/>
              </a:ext>
            </a:extLst>
          </p:cNvPr>
          <p:cNvCxnSpPr>
            <a:cxnSpLocks/>
          </p:cNvCxnSpPr>
          <p:nvPr/>
        </p:nvCxnSpPr>
        <p:spPr>
          <a:xfrm rot="2472984" flipH="1">
            <a:off x="3396019" y="1933275"/>
            <a:ext cx="215757" cy="0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B4891C30-802C-4D76-9F53-827114AA3D61}"/>
              </a:ext>
            </a:extLst>
          </p:cNvPr>
          <p:cNvSpPr txBox="1"/>
          <p:nvPr/>
        </p:nvSpPr>
        <p:spPr>
          <a:xfrm>
            <a:off x="3826162" y="4011907"/>
            <a:ext cx="518603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  <a:latin typeface="Lato Black" panose="020B0604020202020204" charset="0"/>
                <a:ea typeface="Lato Black" panose="020B0604020202020204" charset="0"/>
                <a:cs typeface="Lato Black" panose="020B0604020202020204" charset="0"/>
              </a:rPr>
              <a:t>Heap allocation!</a:t>
            </a:r>
            <a:br>
              <a:rPr lang="en-US" dirty="0">
                <a:solidFill>
                  <a:srgbClr val="7030A0"/>
                </a:solidFill>
                <a:latin typeface="Lato Black" panose="020B0604020202020204" charset="0"/>
                <a:ea typeface="Lato Black" panose="020B0604020202020204" charset="0"/>
                <a:cs typeface="Lato Black" panose="020B0604020202020204" charset="0"/>
              </a:rPr>
            </a:br>
            <a:r>
              <a:rPr lang="en-US" dirty="0">
                <a:solidFill>
                  <a:srgbClr val="7030A0"/>
                </a:solidFill>
                <a:latin typeface="Lato Black" panose="020B0604020202020204" charset="0"/>
                <a:ea typeface="Lato Black" panose="020B0604020202020204" charset="0"/>
                <a:cs typeface="Lato Black" panose="020B0604020202020204" charset="0"/>
              </a:rPr>
              <a:t>Although we overwrite all values, using </a:t>
            </a:r>
            <a:r>
              <a:rPr lang="en-US" dirty="0" err="1">
                <a:solidFill>
                  <a:srgbClr val="7030A0"/>
                </a:solidFill>
                <a:latin typeface="Lato Black" panose="020B0604020202020204" charset="0"/>
                <a:ea typeface="Lato Black" panose="020B0604020202020204" charset="0"/>
                <a:cs typeface="Lato Black" panose="020B0604020202020204" charset="0"/>
              </a:rPr>
              <a:t>calloc</a:t>
            </a:r>
            <a:r>
              <a:rPr lang="en-US" dirty="0">
                <a:solidFill>
                  <a:srgbClr val="7030A0"/>
                </a:solidFill>
                <a:latin typeface="Lato Black" panose="020B0604020202020204" charset="0"/>
                <a:ea typeface="Lato Black" panose="020B0604020202020204" charset="0"/>
                <a:cs typeface="Lato Black" panose="020B0604020202020204" charset="0"/>
              </a:rPr>
              <a:t> to</a:t>
            </a:r>
            <a:br>
              <a:rPr lang="en-US" dirty="0">
                <a:solidFill>
                  <a:srgbClr val="7030A0"/>
                </a:solidFill>
                <a:latin typeface="Lato Black" panose="020B0604020202020204" charset="0"/>
                <a:ea typeface="Lato Black" panose="020B0604020202020204" charset="0"/>
                <a:cs typeface="Lato Black" panose="020B0604020202020204" charset="0"/>
              </a:rPr>
            </a:br>
            <a:r>
              <a:rPr lang="en-US" dirty="0">
                <a:solidFill>
                  <a:srgbClr val="7030A0"/>
                </a:solidFill>
                <a:latin typeface="Lato Black" panose="020B0604020202020204" charset="0"/>
                <a:ea typeface="Lato Black" panose="020B0604020202020204" charset="0"/>
                <a:cs typeface="Lato Black" panose="020B0604020202020204" charset="0"/>
              </a:rPr>
              <a:t>initialize array elements to 0 reduces surprises.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AC3F6579-DD58-4F13-B6D4-15C598F410CE}"/>
              </a:ext>
            </a:extLst>
          </p:cNvPr>
          <p:cNvCxnSpPr>
            <a:cxnSpLocks/>
          </p:cNvCxnSpPr>
          <p:nvPr/>
        </p:nvCxnSpPr>
        <p:spPr>
          <a:xfrm rot="2472984" flipH="1">
            <a:off x="3695424" y="4077374"/>
            <a:ext cx="215757" cy="0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1C6D2371-5845-4C3B-A18F-7D7E3908D0A9}"/>
              </a:ext>
            </a:extLst>
          </p:cNvPr>
          <p:cNvSpPr txBox="1"/>
          <p:nvPr/>
        </p:nvSpPr>
        <p:spPr>
          <a:xfrm>
            <a:off x="4474775" y="1213602"/>
            <a:ext cx="44855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  <a:latin typeface="Lato Black" panose="020B0604020202020204" charset="0"/>
                <a:ea typeface="Lato Black" panose="020B0604020202020204" charset="0"/>
                <a:cs typeface="Lato Black" panose="020B0604020202020204" charset="0"/>
              </a:rPr>
              <a:t>Arrays don’t store length. </a:t>
            </a:r>
            <a:r>
              <a:rPr lang="en-US" dirty="0" err="1">
                <a:solidFill>
                  <a:srgbClr val="7030A0"/>
                </a:solidFill>
                <a:latin typeface="Lato Black" panose="020B0604020202020204" charset="0"/>
                <a:ea typeface="Lato Black" panose="020B0604020202020204" charset="0"/>
                <a:cs typeface="Lato Black" panose="020B0604020202020204" charset="0"/>
              </a:rPr>
              <a:t>Gotta</a:t>
            </a:r>
            <a:r>
              <a:rPr lang="en-US" dirty="0">
                <a:solidFill>
                  <a:srgbClr val="7030A0"/>
                </a:solidFill>
                <a:latin typeface="Lato Black" panose="020B0604020202020204" charset="0"/>
                <a:ea typeface="Lato Black" panose="020B0604020202020204" charset="0"/>
                <a:cs typeface="Lato Black" panose="020B0604020202020204" charset="0"/>
              </a:rPr>
              <a:t> pass it in.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9FBACCC7-C317-4140-B746-9A3A213A7590}"/>
              </a:ext>
            </a:extLst>
          </p:cNvPr>
          <p:cNvCxnSpPr>
            <a:cxnSpLocks/>
          </p:cNvCxnSpPr>
          <p:nvPr/>
        </p:nvCxnSpPr>
        <p:spPr>
          <a:xfrm rot="19127016" flipH="1" flipV="1">
            <a:off x="4337258" y="1574307"/>
            <a:ext cx="215757" cy="0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3861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/>
      <p:bldP spid="12" grpId="0"/>
      <p:bldP spid="1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0D63F3-1F71-4FF5-A48B-65A9DD6CC1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Quick notes on function arguments, here…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23700C-A006-4BA2-BDCE-DDED5C3701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620" y="907086"/>
            <a:ext cx="8343900" cy="4240384"/>
          </a:xfrm>
        </p:spPr>
        <p:txBody>
          <a:bodyPr/>
          <a:lstStyle/>
          <a:p>
            <a:r>
              <a:rPr lang="en-US" dirty="0"/>
              <a:t>All arguments are passed “by value” in C.</a:t>
            </a:r>
          </a:p>
          <a:p>
            <a:pPr lvl="1"/>
            <a:r>
              <a:rPr lang="en-US" dirty="0"/>
              <a:t>This means the values are copied into temporary space (the stack, usually) when the functions are called.</a:t>
            </a:r>
          </a:p>
          <a:p>
            <a:pPr lvl="1"/>
            <a:r>
              <a:rPr lang="en-US" dirty="0"/>
              <a:t>This means changing those values does not change their original sources.</a:t>
            </a:r>
          </a:p>
          <a:p>
            <a:r>
              <a:rPr lang="en-US" dirty="0"/>
              <a:t>However, we can pass “by reference” indirectly using pointers:</a:t>
            </a:r>
          </a:p>
          <a:p>
            <a:pPr lvl="1"/>
            <a:r>
              <a:rPr lang="en-US" dirty="0"/>
              <a:t>Similar to how you pass “by reference” in Java by using arrays.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ACCB47A-EC52-43EA-8ADF-F2DDA0CC87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CS/COE 0449 – Spring 2019/2020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8ED0E78-9CA7-4610-98ED-58081C67D7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AD609-F83C-4414-814B-B5A2DF99692C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3BE2ADD-D800-411C-AA9C-212DC5A7BFA7}"/>
              </a:ext>
            </a:extLst>
          </p:cNvPr>
          <p:cNvSpPr txBox="1">
            <a:spLocks/>
          </p:cNvSpPr>
          <p:nvPr/>
        </p:nvSpPr>
        <p:spPr>
          <a:xfrm>
            <a:off x="358141" y="3057604"/>
            <a:ext cx="8343900" cy="248098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FF0000"/>
              </a:buClr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buNone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void </a:t>
            </a:r>
            <a:r>
              <a:rPr lang="en-US" sz="2400" dirty="0" err="1">
                <a:latin typeface="Inconsolata" panose="020B0609030003000000" pitchFamily="49" charset="0"/>
              </a:rPr>
              <a:t>powers_of_two</a:t>
            </a:r>
            <a:r>
              <a:rPr lang="en-US" sz="2400" dirty="0">
                <a:latin typeface="Inconsolata" panose="020B0609030003000000" pitchFamily="49" charset="0"/>
              </a:rPr>
              <a:t>(</a:t>
            </a:r>
            <a:r>
              <a:rPr lang="en-US" sz="2400" b="1" dirty="0">
                <a:solidFill>
                  <a:srgbClr val="7030A0"/>
                </a:solidFill>
                <a:latin typeface="Inconsolata" panose="020B0609030003000000" pitchFamily="49" charset="0"/>
              </a:rPr>
              <a:t>int* buffer</a:t>
            </a:r>
            <a:r>
              <a:rPr lang="en-US" sz="2400" dirty="0">
                <a:latin typeface="Inconsolata" panose="020B0609030003000000" pitchFamily="49" charset="0"/>
              </a:rPr>
              <a:t>,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size_t</a:t>
            </a:r>
            <a:r>
              <a:rPr lang="en-US" sz="2400" dirty="0">
                <a:latin typeface="Inconsolata" panose="020B0609030003000000" pitchFamily="49" charset="0"/>
              </a:rPr>
              <a:t> length) {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400" dirty="0">
                <a:latin typeface="Inconsolata" panose="020B0609030003000000" pitchFamily="49" charset="0"/>
              </a:rPr>
              <a:t> 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int</a:t>
            </a:r>
            <a:r>
              <a:rPr lang="en-US" sz="2400" dirty="0">
                <a:latin typeface="Inconsolata" panose="020B0609030003000000" pitchFamily="49" charset="0"/>
              </a:rPr>
              <a:t> value = 1;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  for </a:t>
            </a:r>
            <a:r>
              <a:rPr lang="en-US" sz="2400" dirty="0">
                <a:latin typeface="Inconsolata" panose="020B0609030003000000" pitchFamily="49" charset="0"/>
              </a:rPr>
              <a:t>(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int</a:t>
            </a:r>
            <a:r>
              <a:rPr lang="en-US" sz="2400" dirty="0">
                <a:latin typeface="Inconsolata" panose="020B0609030003000000" pitchFamily="49" charset="0"/>
              </a:rPr>
              <a:t> </a:t>
            </a:r>
            <a:r>
              <a:rPr lang="en-US" sz="2400" dirty="0" err="1">
                <a:latin typeface="Inconsolata" panose="020B0609030003000000" pitchFamily="49" charset="0"/>
              </a:rPr>
              <a:t>i</a:t>
            </a:r>
            <a:r>
              <a:rPr lang="en-US" sz="2400" dirty="0">
                <a:latin typeface="Inconsolata" panose="020B0609030003000000" pitchFamily="49" charset="0"/>
              </a:rPr>
              <a:t> = 0; </a:t>
            </a:r>
            <a:r>
              <a:rPr lang="en-US" sz="2400" dirty="0" err="1">
                <a:latin typeface="Inconsolata" panose="020B0609030003000000" pitchFamily="49" charset="0"/>
              </a:rPr>
              <a:t>i</a:t>
            </a:r>
            <a:r>
              <a:rPr lang="en-US" sz="2400" dirty="0">
                <a:latin typeface="Inconsolata" panose="020B0609030003000000" pitchFamily="49" charset="0"/>
              </a:rPr>
              <a:t> &lt; length; </a:t>
            </a:r>
            <a:r>
              <a:rPr lang="en-US" sz="2400" dirty="0" err="1">
                <a:latin typeface="Inconsolata" panose="020B0609030003000000" pitchFamily="49" charset="0"/>
              </a:rPr>
              <a:t>i</a:t>
            </a:r>
            <a:r>
              <a:rPr lang="en-US" sz="2400" dirty="0">
                <a:latin typeface="Inconsolata" panose="020B0609030003000000" pitchFamily="49" charset="0"/>
              </a:rPr>
              <a:t>++) {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400" dirty="0">
                <a:latin typeface="Inconsolata" panose="020B0609030003000000" pitchFamily="49" charset="0"/>
              </a:rPr>
              <a:t>    </a:t>
            </a:r>
            <a:r>
              <a:rPr lang="en-US" sz="2400" b="1" dirty="0">
                <a:solidFill>
                  <a:srgbClr val="7030A0"/>
                </a:solidFill>
                <a:latin typeface="Inconsolata" panose="020B0609030003000000" pitchFamily="49" charset="0"/>
              </a:rPr>
              <a:t>buffer[</a:t>
            </a:r>
            <a:r>
              <a:rPr lang="en-US" sz="2400" b="1" dirty="0" err="1">
                <a:solidFill>
                  <a:srgbClr val="7030A0"/>
                </a:solidFill>
                <a:latin typeface="Inconsolata" panose="020B0609030003000000" pitchFamily="49" charset="0"/>
              </a:rPr>
              <a:t>i</a:t>
            </a:r>
            <a:r>
              <a:rPr lang="en-US" sz="2400" b="1" dirty="0">
                <a:solidFill>
                  <a:srgbClr val="7030A0"/>
                </a:solidFill>
                <a:latin typeface="Inconsolata" panose="020B0609030003000000" pitchFamily="49" charset="0"/>
              </a:rPr>
              <a:t>] = value</a:t>
            </a:r>
            <a:r>
              <a:rPr lang="en-US" sz="2400" dirty="0">
                <a:solidFill>
                  <a:srgbClr val="7030A0"/>
                </a:solidFill>
                <a:latin typeface="Inconsolata" panose="020B0609030003000000" pitchFamily="49" charset="0"/>
              </a:rPr>
              <a:t>; 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Inconsolata" panose="020B0609030003000000" pitchFamily="49" charset="0"/>
              </a:rPr>
              <a:t>// Changes the value in the array.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400" dirty="0">
                <a:latin typeface="Inconsolata" panose="020B0609030003000000" pitchFamily="49" charset="0"/>
              </a:rPr>
              <a:t>    value *= 2;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400" dirty="0">
                <a:latin typeface="Inconsolata" panose="020B0609030003000000" pitchFamily="49" charset="0"/>
              </a:rPr>
              <a:t>  }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400" dirty="0">
                <a:latin typeface="Inconsolata" panose="020B0609030003000000" pitchFamily="49" charset="0"/>
              </a:rPr>
              <a:t>}</a:t>
            </a:r>
          </a:p>
          <a:p>
            <a:pPr marL="0" indent="0">
              <a:spcBef>
                <a:spcPts val="600"/>
              </a:spcBef>
              <a:buNone/>
            </a:pPr>
            <a:endParaRPr lang="en-US" sz="2400" dirty="0">
              <a:solidFill>
                <a:schemeClr val="accent6">
                  <a:lumMod val="50000"/>
                </a:schemeClr>
              </a:solidFill>
              <a:latin typeface="Inconsolata" panose="020B0609030003000000" pitchFamily="49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E12C189-7FB0-406B-AC52-285005A9CC1C}"/>
              </a:ext>
            </a:extLst>
          </p:cNvPr>
          <p:cNvSpPr txBox="1"/>
          <p:nvPr/>
        </p:nvSpPr>
        <p:spPr>
          <a:xfrm>
            <a:off x="4081658" y="3407498"/>
            <a:ext cx="46362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  <a:latin typeface="Lato Black" panose="020B0604020202020204" charset="0"/>
                <a:ea typeface="Lato Black" panose="020B0604020202020204" charset="0"/>
                <a:cs typeface="Lato Black" panose="020B0604020202020204" charset="0"/>
              </a:rPr>
              <a:t>The “value” of the argument is the address.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A2AFE3A5-1B6E-4682-ACF5-24776E87C6D0}"/>
              </a:ext>
            </a:extLst>
          </p:cNvPr>
          <p:cNvCxnSpPr>
            <a:cxnSpLocks/>
          </p:cNvCxnSpPr>
          <p:nvPr/>
        </p:nvCxnSpPr>
        <p:spPr>
          <a:xfrm rot="2472984" flipH="1">
            <a:off x="3930748" y="3425897"/>
            <a:ext cx="215757" cy="0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3983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0D63F3-1F71-4FF5-A48B-65A9DD6CC1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Careful! No guard rails… You might run off the edge…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23700C-A006-4BA2-BDCE-DDED5C3701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620" y="907086"/>
            <a:ext cx="8343900" cy="4240384"/>
          </a:xfrm>
        </p:spPr>
        <p:txBody>
          <a:bodyPr/>
          <a:lstStyle/>
          <a:p>
            <a:r>
              <a:rPr lang="en-US" dirty="0"/>
              <a:t>Since arrays are just pointers… and the length is not known…</a:t>
            </a:r>
          </a:p>
          <a:p>
            <a:pPr lvl="1"/>
            <a:r>
              <a:rPr lang="en-US" dirty="0"/>
              <a:t>Accessing any element is correct regardless of actual intended length!</a:t>
            </a:r>
          </a:p>
          <a:p>
            <a:pPr lvl="1"/>
            <a:r>
              <a:rPr lang="en-US" dirty="0"/>
              <a:t>No array bounds checking is the source of many very serious bugs!</a:t>
            </a:r>
          </a:p>
          <a:p>
            <a:pPr lvl="2"/>
            <a:r>
              <a:rPr lang="en-US" dirty="0"/>
              <a:t>Can pull out and leak arbitrary memory.</a:t>
            </a:r>
          </a:p>
          <a:p>
            <a:pPr lvl="2"/>
            <a:r>
              <a:rPr lang="en-US" dirty="0"/>
              <a:t>Can potentially cause the program to execute arbitrarily code.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ACCB47A-EC52-43EA-8ADF-F2DDA0CC87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CS/COE 0449 – Spring 2019/2020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8ED0E78-9CA7-4610-98ED-58081C67D7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AD609-F83C-4414-814B-B5A2DF99692C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3BE2ADD-D800-411C-AA9C-212DC5A7BFA7}"/>
              </a:ext>
            </a:extLst>
          </p:cNvPr>
          <p:cNvSpPr txBox="1">
            <a:spLocks/>
          </p:cNvSpPr>
          <p:nvPr/>
        </p:nvSpPr>
        <p:spPr>
          <a:xfrm>
            <a:off x="358141" y="2560320"/>
            <a:ext cx="8778544" cy="2978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FF0000"/>
              </a:buClr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buNone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void </a:t>
            </a:r>
            <a:r>
              <a:rPr lang="en-US" sz="2400" dirty="0" err="1">
                <a:latin typeface="Inconsolata" panose="020B0609030003000000" pitchFamily="49" charset="0"/>
              </a:rPr>
              <a:t>powers_of_two</a:t>
            </a:r>
            <a:r>
              <a:rPr lang="en-US" sz="2400" dirty="0">
                <a:latin typeface="Inconsolata" panose="020B0609030003000000" pitchFamily="49" charset="0"/>
              </a:rPr>
              <a:t>(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int</a:t>
            </a:r>
            <a:r>
              <a:rPr lang="en-US" sz="2400" dirty="0">
                <a:latin typeface="Inconsolata" panose="020B0609030003000000" pitchFamily="49" charset="0"/>
              </a:rPr>
              <a:t>* buffer,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size_t</a:t>
            </a:r>
            <a:r>
              <a:rPr lang="en-US" sz="2400" dirty="0">
                <a:latin typeface="Inconsolata" panose="020B0609030003000000" pitchFamily="49" charset="0"/>
              </a:rPr>
              <a:t> length) {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400" dirty="0">
                <a:latin typeface="Inconsolata" panose="020B0609030003000000" pitchFamily="49" charset="0"/>
              </a:rPr>
              <a:t> 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int</a:t>
            </a:r>
            <a:r>
              <a:rPr lang="en-US" sz="2400" dirty="0">
                <a:latin typeface="Inconsolata" panose="020B0609030003000000" pitchFamily="49" charset="0"/>
              </a:rPr>
              <a:t> value = 1;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  for </a:t>
            </a:r>
            <a:r>
              <a:rPr lang="en-US" sz="2400" dirty="0">
                <a:latin typeface="Inconsolata" panose="020B0609030003000000" pitchFamily="49" charset="0"/>
              </a:rPr>
              <a:t>(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int</a:t>
            </a:r>
            <a:r>
              <a:rPr lang="en-US" sz="2400" dirty="0">
                <a:latin typeface="Inconsolata" panose="020B0609030003000000" pitchFamily="49" charset="0"/>
              </a:rPr>
              <a:t> </a:t>
            </a:r>
            <a:r>
              <a:rPr lang="en-US" sz="2400" dirty="0" err="1">
                <a:latin typeface="Inconsolata" panose="020B0609030003000000" pitchFamily="49" charset="0"/>
              </a:rPr>
              <a:t>i</a:t>
            </a:r>
            <a:r>
              <a:rPr lang="en-US" sz="2400" dirty="0">
                <a:latin typeface="Inconsolata" panose="020B0609030003000000" pitchFamily="49" charset="0"/>
              </a:rPr>
              <a:t> = 0; </a:t>
            </a:r>
            <a:r>
              <a:rPr lang="en-US" sz="2400" dirty="0" err="1">
                <a:latin typeface="Inconsolata" panose="020B0609030003000000" pitchFamily="49" charset="0"/>
              </a:rPr>
              <a:t>i</a:t>
            </a:r>
            <a:r>
              <a:rPr lang="en-US" sz="2400" dirty="0">
                <a:latin typeface="Inconsolata" panose="020B0609030003000000" pitchFamily="49" charset="0"/>
              </a:rPr>
              <a:t> &lt;= length; </a:t>
            </a:r>
            <a:r>
              <a:rPr lang="en-US" sz="2400" dirty="0" err="1">
                <a:latin typeface="Inconsolata" panose="020B0609030003000000" pitchFamily="49" charset="0"/>
              </a:rPr>
              <a:t>i</a:t>
            </a:r>
            <a:r>
              <a:rPr lang="en-US" sz="2400" dirty="0">
                <a:latin typeface="Inconsolata" panose="020B0609030003000000" pitchFamily="49" charset="0"/>
              </a:rPr>
              <a:t>++) {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400" dirty="0">
                <a:latin typeface="Inconsolata" panose="020B0609030003000000" pitchFamily="49" charset="0"/>
              </a:rPr>
              <a:t>    buffer[</a:t>
            </a:r>
            <a:r>
              <a:rPr lang="en-US" sz="2400" dirty="0" err="1">
                <a:latin typeface="Inconsolata" panose="020B0609030003000000" pitchFamily="49" charset="0"/>
              </a:rPr>
              <a:t>i</a:t>
            </a:r>
            <a:r>
              <a:rPr lang="en-US" sz="2400" dirty="0">
                <a:latin typeface="Inconsolata" panose="020B0609030003000000" pitchFamily="49" charset="0"/>
              </a:rPr>
              <a:t>] = value; 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Inconsolata" panose="020B0609030003000000" pitchFamily="49" charset="0"/>
              </a:rPr>
              <a:t>// Does exactly what you say.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400" dirty="0">
                <a:latin typeface="Inconsolata" panose="020B0609030003000000" pitchFamily="49" charset="0"/>
              </a:rPr>
              <a:t>    value *= 2;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400" dirty="0">
                <a:latin typeface="Inconsolata" panose="020B0609030003000000" pitchFamily="49" charset="0"/>
              </a:rPr>
              <a:t>  }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400" dirty="0">
                <a:latin typeface="Inconsolata" panose="020B0609030003000000" pitchFamily="49" charset="0"/>
              </a:rPr>
              <a:t>}</a:t>
            </a:r>
          </a:p>
          <a:p>
            <a:pPr marL="0" indent="0">
              <a:spcBef>
                <a:spcPts val="600"/>
              </a:spcBef>
              <a:buNone/>
            </a:pPr>
            <a:endParaRPr lang="en-US" sz="2400" dirty="0">
              <a:solidFill>
                <a:schemeClr val="accent6">
                  <a:lumMod val="50000"/>
                </a:schemeClr>
              </a:solidFill>
              <a:latin typeface="Inconsolata" panose="020B0609030003000000" pitchFamily="49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E12C189-7FB0-406B-AC52-285005A9CC1C}"/>
              </a:ext>
            </a:extLst>
          </p:cNvPr>
          <p:cNvSpPr txBox="1"/>
          <p:nvPr/>
        </p:nvSpPr>
        <p:spPr>
          <a:xfrm>
            <a:off x="3869517" y="3056368"/>
            <a:ext cx="51331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  <a:latin typeface="Lato Black" panose="020B0604020202020204" charset="0"/>
                <a:ea typeface="Lato Black" panose="020B0604020202020204" charset="0"/>
                <a:cs typeface="Lato Black" panose="020B0604020202020204" charset="0"/>
              </a:rPr>
              <a:t>A simple mistake, but it will gleefully write to it!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A2AFE3A5-1B6E-4682-ACF5-24776E87C6D0}"/>
              </a:ext>
            </a:extLst>
          </p:cNvPr>
          <p:cNvCxnSpPr>
            <a:cxnSpLocks/>
          </p:cNvCxnSpPr>
          <p:nvPr/>
        </p:nvCxnSpPr>
        <p:spPr>
          <a:xfrm rot="19127016" flipH="1" flipV="1">
            <a:off x="3718607" y="3403951"/>
            <a:ext cx="215757" cy="0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81719642-2835-4A7C-9EE4-7F0E9EB43F9B}"/>
              </a:ext>
            </a:extLst>
          </p:cNvPr>
          <p:cNvSpPr txBox="1"/>
          <p:nvPr/>
        </p:nvSpPr>
        <p:spPr>
          <a:xfrm>
            <a:off x="6626061" y="2156285"/>
            <a:ext cx="25106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  <a:latin typeface="Lato Black" panose="020B0604020202020204" charset="0"/>
                <a:ea typeface="Lato Black" panose="020B0604020202020204" charset="0"/>
                <a:cs typeface="Lato Black" panose="020B0604020202020204" charset="0"/>
              </a:rPr>
              <a:t>What if this is too big?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73480367-14BF-4813-8F89-D58984C8E718}"/>
              </a:ext>
            </a:extLst>
          </p:cNvPr>
          <p:cNvCxnSpPr>
            <a:cxnSpLocks/>
          </p:cNvCxnSpPr>
          <p:nvPr/>
        </p:nvCxnSpPr>
        <p:spPr>
          <a:xfrm rot="19127016" flipH="1" flipV="1">
            <a:off x="6475151" y="2503868"/>
            <a:ext cx="215757" cy="0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7159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7" grpId="0"/>
      <p:bldP spid="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8CF699-1E98-4190-BB92-DFEE711A1B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Pointer arithmetic (Warning: it’s wacky)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0CEB24-B615-43E5-A9FE-E0F42146B0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620" y="967741"/>
            <a:ext cx="8755380" cy="3281530"/>
          </a:xfrm>
        </p:spPr>
        <p:txBody>
          <a:bodyPr>
            <a:normAutofit/>
          </a:bodyPr>
          <a:lstStyle/>
          <a:p>
            <a:r>
              <a:rPr lang="en-US" dirty="0"/>
              <a:t>Because pointers and arrays are essentially the same concept in C…</a:t>
            </a:r>
          </a:p>
          <a:p>
            <a:pPr lvl="1"/>
            <a:r>
              <a:rPr lang="en-US" dirty="0"/>
              <a:t>Pointers have some strange interactions with math operations.</a:t>
            </a:r>
          </a:p>
          <a:p>
            <a:pPr lvl="1"/>
            <a:endParaRPr lang="en-US" dirty="0"/>
          </a:p>
          <a:p>
            <a:r>
              <a:rPr lang="en-US" dirty="0"/>
              <a:t>Ideally pointers should “align” to their values in memory.</a:t>
            </a:r>
          </a:p>
          <a:p>
            <a:pPr lvl="1"/>
            <a:r>
              <a:rPr lang="en-US" dirty="0"/>
              <a:t>Goal: Incrementing an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 int </a:t>
            </a:r>
            <a:r>
              <a:rPr lang="en-US" dirty="0"/>
              <a:t>pointer should go to the next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 int </a:t>
            </a:r>
            <a:r>
              <a:rPr lang="en-US" dirty="0"/>
              <a:t>in memory.</a:t>
            </a:r>
          </a:p>
          <a:p>
            <a:pPr lvl="1"/>
            <a:r>
              <a:rPr lang="en-US" dirty="0"/>
              <a:t>That is, not part way between two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 int </a:t>
            </a:r>
            <a:r>
              <a:rPr lang="en-US" dirty="0"/>
              <a:t>values.</a:t>
            </a:r>
          </a:p>
          <a:p>
            <a:pPr lvl="1"/>
            <a:endParaRPr lang="en-US" dirty="0"/>
          </a:p>
          <a:p>
            <a:r>
              <a:rPr lang="en-US" dirty="0"/>
              <a:t>Therefore, pointer sum is scaled to the element size.</a:t>
            </a:r>
          </a:p>
          <a:p>
            <a:pPr lvl="1"/>
            <a:r>
              <a:rPr lang="en-US" dirty="0"/>
              <a:t>Multiplication and other operators are undefined and result in a compiler error.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F66BF96-8030-4386-9D13-A891468AF8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CS/COE 0449 – Spring 2019/2020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BB0DE3-F2CC-4915-B38F-19487FD4B1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AD609-F83C-4414-814B-B5A2DF99692C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E0E6C25-FF95-4D8F-B6CE-ED76E147D03A}"/>
              </a:ext>
            </a:extLst>
          </p:cNvPr>
          <p:cNvSpPr txBox="1">
            <a:spLocks/>
          </p:cNvSpPr>
          <p:nvPr/>
        </p:nvSpPr>
        <p:spPr>
          <a:xfrm>
            <a:off x="358141" y="4129079"/>
            <a:ext cx="8711900" cy="14095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FF0000"/>
              </a:buClr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buNone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int</a:t>
            </a:r>
            <a:r>
              <a:rPr lang="en-US" sz="2400" dirty="0">
                <a:latin typeface="Inconsolata" panose="020B0609030003000000" pitchFamily="49" charset="0"/>
              </a:rPr>
              <a:t>* </a:t>
            </a:r>
            <a:r>
              <a:rPr lang="en-US" sz="2400" dirty="0" err="1">
                <a:latin typeface="Inconsolata" panose="020B0609030003000000" pitchFamily="49" charset="0"/>
              </a:rPr>
              <a:t>ptr</a:t>
            </a:r>
            <a:r>
              <a:rPr lang="en-US" sz="2400" dirty="0">
                <a:latin typeface="Inconsolata" panose="020B0609030003000000" pitchFamily="49" charset="0"/>
              </a:rPr>
              <a:t> = (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int</a:t>
            </a:r>
            <a:r>
              <a:rPr lang="en-US" sz="2400" dirty="0">
                <a:latin typeface="Inconsolata" panose="020B0609030003000000" pitchFamily="49" charset="0"/>
              </a:rPr>
              <a:t>*)0x400; 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Inconsolata" panose="020B0609030003000000" pitchFamily="49" charset="0"/>
              </a:rPr>
              <a:t>// Arbitrary for illustration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400" dirty="0" err="1">
                <a:latin typeface="Inconsolata" panose="020B0609030003000000" pitchFamily="49" charset="0"/>
              </a:rPr>
              <a:t>ptr</a:t>
            </a:r>
            <a:r>
              <a:rPr lang="en-US" sz="2400" dirty="0">
                <a:latin typeface="Inconsolata" panose="020B0609030003000000" pitchFamily="49" charset="0"/>
              </a:rPr>
              <a:t>++;            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Inconsolata" panose="020B0609030003000000" pitchFamily="49" charset="0"/>
              </a:rPr>
              <a:t>//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Inconsolata" panose="020B0609030003000000" pitchFamily="49" charset="0"/>
              </a:rPr>
              <a:t>ptr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Inconsolata" panose="020B0609030003000000" pitchFamily="49" charset="0"/>
              </a:rPr>
              <a:t> is 0x404 (assuming 32-bit int)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400" dirty="0" err="1">
                <a:solidFill>
                  <a:srgbClr val="C00000"/>
                </a:solidFill>
                <a:latin typeface="Inconsolata" panose="020B0609030003000000" pitchFamily="49" charset="0"/>
              </a:rPr>
              <a:t>ptr</a:t>
            </a:r>
            <a:r>
              <a:rPr lang="en-US" sz="2400" dirty="0">
                <a:solidFill>
                  <a:srgbClr val="C00000"/>
                </a:solidFill>
                <a:latin typeface="Inconsolata" panose="020B0609030003000000" pitchFamily="49" charset="0"/>
              </a:rPr>
              <a:t> *= 2;</a:t>
            </a:r>
            <a:r>
              <a:rPr lang="en-US" sz="2400" dirty="0">
                <a:latin typeface="Inconsolata" panose="020B0609030003000000" pitchFamily="49" charset="0"/>
              </a:rPr>
              <a:t>         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Inconsolata" panose="020B0609030003000000" pitchFamily="49" charset="0"/>
              </a:rPr>
              <a:t>// Error: multiplication not valid!</a:t>
            </a:r>
          </a:p>
          <a:p>
            <a:pPr marL="0" indent="0">
              <a:spcBef>
                <a:spcPts val="600"/>
              </a:spcBef>
              <a:buNone/>
            </a:pPr>
            <a:endParaRPr lang="en-US" sz="2400" dirty="0">
              <a:solidFill>
                <a:schemeClr val="accent6">
                  <a:lumMod val="50000"/>
                </a:schemeClr>
              </a:solidFill>
              <a:latin typeface="Inconsolata" panose="020B0609030003000000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2998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D4CAF232-634D-49EC-85F2-9F4C994DD7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 Memory Model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49816C0-9CCC-486E-B310-616F0BDB24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619" y="967740"/>
            <a:ext cx="5964985" cy="4703458"/>
          </a:xfrm>
        </p:spPr>
        <p:txBody>
          <a:bodyPr/>
          <a:lstStyle/>
          <a:p>
            <a:r>
              <a:rPr lang="en-US" dirty="0"/>
              <a:t>Memory is a continuous series of bits.</a:t>
            </a:r>
          </a:p>
          <a:p>
            <a:pPr lvl="1"/>
            <a:r>
              <a:rPr lang="en-US" dirty="0"/>
              <a:t>It can be logically divided into bytes or words.</a:t>
            </a:r>
          </a:p>
          <a:p>
            <a:endParaRPr lang="en-US" dirty="0"/>
          </a:p>
          <a:p>
            <a:r>
              <a:rPr lang="en-US" dirty="0"/>
              <a:t>We will treat it as 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byte-addressable</a:t>
            </a:r>
            <a:r>
              <a:rPr lang="en-US" dirty="0"/>
              <a:t> which means individual bytes can be read.</a:t>
            </a:r>
          </a:p>
          <a:p>
            <a:pPr lvl="1"/>
            <a:r>
              <a:rPr lang="en-US" dirty="0"/>
              <a:t>This is not always the case!!</a:t>
            </a:r>
          </a:p>
          <a:p>
            <a:pPr lvl="1"/>
            <a:r>
              <a:rPr lang="en-US" dirty="0"/>
              <a:t>Consider masking and shifting to know the workaround!</a:t>
            </a:r>
          </a:p>
          <a:p>
            <a:pPr lvl="1"/>
            <a:endParaRPr lang="en-US" dirty="0"/>
          </a:p>
          <a:p>
            <a:r>
              <a:rPr lang="en-US" dirty="0"/>
              <a:t>With byte-addressable memory, each and every byte (8 bits) has its own unique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address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It’s the place it lives!! Memory is JUST LIKE US!</a:t>
            </a:r>
          </a:p>
          <a:p>
            <a:pPr lvl="1"/>
            <a:r>
              <a:rPr lang="en-US" dirty="0"/>
              <a:t>Address starts at 0, second byte is at address 1, and increases (“upward”) as you add new data.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3BAD7FD-0E39-40D7-BFB5-5B0CD25034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CS/COE 0449 – Spring 2019/2020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07146B2-84DB-4480-89DE-02562555B3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AD609-F83C-4414-814B-B5A2DF99692C}" type="slidenum">
              <a:rPr lang="en-US" smtClean="0"/>
              <a:pPr/>
              <a:t>3</a:t>
            </a:fld>
            <a:endParaRPr lang="en-US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2B044B78-48A9-4353-999B-61892D932820}"/>
              </a:ext>
            </a:extLst>
          </p:cNvPr>
          <p:cNvGrpSpPr/>
          <p:nvPr/>
        </p:nvGrpSpPr>
        <p:grpSpPr>
          <a:xfrm>
            <a:off x="6426377" y="683672"/>
            <a:ext cx="2438400" cy="4987526"/>
            <a:chOff x="6412523" y="33279"/>
            <a:chExt cx="2438400" cy="6650033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41548C2A-DFCB-47BD-90D0-232EEC7CE77B}"/>
                </a:ext>
              </a:extLst>
            </p:cNvPr>
            <p:cNvSpPr/>
            <p:nvPr/>
          </p:nvSpPr>
          <p:spPr>
            <a:xfrm>
              <a:off x="6412523" y="3978275"/>
              <a:ext cx="2438400" cy="678501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Tx/>
              </a:pPr>
              <a:endParaRPr lang="en-US" kern="12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B1D64F4D-3664-4E51-BA4D-D091F1671F43}"/>
                </a:ext>
              </a:extLst>
            </p:cNvPr>
            <p:cNvSpPr/>
            <p:nvPr/>
          </p:nvSpPr>
          <p:spPr>
            <a:xfrm>
              <a:off x="6412523" y="1616076"/>
              <a:ext cx="2438400" cy="608856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Tx/>
              </a:pPr>
              <a:endParaRPr lang="en-US" kern="1200">
                <a:solidFill>
                  <a:prstClr val="white"/>
                </a:solidFill>
                <a:latin typeface="Calibri"/>
              </a:endParaRPr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B67EE9B4-0308-441B-91BE-B302C12F8172}"/>
                </a:ext>
              </a:extLst>
            </p:cNvPr>
            <p:cNvGrpSpPr/>
            <p:nvPr/>
          </p:nvGrpSpPr>
          <p:grpSpPr>
            <a:xfrm>
              <a:off x="6412523" y="33279"/>
              <a:ext cx="2438400" cy="6650033"/>
              <a:chOff x="6412523" y="33279"/>
              <a:chExt cx="2438400" cy="6650033"/>
            </a:xfrm>
          </p:grpSpPr>
          <p:sp>
            <p:nvSpPr>
              <p:cNvPr id="12" name="Rectangle 2" descr="Wide upward diagonal">
                <a:extLst>
                  <a:ext uri="{FF2B5EF4-FFF2-40B4-BE49-F238E27FC236}">
                    <a16:creationId xmlns:a16="http://schemas.microsoft.com/office/drawing/2014/main" id="{D388CCDB-70F5-49EE-9C9E-3FBFC6338DE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12523" y="2149476"/>
                <a:ext cx="2438400" cy="1828800"/>
              </a:xfrm>
              <a:prstGeom prst="rect">
                <a:avLst/>
              </a:prstGeom>
              <a:pattFill prst="wdUpDiag">
                <a:fgClr>
                  <a:schemeClr val="bg2"/>
                </a:fgClr>
                <a:bgClr>
                  <a:srgbClr val="FFFFFF"/>
                </a:bgClr>
              </a:pattFill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>
                  <a:buClrTx/>
                  <a:defRPr/>
                </a:pPr>
                <a:r>
                  <a:rPr lang="en-US" sz="1800" kern="1200" dirty="0">
                    <a:solidFill>
                      <a:prstClr val="black"/>
                    </a:solidFill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currently unused but </a:t>
                </a:r>
              </a:p>
              <a:p>
                <a:pPr algn="ctr">
                  <a:buClrTx/>
                  <a:defRPr/>
                </a:pPr>
                <a:r>
                  <a:rPr lang="en-US" sz="1800" kern="1200" dirty="0">
                    <a:solidFill>
                      <a:prstClr val="black"/>
                    </a:solidFill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available memory</a:t>
                </a:r>
              </a:p>
            </p:txBody>
          </p:sp>
          <p:sp>
            <p:nvSpPr>
              <p:cNvPr id="13" name="Rectangle 5">
                <a:extLst>
                  <a:ext uri="{FF2B5EF4-FFF2-40B4-BE49-F238E27FC236}">
                    <a16:creationId xmlns:a16="http://schemas.microsoft.com/office/drawing/2014/main" id="{D24FB210-97A6-4CC3-B526-E82B9D511BF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12523" y="1616076"/>
                <a:ext cx="2438400" cy="4572000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buClrTx/>
                  <a:defRPr/>
                </a:pPr>
                <a:endParaRPr lang="en-US" kern="1200">
                  <a:solidFill>
                    <a:prstClr val="black"/>
                  </a:solidFill>
                  <a:latin typeface="Calibri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14" name="Rectangle 6">
                <a:extLst>
                  <a:ext uri="{FF2B5EF4-FFF2-40B4-BE49-F238E27FC236}">
                    <a16:creationId xmlns:a16="http://schemas.microsoft.com/office/drawing/2014/main" id="{F438C486-1A84-442A-BA7D-2063F4275AC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12523" y="5349876"/>
                <a:ext cx="2438400" cy="838200"/>
              </a:xfrm>
              <a:prstGeom prst="rect">
                <a:avLst/>
              </a:prstGeom>
              <a:solidFill>
                <a:srgbClr val="FFFF00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buClrTx/>
                  <a:defRPr/>
                </a:pPr>
                <a:endParaRPr lang="en-US" kern="1200">
                  <a:solidFill>
                    <a:prstClr val="black"/>
                  </a:solidFill>
                  <a:latin typeface="Calibri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15" name="Rectangle 7">
                <a:extLst>
                  <a:ext uri="{FF2B5EF4-FFF2-40B4-BE49-F238E27FC236}">
                    <a16:creationId xmlns:a16="http://schemas.microsoft.com/office/drawing/2014/main" id="{2AD88CF5-1615-4CC1-9D21-B6CC211E6DB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12523" y="4664076"/>
                <a:ext cx="2438400" cy="685800"/>
              </a:xfrm>
              <a:prstGeom prst="rect">
                <a:avLst/>
              </a:prstGeom>
              <a:solidFill>
                <a:srgbClr val="00B0F0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buClrTx/>
                  <a:defRPr/>
                </a:pPr>
                <a:endParaRPr lang="en-US" kern="1200">
                  <a:solidFill>
                    <a:prstClr val="black"/>
                  </a:solidFill>
                  <a:latin typeface="Calibri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16" name="Line 8">
                <a:extLst>
                  <a:ext uri="{FF2B5EF4-FFF2-40B4-BE49-F238E27FC236}">
                    <a16:creationId xmlns:a16="http://schemas.microsoft.com/office/drawing/2014/main" id="{F202476A-11A9-4679-B40D-975419C2E04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412523" y="3978276"/>
                <a:ext cx="243840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prstDash val="lgDash"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buClrTx/>
                  <a:defRPr/>
                </a:pPr>
                <a:endParaRPr lang="en-US" kern="1200">
                  <a:solidFill>
                    <a:prstClr val="black"/>
                  </a:solidFill>
                  <a:latin typeface="Calibri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17" name="Line 9">
                <a:extLst>
                  <a:ext uri="{FF2B5EF4-FFF2-40B4-BE49-F238E27FC236}">
                    <a16:creationId xmlns:a16="http://schemas.microsoft.com/office/drawing/2014/main" id="{2321A98D-FE58-48A4-B281-E498B9C033E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412523" y="2143037"/>
                <a:ext cx="243840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prstDash val="lgDash"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buClrTx/>
                  <a:defRPr/>
                </a:pPr>
                <a:endParaRPr lang="en-US" kern="1200">
                  <a:solidFill>
                    <a:prstClr val="black"/>
                  </a:solidFill>
                  <a:latin typeface="Calibri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18" name="Text Box 10">
                <a:extLst>
                  <a:ext uri="{FF2B5EF4-FFF2-40B4-BE49-F238E27FC236}">
                    <a16:creationId xmlns:a16="http://schemas.microsoft.com/office/drawing/2014/main" id="{41A997A6-164F-4BD2-BA0C-2F918096A5A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199051" y="5440678"/>
                <a:ext cx="841898" cy="61555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>
                  <a:buClrTx/>
                  <a:defRPr/>
                </a:pPr>
                <a:r>
                  <a:rPr lang="en-US" sz="2400" kern="1200" dirty="0">
                    <a:solidFill>
                      <a:prstClr val="black"/>
                    </a:solidFill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code</a:t>
                </a:r>
              </a:p>
            </p:txBody>
          </p:sp>
          <p:sp>
            <p:nvSpPr>
              <p:cNvPr id="19" name="Text Box 11">
                <a:extLst>
                  <a:ext uri="{FF2B5EF4-FFF2-40B4-BE49-F238E27FC236}">
                    <a16:creationId xmlns:a16="http://schemas.microsoft.com/office/drawing/2014/main" id="{31ED87B4-5544-452F-B6D3-960374A4177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861135" y="4676777"/>
                <a:ext cx="1579278" cy="61555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>
                  <a:buClrTx/>
                  <a:defRPr/>
                </a:pPr>
                <a:r>
                  <a:rPr lang="en-US" sz="2400" kern="1200">
                    <a:solidFill>
                      <a:prstClr val="black"/>
                    </a:solidFill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static data</a:t>
                </a:r>
              </a:p>
            </p:txBody>
          </p:sp>
          <p:sp>
            <p:nvSpPr>
              <p:cNvPr id="20" name="Text Box 12">
                <a:extLst>
                  <a:ext uri="{FF2B5EF4-FFF2-40B4-BE49-F238E27FC236}">
                    <a16:creationId xmlns:a16="http://schemas.microsoft.com/office/drawing/2014/main" id="{449871CF-16A3-471A-9317-FC3B596FD19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229022" y="3990975"/>
                <a:ext cx="843501" cy="61555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>
                  <a:buClrTx/>
                  <a:defRPr/>
                </a:pPr>
                <a:r>
                  <a:rPr lang="en-US" sz="2400" kern="1200">
                    <a:solidFill>
                      <a:prstClr val="black"/>
                    </a:solidFill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heap</a:t>
                </a:r>
              </a:p>
            </p:txBody>
          </p:sp>
          <p:sp>
            <p:nvSpPr>
              <p:cNvPr id="21" name="Text Box 13">
                <a:extLst>
                  <a:ext uri="{FF2B5EF4-FFF2-40B4-BE49-F238E27FC236}">
                    <a16:creationId xmlns:a16="http://schemas.microsoft.com/office/drawing/2014/main" id="{283462D4-BC88-4968-9628-67A4243DD47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208183" y="1616076"/>
                <a:ext cx="885179" cy="61555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>
                  <a:buClrTx/>
                  <a:defRPr/>
                </a:pPr>
                <a:r>
                  <a:rPr lang="en-US" sz="2400" kern="1200" dirty="0">
                    <a:solidFill>
                      <a:prstClr val="black"/>
                    </a:solidFill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stack</a:t>
                </a:r>
              </a:p>
            </p:txBody>
          </p:sp>
          <p:sp>
            <p:nvSpPr>
              <p:cNvPr id="22" name="Line 14">
                <a:extLst>
                  <a:ext uri="{FF2B5EF4-FFF2-40B4-BE49-F238E27FC236}">
                    <a16:creationId xmlns:a16="http://schemas.microsoft.com/office/drawing/2014/main" id="{984E180F-B02B-4C4B-B0BB-A4B2F4F99D7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631723" y="3597276"/>
                <a:ext cx="0" cy="381000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buClrTx/>
                  <a:defRPr/>
                </a:pPr>
                <a:endParaRPr lang="en-US" kern="1200">
                  <a:solidFill>
                    <a:prstClr val="black"/>
                  </a:solidFill>
                  <a:latin typeface="Calibri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23" name="Line 15">
                <a:extLst>
                  <a:ext uri="{FF2B5EF4-FFF2-40B4-BE49-F238E27FC236}">
                    <a16:creationId xmlns:a16="http://schemas.microsoft.com/office/drawing/2014/main" id="{F9A24A27-B8A2-4348-BC00-FE9B751A4DB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31723" y="2149476"/>
                <a:ext cx="0" cy="381000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buClrTx/>
                  <a:defRPr/>
                </a:pPr>
                <a:endParaRPr lang="en-US" kern="1200">
                  <a:solidFill>
                    <a:prstClr val="black"/>
                  </a:solidFill>
                  <a:latin typeface="Calibri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24" name="Text Box 17">
                <a:extLst>
                  <a:ext uri="{FF2B5EF4-FFF2-40B4-BE49-F238E27FC236}">
                    <a16:creationId xmlns:a16="http://schemas.microsoft.com/office/drawing/2014/main" id="{B8DE2855-F887-4591-9F8E-702F572BE2E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796697" y="1088604"/>
                <a:ext cx="1646605" cy="49244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>
                  <a:buClrTx/>
                  <a:defRPr/>
                </a:pPr>
                <a:r>
                  <a:rPr lang="en-US" b="1" kern="1200" dirty="0">
                    <a:solidFill>
                      <a:prstClr val="black"/>
                    </a:solidFill>
                    <a:latin typeface="Inconsolata" panose="020B0609030003000000" pitchFamily="49" charset="0"/>
                    <a:ea typeface="ＭＳ Ｐゴシック" charset="-128"/>
                    <a:cs typeface="Courier"/>
                  </a:rPr>
                  <a:t>~ 0xFFFFFFFF</a:t>
                </a:r>
                <a:endParaRPr lang="en-US" sz="1600" b="1" kern="1200" dirty="0">
                  <a:solidFill>
                    <a:prstClr val="black"/>
                  </a:solidFill>
                  <a:latin typeface="Inconsolata" panose="020B0609030003000000" pitchFamily="49" charset="0"/>
                  <a:ea typeface="ＭＳ Ｐゴシック" charset="-128"/>
                  <a:cs typeface="Courier"/>
                </a:endParaRPr>
              </a:p>
            </p:txBody>
          </p:sp>
          <p:sp>
            <p:nvSpPr>
              <p:cNvPr id="25" name="Text Box 18">
                <a:extLst>
                  <a:ext uri="{FF2B5EF4-FFF2-40B4-BE49-F238E27FC236}">
                    <a16:creationId xmlns:a16="http://schemas.microsoft.com/office/drawing/2014/main" id="{D46E1BD5-52E8-4E23-99D4-9E9E7755799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827468" y="6190869"/>
                <a:ext cx="1646605" cy="49244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>
                  <a:buClrTx/>
                  <a:defRPr/>
                </a:pPr>
                <a:r>
                  <a:rPr lang="en-US" b="1" kern="1200" dirty="0">
                    <a:solidFill>
                      <a:prstClr val="black"/>
                    </a:solidFill>
                    <a:latin typeface="Inconsolata" panose="020B0609030003000000" pitchFamily="49" charset="0"/>
                    <a:ea typeface="ＭＳ Ｐゴシック" charset="-128"/>
                    <a:cs typeface="Courier"/>
                  </a:rPr>
                  <a:t>~ 0x00000000</a:t>
                </a:r>
                <a:endParaRPr lang="en-US" sz="1600" b="1" kern="1200" dirty="0">
                  <a:solidFill>
                    <a:prstClr val="black"/>
                  </a:solidFill>
                  <a:latin typeface="Inconsolata" panose="020B0609030003000000" pitchFamily="49" charset="0"/>
                  <a:ea typeface="ＭＳ Ｐゴシック" charset="-128"/>
                  <a:cs typeface="Courier"/>
                </a:endParaRPr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19947EFF-0927-4683-A922-FCB1D49A26D1}"/>
                  </a:ext>
                </a:extLst>
              </p:cNvPr>
              <p:cNvSpPr txBox="1"/>
              <p:nvPr/>
            </p:nvSpPr>
            <p:spPr>
              <a:xfrm>
                <a:off x="6655946" y="33279"/>
                <a:ext cx="1989647" cy="8617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buClrTx/>
                </a:pPr>
                <a:r>
                  <a:rPr lang="en-US" dirty="0">
                    <a:solidFill>
                      <a:prstClr val="black"/>
                    </a:solidFill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Potential</a:t>
                </a:r>
                <a:r>
                  <a:rPr lang="en-US" kern="1200" dirty="0">
                    <a:solidFill>
                      <a:prstClr val="black"/>
                    </a:solidFill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 Layout</a:t>
                </a:r>
              </a:p>
              <a:p>
                <a:pPr algn="ctr">
                  <a:buClrTx/>
                </a:pPr>
                <a:r>
                  <a:rPr lang="en-US" kern="1200" dirty="0">
                    <a:solidFill>
                      <a:prstClr val="black"/>
                    </a:solidFill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(32-bit addresses)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59001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8CF699-1E98-4190-BB92-DFEE711A1B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Pointer arithmetic in practice: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F66BF96-8030-4386-9D13-A891468AF8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CS/COE 0449 – Spring 2019/2020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BB0DE3-F2CC-4915-B38F-19487FD4B1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AD609-F83C-4414-814B-B5A2DF99692C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A2D3EA32-1831-42AB-9CF8-D856DBCB7158}"/>
              </a:ext>
            </a:extLst>
          </p:cNvPr>
          <p:cNvSpPr txBox="1">
            <a:spLocks/>
          </p:cNvSpPr>
          <p:nvPr/>
        </p:nvSpPr>
        <p:spPr>
          <a:xfrm>
            <a:off x="363071" y="716253"/>
            <a:ext cx="8647104" cy="5059259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FF0000"/>
              </a:buClr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buNone/>
            </a:pPr>
            <a:r>
              <a:rPr lang="en-US" sz="2400" dirty="0">
                <a:solidFill>
                  <a:srgbClr val="7030A0"/>
                </a:solidFill>
                <a:latin typeface="Inconsolata" panose="020B0609030003000000" pitchFamily="49" charset="0"/>
              </a:rPr>
              <a:t>#include </a:t>
            </a:r>
            <a:r>
              <a:rPr lang="en-US" sz="2400" dirty="0">
                <a:latin typeface="Inconsolata" panose="020B0609030003000000" pitchFamily="49" charset="0"/>
              </a:rPr>
              <a:t>&lt;</a:t>
            </a:r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  <a:latin typeface="Inconsolata" panose="020B0609030003000000" pitchFamily="49" charset="0"/>
              </a:rPr>
              <a:t>stddef.h</a:t>
            </a:r>
            <a:r>
              <a:rPr lang="en-US" sz="2400" dirty="0">
                <a:latin typeface="Inconsolata" panose="020B0609030003000000" pitchFamily="49" charset="0"/>
              </a:rPr>
              <a:t>&gt;  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Inconsolata" panose="020B0609030003000000" pitchFamily="49" charset="0"/>
              </a:rPr>
              <a:t>// For '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Inconsolata" panose="020B0609030003000000" pitchFamily="49" charset="0"/>
              </a:rPr>
              <a:t>size_t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Inconsolata" panose="020B0609030003000000" pitchFamily="49" charset="0"/>
              </a:rPr>
              <a:t>'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400" dirty="0">
                <a:solidFill>
                  <a:srgbClr val="7030A0"/>
                </a:solidFill>
                <a:latin typeface="Inconsolata" panose="020B0609030003000000" pitchFamily="49" charset="0"/>
              </a:rPr>
              <a:t>#include </a:t>
            </a:r>
            <a:r>
              <a:rPr lang="en-US" sz="2400" dirty="0">
                <a:latin typeface="Inconsolata" panose="020B0609030003000000" pitchFamily="49" charset="0"/>
              </a:rPr>
              <a:t>&lt;</a:t>
            </a:r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  <a:latin typeface="Inconsolata" panose="020B0609030003000000" pitchFamily="49" charset="0"/>
              </a:rPr>
              <a:t>stdlib.h</a:t>
            </a:r>
            <a:r>
              <a:rPr lang="en-US" sz="2400" dirty="0">
                <a:latin typeface="Inconsolata" panose="020B0609030003000000" pitchFamily="49" charset="0"/>
              </a:rPr>
              <a:t>&gt;  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Inconsolata" panose="020B0609030003000000" pitchFamily="49" charset="0"/>
              </a:rPr>
              <a:t>// For 'malloc', '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Inconsolata" panose="020B0609030003000000" pitchFamily="49" charset="0"/>
              </a:rPr>
              <a:t>calloc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Inconsolata" panose="020B0609030003000000" pitchFamily="49" charset="0"/>
              </a:rPr>
              <a:t>', and 'free'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400" dirty="0">
                <a:solidFill>
                  <a:srgbClr val="7030A0"/>
                </a:solidFill>
                <a:latin typeface="Inconsolata" panose="020B0609030003000000" pitchFamily="49" charset="0"/>
              </a:rPr>
              <a:t>#include </a:t>
            </a:r>
            <a:r>
              <a:rPr lang="en-US" sz="2400" dirty="0">
                <a:latin typeface="Inconsolata" panose="020B0609030003000000" pitchFamily="49" charset="0"/>
              </a:rPr>
              <a:t>&lt;</a:t>
            </a:r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  <a:latin typeface="Inconsolata" panose="020B0609030003000000" pitchFamily="49" charset="0"/>
              </a:rPr>
              <a:t>stdio.h</a:t>
            </a:r>
            <a:r>
              <a:rPr lang="en-US" sz="2400" dirty="0">
                <a:latin typeface="Inconsolata" panose="020B0609030003000000" pitchFamily="49" charset="0"/>
              </a:rPr>
              <a:t>&gt;</a:t>
            </a:r>
          </a:p>
          <a:p>
            <a:pPr marL="0" indent="0">
              <a:spcBef>
                <a:spcPts val="600"/>
              </a:spcBef>
              <a:buNone/>
            </a:pPr>
            <a:endParaRPr lang="en-US" sz="2400" dirty="0">
              <a:solidFill>
                <a:schemeClr val="accent1">
                  <a:lumMod val="75000"/>
                </a:schemeClr>
              </a:solidFill>
              <a:latin typeface="Inconsolata" panose="020B0609030003000000" pitchFamily="49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void </a:t>
            </a:r>
            <a:r>
              <a:rPr lang="en-US" sz="2400" dirty="0" err="1">
                <a:latin typeface="Inconsolata" panose="020B0609030003000000" pitchFamily="49" charset="0"/>
              </a:rPr>
              <a:t>powers_of_two</a:t>
            </a:r>
            <a:r>
              <a:rPr lang="en-US" sz="2400" dirty="0">
                <a:latin typeface="Inconsolata" panose="020B0609030003000000" pitchFamily="49" charset="0"/>
              </a:rPr>
              <a:t>(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int</a:t>
            </a:r>
            <a:r>
              <a:rPr lang="en-US" sz="2400" dirty="0">
                <a:latin typeface="Inconsolata" panose="020B0609030003000000" pitchFamily="49" charset="0"/>
              </a:rPr>
              <a:t> buffer[],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size_t</a:t>
            </a:r>
            <a:r>
              <a:rPr lang="en-US" sz="2400" dirty="0">
                <a:latin typeface="Inconsolata" panose="020B0609030003000000" pitchFamily="49" charset="0"/>
              </a:rPr>
              <a:t> length) {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400" dirty="0">
                <a:latin typeface="Inconsolata" panose="020B0609030003000000" pitchFamily="49" charset="0"/>
              </a:rPr>
              <a:t> 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int</a:t>
            </a:r>
            <a:r>
              <a:rPr lang="en-US" sz="2400" dirty="0">
                <a:latin typeface="Inconsolata" panose="020B0609030003000000" pitchFamily="49" charset="0"/>
              </a:rPr>
              <a:t> value = 1;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  for </a:t>
            </a:r>
            <a:r>
              <a:rPr lang="en-US" sz="2400" dirty="0">
                <a:latin typeface="Inconsolata" panose="020B0609030003000000" pitchFamily="49" charset="0"/>
              </a:rPr>
              <a:t>(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int</a:t>
            </a:r>
            <a:r>
              <a:rPr lang="en-US" sz="2400" dirty="0">
                <a:latin typeface="Inconsolata" panose="020B0609030003000000" pitchFamily="49" charset="0"/>
              </a:rPr>
              <a:t> </a:t>
            </a:r>
            <a:r>
              <a:rPr lang="en-US" sz="2400" dirty="0" err="1">
                <a:latin typeface="Inconsolata" panose="020B0609030003000000" pitchFamily="49" charset="0"/>
              </a:rPr>
              <a:t>i</a:t>
            </a:r>
            <a:r>
              <a:rPr lang="en-US" sz="2400" dirty="0">
                <a:latin typeface="Inconsolata" panose="020B0609030003000000" pitchFamily="49" charset="0"/>
              </a:rPr>
              <a:t> = 0; </a:t>
            </a:r>
            <a:r>
              <a:rPr lang="en-US" sz="2400" dirty="0" err="1">
                <a:latin typeface="Inconsolata" panose="020B0609030003000000" pitchFamily="49" charset="0"/>
              </a:rPr>
              <a:t>i</a:t>
            </a:r>
            <a:r>
              <a:rPr lang="en-US" sz="2400" dirty="0">
                <a:latin typeface="Inconsolata" panose="020B0609030003000000" pitchFamily="49" charset="0"/>
              </a:rPr>
              <a:t> &lt; length; </a:t>
            </a:r>
            <a:r>
              <a:rPr lang="en-US" sz="2400" dirty="0" err="1">
                <a:latin typeface="Inconsolata" panose="020B0609030003000000" pitchFamily="49" charset="0"/>
              </a:rPr>
              <a:t>i</a:t>
            </a:r>
            <a:r>
              <a:rPr lang="en-US" sz="2400" dirty="0">
                <a:latin typeface="Inconsolata" panose="020B0609030003000000" pitchFamily="49" charset="0"/>
              </a:rPr>
              <a:t>++) {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400" dirty="0">
                <a:latin typeface="Inconsolata" panose="020B0609030003000000" pitchFamily="49" charset="0"/>
              </a:rPr>
              <a:t>    *buffer++ = value;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Inconsolata" panose="020B0609030003000000" pitchFamily="49" charset="0"/>
              </a:rPr>
              <a:t> // Assigns and then moves the pointer to the next item.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400" dirty="0">
                <a:latin typeface="Inconsolata" panose="020B0609030003000000" pitchFamily="49" charset="0"/>
              </a:rPr>
              <a:t>    value *= 2;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400" dirty="0">
                <a:latin typeface="Inconsolata" panose="020B0609030003000000" pitchFamily="49" charset="0"/>
              </a:rPr>
              <a:t>  }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400" dirty="0">
                <a:latin typeface="Inconsolata" panose="020B0609030003000000" pitchFamily="49" charset="0"/>
              </a:rPr>
              <a:t>}</a:t>
            </a:r>
          </a:p>
          <a:p>
            <a:pPr marL="0" indent="0">
              <a:spcBef>
                <a:spcPts val="600"/>
              </a:spcBef>
              <a:buNone/>
            </a:pPr>
            <a:endParaRPr lang="en-US" sz="2400" dirty="0">
              <a:latin typeface="Inconsolata" panose="020B0609030003000000" pitchFamily="49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void</a:t>
            </a:r>
            <a:r>
              <a:rPr lang="en-US" sz="2400" dirty="0">
                <a:latin typeface="Inconsolata" panose="020B0609030003000000" pitchFamily="49" charset="0"/>
              </a:rPr>
              <a:t> main(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void</a:t>
            </a:r>
            <a:r>
              <a:rPr lang="en-US" sz="2400" dirty="0">
                <a:latin typeface="Inconsolata" panose="020B0609030003000000" pitchFamily="49" charset="0"/>
              </a:rPr>
              <a:t>) {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400" dirty="0">
                <a:latin typeface="Inconsolata" panose="020B0609030003000000" pitchFamily="49" charset="0"/>
              </a:rPr>
              <a:t> 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int</a:t>
            </a:r>
            <a:r>
              <a:rPr lang="en-US" sz="2400" dirty="0">
                <a:latin typeface="Inconsolata" panose="020B0609030003000000" pitchFamily="49" charset="0"/>
              </a:rPr>
              <a:t>* buffer = </a:t>
            </a:r>
            <a:r>
              <a:rPr lang="en-US" sz="2400" dirty="0" err="1">
                <a:latin typeface="Inconsolata" panose="020B0609030003000000" pitchFamily="49" charset="0"/>
              </a:rPr>
              <a:t>calloc</a:t>
            </a:r>
            <a:r>
              <a:rPr lang="en-US" sz="2400" dirty="0">
                <a:latin typeface="Inconsolata" panose="020B0609030003000000" pitchFamily="49" charset="0"/>
              </a:rPr>
              <a:t>(10,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sizeof</a:t>
            </a:r>
            <a:r>
              <a:rPr lang="en-US" sz="2400" dirty="0">
                <a:latin typeface="Inconsolata" panose="020B0609030003000000" pitchFamily="49" charset="0"/>
              </a:rPr>
              <a:t>(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int</a:t>
            </a:r>
            <a:r>
              <a:rPr lang="en-US" sz="2400" dirty="0">
                <a:latin typeface="Inconsolata" panose="020B0609030003000000" pitchFamily="49" charset="0"/>
              </a:rPr>
              <a:t>));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400" dirty="0">
                <a:latin typeface="Inconsolata" panose="020B0609030003000000" pitchFamily="49" charset="0"/>
              </a:rPr>
              <a:t>  </a:t>
            </a:r>
            <a:r>
              <a:rPr lang="en-US" sz="2400" dirty="0" err="1">
                <a:latin typeface="Inconsolata" panose="020B0609030003000000" pitchFamily="49" charset="0"/>
              </a:rPr>
              <a:t>powers_of_two</a:t>
            </a:r>
            <a:r>
              <a:rPr lang="en-US" sz="2400" dirty="0">
                <a:latin typeface="Inconsolata" panose="020B0609030003000000" pitchFamily="49" charset="0"/>
              </a:rPr>
              <a:t>(buffer, 10);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400" dirty="0">
                <a:latin typeface="Inconsolata" panose="020B0609030003000000" pitchFamily="49" charset="0"/>
              </a:rPr>
              <a:t> 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for</a:t>
            </a:r>
            <a:r>
              <a:rPr lang="en-US" sz="2400" dirty="0">
                <a:latin typeface="Inconsolata" panose="020B0609030003000000" pitchFamily="49" charset="0"/>
              </a:rPr>
              <a:t> (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int</a:t>
            </a:r>
            <a:r>
              <a:rPr lang="en-US" sz="2400" dirty="0">
                <a:latin typeface="Inconsolata" panose="020B0609030003000000" pitchFamily="49" charset="0"/>
              </a:rPr>
              <a:t> </a:t>
            </a:r>
            <a:r>
              <a:rPr lang="en-US" sz="2400" dirty="0" err="1">
                <a:latin typeface="Inconsolata" panose="020B0609030003000000" pitchFamily="49" charset="0"/>
              </a:rPr>
              <a:t>i</a:t>
            </a:r>
            <a:r>
              <a:rPr lang="en-US" sz="2400" dirty="0">
                <a:latin typeface="Inconsolata" panose="020B0609030003000000" pitchFamily="49" charset="0"/>
              </a:rPr>
              <a:t> = 0; </a:t>
            </a:r>
            <a:r>
              <a:rPr lang="en-US" sz="2400" dirty="0" err="1">
                <a:latin typeface="Inconsolata" panose="020B0609030003000000" pitchFamily="49" charset="0"/>
              </a:rPr>
              <a:t>i</a:t>
            </a:r>
            <a:r>
              <a:rPr lang="en-US" sz="2400" dirty="0">
                <a:latin typeface="Inconsolata" panose="020B0609030003000000" pitchFamily="49" charset="0"/>
              </a:rPr>
              <a:t> &lt; 10; </a:t>
            </a:r>
            <a:r>
              <a:rPr lang="en-US" sz="2400" dirty="0" err="1">
                <a:latin typeface="Inconsolata" panose="020B0609030003000000" pitchFamily="49" charset="0"/>
              </a:rPr>
              <a:t>i</a:t>
            </a:r>
            <a:r>
              <a:rPr lang="en-US" sz="2400" dirty="0">
                <a:latin typeface="Inconsolata" panose="020B0609030003000000" pitchFamily="49" charset="0"/>
              </a:rPr>
              <a:t>++) {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400" dirty="0">
                <a:latin typeface="Inconsolata" panose="020B0609030003000000" pitchFamily="49" charset="0"/>
              </a:rPr>
              <a:t>    </a:t>
            </a:r>
            <a:r>
              <a:rPr lang="en-US" sz="2400" dirty="0" err="1">
                <a:latin typeface="Inconsolata" panose="020B0609030003000000" pitchFamily="49" charset="0"/>
              </a:rPr>
              <a:t>printf</a:t>
            </a:r>
            <a:r>
              <a:rPr lang="en-US" sz="2400" dirty="0">
                <a:latin typeface="Inconsolata" panose="020B0609030003000000" pitchFamily="49" charset="0"/>
              </a:rPr>
              <a:t>(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Inconsolata" panose="020B0609030003000000" pitchFamily="49" charset="0"/>
              </a:rPr>
              <a:t>"%d\n"</a:t>
            </a:r>
            <a:r>
              <a:rPr lang="en-US" sz="2400" dirty="0">
                <a:latin typeface="Inconsolata" panose="020B0609030003000000" pitchFamily="49" charset="0"/>
              </a:rPr>
              <a:t>, buffer[</a:t>
            </a:r>
            <a:r>
              <a:rPr lang="en-US" sz="2400" dirty="0" err="1">
                <a:latin typeface="Inconsolata" panose="020B0609030003000000" pitchFamily="49" charset="0"/>
              </a:rPr>
              <a:t>i</a:t>
            </a:r>
            <a:r>
              <a:rPr lang="en-US" sz="2400" dirty="0">
                <a:latin typeface="Inconsolata" panose="020B0609030003000000" pitchFamily="49" charset="0"/>
              </a:rPr>
              <a:t>]);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400" dirty="0">
                <a:latin typeface="Inconsolata" panose="020B0609030003000000" pitchFamily="49" charset="0"/>
              </a:rPr>
              <a:t>  }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400" dirty="0">
                <a:latin typeface="Inconsolata" panose="020B0609030003000000" pitchFamily="49" charset="0"/>
              </a:rPr>
              <a:t>  free(buffer);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Inconsolata" panose="020B0609030003000000" pitchFamily="49" charset="0"/>
              </a:rPr>
              <a:t>  // Make sure you free any memory you use!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400" dirty="0">
                <a:latin typeface="Inconsolata" panose="020B0609030003000000" pitchFamily="49" charset="0"/>
              </a:rPr>
              <a:t>}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1E1192D-E5D2-44E9-B5E6-329783232A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3947" y="1997818"/>
            <a:ext cx="753594" cy="75359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A467788-700E-481F-A963-CFBD789A0614}"/>
              </a:ext>
            </a:extLst>
          </p:cNvPr>
          <p:cNvSpPr txBox="1"/>
          <p:nvPr/>
        </p:nvSpPr>
        <p:spPr>
          <a:xfrm>
            <a:off x="1994593" y="2661931"/>
            <a:ext cx="71023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  <a:latin typeface="Lato Black" panose="020B0604020202020204" charset="0"/>
                <a:ea typeface="Lato Black" panose="020B0604020202020204" charset="0"/>
                <a:cs typeface="Lato Black" panose="020B0604020202020204" charset="0"/>
              </a:rPr>
              <a:t>The</a:t>
            </a:r>
            <a:r>
              <a:rPr lang="en-US" dirty="0">
                <a:solidFill>
                  <a:srgbClr val="7030A0"/>
                </a:solidFill>
                <a:latin typeface="Inconsolata" panose="020B0609030003000000" pitchFamily="49" charset="0"/>
                <a:ea typeface="Lato Black" panose="020B0604020202020204" charset="0"/>
                <a:cs typeface="Lato Black" panose="020B0604020202020204" charset="0"/>
              </a:rPr>
              <a:t> ++ </a:t>
            </a:r>
            <a:r>
              <a:rPr lang="en-US" dirty="0">
                <a:solidFill>
                  <a:srgbClr val="7030A0"/>
                </a:solidFill>
                <a:latin typeface="Lato Black" panose="020B0604020202020204" charset="0"/>
                <a:ea typeface="Lato Black" panose="020B0604020202020204" charset="0"/>
                <a:cs typeface="Lato Black" panose="020B0604020202020204" charset="0"/>
              </a:rPr>
              <a:t>(postfix-increment) happens AFTER the dereference.</a:t>
            </a:r>
          </a:p>
          <a:p>
            <a:r>
              <a:rPr lang="en-US" dirty="0">
                <a:solidFill>
                  <a:srgbClr val="7030A0"/>
                </a:solidFill>
                <a:latin typeface="Lato Black" panose="020B0604020202020204" charset="0"/>
                <a:ea typeface="Lato Black" panose="020B0604020202020204" charset="0"/>
                <a:cs typeface="Lato Black" panose="020B0604020202020204" charset="0"/>
              </a:rPr>
              <a:t>This is defined by the C language and is really confusing in practice.</a:t>
            </a:r>
          </a:p>
          <a:p>
            <a:r>
              <a:rPr lang="en-US" dirty="0">
                <a:solidFill>
                  <a:srgbClr val="7030A0"/>
                </a:solidFill>
                <a:latin typeface="Lato Black" panose="020B0604020202020204" charset="0"/>
                <a:ea typeface="Lato Black" panose="020B0604020202020204" charset="0"/>
                <a:cs typeface="Lato Black" panose="020B0604020202020204" charset="0"/>
              </a:rPr>
              <a:t>				(but you’ll see it. often.)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2292B337-0845-4443-AF32-8957C4C78608}"/>
              </a:ext>
            </a:extLst>
          </p:cNvPr>
          <p:cNvCxnSpPr>
            <a:cxnSpLocks/>
          </p:cNvCxnSpPr>
          <p:nvPr/>
        </p:nvCxnSpPr>
        <p:spPr>
          <a:xfrm rot="2472984" flipH="1">
            <a:off x="1843683" y="2680330"/>
            <a:ext cx="215757" cy="0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D921523F-5C89-42F8-85FA-CDA66DED3479}"/>
              </a:ext>
            </a:extLst>
          </p:cNvPr>
          <p:cNvSpPr txBox="1"/>
          <p:nvPr/>
        </p:nvSpPr>
        <p:spPr>
          <a:xfrm>
            <a:off x="2845800" y="1224854"/>
            <a:ext cx="62456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  <a:latin typeface="Lato Black" panose="020B0604020202020204" charset="0"/>
                <a:ea typeface="Lato Black" panose="020B0604020202020204" charset="0"/>
                <a:cs typeface="Lato Black" panose="020B0604020202020204" charset="0"/>
              </a:rPr>
              <a:t>Alternative (and less common) way of expressing a pointer.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101FE43F-14A4-49BA-B131-0CA94C628968}"/>
              </a:ext>
            </a:extLst>
          </p:cNvPr>
          <p:cNvCxnSpPr>
            <a:cxnSpLocks/>
          </p:cNvCxnSpPr>
          <p:nvPr/>
        </p:nvCxnSpPr>
        <p:spPr>
          <a:xfrm rot="19127016" flipH="1" flipV="1">
            <a:off x="2708283" y="1585559"/>
            <a:ext cx="215757" cy="0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0379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077221-CBA2-44F1-9627-6DC83F00AA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 Memory Model: The Heap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42DE8B-4B2F-4309-85FF-B75961CD3D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619" y="849976"/>
            <a:ext cx="6150721" cy="4179729"/>
          </a:xfrm>
        </p:spPr>
        <p:txBody>
          <a:bodyPr/>
          <a:lstStyle/>
          <a:p>
            <a:r>
              <a:rPr lang="en-US" dirty="0"/>
              <a:t>The Heap is the dynamic data section!</a:t>
            </a:r>
          </a:p>
          <a:p>
            <a:pPr lvl="1"/>
            <a:r>
              <a:rPr lang="en-US" dirty="0"/>
              <a:t>You interact with the heap entirely with pointers.</a:t>
            </a:r>
          </a:p>
          <a:p>
            <a:pPr lvl="1"/>
            <a:r>
              <a:rPr lang="en-US" dirty="0">
                <a:latin typeface="Inconsolata" panose="020B0609030003000000" pitchFamily="49" charset="0"/>
              </a:rPr>
              <a:t>malloc </a:t>
            </a:r>
            <a:r>
              <a:rPr lang="en-US" dirty="0"/>
              <a:t>returns the address to the heap with at least the number of bytes requested. Or</a:t>
            </a:r>
            <a:r>
              <a:rPr lang="en-US" dirty="0">
                <a:latin typeface="Inconsolata" panose="020B0609030003000000" pitchFamily="49" charset="0"/>
              </a:rPr>
              <a:t> </a:t>
            </a:r>
            <a:r>
              <a:rPr lang="en-US" dirty="0">
                <a:solidFill>
                  <a:srgbClr val="AB5DA5"/>
                </a:solidFill>
                <a:latin typeface="Inconsolata" panose="020B0609030003000000" pitchFamily="49" charset="0"/>
              </a:rPr>
              <a:t>NULL</a:t>
            </a:r>
            <a:r>
              <a:rPr lang="en-US" dirty="0">
                <a:latin typeface="Inconsolata" panose="020B0609030003000000" pitchFamily="49" charset="0"/>
              </a:rPr>
              <a:t> </a:t>
            </a:r>
            <a:r>
              <a:rPr lang="en-US" dirty="0"/>
              <a:t>on error.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BB5B4EB-634B-4CDE-B81C-9156F724DC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CS/COE 0449 – Spring 2019/2020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42F057-96DF-4582-829B-AF2EBBBD6B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AD609-F83C-4414-814B-B5A2DF99692C}" type="slidenum">
              <a:rPr lang="en-US" smtClean="0"/>
              <a:pPr/>
              <a:t>31</a:t>
            </a:fld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56ACE726-71C5-49EA-A32C-479F03944A61}"/>
              </a:ext>
            </a:extLst>
          </p:cNvPr>
          <p:cNvGrpSpPr/>
          <p:nvPr/>
        </p:nvGrpSpPr>
        <p:grpSpPr>
          <a:xfrm>
            <a:off x="6426377" y="683672"/>
            <a:ext cx="2438400" cy="4987526"/>
            <a:chOff x="6412523" y="33279"/>
            <a:chExt cx="2438400" cy="6650033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042BE7DC-AD9B-46EF-97C0-0F87D163C3FE}"/>
                </a:ext>
              </a:extLst>
            </p:cNvPr>
            <p:cNvSpPr/>
            <p:nvPr/>
          </p:nvSpPr>
          <p:spPr>
            <a:xfrm>
              <a:off x="6412523" y="3978275"/>
              <a:ext cx="2438400" cy="678501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Tx/>
              </a:pPr>
              <a:endParaRPr lang="en-US" kern="12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9563B32-4308-47E5-A7BE-47606EE6BF09}"/>
                </a:ext>
              </a:extLst>
            </p:cNvPr>
            <p:cNvSpPr/>
            <p:nvPr/>
          </p:nvSpPr>
          <p:spPr>
            <a:xfrm>
              <a:off x="6412523" y="1616076"/>
              <a:ext cx="2438400" cy="608856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Tx/>
              </a:pPr>
              <a:endParaRPr lang="en-US" kern="1200">
                <a:solidFill>
                  <a:prstClr val="white"/>
                </a:solidFill>
                <a:latin typeface="Calibri"/>
              </a:endParaRPr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6484F583-59DE-4BAB-9878-22F9709D9B56}"/>
                </a:ext>
              </a:extLst>
            </p:cNvPr>
            <p:cNvGrpSpPr/>
            <p:nvPr/>
          </p:nvGrpSpPr>
          <p:grpSpPr>
            <a:xfrm>
              <a:off x="6412523" y="33279"/>
              <a:ext cx="2438400" cy="6650033"/>
              <a:chOff x="6412523" y="33279"/>
              <a:chExt cx="2438400" cy="6650033"/>
            </a:xfrm>
          </p:grpSpPr>
          <p:sp>
            <p:nvSpPr>
              <p:cNvPr id="10" name="Rectangle 2" descr="Wide upward diagonal">
                <a:extLst>
                  <a:ext uri="{FF2B5EF4-FFF2-40B4-BE49-F238E27FC236}">
                    <a16:creationId xmlns:a16="http://schemas.microsoft.com/office/drawing/2014/main" id="{625129B2-AD96-4E17-B046-ED56938FF45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12523" y="2149476"/>
                <a:ext cx="2438400" cy="1828800"/>
              </a:xfrm>
              <a:prstGeom prst="rect">
                <a:avLst/>
              </a:prstGeom>
              <a:pattFill prst="wdUpDiag">
                <a:fgClr>
                  <a:schemeClr val="bg2"/>
                </a:fgClr>
                <a:bgClr>
                  <a:srgbClr val="FFFFFF"/>
                </a:bgClr>
              </a:pattFill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>
                  <a:buClrTx/>
                  <a:defRPr/>
                </a:pPr>
                <a:r>
                  <a:rPr lang="en-US" sz="1800" kern="1200" dirty="0">
                    <a:solidFill>
                      <a:prstClr val="black"/>
                    </a:solidFill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currently unused but </a:t>
                </a:r>
              </a:p>
              <a:p>
                <a:pPr algn="ctr">
                  <a:buClrTx/>
                  <a:defRPr/>
                </a:pPr>
                <a:r>
                  <a:rPr lang="en-US" sz="1800" kern="1200" dirty="0">
                    <a:solidFill>
                      <a:prstClr val="black"/>
                    </a:solidFill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available memory</a:t>
                </a:r>
              </a:p>
            </p:txBody>
          </p:sp>
          <p:sp>
            <p:nvSpPr>
              <p:cNvPr id="11" name="Rectangle 5">
                <a:extLst>
                  <a:ext uri="{FF2B5EF4-FFF2-40B4-BE49-F238E27FC236}">
                    <a16:creationId xmlns:a16="http://schemas.microsoft.com/office/drawing/2014/main" id="{D0D02588-F064-4073-B951-2EAE293DDB5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12523" y="1616076"/>
                <a:ext cx="2438400" cy="4572000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buClrTx/>
                  <a:defRPr/>
                </a:pPr>
                <a:endParaRPr lang="en-US" kern="1200">
                  <a:solidFill>
                    <a:prstClr val="black"/>
                  </a:solidFill>
                  <a:latin typeface="Calibri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12" name="Rectangle 6">
                <a:extLst>
                  <a:ext uri="{FF2B5EF4-FFF2-40B4-BE49-F238E27FC236}">
                    <a16:creationId xmlns:a16="http://schemas.microsoft.com/office/drawing/2014/main" id="{AC11BD0E-3151-4222-A367-E45185417CF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12523" y="5349876"/>
                <a:ext cx="2438400" cy="838200"/>
              </a:xfrm>
              <a:prstGeom prst="rect">
                <a:avLst/>
              </a:prstGeom>
              <a:solidFill>
                <a:srgbClr val="FFFF00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buClrTx/>
                  <a:defRPr/>
                </a:pPr>
                <a:endParaRPr lang="en-US" kern="1200">
                  <a:solidFill>
                    <a:prstClr val="black"/>
                  </a:solidFill>
                  <a:latin typeface="Calibri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13" name="Rectangle 7">
                <a:extLst>
                  <a:ext uri="{FF2B5EF4-FFF2-40B4-BE49-F238E27FC236}">
                    <a16:creationId xmlns:a16="http://schemas.microsoft.com/office/drawing/2014/main" id="{4D4A2B38-D5CD-4DE4-9ACE-3D038890AA0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12523" y="4664076"/>
                <a:ext cx="2438400" cy="685800"/>
              </a:xfrm>
              <a:prstGeom prst="rect">
                <a:avLst/>
              </a:prstGeom>
              <a:solidFill>
                <a:srgbClr val="00B0F0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buClrTx/>
                  <a:defRPr/>
                </a:pPr>
                <a:endParaRPr lang="en-US" kern="1200">
                  <a:solidFill>
                    <a:prstClr val="black"/>
                  </a:solidFill>
                  <a:latin typeface="Calibri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14" name="Line 8">
                <a:extLst>
                  <a:ext uri="{FF2B5EF4-FFF2-40B4-BE49-F238E27FC236}">
                    <a16:creationId xmlns:a16="http://schemas.microsoft.com/office/drawing/2014/main" id="{1A64AA1C-9688-48BE-B5DB-2168EA489E5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412523" y="3978276"/>
                <a:ext cx="243840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prstDash val="lgDash"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buClrTx/>
                  <a:defRPr/>
                </a:pPr>
                <a:endParaRPr lang="en-US" kern="1200">
                  <a:solidFill>
                    <a:prstClr val="black"/>
                  </a:solidFill>
                  <a:latin typeface="Calibri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15" name="Line 9">
                <a:extLst>
                  <a:ext uri="{FF2B5EF4-FFF2-40B4-BE49-F238E27FC236}">
                    <a16:creationId xmlns:a16="http://schemas.microsoft.com/office/drawing/2014/main" id="{89843321-BC10-4D8B-AEEF-2248F6B982E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412523" y="2143037"/>
                <a:ext cx="243840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prstDash val="lgDash"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buClrTx/>
                  <a:defRPr/>
                </a:pPr>
                <a:endParaRPr lang="en-US" kern="1200">
                  <a:solidFill>
                    <a:prstClr val="black"/>
                  </a:solidFill>
                  <a:latin typeface="Calibri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16" name="Text Box 10">
                <a:extLst>
                  <a:ext uri="{FF2B5EF4-FFF2-40B4-BE49-F238E27FC236}">
                    <a16:creationId xmlns:a16="http://schemas.microsoft.com/office/drawing/2014/main" id="{5A28DA90-E7F1-4FA8-BBBC-DF3A2BC86BE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199051" y="5440678"/>
                <a:ext cx="841898" cy="61555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>
                  <a:buClrTx/>
                  <a:defRPr/>
                </a:pPr>
                <a:r>
                  <a:rPr lang="en-US" sz="2400" kern="1200" dirty="0">
                    <a:solidFill>
                      <a:prstClr val="black"/>
                    </a:solidFill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code</a:t>
                </a:r>
              </a:p>
            </p:txBody>
          </p:sp>
          <p:sp>
            <p:nvSpPr>
              <p:cNvPr id="17" name="Text Box 11">
                <a:extLst>
                  <a:ext uri="{FF2B5EF4-FFF2-40B4-BE49-F238E27FC236}">
                    <a16:creationId xmlns:a16="http://schemas.microsoft.com/office/drawing/2014/main" id="{DBDA8B76-611E-4377-B143-3C934C1E8A9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861135" y="4676777"/>
                <a:ext cx="1579278" cy="61555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>
                  <a:buClrTx/>
                  <a:defRPr/>
                </a:pPr>
                <a:r>
                  <a:rPr lang="en-US" sz="2400" kern="1200" dirty="0">
                    <a:solidFill>
                      <a:prstClr val="black"/>
                    </a:solidFill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static data</a:t>
                </a:r>
              </a:p>
            </p:txBody>
          </p:sp>
          <p:sp>
            <p:nvSpPr>
              <p:cNvPr id="18" name="Text Box 12">
                <a:extLst>
                  <a:ext uri="{FF2B5EF4-FFF2-40B4-BE49-F238E27FC236}">
                    <a16:creationId xmlns:a16="http://schemas.microsoft.com/office/drawing/2014/main" id="{FD25621F-D910-49C8-A5FF-1DDD7B60F5C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221007" y="3990975"/>
                <a:ext cx="859531" cy="61555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>
                  <a:buClrTx/>
                  <a:defRPr/>
                </a:pPr>
                <a:r>
                  <a:rPr lang="en-US" sz="2400" kern="1200" dirty="0">
                    <a:solidFill>
                      <a:prstClr val="black"/>
                    </a:solidFill>
                    <a:latin typeface="Lato Black" panose="020F0502020204030203" pitchFamily="34" charset="0"/>
                    <a:ea typeface="Lato Black" panose="020F0502020204030203" pitchFamily="34" charset="0"/>
                    <a:cs typeface="Lato Black" panose="020F0502020204030203" pitchFamily="34" charset="0"/>
                  </a:rPr>
                  <a:t>heap</a:t>
                </a:r>
              </a:p>
            </p:txBody>
          </p:sp>
          <p:sp>
            <p:nvSpPr>
              <p:cNvPr id="19" name="Text Box 13">
                <a:extLst>
                  <a:ext uri="{FF2B5EF4-FFF2-40B4-BE49-F238E27FC236}">
                    <a16:creationId xmlns:a16="http://schemas.microsoft.com/office/drawing/2014/main" id="{D35B3FD6-7FE6-433F-8074-AA4FAD15A5A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208183" y="1616076"/>
                <a:ext cx="885179" cy="61555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>
                  <a:buClrTx/>
                  <a:defRPr/>
                </a:pPr>
                <a:r>
                  <a:rPr lang="en-US" sz="2400" kern="1200" dirty="0">
                    <a:solidFill>
                      <a:prstClr val="black"/>
                    </a:solidFill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stack</a:t>
                </a:r>
              </a:p>
            </p:txBody>
          </p:sp>
          <p:sp>
            <p:nvSpPr>
              <p:cNvPr id="20" name="Line 14">
                <a:extLst>
                  <a:ext uri="{FF2B5EF4-FFF2-40B4-BE49-F238E27FC236}">
                    <a16:creationId xmlns:a16="http://schemas.microsoft.com/office/drawing/2014/main" id="{B4574225-9E7D-4EDA-A276-6548CAB785D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631723" y="3597276"/>
                <a:ext cx="0" cy="381000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buClrTx/>
                  <a:defRPr/>
                </a:pPr>
                <a:endParaRPr lang="en-US" kern="1200">
                  <a:solidFill>
                    <a:prstClr val="black"/>
                  </a:solidFill>
                  <a:latin typeface="Calibri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21" name="Line 15">
                <a:extLst>
                  <a:ext uri="{FF2B5EF4-FFF2-40B4-BE49-F238E27FC236}">
                    <a16:creationId xmlns:a16="http://schemas.microsoft.com/office/drawing/2014/main" id="{61125FE8-F924-41C8-BACF-9549560633F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31723" y="2149476"/>
                <a:ext cx="0" cy="381000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buClrTx/>
                  <a:defRPr/>
                </a:pPr>
                <a:endParaRPr lang="en-US" kern="1200">
                  <a:solidFill>
                    <a:prstClr val="black"/>
                  </a:solidFill>
                  <a:latin typeface="Calibri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22" name="Text Box 17">
                <a:extLst>
                  <a:ext uri="{FF2B5EF4-FFF2-40B4-BE49-F238E27FC236}">
                    <a16:creationId xmlns:a16="http://schemas.microsoft.com/office/drawing/2014/main" id="{3737F842-965E-46AB-B02F-31CFEC2093C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796697" y="1088604"/>
                <a:ext cx="1646605" cy="49244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>
                  <a:buClrTx/>
                  <a:defRPr/>
                </a:pPr>
                <a:r>
                  <a:rPr lang="en-US" b="1" kern="1200" dirty="0">
                    <a:solidFill>
                      <a:prstClr val="black"/>
                    </a:solidFill>
                    <a:latin typeface="Inconsolata" panose="020B0609030003000000" pitchFamily="49" charset="0"/>
                    <a:ea typeface="ＭＳ Ｐゴシック" charset="-128"/>
                    <a:cs typeface="Courier"/>
                  </a:rPr>
                  <a:t>~ 0xFFFFFFFF</a:t>
                </a:r>
                <a:endParaRPr lang="en-US" sz="1600" b="1" kern="1200" dirty="0">
                  <a:solidFill>
                    <a:prstClr val="black"/>
                  </a:solidFill>
                  <a:latin typeface="Inconsolata" panose="020B0609030003000000" pitchFamily="49" charset="0"/>
                  <a:ea typeface="ＭＳ Ｐゴシック" charset="-128"/>
                  <a:cs typeface="Courier"/>
                </a:endParaRPr>
              </a:p>
            </p:txBody>
          </p:sp>
          <p:sp>
            <p:nvSpPr>
              <p:cNvPr id="23" name="Text Box 18">
                <a:extLst>
                  <a:ext uri="{FF2B5EF4-FFF2-40B4-BE49-F238E27FC236}">
                    <a16:creationId xmlns:a16="http://schemas.microsoft.com/office/drawing/2014/main" id="{6211A7D5-4041-46D1-BC6B-471CEF0F7BE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827468" y="6190869"/>
                <a:ext cx="1646605" cy="49244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>
                  <a:buClrTx/>
                  <a:defRPr/>
                </a:pPr>
                <a:r>
                  <a:rPr lang="en-US" b="1" kern="1200" dirty="0">
                    <a:solidFill>
                      <a:prstClr val="black"/>
                    </a:solidFill>
                    <a:latin typeface="Inconsolata" panose="020B0609030003000000" pitchFamily="49" charset="0"/>
                    <a:ea typeface="ＭＳ Ｐゴシック" charset="-128"/>
                    <a:cs typeface="Courier"/>
                  </a:rPr>
                  <a:t>~ 0x00000000</a:t>
                </a:r>
                <a:endParaRPr lang="en-US" sz="1600" b="1" kern="1200" dirty="0">
                  <a:solidFill>
                    <a:prstClr val="black"/>
                  </a:solidFill>
                  <a:latin typeface="Inconsolata" panose="020B0609030003000000" pitchFamily="49" charset="0"/>
                  <a:ea typeface="ＭＳ Ｐゴシック" charset="-128"/>
                  <a:cs typeface="Courier"/>
                </a:endParaRP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4756699C-614A-465F-92BE-2E32A812EE8B}"/>
                  </a:ext>
                </a:extLst>
              </p:cNvPr>
              <p:cNvSpPr txBox="1"/>
              <p:nvPr/>
            </p:nvSpPr>
            <p:spPr>
              <a:xfrm>
                <a:off x="6655946" y="33279"/>
                <a:ext cx="1989647" cy="8617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buClrTx/>
                </a:pPr>
                <a:r>
                  <a:rPr lang="en-US" dirty="0">
                    <a:solidFill>
                      <a:prstClr val="black"/>
                    </a:solidFill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Potential</a:t>
                </a:r>
                <a:r>
                  <a:rPr lang="en-US" kern="1200" dirty="0">
                    <a:solidFill>
                      <a:prstClr val="black"/>
                    </a:solidFill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 Layout</a:t>
                </a:r>
              </a:p>
              <a:p>
                <a:pPr algn="ctr">
                  <a:buClrTx/>
                </a:pPr>
                <a:r>
                  <a:rPr lang="en-US" kern="1200" dirty="0">
                    <a:solidFill>
                      <a:prstClr val="black"/>
                    </a:solidFill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(32-bit addresses)</a:t>
                </a:r>
              </a:p>
            </p:txBody>
          </p:sp>
        </p:grpSp>
      </p:grp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6D3DC64F-2EE7-4967-82A3-E0C0484B23A3}"/>
              </a:ext>
            </a:extLst>
          </p:cNvPr>
          <p:cNvSpPr txBox="1">
            <a:spLocks/>
          </p:cNvSpPr>
          <p:nvPr/>
        </p:nvSpPr>
        <p:spPr>
          <a:xfrm>
            <a:off x="165101" y="2270759"/>
            <a:ext cx="7072776" cy="352411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FF0000"/>
              </a:buClr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buNone/>
            </a:pPr>
            <a:r>
              <a:rPr lang="en-US" sz="2400" dirty="0">
                <a:solidFill>
                  <a:srgbClr val="7030A0"/>
                </a:solidFill>
                <a:latin typeface="Inconsolata" panose="020B0609030003000000" pitchFamily="49" charset="0"/>
              </a:rPr>
              <a:t>#include </a:t>
            </a:r>
            <a:r>
              <a:rPr lang="en-US" sz="2400" dirty="0">
                <a:latin typeface="Inconsolata" panose="020B0609030003000000" pitchFamily="49" charset="0"/>
              </a:rPr>
              <a:t>&lt;</a:t>
            </a:r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  <a:latin typeface="Inconsolata" panose="020B0609030003000000" pitchFamily="49" charset="0"/>
              </a:rPr>
              <a:t>stdlib.h</a:t>
            </a:r>
            <a:r>
              <a:rPr lang="en-US" sz="2400" dirty="0">
                <a:latin typeface="Inconsolata" panose="020B0609030003000000" pitchFamily="49" charset="0"/>
              </a:rPr>
              <a:t>&gt; 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Inconsolata" panose="020B0609030003000000" pitchFamily="49" charset="0"/>
              </a:rPr>
              <a:t>// For 'malloc'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void</a:t>
            </a:r>
            <a:r>
              <a:rPr lang="en-US" sz="2400" dirty="0">
                <a:latin typeface="Inconsolata" panose="020B0609030003000000" pitchFamily="49" charset="0"/>
              </a:rPr>
              <a:t> main(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void</a:t>
            </a:r>
            <a:r>
              <a:rPr lang="en-US" sz="2400" dirty="0">
                <a:latin typeface="Inconsolata" panose="020B0609030003000000" pitchFamily="49" charset="0"/>
              </a:rPr>
              <a:t>) {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400" dirty="0">
                <a:latin typeface="Inconsolata" panose="020B0609030003000000" pitchFamily="49" charset="0"/>
              </a:rPr>
              <a:t>  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Inconsolata" panose="020B0609030003000000" pitchFamily="49" charset="0"/>
              </a:rPr>
              <a:t>// I want 10 integers in my array.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Inconsolata" panose="020B0609030003000000" pitchFamily="49" charset="0"/>
              </a:rPr>
              <a:t>  // malloc returns the address in the 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Inconsolata" panose="020B0609030003000000" pitchFamily="49" charset="0"/>
              </a:rPr>
              <a:t>  // heap. This can be used as an array.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400" dirty="0">
                <a:latin typeface="Inconsolata" panose="020B0609030003000000" pitchFamily="49" charset="0"/>
              </a:rPr>
              <a:t> 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int</a:t>
            </a:r>
            <a:r>
              <a:rPr lang="en-US" sz="2400" dirty="0">
                <a:latin typeface="Inconsolata" panose="020B0609030003000000" pitchFamily="49" charset="0"/>
              </a:rPr>
              <a:t>* data = malloc(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sizeof</a:t>
            </a:r>
            <a:r>
              <a:rPr lang="en-US" sz="2400" dirty="0">
                <a:latin typeface="Inconsolata" panose="020B0609030003000000" pitchFamily="49" charset="0"/>
              </a:rPr>
              <a:t>(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int</a:t>
            </a:r>
            <a:r>
              <a:rPr lang="en-US" sz="2400" dirty="0">
                <a:latin typeface="Inconsolata" panose="020B0609030003000000" pitchFamily="49" charset="0"/>
              </a:rPr>
              <a:t>) * 10);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400" dirty="0">
                <a:latin typeface="Inconsolata" panose="020B0609030003000000" pitchFamily="49" charset="0"/>
              </a:rPr>
              <a:t>  data[5] = 42;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400" dirty="0">
                <a:latin typeface="Inconsolata" panose="020B0609030003000000" pitchFamily="49" charset="0"/>
              </a:rPr>
              <a:t>  free(data);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Inconsolata" panose="020B0609030003000000" pitchFamily="49" charset="0"/>
              </a:rPr>
              <a:t> // Good to free memory!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400" dirty="0">
                <a:latin typeface="Inconsolata" panose="020B0609030003000000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12035703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DC094B-8F13-41BE-ADA3-AC38B37BFA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Strings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E2CFF7-CB87-4A6D-8750-909F67F4212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No longer just for cats!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3AEE0B9-37C3-4198-830F-16F3BAB4CE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CS/COE 0449 – Spring 2019/2020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F822E9D-8888-49A9-AA7F-F156B4B7DA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AD609-F83C-4414-814B-B5A2DF99692C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267723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615451FD-FE32-4908-A7A3-E4EEAA5277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Strings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D7EE4EF-9E1B-447C-ACF4-97F426E5B6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620" y="967740"/>
            <a:ext cx="8343900" cy="4671590"/>
          </a:xfrm>
        </p:spPr>
        <p:txBody>
          <a:bodyPr/>
          <a:lstStyle/>
          <a:p>
            <a:r>
              <a:rPr lang="en-US" dirty="0"/>
              <a:t>They are arrays and, as such, inherit all their limitations/issues.</a:t>
            </a:r>
          </a:p>
          <a:p>
            <a:pPr lvl="1"/>
            <a:r>
              <a:rPr lang="en-US" dirty="0"/>
              <a:t>The size is not stored.</a:t>
            </a:r>
          </a:p>
          <a:p>
            <a:pPr lvl="1"/>
            <a:r>
              <a:rPr lang="en-US" dirty="0"/>
              <a:t>They are essentially just pointers to memory.</a:t>
            </a:r>
          </a:p>
          <a:p>
            <a:pPr lvl="1"/>
            <a:endParaRPr lang="en-US" dirty="0"/>
          </a:p>
          <a:p>
            <a:r>
              <a:rPr lang="en-US" dirty="0"/>
              <a:t>Text is represented as an array of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 char </a:t>
            </a:r>
            <a:r>
              <a:rPr lang="en-US" dirty="0"/>
              <a:t>elements.</a:t>
            </a:r>
          </a:p>
          <a:p>
            <a:endParaRPr lang="en-US" dirty="0"/>
          </a:p>
          <a:p>
            <a:r>
              <a:rPr lang="en-US" dirty="0"/>
              <a:t>Representing text is hard!!!</a:t>
            </a:r>
          </a:p>
          <a:p>
            <a:pPr lvl="1"/>
            <a:r>
              <a:rPr lang="en-US" dirty="0"/>
              <a:t>Understatement of the dang century.</a:t>
            </a:r>
          </a:p>
          <a:p>
            <a:pPr lvl="1"/>
            <a:r>
              <a:rPr lang="en-US" dirty="0"/>
              <a:t>Original ASCII is 7-bit, encodes Latin and Greek</a:t>
            </a:r>
          </a:p>
          <a:p>
            <a:pPr lvl="2"/>
            <a:r>
              <a:rPr lang="en-US" dirty="0"/>
              <a:t>Hence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 char </a:t>
            </a:r>
            <a:r>
              <a:rPr lang="en-US" dirty="0"/>
              <a:t>being the C integer byte type.</a:t>
            </a:r>
          </a:p>
          <a:p>
            <a:pPr lvl="1"/>
            <a:r>
              <a:rPr lang="en-US" dirty="0"/>
              <a:t>Extended for various locales haphazardly.</a:t>
            </a:r>
          </a:p>
          <a:p>
            <a:pPr lvl="2"/>
            <a:r>
              <a:rPr lang="en-US" dirty="0"/>
              <a:t>7-bits woefully inadequate for certain languages.</a:t>
            </a:r>
          </a:p>
          <a:p>
            <a:pPr lvl="1"/>
            <a:r>
              <a:rPr lang="en-US" dirty="0"/>
              <a:t>Unicode mostly successfully unifies a variety of glyphs.</a:t>
            </a:r>
          </a:p>
          <a:p>
            <a:pPr lvl="2"/>
            <a:r>
              <a:rPr lang="en-US" dirty="0"/>
              <a:t>Tens of thousands of different characters! More than a byte!!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D156827-ABB8-4576-8E03-F97BC381E0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CS/COE 0449 – Spring 2019/2020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8E71565-D132-463A-BA48-97958290B8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AD609-F83C-4414-814B-B5A2DF99692C}" type="slidenum">
              <a:rPr lang="en-US" smtClean="0"/>
              <a:pPr/>
              <a:t>33</a:t>
            </a:fld>
            <a:endParaRPr 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DB5AC9A-EEA2-46FB-B350-38820AE6E0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1642" y="1704773"/>
            <a:ext cx="1106862" cy="1352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Normal Sprite">
            <a:extLst>
              <a:ext uri="{FF2B5EF4-FFF2-40B4-BE49-F238E27FC236}">
                <a16:creationId xmlns:a16="http://schemas.microsoft.com/office/drawing/2014/main" id="{7B831F15-B7E5-43EA-B880-32E0195C2E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3116" y="3423556"/>
            <a:ext cx="1723913" cy="1723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5348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14BDB5-2316-4127-B5E5-20B30AEE8C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long is your string?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F7BDCF7-04F5-432C-B2A0-A630514CD7F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88620" y="967740"/>
                <a:ext cx="8343900" cy="4496714"/>
              </a:xfrm>
            </p:spPr>
            <p:txBody>
              <a:bodyPr/>
              <a:lstStyle/>
              <a:p>
                <a:r>
                  <a:rPr lang="en-US" dirty="0"/>
                  <a:t>Arrays in C are just pointers and as such </a:t>
                </a:r>
                <a:r>
                  <a:rPr lang="en-US" u="sng" dirty="0"/>
                  <a:t>do not store their length</a:t>
                </a:r>
                <a:r>
                  <a:rPr lang="en-US" dirty="0"/>
                  <a:t>.</a:t>
                </a:r>
              </a:p>
              <a:p>
                <a:pPr lvl="1"/>
                <a:r>
                  <a:rPr lang="en-US" dirty="0"/>
                  <a:t>They are simply continuous sections of memory!</a:t>
                </a:r>
              </a:p>
              <a:p>
                <a:pPr lvl="1"/>
                <a:r>
                  <a:rPr lang="en-US" dirty="0"/>
                  <a:t>Up to you to figure out how long it is!</a:t>
                </a:r>
              </a:p>
              <a:p>
                <a:pPr lvl="2"/>
                <a:r>
                  <a:rPr lang="en-US" dirty="0"/>
                  <a:t>Misreporting or assuming length is often a big source of bugs!</a:t>
                </a:r>
              </a:p>
              <a:p>
                <a:pPr lvl="1"/>
                <a:endParaRPr lang="en-US" dirty="0"/>
              </a:p>
              <a:p>
                <a:r>
                  <a:rPr lang="en-US" dirty="0"/>
                  <a:t>So, there are two common ways of expressing length:</a:t>
                </a:r>
              </a:p>
              <a:p>
                <a:pPr lvl="1"/>
                <a:r>
                  <a:rPr lang="en-US" dirty="0"/>
                  <a:t>Storing the length alongside the array.</a:t>
                </a:r>
              </a:p>
              <a:p>
                <a:pPr lvl="1"/>
                <a:r>
                  <a:rPr lang="en-US" dirty="0"/>
                  <a:t>Storing a special value within the array to mark the end. (A </a:t>
                </a:r>
                <a:r>
                  <a:rPr lang="en-US" dirty="0">
                    <a:latin typeface="Lato Black" panose="020F0502020204030203" pitchFamily="34" charset="0"/>
                    <a:ea typeface="Lato Black" panose="020F0502020204030203" pitchFamily="34" charset="0"/>
                    <a:cs typeface="Lato Black" panose="020F0502020204030203" pitchFamily="34" charset="0"/>
                  </a:rPr>
                  <a:t>sentinel</a:t>
                </a:r>
                <a:r>
                  <a:rPr lang="en-US" dirty="0"/>
                  <a:t> value)</a:t>
                </a:r>
              </a:p>
              <a:p>
                <a:pPr lvl="1"/>
                <a:endParaRPr lang="en-US" dirty="0"/>
              </a:p>
              <a:p>
                <a:r>
                  <a:rPr lang="en-US" dirty="0"/>
                  <a:t>Strings in C commonly employ a sentinel value.</a:t>
                </a:r>
              </a:p>
              <a:p>
                <a:pPr lvl="1"/>
                <a:r>
                  <a:rPr lang="en-US" dirty="0"/>
                  <a:t>Such a valid must be something considered invalid for actual data.</a:t>
                </a:r>
              </a:p>
              <a:p>
                <a:pPr lvl="1"/>
                <a:r>
                  <a:rPr lang="en-US" dirty="0"/>
                  <a:t>How do you know how long such an array is?</a:t>
                </a:r>
              </a:p>
              <a:p>
                <a:pPr lvl="2"/>
                <a:r>
                  <a:rPr lang="en-US" dirty="0"/>
                  <a:t>You will have to search for the sentinel value! Incurring a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time cost.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F7BDCF7-04F5-432C-B2A0-A630514CD7F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8620" y="967740"/>
                <a:ext cx="8343900" cy="4496714"/>
              </a:xfrm>
              <a:blipFill>
                <a:blip r:embed="rId2"/>
                <a:stretch>
                  <a:fillRect l="-730" t="-16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89D07F9-5BF9-4608-89A1-C9F5F693E5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CS/COE 0449 – Spring 2019/2020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D6662B5-EE99-4CBB-9551-41F2C41321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AD609-F83C-4414-814B-B5A2DF99692C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2712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443431-271E-4940-BFE6-B4739A2712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string literal.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CD9D88-E7FF-405B-8E8A-0EEC4DB1B7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620" y="738834"/>
            <a:ext cx="8679589" cy="4408635"/>
          </a:xfrm>
        </p:spPr>
        <p:txBody>
          <a:bodyPr/>
          <a:lstStyle/>
          <a:p>
            <a:r>
              <a:rPr lang="en-US" dirty="0"/>
              <a:t>String literals should be familiar from Java.</a:t>
            </a:r>
          </a:p>
          <a:p>
            <a:pPr lvl="1"/>
            <a:r>
              <a:rPr lang="en-US" dirty="0"/>
              <a:t>However, in C, they are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 char </a:t>
            </a:r>
            <a:r>
              <a:rPr lang="en-US" dirty="0"/>
              <a:t>pointers. (That is:</a:t>
            </a:r>
            <a:r>
              <a:rPr lang="en-US" dirty="0">
                <a:latin typeface="Inconsolata" panose="020B0609030003000000" pitchFamily="49" charset="0"/>
              </a:rPr>
              <a:t>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char</a:t>
            </a:r>
            <a:r>
              <a:rPr lang="en-US" dirty="0">
                <a:latin typeface="Inconsolata" panose="020B0609030003000000" pitchFamily="49" charset="0"/>
              </a:rPr>
              <a:t>*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The contents of the literal are read-only (immutable) so it is a: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 const char</a:t>
            </a:r>
            <a:r>
              <a:rPr lang="en-US" dirty="0">
                <a:latin typeface="Inconsolata" panose="020B0609030003000000" pitchFamily="49" charset="0"/>
              </a:rPr>
              <a:t>*</a:t>
            </a:r>
            <a:endParaRPr lang="en-US" dirty="0"/>
          </a:p>
          <a:p>
            <a:pPr lvl="2"/>
            <a:r>
              <a:rPr lang="en-US" dirty="0"/>
              <a:t>Modifying it crashes your program!!</a:t>
            </a:r>
          </a:p>
          <a:p>
            <a:pPr lvl="2"/>
            <a:r>
              <a:rPr lang="en-US" dirty="0"/>
              <a:t>A pointer that can’t change pointing to an immutable string is a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 const char</a:t>
            </a:r>
            <a:r>
              <a:rPr lang="en-US" dirty="0">
                <a:latin typeface="Inconsolata" panose="020B0609030003000000" pitchFamily="49" charset="0"/>
              </a:rPr>
              <a:t>*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const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4A97D83-4A40-4F4F-B69B-E2D3D5F18B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CS/COE 0449 – Spring 2019/2020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A017F3-9F5F-4F6D-B624-441D500A7C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AD609-F83C-4414-814B-B5A2DF99692C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66479DE-8F14-4C89-9D71-0ECC1F778FB8}"/>
              </a:ext>
            </a:extLst>
          </p:cNvPr>
          <p:cNvSpPr txBox="1">
            <a:spLocks/>
          </p:cNvSpPr>
          <p:nvPr/>
        </p:nvSpPr>
        <p:spPr>
          <a:xfrm>
            <a:off x="256540" y="2311599"/>
            <a:ext cx="8602167" cy="33805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FF0000"/>
              </a:buClr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buNone/>
            </a:pPr>
            <a:r>
              <a:rPr lang="en-US" sz="2400" dirty="0">
                <a:solidFill>
                  <a:srgbClr val="7030A0"/>
                </a:solidFill>
                <a:latin typeface="Inconsolata" panose="020B0609030003000000" pitchFamily="49" charset="0"/>
              </a:rPr>
              <a:t>#include </a:t>
            </a:r>
            <a:r>
              <a:rPr lang="en-US" sz="2400" dirty="0">
                <a:latin typeface="Inconsolata" panose="020B0609030003000000" pitchFamily="49" charset="0"/>
              </a:rPr>
              <a:t>&lt;</a:t>
            </a:r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  <a:latin typeface="Inconsolata" panose="020B0609030003000000" pitchFamily="49" charset="0"/>
              </a:rPr>
              <a:t>stdio.h</a:t>
            </a:r>
            <a:r>
              <a:rPr lang="en-US" sz="2400" dirty="0">
                <a:latin typeface="Inconsolata" panose="020B0609030003000000" pitchFamily="49" charset="0"/>
              </a:rPr>
              <a:t>&gt; 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Inconsolata" panose="020B0609030003000000" pitchFamily="49" charset="0"/>
              </a:rPr>
              <a:t>// For '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Inconsolata" panose="020B0609030003000000" pitchFamily="49" charset="0"/>
              </a:rPr>
              <a:t>printf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Inconsolata" panose="020B0609030003000000" pitchFamily="49" charset="0"/>
              </a:rPr>
              <a:t>'</a:t>
            </a:r>
          </a:p>
          <a:p>
            <a:pPr marL="0" indent="0">
              <a:spcBef>
                <a:spcPts val="600"/>
              </a:spcBef>
              <a:buNone/>
            </a:pPr>
            <a:endParaRPr lang="en-US" sz="2400" dirty="0">
              <a:solidFill>
                <a:schemeClr val="accent6">
                  <a:lumMod val="50000"/>
                </a:schemeClr>
              </a:solidFill>
              <a:latin typeface="Inconsolata" panose="020B0609030003000000" pitchFamily="49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void</a:t>
            </a:r>
            <a:r>
              <a:rPr lang="en-US" sz="2400" dirty="0">
                <a:latin typeface="Inconsolata" panose="020B0609030003000000" pitchFamily="49" charset="0"/>
              </a:rPr>
              <a:t> main(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void</a:t>
            </a:r>
            <a:r>
              <a:rPr lang="en-US" sz="2400" dirty="0">
                <a:latin typeface="Inconsolata" panose="020B0609030003000000" pitchFamily="49" charset="0"/>
              </a:rPr>
              <a:t>) {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400" dirty="0">
                <a:latin typeface="Inconsolata" panose="020B0609030003000000" pitchFamily="49" charset="0"/>
              </a:rPr>
              <a:t>  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Inconsolata" panose="020B0609030003000000" pitchFamily="49" charset="0"/>
              </a:rPr>
              <a:t>// You could specify it as: char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Inconsolata" panose="020B0609030003000000" pitchFamily="49" charset="0"/>
              </a:rPr>
              <a:t>my_string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Inconsolata" panose="020B0609030003000000" pitchFamily="49" charset="0"/>
              </a:rPr>
              <a:t>[] = "...";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Inconsolata" panose="020B0609030003000000" pitchFamily="49" charset="0"/>
              </a:rPr>
              <a:t>  // But that would allocate the string on the stack!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  const char</a:t>
            </a:r>
            <a:r>
              <a:rPr lang="en-US" sz="2400" dirty="0">
                <a:latin typeface="Inconsolata" panose="020B0609030003000000" pitchFamily="49" charset="0"/>
              </a:rPr>
              <a:t>* </a:t>
            </a:r>
            <a:r>
              <a:rPr lang="en-US" sz="2400" dirty="0" err="1">
                <a:latin typeface="Inconsolata" panose="020B0609030003000000" pitchFamily="49" charset="0"/>
              </a:rPr>
              <a:t>my_string</a:t>
            </a:r>
            <a:r>
              <a:rPr lang="en-US" sz="2400" dirty="0">
                <a:latin typeface="Inconsolata" panose="020B0609030003000000" pitchFamily="49" charset="0"/>
              </a:rPr>
              <a:t> = 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Inconsolata" panose="020B0609030003000000" pitchFamily="49" charset="0"/>
              </a:rPr>
              <a:t>"Hello World."</a:t>
            </a:r>
            <a:r>
              <a:rPr lang="en-US" sz="2400" dirty="0">
                <a:latin typeface="Inconsolata" panose="020B0609030003000000" pitchFamily="49" charset="0"/>
              </a:rPr>
              <a:t>;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400" dirty="0">
                <a:latin typeface="Inconsolata" panose="020B0609030003000000" pitchFamily="49" charset="0"/>
              </a:rPr>
              <a:t>  </a:t>
            </a:r>
            <a:r>
              <a:rPr lang="en-US" sz="2400" dirty="0" err="1">
                <a:latin typeface="Inconsolata" panose="020B0609030003000000" pitchFamily="49" charset="0"/>
              </a:rPr>
              <a:t>printf</a:t>
            </a:r>
            <a:r>
              <a:rPr lang="en-US" sz="2400" dirty="0">
                <a:latin typeface="Inconsolata" panose="020B0609030003000000" pitchFamily="49" charset="0"/>
              </a:rPr>
              <a:t>(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Inconsolata" panose="020B0609030003000000" pitchFamily="49" charset="0"/>
              </a:rPr>
              <a:t>"%s\n"</a:t>
            </a:r>
            <a:r>
              <a:rPr lang="en-US" sz="2400" dirty="0">
                <a:latin typeface="Inconsolata" panose="020B0609030003000000" pitchFamily="49" charset="0"/>
              </a:rPr>
              <a:t>, </a:t>
            </a:r>
            <a:r>
              <a:rPr lang="en-US" sz="2400" dirty="0" err="1">
                <a:latin typeface="Inconsolata" panose="020B0609030003000000" pitchFamily="49" charset="0"/>
              </a:rPr>
              <a:t>my_string</a:t>
            </a:r>
            <a:r>
              <a:rPr lang="en-US" sz="2400" dirty="0">
                <a:latin typeface="Inconsolata" panose="020B0609030003000000" pitchFamily="49" charset="0"/>
              </a:rPr>
              <a:t>);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400" dirty="0">
                <a:latin typeface="Inconsolata" panose="020B0609030003000000" pitchFamily="49" charset="0"/>
              </a:rPr>
              <a:t>}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7E6B32B-7FCE-472E-89F2-D6FB2C9312D9}"/>
              </a:ext>
            </a:extLst>
          </p:cNvPr>
          <p:cNvSpPr txBox="1"/>
          <p:nvPr/>
        </p:nvSpPr>
        <p:spPr>
          <a:xfrm>
            <a:off x="5002672" y="4811308"/>
            <a:ext cx="406553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  <a:latin typeface="Lato Black" panose="020B0604020202020204" charset="0"/>
                <a:ea typeface="Lato Black" panose="020B0604020202020204" charset="0"/>
                <a:cs typeface="Lato Black" panose="020B0604020202020204" charset="0"/>
              </a:rPr>
              <a:t>The variable is allocated on the stack,</a:t>
            </a:r>
          </a:p>
          <a:p>
            <a:r>
              <a:rPr lang="en-US" dirty="0">
                <a:solidFill>
                  <a:srgbClr val="7030A0"/>
                </a:solidFill>
                <a:latin typeface="Lato Black" panose="020B0604020202020204" charset="0"/>
                <a:ea typeface="Lato Black" panose="020B0604020202020204" charset="0"/>
                <a:cs typeface="Lato Black" panose="020B0604020202020204" charset="0"/>
              </a:rPr>
              <a:t>which is a pointer. The string itself is</a:t>
            </a:r>
          </a:p>
          <a:p>
            <a:r>
              <a:rPr lang="en-US" dirty="0">
                <a:solidFill>
                  <a:srgbClr val="7030A0"/>
                </a:solidFill>
                <a:latin typeface="Lato Black" panose="020B0604020202020204" charset="0"/>
                <a:ea typeface="Lato Black" panose="020B0604020202020204" charset="0"/>
                <a:cs typeface="Lato Black" panose="020B0604020202020204" charset="0"/>
              </a:rPr>
              <a:t>likely in the static data segment!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28DBF6D3-949A-45B9-938B-2E8B421A5C5A}"/>
              </a:ext>
            </a:extLst>
          </p:cNvPr>
          <p:cNvCxnSpPr>
            <a:cxnSpLocks/>
          </p:cNvCxnSpPr>
          <p:nvPr/>
        </p:nvCxnSpPr>
        <p:spPr>
          <a:xfrm rot="2472984" flipH="1">
            <a:off x="4871934" y="4832885"/>
            <a:ext cx="215757" cy="0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26D43220-9722-4E68-995A-51AFBFE451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7918" y="1929152"/>
            <a:ext cx="376797" cy="37679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64206EF-2587-4026-BD23-17ABC5D4E4CD}"/>
              </a:ext>
            </a:extLst>
          </p:cNvPr>
          <p:cNvSpPr txBox="1"/>
          <p:nvPr/>
        </p:nvSpPr>
        <p:spPr>
          <a:xfrm>
            <a:off x="7035440" y="2366860"/>
            <a:ext cx="21419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  <a:latin typeface="Lato Black" panose="020B0604020202020204" charset="0"/>
                <a:ea typeface="Lato Black" panose="020B0604020202020204" charset="0"/>
                <a:cs typeface="Lato Black" panose="020B0604020202020204" charset="0"/>
              </a:rPr>
              <a:t>Let’s ignore this! </a:t>
            </a:r>
            <a:r>
              <a:rPr lang="en-US" dirty="0">
                <a:solidFill>
                  <a:srgbClr val="7030A0"/>
                </a:solidFill>
                <a:latin typeface="Lato Black" panose="020B0604020202020204" charset="0"/>
                <a:ea typeface="Lato Black" panose="020B0604020202020204" charset="0"/>
                <a:cs typeface="Lato Black" panose="020B0604020202020204" charset="0"/>
                <a:sym typeface="Wingdings" panose="05000000000000000000" pitchFamily="2" charset="2"/>
              </a:rPr>
              <a:t></a:t>
            </a:r>
          </a:p>
          <a:p>
            <a:r>
              <a:rPr lang="en-US" dirty="0">
                <a:solidFill>
                  <a:srgbClr val="7030A0"/>
                </a:solidFill>
                <a:latin typeface="Lato Black" panose="020B0604020202020204" charset="0"/>
                <a:ea typeface="Lato Black" panose="020B0604020202020204" charset="0"/>
                <a:cs typeface="Lato Black" panose="020B0604020202020204" charset="0"/>
                <a:sym typeface="Wingdings" panose="05000000000000000000" pitchFamily="2" charset="2"/>
              </a:rPr>
              <a:t>        (for now)</a:t>
            </a:r>
            <a:endParaRPr lang="en-US" dirty="0">
              <a:solidFill>
                <a:srgbClr val="7030A0"/>
              </a:solidFill>
              <a:latin typeface="Lato Black" panose="020B0604020202020204" charset="0"/>
              <a:ea typeface="Lato Black" panose="020B0604020202020204" charset="0"/>
              <a:cs typeface="Lato Black" panose="020B0604020202020204" charset="0"/>
            </a:endParaRP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C2872369-D3F2-4E92-85EF-4E5CFDF560CB}"/>
              </a:ext>
            </a:extLst>
          </p:cNvPr>
          <p:cNvCxnSpPr>
            <a:cxnSpLocks/>
          </p:cNvCxnSpPr>
          <p:nvPr/>
        </p:nvCxnSpPr>
        <p:spPr>
          <a:xfrm rot="2472984" flipH="1">
            <a:off x="6899859" y="2371381"/>
            <a:ext cx="215757" cy="0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7687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/>
      <p:bldP spid="7" grpId="0"/>
      <p:bldP spid="10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8B8775-35B5-4DC7-B653-FA2ED449A7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long is your string? Let’s find out.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07AFA65-2925-45C9-AA2E-E85DF8BBF92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88620" y="782726"/>
                <a:ext cx="8343900" cy="4364743"/>
              </a:xfrm>
            </p:spPr>
            <p:txBody>
              <a:bodyPr/>
              <a:lstStyle/>
              <a:p>
                <a:r>
                  <a:rPr lang="en-US" dirty="0"/>
                  <a:t>The</a:t>
                </a:r>
                <a:r>
                  <a:rPr lang="en-US" dirty="0">
                    <a:latin typeface="Inconsolata" panose="020B0609030003000000" pitchFamily="49" charset="0"/>
                  </a:rPr>
                  <a:t> </a:t>
                </a:r>
                <a:r>
                  <a:rPr lang="en-US" dirty="0" err="1">
                    <a:latin typeface="Inconsolata" panose="020B0609030003000000" pitchFamily="49" charset="0"/>
                  </a:rPr>
                  <a:t>strlen</a:t>
                </a:r>
                <a:r>
                  <a:rPr lang="en-US" dirty="0">
                    <a:latin typeface="Inconsolata" panose="020B0609030003000000" pitchFamily="49" charset="0"/>
                  </a:rPr>
                  <a:t> </a:t>
                </a:r>
                <a:r>
                  <a:rPr lang="en-US" dirty="0"/>
                  <a:t>standard library function reports the length of a string.</a:t>
                </a:r>
              </a:p>
              <a:p>
                <a:pPr lvl="1"/>
                <a:r>
                  <a:rPr lang="en-US" dirty="0"/>
                  <a:t>This is done in roughly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time as it must find the sentinel.</a:t>
                </a:r>
              </a:p>
              <a:p>
                <a:pPr lvl="1"/>
                <a:r>
                  <a:rPr lang="en-US" dirty="0"/>
                  <a:t>The following code investigates and prints out the sentinel: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07AFA65-2925-45C9-AA2E-E85DF8BBF92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8620" y="782726"/>
                <a:ext cx="8343900" cy="4364743"/>
              </a:xfrm>
              <a:blipFill>
                <a:blip r:embed="rId2"/>
                <a:stretch>
                  <a:fillRect l="-730" t="-16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8DD018E-86A5-4B7D-934E-672803150A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CS/COE 0449 – Spring 2019/2020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DB95401-6C98-466C-BD74-3760E626C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AD609-F83C-4414-814B-B5A2DF99692C}" type="slidenum">
              <a:rPr lang="en-US" smtClean="0"/>
              <a:pPr/>
              <a:t>36</a:t>
            </a:fld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FD5AEA5-898B-40B2-85A8-B17C663E3EE9}"/>
              </a:ext>
            </a:extLst>
          </p:cNvPr>
          <p:cNvSpPr txBox="1">
            <a:spLocks/>
          </p:cNvSpPr>
          <p:nvPr/>
        </p:nvSpPr>
        <p:spPr>
          <a:xfrm>
            <a:off x="256540" y="1865375"/>
            <a:ext cx="8602167" cy="39295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FF0000"/>
              </a:buClr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buNone/>
            </a:pPr>
            <a:r>
              <a:rPr lang="en-US" sz="2400" dirty="0">
                <a:solidFill>
                  <a:srgbClr val="7030A0"/>
                </a:solidFill>
                <a:latin typeface="Inconsolata" panose="020B0609030003000000" pitchFamily="49" charset="0"/>
              </a:rPr>
              <a:t>#include </a:t>
            </a:r>
            <a:r>
              <a:rPr lang="en-US" sz="2400" dirty="0">
                <a:latin typeface="Inconsolata" panose="020B0609030003000000" pitchFamily="49" charset="0"/>
              </a:rPr>
              <a:t>&lt;</a:t>
            </a:r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  <a:latin typeface="Inconsolata" panose="020B0609030003000000" pitchFamily="49" charset="0"/>
              </a:rPr>
              <a:t>stdio.h</a:t>
            </a:r>
            <a:r>
              <a:rPr lang="en-US" sz="2400" dirty="0">
                <a:latin typeface="Inconsolata" panose="020B0609030003000000" pitchFamily="49" charset="0"/>
              </a:rPr>
              <a:t>&gt;  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Inconsolata" panose="020B0609030003000000" pitchFamily="49" charset="0"/>
              </a:rPr>
              <a:t>// For '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Inconsolata" panose="020B0609030003000000" pitchFamily="49" charset="0"/>
              </a:rPr>
              <a:t>printf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Inconsolata" panose="020B0609030003000000" pitchFamily="49" charset="0"/>
              </a:rPr>
              <a:t>'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400" dirty="0">
                <a:solidFill>
                  <a:srgbClr val="7030A0"/>
                </a:solidFill>
                <a:latin typeface="Inconsolata" panose="020B0609030003000000" pitchFamily="49" charset="0"/>
              </a:rPr>
              <a:t>#include </a:t>
            </a:r>
            <a:r>
              <a:rPr lang="en-US" sz="2400" dirty="0">
                <a:latin typeface="Inconsolata" panose="020B0609030003000000" pitchFamily="49" charset="0"/>
              </a:rPr>
              <a:t>&lt;</a:t>
            </a:r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  <a:latin typeface="Inconsolata" panose="020B0609030003000000" pitchFamily="49" charset="0"/>
              </a:rPr>
              <a:t>string.h</a:t>
            </a:r>
            <a:r>
              <a:rPr lang="en-US" sz="2400" dirty="0">
                <a:latin typeface="Inconsolata" panose="020B0609030003000000" pitchFamily="49" charset="0"/>
              </a:rPr>
              <a:t>&gt; 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Inconsolata" panose="020B0609030003000000" pitchFamily="49" charset="0"/>
              </a:rPr>
              <a:t>// For '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Inconsolata" panose="020B0609030003000000" pitchFamily="49" charset="0"/>
              </a:rPr>
              <a:t>strlen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Inconsolata" panose="020B0609030003000000" pitchFamily="49" charset="0"/>
              </a:rPr>
              <a:t>'</a:t>
            </a:r>
          </a:p>
          <a:p>
            <a:pPr marL="0" indent="0">
              <a:spcBef>
                <a:spcPts val="600"/>
              </a:spcBef>
              <a:buNone/>
            </a:pPr>
            <a:endParaRPr lang="en-US" sz="2400" dirty="0">
              <a:solidFill>
                <a:schemeClr val="accent6">
                  <a:lumMod val="50000"/>
                </a:schemeClr>
              </a:solidFill>
              <a:latin typeface="Inconsolata" panose="020B0609030003000000" pitchFamily="49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void</a:t>
            </a:r>
            <a:r>
              <a:rPr lang="en-US" sz="2400" dirty="0">
                <a:latin typeface="Inconsolata" panose="020B0609030003000000" pitchFamily="49" charset="0"/>
              </a:rPr>
              <a:t> main(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void</a:t>
            </a:r>
            <a:r>
              <a:rPr lang="en-US" sz="2400" dirty="0">
                <a:latin typeface="Inconsolata" panose="020B0609030003000000" pitchFamily="49" charset="0"/>
              </a:rPr>
              <a:t>) {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  const char</a:t>
            </a:r>
            <a:r>
              <a:rPr lang="en-US" sz="2400" dirty="0">
                <a:latin typeface="Inconsolata" panose="020B0609030003000000" pitchFamily="49" charset="0"/>
              </a:rPr>
              <a:t>* </a:t>
            </a:r>
            <a:r>
              <a:rPr lang="en-US" sz="2400" dirty="0" err="1">
                <a:latin typeface="Inconsolata" panose="020B0609030003000000" pitchFamily="49" charset="0"/>
              </a:rPr>
              <a:t>my_string</a:t>
            </a:r>
            <a:r>
              <a:rPr lang="en-US" sz="2400" dirty="0">
                <a:latin typeface="Inconsolata" panose="020B0609030003000000" pitchFamily="49" charset="0"/>
              </a:rPr>
              <a:t> = 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Inconsolata" panose="020B0609030003000000" pitchFamily="49" charset="0"/>
              </a:rPr>
              <a:t>"Hello World."</a:t>
            </a:r>
            <a:r>
              <a:rPr lang="en-US" sz="2400" dirty="0">
                <a:latin typeface="Inconsolata" panose="020B0609030003000000" pitchFamily="49" charset="0"/>
              </a:rPr>
              <a:t>;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400" dirty="0">
                <a:latin typeface="Inconsolata" panose="020B0609030003000000" pitchFamily="49" charset="0"/>
              </a:rPr>
              <a:t> 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int</a:t>
            </a:r>
            <a:r>
              <a:rPr lang="en-US" sz="2400" dirty="0">
                <a:latin typeface="Inconsolata" panose="020B0609030003000000" pitchFamily="49" charset="0"/>
              </a:rPr>
              <a:t> length = </a:t>
            </a:r>
            <a:r>
              <a:rPr lang="en-US" sz="2400" dirty="0" err="1">
                <a:latin typeface="Inconsolata" panose="020B0609030003000000" pitchFamily="49" charset="0"/>
              </a:rPr>
              <a:t>strlen</a:t>
            </a:r>
            <a:r>
              <a:rPr lang="en-US" sz="2400" dirty="0">
                <a:latin typeface="Inconsolata" panose="020B0609030003000000" pitchFamily="49" charset="0"/>
              </a:rPr>
              <a:t>(</a:t>
            </a:r>
            <a:r>
              <a:rPr lang="en-US" sz="2400" dirty="0" err="1">
                <a:latin typeface="Inconsolata" panose="020B0609030003000000" pitchFamily="49" charset="0"/>
              </a:rPr>
              <a:t>my_string</a:t>
            </a:r>
            <a:r>
              <a:rPr lang="en-US" sz="2400" dirty="0">
                <a:latin typeface="Inconsolata" panose="020B0609030003000000" pitchFamily="49" charset="0"/>
              </a:rPr>
              <a:t>);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400" dirty="0">
                <a:latin typeface="Inconsolata" panose="020B0609030003000000" pitchFamily="49" charset="0"/>
              </a:rPr>
              <a:t>  </a:t>
            </a:r>
            <a:r>
              <a:rPr lang="en-US" sz="2400" dirty="0" err="1">
                <a:latin typeface="Inconsolata" panose="020B0609030003000000" pitchFamily="49" charset="0"/>
              </a:rPr>
              <a:t>printf</a:t>
            </a:r>
            <a:r>
              <a:rPr lang="en-US" sz="2400" dirty="0">
                <a:latin typeface="Inconsolata" panose="020B0609030003000000" pitchFamily="49" charset="0"/>
              </a:rPr>
              <a:t>(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Inconsolata" panose="020B0609030003000000" pitchFamily="49" charset="0"/>
              </a:rPr>
              <a:t>"length: %d\n"</a:t>
            </a:r>
            <a:r>
              <a:rPr lang="en-US" sz="2400" dirty="0">
                <a:latin typeface="Inconsolata" panose="020B0609030003000000" pitchFamily="49" charset="0"/>
              </a:rPr>
              <a:t>, length);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400" dirty="0">
                <a:latin typeface="Inconsolata" panose="020B0609030003000000" pitchFamily="49" charset="0"/>
              </a:rPr>
              <a:t>  </a:t>
            </a:r>
            <a:r>
              <a:rPr lang="en-US" sz="2400" dirty="0" err="1">
                <a:latin typeface="Inconsolata" panose="020B0609030003000000" pitchFamily="49" charset="0"/>
              </a:rPr>
              <a:t>printf</a:t>
            </a:r>
            <a:r>
              <a:rPr lang="en-US" sz="2400" dirty="0">
                <a:latin typeface="Inconsolata" panose="020B0609030003000000" pitchFamily="49" charset="0"/>
              </a:rPr>
              <a:t>(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Inconsolata" panose="020B0609030003000000" pitchFamily="49" charset="0"/>
              </a:rPr>
              <a:t>"sentinel: %x\n"</a:t>
            </a:r>
            <a:r>
              <a:rPr lang="en-US" sz="2400" dirty="0">
                <a:latin typeface="Inconsolata" panose="020B0609030003000000" pitchFamily="49" charset="0"/>
              </a:rPr>
              <a:t>, </a:t>
            </a:r>
            <a:r>
              <a:rPr lang="en-US" sz="2400" dirty="0" err="1">
                <a:latin typeface="Inconsolata" panose="020B0609030003000000" pitchFamily="49" charset="0"/>
              </a:rPr>
              <a:t>my_string</a:t>
            </a:r>
            <a:r>
              <a:rPr lang="en-US" sz="2400" dirty="0">
                <a:latin typeface="Inconsolata" panose="020B0609030003000000" pitchFamily="49" charset="0"/>
              </a:rPr>
              <a:t>[length]);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400" dirty="0">
                <a:latin typeface="Inconsolata" panose="020B0609030003000000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51374923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E20638-D7EE-407C-9A20-52F31B3478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When good strings go bad.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FD4D4F-EE4E-4BCA-9F11-24ED767E59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happens if that sentinel… was not there?</a:t>
            </a:r>
          </a:p>
          <a:p>
            <a:pPr lvl="1"/>
            <a:r>
              <a:rPr lang="en-US" dirty="0"/>
              <a:t>Well… it would keep counting garbage memory until it sees a 0.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2DB97A8-C764-4603-94A9-F375895917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CS/COE 0449 – Spring 2019/2020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3F11FF-36C6-4F9A-A375-64860E541D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AD609-F83C-4414-814B-B5A2DF99692C}" type="slidenum">
              <a:rPr lang="en-US" smtClean="0"/>
              <a:pPr/>
              <a:t>37</a:t>
            </a:fld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CD2D1D5-5D06-4367-B438-56007759D75B}"/>
              </a:ext>
            </a:extLst>
          </p:cNvPr>
          <p:cNvSpPr txBox="1">
            <a:spLocks/>
          </p:cNvSpPr>
          <p:nvPr/>
        </p:nvSpPr>
        <p:spPr>
          <a:xfrm>
            <a:off x="256540" y="1872691"/>
            <a:ext cx="8602167" cy="39221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FF0000"/>
              </a:buClr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buNone/>
            </a:pPr>
            <a:r>
              <a:rPr lang="en-US" sz="2400" dirty="0">
                <a:solidFill>
                  <a:srgbClr val="7030A0"/>
                </a:solidFill>
                <a:latin typeface="Inconsolata" panose="020B0609030003000000" pitchFamily="49" charset="0"/>
              </a:rPr>
              <a:t>#include </a:t>
            </a:r>
            <a:r>
              <a:rPr lang="en-US" sz="2400" dirty="0">
                <a:latin typeface="Inconsolata" panose="020B0609030003000000" pitchFamily="49" charset="0"/>
              </a:rPr>
              <a:t>&lt;</a:t>
            </a:r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  <a:latin typeface="Inconsolata" panose="020B0609030003000000" pitchFamily="49" charset="0"/>
              </a:rPr>
              <a:t>stdio.h</a:t>
            </a:r>
            <a:r>
              <a:rPr lang="en-US" sz="2400" dirty="0">
                <a:latin typeface="Inconsolata" panose="020B0609030003000000" pitchFamily="49" charset="0"/>
              </a:rPr>
              <a:t>&gt;  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Inconsolata" panose="020B0609030003000000" pitchFamily="49" charset="0"/>
              </a:rPr>
              <a:t>// For '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Inconsolata" panose="020B0609030003000000" pitchFamily="49" charset="0"/>
              </a:rPr>
              <a:t>printf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Inconsolata" panose="020B0609030003000000" pitchFamily="49" charset="0"/>
              </a:rPr>
              <a:t>'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400" dirty="0">
                <a:solidFill>
                  <a:srgbClr val="7030A0"/>
                </a:solidFill>
                <a:latin typeface="Inconsolata" panose="020B0609030003000000" pitchFamily="49" charset="0"/>
              </a:rPr>
              <a:t>#include </a:t>
            </a:r>
            <a:r>
              <a:rPr lang="en-US" sz="2400" dirty="0">
                <a:latin typeface="Inconsolata" panose="020B0609030003000000" pitchFamily="49" charset="0"/>
              </a:rPr>
              <a:t>&lt;</a:t>
            </a:r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  <a:latin typeface="Inconsolata" panose="020B0609030003000000" pitchFamily="49" charset="0"/>
              </a:rPr>
              <a:t>string.h</a:t>
            </a:r>
            <a:r>
              <a:rPr lang="en-US" sz="2400" dirty="0">
                <a:latin typeface="Inconsolata" panose="020B0609030003000000" pitchFamily="49" charset="0"/>
              </a:rPr>
              <a:t>&gt; 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Inconsolata" panose="020B0609030003000000" pitchFamily="49" charset="0"/>
              </a:rPr>
              <a:t>// For '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Inconsolata" panose="020B0609030003000000" pitchFamily="49" charset="0"/>
              </a:rPr>
              <a:t>strlen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Inconsolata" panose="020B0609030003000000" pitchFamily="49" charset="0"/>
              </a:rPr>
              <a:t>'</a:t>
            </a:r>
          </a:p>
          <a:p>
            <a:pPr marL="0" indent="0">
              <a:spcBef>
                <a:spcPts val="600"/>
              </a:spcBef>
              <a:buNone/>
            </a:pPr>
            <a:endParaRPr lang="en-US" sz="2400" dirty="0">
              <a:solidFill>
                <a:schemeClr val="accent6">
                  <a:lumMod val="50000"/>
                </a:schemeClr>
              </a:solidFill>
              <a:latin typeface="Inconsolata" panose="020B0609030003000000" pitchFamily="49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void</a:t>
            </a:r>
            <a:r>
              <a:rPr lang="en-US" sz="2400" dirty="0">
                <a:latin typeface="Inconsolata" panose="020B0609030003000000" pitchFamily="49" charset="0"/>
              </a:rPr>
              <a:t> main(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void</a:t>
            </a:r>
            <a:r>
              <a:rPr lang="en-US" sz="2400" dirty="0">
                <a:latin typeface="Inconsolata" panose="020B0609030003000000" pitchFamily="49" charset="0"/>
              </a:rPr>
              <a:t>) {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  char</a:t>
            </a:r>
            <a:r>
              <a:rPr lang="en-US" sz="2400" dirty="0">
                <a:latin typeface="Inconsolata" panose="020B0609030003000000" pitchFamily="49" charset="0"/>
              </a:rPr>
              <a:t> </a:t>
            </a:r>
            <a:r>
              <a:rPr lang="en-US" sz="2400" dirty="0" err="1">
                <a:latin typeface="Inconsolata" panose="020B0609030003000000" pitchFamily="49" charset="0"/>
              </a:rPr>
              <a:t>my_string</a:t>
            </a:r>
            <a:r>
              <a:rPr lang="en-US" sz="2400" dirty="0">
                <a:latin typeface="Inconsolata" panose="020B0609030003000000" pitchFamily="49" charset="0"/>
              </a:rPr>
              <a:t>[] = 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Inconsolata" panose="020B0609030003000000" pitchFamily="49" charset="0"/>
              </a:rPr>
              <a:t>"Hello World."</a:t>
            </a:r>
            <a:r>
              <a:rPr lang="en-US" sz="2400" dirty="0">
                <a:latin typeface="Inconsolata" panose="020B0609030003000000" pitchFamily="49" charset="0"/>
              </a:rPr>
              <a:t>;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400" dirty="0">
                <a:latin typeface="Inconsolata" panose="020B0609030003000000" pitchFamily="49" charset="0"/>
              </a:rPr>
              <a:t> 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int</a:t>
            </a:r>
            <a:r>
              <a:rPr lang="en-US" sz="2400" dirty="0">
                <a:latin typeface="Inconsolata" panose="020B0609030003000000" pitchFamily="49" charset="0"/>
              </a:rPr>
              <a:t> length = </a:t>
            </a:r>
            <a:r>
              <a:rPr lang="en-US" sz="2400" dirty="0" err="1">
                <a:latin typeface="Inconsolata" panose="020B0609030003000000" pitchFamily="49" charset="0"/>
              </a:rPr>
              <a:t>strlen</a:t>
            </a:r>
            <a:r>
              <a:rPr lang="en-US" sz="2400" dirty="0">
                <a:latin typeface="Inconsolata" panose="020B0609030003000000" pitchFamily="49" charset="0"/>
              </a:rPr>
              <a:t>(</a:t>
            </a:r>
            <a:r>
              <a:rPr lang="en-US" sz="2400" dirty="0" err="1">
                <a:latin typeface="Inconsolata" panose="020B0609030003000000" pitchFamily="49" charset="0"/>
              </a:rPr>
              <a:t>my_string</a:t>
            </a:r>
            <a:r>
              <a:rPr lang="en-US" sz="2400" dirty="0">
                <a:latin typeface="Inconsolata" panose="020B0609030003000000" pitchFamily="49" charset="0"/>
              </a:rPr>
              <a:t>);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400" dirty="0">
                <a:latin typeface="Inconsolata" panose="020B0609030003000000" pitchFamily="49" charset="0"/>
              </a:rPr>
              <a:t>  </a:t>
            </a:r>
            <a:r>
              <a:rPr lang="en-US" sz="2400" dirty="0" err="1">
                <a:latin typeface="Inconsolata" panose="020B0609030003000000" pitchFamily="49" charset="0"/>
              </a:rPr>
              <a:t>my_string</a:t>
            </a:r>
            <a:r>
              <a:rPr lang="en-US" sz="2400" dirty="0">
                <a:latin typeface="Inconsolata" panose="020B0609030003000000" pitchFamily="49" charset="0"/>
              </a:rPr>
              <a:t>[length] = 42;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Inconsolata" panose="020B0609030003000000" pitchFamily="49" charset="0"/>
              </a:rPr>
              <a:t> // Corrupt the sentinel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  </a:t>
            </a:r>
            <a:r>
              <a:rPr lang="en-US" sz="2400" dirty="0">
                <a:latin typeface="Inconsolata" panose="020B0609030003000000" pitchFamily="49" charset="0"/>
              </a:rPr>
              <a:t>length = </a:t>
            </a:r>
            <a:r>
              <a:rPr lang="en-US" sz="2400" dirty="0" err="1">
                <a:latin typeface="Inconsolata" panose="020B0609030003000000" pitchFamily="49" charset="0"/>
              </a:rPr>
              <a:t>strlen</a:t>
            </a:r>
            <a:r>
              <a:rPr lang="en-US" sz="2400" dirty="0">
                <a:latin typeface="Inconsolata" panose="020B0609030003000000" pitchFamily="49" charset="0"/>
              </a:rPr>
              <a:t>(</a:t>
            </a:r>
            <a:r>
              <a:rPr lang="en-US" sz="2400" dirty="0" err="1">
                <a:latin typeface="Inconsolata" panose="020B0609030003000000" pitchFamily="49" charset="0"/>
              </a:rPr>
              <a:t>my_string</a:t>
            </a:r>
            <a:r>
              <a:rPr lang="en-US" sz="2400" dirty="0">
                <a:latin typeface="Inconsolata" panose="020B0609030003000000" pitchFamily="49" charset="0"/>
              </a:rPr>
              <a:t>);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Inconsolata" panose="020B0609030003000000" pitchFamily="49" charset="0"/>
              </a:rPr>
              <a:t> // Uh oh.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400" dirty="0">
                <a:latin typeface="Inconsolata" panose="020B0609030003000000" pitchFamily="49" charset="0"/>
              </a:rPr>
              <a:t>}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8C625E9-DCEF-449B-B3E0-B424423ECE75}"/>
              </a:ext>
            </a:extLst>
          </p:cNvPr>
          <p:cNvSpPr txBox="1"/>
          <p:nvPr/>
        </p:nvSpPr>
        <p:spPr>
          <a:xfrm>
            <a:off x="1357643" y="5147469"/>
            <a:ext cx="6538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  <a:latin typeface="Lato Black" panose="020B0604020202020204" charset="0"/>
                <a:ea typeface="Lato Black" panose="020B0604020202020204" charset="0"/>
                <a:cs typeface="Lato Black" panose="020B0604020202020204" charset="0"/>
              </a:rPr>
              <a:t>The length here depends on the state of memory in the stack.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0BE5B4CA-EA32-44E5-B2A6-EAA8A51CA3D5}"/>
              </a:ext>
            </a:extLst>
          </p:cNvPr>
          <p:cNvCxnSpPr>
            <a:cxnSpLocks/>
          </p:cNvCxnSpPr>
          <p:nvPr/>
        </p:nvCxnSpPr>
        <p:spPr>
          <a:xfrm rot="2472984" flipH="1">
            <a:off x="1226905" y="5169046"/>
            <a:ext cx="215757" cy="0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3781E975-49CB-41AC-A185-F2C0DCF7E9E1}"/>
              </a:ext>
            </a:extLst>
          </p:cNvPr>
          <p:cNvSpPr txBox="1"/>
          <p:nvPr/>
        </p:nvSpPr>
        <p:spPr>
          <a:xfrm>
            <a:off x="3314757" y="2839502"/>
            <a:ext cx="57583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  <a:latin typeface="Lato Black" panose="020B0604020202020204" charset="0"/>
                <a:ea typeface="Lato Black" panose="020B0604020202020204" charset="0"/>
                <a:cs typeface="Lato Black" panose="020B0604020202020204" charset="0"/>
              </a:rPr>
              <a:t>This syntax copies the string literal on to the stack.</a:t>
            </a:r>
          </a:p>
          <a:p>
            <a:r>
              <a:rPr lang="en-US" dirty="0">
                <a:solidFill>
                  <a:srgbClr val="7030A0"/>
                </a:solidFill>
                <a:latin typeface="Lato Black" panose="020B0604020202020204" charset="0"/>
                <a:ea typeface="Lato Black" panose="020B0604020202020204" charset="0"/>
                <a:cs typeface="Lato Black" panose="020B0604020202020204" charset="0"/>
              </a:rPr>
              <a:t>This allows us to modify it. (otherwise, it is immutable)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CF87D21-F0AA-4E99-87F6-CAF546513C88}"/>
              </a:ext>
            </a:extLst>
          </p:cNvPr>
          <p:cNvCxnSpPr>
            <a:cxnSpLocks/>
          </p:cNvCxnSpPr>
          <p:nvPr/>
        </p:nvCxnSpPr>
        <p:spPr>
          <a:xfrm rot="19127016" flipH="1" flipV="1">
            <a:off x="3169156" y="3487987"/>
            <a:ext cx="215757" cy="0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6790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/>
      <p:bldP spid="7" grpId="0"/>
      <p:bldP spid="9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D6E876-D549-4EB6-80A4-CBDBC43DEB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stronger strings. A… rope… perhaps.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11BF95-AAB0-410F-9668-39E22D85B1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 ensure that malicious input is less likely to be disastrous…</a:t>
            </a:r>
          </a:p>
          <a:p>
            <a:pPr lvl="1"/>
            <a:r>
              <a:rPr lang="en-US" dirty="0"/>
              <a:t>We have alternative standard functions that set a maximum length.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135BA86-E522-4972-9654-D1967C2042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CS/COE 0449 – Spring 2019/2020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FCED24-58C5-4DE0-92FE-0A00E0C4A4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AD609-F83C-4414-814B-B5A2DF99692C}" type="slidenum">
              <a:rPr lang="en-US" smtClean="0"/>
              <a:pPr/>
              <a:t>38</a:t>
            </a:fld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2F8FEA1-F7B2-4AC7-A38C-3C7B17D3F671}"/>
              </a:ext>
            </a:extLst>
          </p:cNvPr>
          <p:cNvSpPr txBox="1">
            <a:spLocks/>
          </p:cNvSpPr>
          <p:nvPr/>
        </p:nvSpPr>
        <p:spPr>
          <a:xfrm>
            <a:off x="256540" y="1872691"/>
            <a:ext cx="8602167" cy="39221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FF0000"/>
              </a:buClr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buNone/>
            </a:pPr>
            <a:r>
              <a:rPr lang="en-US" sz="2400" dirty="0">
                <a:solidFill>
                  <a:srgbClr val="7030A0"/>
                </a:solidFill>
                <a:latin typeface="Inconsolata" panose="020B0609030003000000" pitchFamily="49" charset="0"/>
              </a:rPr>
              <a:t>#include </a:t>
            </a:r>
            <a:r>
              <a:rPr lang="en-US" sz="2400" dirty="0">
                <a:latin typeface="Inconsolata" panose="020B0609030003000000" pitchFamily="49" charset="0"/>
              </a:rPr>
              <a:t>&lt;</a:t>
            </a:r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  <a:latin typeface="Inconsolata" panose="020B0609030003000000" pitchFamily="49" charset="0"/>
              </a:rPr>
              <a:t>stdio.h</a:t>
            </a:r>
            <a:r>
              <a:rPr lang="en-US" sz="2400" dirty="0">
                <a:latin typeface="Inconsolata" panose="020B0609030003000000" pitchFamily="49" charset="0"/>
              </a:rPr>
              <a:t>&gt;  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Inconsolata" panose="020B0609030003000000" pitchFamily="49" charset="0"/>
              </a:rPr>
              <a:t>// For '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Inconsolata" panose="020B0609030003000000" pitchFamily="49" charset="0"/>
              </a:rPr>
              <a:t>printf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Inconsolata" panose="020B0609030003000000" pitchFamily="49" charset="0"/>
              </a:rPr>
              <a:t>'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400" dirty="0">
                <a:solidFill>
                  <a:srgbClr val="7030A0"/>
                </a:solidFill>
                <a:latin typeface="Inconsolata" panose="020B0609030003000000" pitchFamily="49" charset="0"/>
              </a:rPr>
              <a:t>#include </a:t>
            </a:r>
            <a:r>
              <a:rPr lang="en-US" sz="2400" dirty="0">
                <a:latin typeface="Inconsolata" panose="020B0609030003000000" pitchFamily="49" charset="0"/>
              </a:rPr>
              <a:t>&lt;</a:t>
            </a:r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  <a:latin typeface="Inconsolata" panose="020B0609030003000000" pitchFamily="49" charset="0"/>
              </a:rPr>
              <a:t>string.h</a:t>
            </a:r>
            <a:r>
              <a:rPr lang="en-US" sz="2400" dirty="0">
                <a:latin typeface="Inconsolata" panose="020B0609030003000000" pitchFamily="49" charset="0"/>
              </a:rPr>
              <a:t>&gt; 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Inconsolata" panose="020B0609030003000000" pitchFamily="49" charset="0"/>
              </a:rPr>
              <a:t>// For '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Inconsolata" panose="020B0609030003000000" pitchFamily="49" charset="0"/>
              </a:rPr>
              <a:t>strnlen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Inconsolata" panose="020B0609030003000000" pitchFamily="49" charset="0"/>
              </a:rPr>
              <a:t>'</a:t>
            </a:r>
          </a:p>
          <a:p>
            <a:pPr marL="0" indent="0">
              <a:spcBef>
                <a:spcPts val="600"/>
              </a:spcBef>
              <a:buNone/>
            </a:pPr>
            <a:endParaRPr lang="en-US" sz="2400" dirty="0">
              <a:solidFill>
                <a:schemeClr val="accent6">
                  <a:lumMod val="50000"/>
                </a:schemeClr>
              </a:solidFill>
              <a:latin typeface="Inconsolata" panose="020B0609030003000000" pitchFamily="49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void</a:t>
            </a:r>
            <a:r>
              <a:rPr lang="en-US" sz="2400" dirty="0">
                <a:latin typeface="Inconsolata" panose="020B0609030003000000" pitchFamily="49" charset="0"/>
              </a:rPr>
              <a:t> main(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void</a:t>
            </a:r>
            <a:r>
              <a:rPr lang="en-US" sz="2400" dirty="0">
                <a:latin typeface="Inconsolata" panose="020B0609030003000000" pitchFamily="49" charset="0"/>
              </a:rPr>
              <a:t>) {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  char</a:t>
            </a:r>
            <a:r>
              <a:rPr lang="en-US" sz="2400" dirty="0">
                <a:latin typeface="Inconsolata" panose="020B0609030003000000" pitchFamily="49" charset="0"/>
              </a:rPr>
              <a:t> </a:t>
            </a:r>
            <a:r>
              <a:rPr lang="en-US" sz="2400" dirty="0" err="1">
                <a:latin typeface="Inconsolata" panose="020B0609030003000000" pitchFamily="49" charset="0"/>
              </a:rPr>
              <a:t>my_string</a:t>
            </a:r>
            <a:r>
              <a:rPr lang="en-US" sz="2400" dirty="0">
                <a:latin typeface="Inconsolata" panose="020B0609030003000000" pitchFamily="49" charset="0"/>
              </a:rPr>
              <a:t>[] = 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Inconsolata" panose="020B0609030003000000" pitchFamily="49" charset="0"/>
              </a:rPr>
              <a:t>"Hello World."</a:t>
            </a:r>
            <a:r>
              <a:rPr lang="en-US" sz="2400" dirty="0">
                <a:latin typeface="Inconsolata" panose="020B0609030003000000" pitchFamily="49" charset="0"/>
              </a:rPr>
              <a:t>;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400" dirty="0">
                <a:latin typeface="Inconsolata" panose="020B0609030003000000" pitchFamily="49" charset="0"/>
              </a:rPr>
              <a:t> 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int</a:t>
            </a:r>
            <a:r>
              <a:rPr lang="en-US" sz="2400" dirty="0">
                <a:latin typeface="Inconsolata" panose="020B0609030003000000" pitchFamily="49" charset="0"/>
              </a:rPr>
              <a:t> length = </a:t>
            </a:r>
            <a:r>
              <a:rPr lang="en-US" sz="2400" dirty="0" err="1">
                <a:latin typeface="Inconsolata" panose="020B0609030003000000" pitchFamily="49" charset="0"/>
              </a:rPr>
              <a:t>strlen</a:t>
            </a:r>
            <a:r>
              <a:rPr lang="en-US" sz="2400" dirty="0">
                <a:latin typeface="Inconsolata" panose="020B0609030003000000" pitchFamily="49" charset="0"/>
              </a:rPr>
              <a:t>(</a:t>
            </a:r>
            <a:r>
              <a:rPr lang="en-US" sz="2400" dirty="0" err="1">
                <a:latin typeface="Inconsolata" panose="020B0609030003000000" pitchFamily="49" charset="0"/>
              </a:rPr>
              <a:t>my_string</a:t>
            </a:r>
            <a:r>
              <a:rPr lang="en-US" sz="2400" dirty="0">
                <a:latin typeface="Inconsolata" panose="020B0609030003000000" pitchFamily="49" charset="0"/>
              </a:rPr>
              <a:t>);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400" dirty="0">
                <a:latin typeface="Inconsolata" panose="020B0609030003000000" pitchFamily="49" charset="0"/>
              </a:rPr>
              <a:t>  </a:t>
            </a:r>
            <a:r>
              <a:rPr lang="en-US" sz="2400" dirty="0" err="1">
                <a:latin typeface="Inconsolata" panose="020B0609030003000000" pitchFamily="49" charset="0"/>
              </a:rPr>
              <a:t>my_string</a:t>
            </a:r>
            <a:r>
              <a:rPr lang="en-US" sz="2400" dirty="0">
                <a:latin typeface="Inconsolata" panose="020B0609030003000000" pitchFamily="49" charset="0"/>
              </a:rPr>
              <a:t>[length] = 42;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Inconsolata" panose="020B0609030003000000" pitchFamily="49" charset="0"/>
              </a:rPr>
              <a:t> // Corrupt the sentinel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  </a:t>
            </a:r>
            <a:r>
              <a:rPr lang="en-US" sz="2400" dirty="0">
                <a:latin typeface="Inconsolata" panose="020B0609030003000000" pitchFamily="49" charset="0"/>
              </a:rPr>
              <a:t>length = </a:t>
            </a:r>
            <a:r>
              <a:rPr lang="en-US" sz="2400" dirty="0" err="1">
                <a:latin typeface="Inconsolata" panose="020B0609030003000000" pitchFamily="49" charset="0"/>
              </a:rPr>
              <a:t>strnlen</a:t>
            </a:r>
            <a:r>
              <a:rPr lang="en-US" sz="2400" dirty="0">
                <a:latin typeface="Inconsolata" panose="020B0609030003000000" pitchFamily="49" charset="0"/>
              </a:rPr>
              <a:t>(</a:t>
            </a:r>
            <a:r>
              <a:rPr lang="en-US" sz="2400" dirty="0" err="1">
                <a:latin typeface="Inconsolata" panose="020B0609030003000000" pitchFamily="49" charset="0"/>
              </a:rPr>
              <a:t>my_string</a:t>
            </a:r>
            <a:r>
              <a:rPr lang="en-US" sz="2400" dirty="0">
                <a:latin typeface="Inconsolata" panose="020B0609030003000000" pitchFamily="49" charset="0"/>
              </a:rPr>
              <a:t>, 12);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Inconsolata" panose="020B0609030003000000" pitchFamily="49" charset="0"/>
              </a:rPr>
              <a:t> // That's fine.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400" dirty="0">
                <a:latin typeface="Inconsolata" panose="020B0609030003000000" pitchFamily="49" charset="0"/>
              </a:rPr>
              <a:t>}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7F9E737-055D-48D8-8170-0E83171774A9}"/>
              </a:ext>
            </a:extLst>
          </p:cNvPr>
          <p:cNvSpPr txBox="1"/>
          <p:nvPr/>
        </p:nvSpPr>
        <p:spPr>
          <a:xfrm>
            <a:off x="1357643" y="5147469"/>
            <a:ext cx="71160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7030A0"/>
                </a:solidFill>
                <a:latin typeface="Lato Black" panose="020B0604020202020204" charset="0"/>
                <a:ea typeface="Lato Black" panose="020B0604020202020204" charset="0"/>
                <a:cs typeface="Lato Black" panose="020B0604020202020204" charset="0"/>
              </a:rPr>
              <a:t>strnlen</a:t>
            </a:r>
            <a:r>
              <a:rPr lang="en-US" dirty="0">
                <a:solidFill>
                  <a:srgbClr val="7030A0"/>
                </a:solidFill>
                <a:latin typeface="Lato Black" panose="020B0604020202020204" charset="0"/>
                <a:ea typeface="Lato Black" panose="020B0604020202020204" charset="0"/>
                <a:cs typeface="Lato Black" panose="020B0604020202020204" charset="0"/>
              </a:rPr>
              <a:t> will stop after the 12</a:t>
            </a:r>
            <a:r>
              <a:rPr lang="en-US" baseline="30000" dirty="0">
                <a:solidFill>
                  <a:srgbClr val="7030A0"/>
                </a:solidFill>
                <a:latin typeface="Lato Black" panose="020B0604020202020204" charset="0"/>
                <a:ea typeface="Lato Black" panose="020B0604020202020204" charset="0"/>
                <a:cs typeface="Lato Black" panose="020B0604020202020204" charset="0"/>
              </a:rPr>
              <a:t>th</a:t>
            </a:r>
            <a:r>
              <a:rPr lang="en-US" dirty="0">
                <a:solidFill>
                  <a:srgbClr val="7030A0"/>
                </a:solidFill>
                <a:latin typeface="Lato Black" panose="020B0604020202020204" charset="0"/>
                <a:ea typeface="Lato Black" panose="020B0604020202020204" charset="0"/>
                <a:cs typeface="Lato Black" panose="020B0604020202020204" charset="0"/>
              </a:rPr>
              <a:t> character if it does not see a sentinel.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5EA4B5BD-E03C-4175-B669-C7FA8F234BAD}"/>
              </a:ext>
            </a:extLst>
          </p:cNvPr>
          <p:cNvCxnSpPr>
            <a:cxnSpLocks/>
          </p:cNvCxnSpPr>
          <p:nvPr/>
        </p:nvCxnSpPr>
        <p:spPr>
          <a:xfrm rot="2472984" flipH="1">
            <a:off x="1226905" y="5169046"/>
            <a:ext cx="215757" cy="0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0632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D6E876-D549-4EB6-80A4-CBDBC43DEB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Comparing “Apples” to “Oranges”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11BF95-AAB0-410F-9668-39E22D85B1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620" y="768096"/>
            <a:ext cx="8343900" cy="4379373"/>
          </a:xfrm>
        </p:spPr>
        <p:txBody>
          <a:bodyPr/>
          <a:lstStyle/>
          <a:p>
            <a:r>
              <a:rPr lang="en-US" dirty="0"/>
              <a:t>When you compare strings using</a:t>
            </a:r>
            <a:r>
              <a:rPr lang="en-US" dirty="0">
                <a:latin typeface="Inconsolata" panose="020B0609030003000000" pitchFamily="49" charset="0"/>
              </a:rPr>
              <a:t> == </a:t>
            </a:r>
            <a:r>
              <a:rPr lang="en-US" dirty="0"/>
              <a:t>it compares the addresses!</a:t>
            </a:r>
          </a:p>
          <a:p>
            <a:pPr lvl="1"/>
            <a:r>
              <a:rPr lang="en-US" dirty="0"/>
              <a:t>Since string literals are constant, they only exist in the executable once.</a:t>
            </a:r>
          </a:p>
          <a:p>
            <a:pPr lvl="1"/>
            <a:r>
              <a:rPr lang="en-US" dirty="0"/>
              <a:t>All references will refer to the same string!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135BA86-E522-4972-9654-D1967C2042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CS/COE 0449 – Spring 2019/2020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FCED24-58C5-4DE0-92FE-0A00E0C4A4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AD609-F83C-4414-814B-B5A2DF99692C}" type="slidenum">
              <a:rPr lang="en-US" smtClean="0"/>
              <a:pPr/>
              <a:t>39</a:t>
            </a:fld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2F8FEA1-F7B2-4AC7-A38C-3C7B17D3F671}"/>
              </a:ext>
            </a:extLst>
          </p:cNvPr>
          <p:cNvSpPr txBox="1">
            <a:spLocks/>
          </p:cNvSpPr>
          <p:nvPr/>
        </p:nvSpPr>
        <p:spPr>
          <a:xfrm>
            <a:off x="256540" y="1967789"/>
            <a:ext cx="8602167" cy="367154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FF0000"/>
              </a:buClr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buNone/>
            </a:pPr>
            <a:r>
              <a:rPr lang="en-US" sz="2400" dirty="0">
                <a:solidFill>
                  <a:srgbClr val="7030A0"/>
                </a:solidFill>
                <a:latin typeface="Inconsolata" panose="020B0609030003000000" pitchFamily="49" charset="0"/>
              </a:rPr>
              <a:t>#include </a:t>
            </a:r>
            <a:r>
              <a:rPr lang="en-US" sz="2400" dirty="0">
                <a:latin typeface="Inconsolata" panose="020B0609030003000000" pitchFamily="49" charset="0"/>
              </a:rPr>
              <a:t>&lt;</a:t>
            </a:r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  <a:latin typeface="Inconsolata" panose="020B0609030003000000" pitchFamily="49" charset="0"/>
              </a:rPr>
              <a:t>stdio.h</a:t>
            </a:r>
            <a:r>
              <a:rPr lang="en-US" sz="2400" dirty="0">
                <a:latin typeface="Inconsolata" panose="020B0609030003000000" pitchFamily="49" charset="0"/>
              </a:rPr>
              <a:t>&gt; 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Inconsolata" panose="020B0609030003000000" pitchFamily="49" charset="0"/>
              </a:rPr>
              <a:t>// For '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Inconsolata" panose="020B0609030003000000" pitchFamily="49" charset="0"/>
              </a:rPr>
              <a:t>printf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Inconsolata" panose="020B0609030003000000" pitchFamily="49" charset="0"/>
              </a:rPr>
              <a:t>'</a:t>
            </a:r>
            <a:endParaRPr lang="en-US" sz="2400" dirty="0">
              <a:solidFill>
                <a:srgbClr val="7030A0"/>
              </a:solidFill>
              <a:latin typeface="Inconsolata" panose="020B0609030003000000" pitchFamily="49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US" sz="2400" dirty="0">
                <a:solidFill>
                  <a:srgbClr val="7030A0"/>
                </a:solidFill>
                <a:latin typeface="Inconsolata" panose="020B0609030003000000" pitchFamily="49" charset="0"/>
              </a:rPr>
              <a:t>#include </a:t>
            </a:r>
            <a:r>
              <a:rPr lang="en-US" sz="2400" dirty="0">
                <a:latin typeface="Inconsolata" panose="020B0609030003000000" pitchFamily="49" charset="0"/>
              </a:rPr>
              <a:t>&lt;</a:t>
            </a:r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  <a:latin typeface="Inconsolata" panose="020B0609030003000000" pitchFamily="49" charset="0"/>
              </a:rPr>
              <a:t>string.h</a:t>
            </a:r>
            <a:r>
              <a:rPr lang="en-US" sz="2400" dirty="0">
                <a:latin typeface="Inconsolata" panose="020B0609030003000000" pitchFamily="49" charset="0"/>
              </a:rPr>
              <a:t>&gt; 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Inconsolata" panose="020B0609030003000000" pitchFamily="49" charset="0"/>
              </a:rPr>
              <a:t>// For '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Inconsolata" panose="020B0609030003000000" pitchFamily="49" charset="0"/>
              </a:rPr>
              <a:t>strncmp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Inconsolata" panose="020B0609030003000000" pitchFamily="49" charset="0"/>
              </a:rPr>
              <a:t>'</a:t>
            </a:r>
          </a:p>
          <a:p>
            <a:pPr marL="0" indent="0">
              <a:spcBef>
                <a:spcPts val="600"/>
              </a:spcBef>
              <a:buNone/>
            </a:pPr>
            <a:endParaRPr lang="en-US" sz="2400" dirty="0">
              <a:solidFill>
                <a:schemeClr val="accent6">
                  <a:lumMod val="50000"/>
                </a:schemeClr>
              </a:solidFill>
              <a:latin typeface="Inconsolata" panose="020B0609030003000000" pitchFamily="49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void</a:t>
            </a:r>
            <a:r>
              <a:rPr lang="en-US" sz="2400" dirty="0">
                <a:latin typeface="Inconsolata" panose="020B0609030003000000" pitchFamily="49" charset="0"/>
              </a:rPr>
              <a:t> main(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void</a:t>
            </a:r>
            <a:r>
              <a:rPr lang="en-US" sz="2400" dirty="0">
                <a:latin typeface="Inconsolata" panose="020B0609030003000000" pitchFamily="49" charset="0"/>
              </a:rPr>
              <a:t>) {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  char</a:t>
            </a:r>
            <a:r>
              <a:rPr lang="en-US" sz="2400" dirty="0">
                <a:latin typeface="Inconsolata" panose="020B0609030003000000" pitchFamily="49" charset="0"/>
              </a:rPr>
              <a:t>* string1 = 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Inconsolata" panose="020B0609030003000000" pitchFamily="49" charset="0"/>
              </a:rPr>
              <a:t>"apples"</a:t>
            </a:r>
            <a:r>
              <a:rPr lang="en-US" sz="2400" dirty="0">
                <a:latin typeface="Inconsolata" panose="020B0609030003000000" pitchFamily="49" charset="0"/>
              </a:rPr>
              <a:t>;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400" dirty="0">
                <a:latin typeface="Inconsolata" panose="020B0609030003000000" pitchFamily="49" charset="0"/>
              </a:rPr>
              <a:t> 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char</a:t>
            </a:r>
            <a:r>
              <a:rPr lang="en-US" sz="2400" dirty="0">
                <a:latin typeface="Inconsolata" panose="020B0609030003000000" pitchFamily="49" charset="0"/>
              </a:rPr>
              <a:t>* string2 = 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Inconsolata" panose="020B0609030003000000" pitchFamily="49" charset="0"/>
              </a:rPr>
              <a:t>"apples"</a:t>
            </a:r>
            <a:r>
              <a:rPr lang="en-US" sz="2400" dirty="0">
                <a:latin typeface="Inconsolata" panose="020B0609030003000000" pitchFamily="49" charset="0"/>
              </a:rPr>
              <a:t>;</a:t>
            </a:r>
          </a:p>
          <a:p>
            <a:pPr marL="0" indent="0">
              <a:spcBef>
                <a:spcPts val="600"/>
              </a:spcBef>
              <a:buNone/>
            </a:pPr>
            <a:endParaRPr lang="en-US" sz="2400" dirty="0">
              <a:latin typeface="Inconsolata" panose="020B0609030003000000" pitchFamily="49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US" sz="2400" dirty="0">
                <a:latin typeface="Inconsolata" panose="020B0609030003000000" pitchFamily="49" charset="0"/>
              </a:rPr>
              <a:t> 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if</a:t>
            </a:r>
            <a:r>
              <a:rPr lang="en-US" sz="2400" dirty="0">
                <a:latin typeface="Inconsolata" panose="020B0609030003000000" pitchFamily="49" charset="0"/>
              </a:rPr>
              <a:t> (string1 == string2) {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400" dirty="0">
                <a:latin typeface="Inconsolata" panose="020B0609030003000000" pitchFamily="49" charset="0"/>
              </a:rPr>
              <a:t>    </a:t>
            </a:r>
            <a:r>
              <a:rPr lang="en-US" sz="2400" dirty="0" err="1">
                <a:latin typeface="Inconsolata" panose="020B0609030003000000" pitchFamily="49" charset="0"/>
              </a:rPr>
              <a:t>printf</a:t>
            </a:r>
            <a:r>
              <a:rPr lang="en-US" sz="2400" dirty="0">
                <a:latin typeface="Inconsolata" panose="020B0609030003000000" pitchFamily="49" charset="0"/>
              </a:rPr>
              <a:t>(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Inconsolata" panose="020B0609030003000000" pitchFamily="49" charset="0"/>
              </a:rPr>
              <a:t>"same\n"</a:t>
            </a:r>
            <a:r>
              <a:rPr lang="en-US" sz="2400" dirty="0">
                <a:latin typeface="Inconsolata" panose="020B0609030003000000" pitchFamily="49" charset="0"/>
              </a:rPr>
              <a:t>);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Inconsolata" panose="020B0609030003000000" pitchFamily="49" charset="0"/>
              </a:rPr>
              <a:t> // This runs!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400" dirty="0">
                <a:latin typeface="Inconsolata" panose="020B0609030003000000" pitchFamily="49" charset="0"/>
              </a:rPr>
              <a:t>  }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400" dirty="0">
                <a:latin typeface="Inconsolata" panose="020B0609030003000000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508093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D4CAF232-634D-49EC-85F2-9F4C994DD7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 Memory Model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49816C0-9CCC-486E-B310-616F0BDB24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619" y="967740"/>
            <a:ext cx="4973089" cy="4179729"/>
          </a:xfrm>
        </p:spPr>
        <p:txBody>
          <a:bodyPr/>
          <a:lstStyle/>
          <a:p>
            <a:r>
              <a:rPr lang="en-US" dirty="0"/>
              <a:t>There are two main parts of a program: </a:t>
            </a:r>
            <a:r>
              <a:rPr lang="en-US" i="1" dirty="0"/>
              <a:t>code </a:t>
            </a:r>
            <a:r>
              <a:rPr lang="en-US" dirty="0"/>
              <a:t>and </a:t>
            </a:r>
            <a:r>
              <a:rPr lang="en-US" i="1" dirty="0"/>
              <a:t>data</a:t>
            </a:r>
          </a:p>
          <a:p>
            <a:pPr lvl="1"/>
            <a:r>
              <a:rPr lang="en-US" dirty="0"/>
              <a:t>“code” is sometimes called “text”</a:t>
            </a:r>
          </a:p>
          <a:p>
            <a:endParaRPr lang="en-US" dirty="0"/>
          </a:p>
          <a:p>
            <a:r>
              <a:rPr lang="en-US" dirty="0"/>
              <a:t>Where in memory should each go?</a:t>
            </a:r>
          </a:p>
          <a:p>
            <a:pPr lvl="1"/>
            <a:r>
              <a:rPr lang="en-US" dirty="0"/>
              <a:t>Should we interleave them?</a:t>
            </a:r>
          </a:p>
          <a:p>
            <a:pPr lvl="1"/>
            <a:r>
              <a:rPr lang="en-US" dirty="0"/>
              <a:t>Which do you think is usually largest?</a:t>
            </a:r>
          </a:p>
          <a:p>
            <a:pPr lvl="1"/>
            <a:endParaRPr lang="en-US" dirty="0"/>
          </a:p>
          <a:p>
            <a:r>
              <a:rPr lang="en-US" dirty="0"/>
              <a:t>How do we use memory dynamically?</a:t>
            </a:r>
          </a:p>
          <a:p>
            <a:pPr lvl="1"/>
            <a:r>
              <a:rPr lang="en-US" dirty="0"/>
              <a:t>That is, only when we know we need it, in the moment.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3BAD7FD-0E39-40D7-BFB5-5B0CD25034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CS/COE 0449 – Spring 2019/2020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07146B2-84DB-4480-89DE-02562555B3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AD609-F83C-4414-814B-B5A2DF99692C}" type="slidenum">
              <a:rPr lang="en-US" smtClean="0"/>
              <a:pPr/>
              <a:t>4</a:t>
            </a:fld>
            <a:endParaRPr lang="en-US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2B044B78-48A9-4353-999B-61892D932820}"/>
              </a:ext>
            </a:extLst>
          </p:cNvPr>
          <p:cNvGrpSpPr/>
          <p:nvPr/>
        </p:nvGrpSpPr>
        <p:grpSpPr>
          <a:xfrm>
            <a:off x="6426377" y="683672"/>
            <a:ext cx="2438400" cy="4987526"/>
            <a:chOff x="6412523" y="33279"/>
            <a:chExt cx="2438400" cy="6650033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41548C2A-DFCB-47BD-90D0-232EEC7CE77B}"/>
                </a:ext>
              </a:extLst>
            </p:cNvPr>
            <p:cNvSpPr/>
            <p:nvPr/>
          </p:nvSpPr>
          <p:spPr>
            <a:xfrm>
              <a:off x="6412523" y="3978275"/>
              <a:ext cx="2438400" cy="678501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Tx/>
              </a:pPr>
              <a:endParaRPr lang="en-US" kern="12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B1D64F4D-3664-4E51-BA4D-D091F1671F43}"/>
                </a:ext>
              </a:extLst>
            </p:cNvPr>
            <p:cNvSpPr/>
            <p:nvPr/>
          </p:nvSpPr>
          <p:spPr>
            <a:xfrm>
              <a:off x="6412523" y="1616076"/>
              <a:ext cx="2438400" cy="608856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Tx/>
              </a:pPr>
              <a:endParaRPr lang="en-US" kern="1200">
                <a:solidFill>
                  <a:prstClr val="white"/>
                </a:solidFill>
                <a:latin typeface="Calibri"/>
              </a:endParaRPr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B67EE9B4-0308-441B-91BE-B302C12F8172}"/>
                </a:ext>
              </a:extLst>
            </p:cNvPr>
            <p:cNvGrpSpPr/>
            <p:nvPr/>
          </p:nvGrpSpPr>
          <p:grpSpPr>
            <a:xfrm>
              <a:off x="6412523" y="33279"/>
              <a:ext cx="2438400" cy="6650033"/>
              <a:chOff x="6412523" y="33279"/>
              <a:chExt cx="2438400" cy="6650033"/>
            </a:xfrm>
          </p:grpSpPr>
          <p:sp>
            <p:nvSpPr>
              <p:cNvPr id="12" name="Rectangle 2" descr="Wide upward diagonal">
                <a:extLst>
                  <a:ext uri="{FF2B5EF4-FFF2-40B4-BE49-F238E27FC236}">
                    <a16:creationId xmlns:a16="http://schemas.microsoft.com/office/drawing/2014/main" id="{D388CCDB-70F5-49EE-9C9E-3FBFC6338DE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12523" y="2149476"/>
                <a:ext cx="2438400" cy="1828800"/>
              </a:xfrm>
              <a:prstGeom prst="rect">
                <a:avLst/>
              </a:prstGeom>
              <a:pattFill prst="wdUpDiag">
                <a:fgClr>
                  <a:schemeClr val="bg2"/>
                </a:fgClr>
                <a:bgClr>
                  <a:srgbClr val="FFFFFF"/>
                </a:bgClr>
              </a:pattFill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>
                  <a:buClrTx/>
                  <a:defRPr/>
                </a:pPr>
                <a:r>
                  <a:rPr lang="en-US" sz="1800" kern="1200" dirty="0">
                    <a:solidFill>
                      <a:prstClr val="black"/>
                    </a:solidFill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currently unused but </a:t>
                </a:r>
              </a:p>
              <a:p>
                <a:pPr algn="ctr">
                  <a:buClrTx/>
                  <a:defRPr/>
                </a:pPr>
                <a:r>
                  <a:rPr lang="en-US" sz="1800" kern="1200" dirty="0">
                    <a:solidFill>
                      <a:prstClr val="black"/>
                    </a:solidFill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available memory</a:t>
                </a:r>
              </a:p>
            </p:txBody>
          </p:sp>
          <p:sp>
            <p:nvSpPr>
              <p:cNvPr id="13" name="Rectangle 5">
                <a:extLst>
                  <a:ext uri="{FF2B5EF4-FFF2-40B4-BE49-F238E27FC236}">
                    <a16:creationId xmlns:a16="http://schemas.microsoft.com/office/drawing/2014/main" id="{D24FB210-97A6-4CC3-B526-E82B9D511BF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12523" y="1616076"/>
                <a:ext cx="2438400" cy="4572000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buClrTx/>
                  <a:defRPr/>
                </a:pPr>
                <a:endParaRPr lang="en-US" kern="1200">
                  <a:solidFill>
                    <a:prstClr val="black"/>
                  </a:solidFill>
                  <a:latin typeface="Calibri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14" name="Rectangle 6">
                <a:extLst>
                  <a:ext uri="{FF2B5EF4-FFF2-40B4-BE49-F238E27FC236}">
                    <a16:creationId xmlns:a16="http://schemas.microsoft.com/office/drawing/2014/main" id="{F438C486-1A84-442A-BA7D-2063F4275AC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12523" y="5349876"/>
                <a:ext cx="2438400" cy="838200"/>
              </a:xfrm>
              <a:prstGeom prst="rect">
                <a:avLst/>
              </a:prstGeom>
              <a:solidFill>
                <a:srgbClr val="FFFF00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buClrTx/>
                  <a:defRPr/>
                </a:pPr>
                <a:endParaRPr lang="en-US" kern="1200">
                  <a:solidFill>
                    <a:prstClr val="black"/>
                  </a:solidFill>
                  <a:latin typeface="Calibri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15" name="Rectangle 7">
                <a:extLst>
                  <a:ext uri="{FF2B5EF4-FFF2-40B4-BE49-F238E27FC236}">
                    <a16:creationId xmlns:a16="http://schemas.microsoft.com/office/drawing/2014/main" id="{2AD88CF5-1615-4CC1-9D21-B6CC211E6DB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12523" y="4664076"/>
                <a:ext cx="2438400" cy="685800"/>
              </a:xfrm>
              <a:prstGeom prst="rect">
                <a:avLst/>
              </a:prstGeom>
              <a:solidFill>
                <a:srgbClr val="00B0F0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buClrTx/>
                  <a:defRPr/>
                </a:pPr>
                <a:endParaRPr lang="en-US" kern="1200">
                  <a:solidFill>
                    <a:prstClr val="black"/>
                  </a:solidFill>
                  <a:latin typeface="Calibri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16" name="Line 8">
                <a:extLst>
                  <a:ext uri="{FF2B5EF4-FFF2-40B4-BE49-F238E27FC236}">
                    <a16:creationId xmlns:a16="http://schemas.microsoft.com/office/drawing/2014/main" id="{F202476A-11A9-4679-B40D-975419C2E04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412523" y="3978276"/>
                <a:ext cx="243840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prstDash val="lgDash"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buClrTx/>
                  <a:defRPr/>
                </a:pPr>
                <a:endParaRPr lang="en-US" kern="1200">
                  <a:solidFill>
                    <a:prstClr val="black"/>
                  </a:solidFill>
                  <a:latin typeface="Calibri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17" name="Line 9">
                <a:extLst>
                  <a:ext uri="{FF2B5EF4-FFF2-40B4-BE49-F238E27FC236}">
                    <a16:creationId xmlns:a16="http://schemas.microsoft.com/office/drawing/2014/main" id="{2321A98D-FE58-48A4-B281-E498B9C033E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412523" y="2143037"/>
                <a:ext cx="243840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prstDash val="lgDash"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buClrTx/>
                  <a:defRPr/>
                </a:pPr>
                <a:endParaRPr lang="en-US" kern="1200">
                  <a:solidFill>
                    <a:prstClr val="black"/>
                  </a:solidFill>
                  <a:latin typeface="Calibri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18" name="Text Box 10">
                <a:extLst>
                  <a:ext uri="{FF2B5EF4-FFF2-40B4-BE49-F238E27FC236}">
                    <a16:creationId xmlns:a16="http://schemas.microsoft.com/office/drawing/2014/main" id="{41A997A6-164F-4BD2-BA0C-2F918096A5A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199051" y="5440678"/>
                <a:ext cx="841898" cy="61555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>
                  <a:buClrTx/>
                  <a:defRPr/>
                </a:pPr>
                <a:r>
                  <a:rPr lang="en-US" sz="2400" kern="1200" dirty="0">
                    <a:solidFill>
                      <a:prstClr val="black"/>
                    </a:solidFill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code</a:t>
                </a:r>
              </a:p>
            </p:txBody>
          </p:sp>
          <p:sp>
            <p:nvSpPr>
              <p:cNvPr id="19" name="Text Box 11">
                <a:extLst>
                  <a:ext uri="{FF2B5EF4-FFF2-40B4-BE49-F238E27FC236}">
                    <a16:creationId xmlns:a16="http://schemas.microsoft.com/office/drawing/2014/main" id="{31ED87B4-5544-452F-B6D3-960374A4177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861135" y="4676777"/>
                <a:ext cx="1579278" cy="61555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>
                  <a:buClrTx/>
                  <a:defRPr/>
                </a:pPr>
                <a:r>
                  <a:rPr lang="en-US" sz="2400" kern="1200">
                    <a:solidFill>
                      <a:prstClr val="black"/>
                    </a:solidFill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static data</a:t>
                </a:r>
              </a:p>
            </p:txBody>
          </p:sp>
          <p:sp>
            <p:nvSpPr>
              <p:cNvPr id="20" name="Text Box 12">
                <a:extLst>
                  <a:ext uri="{FF2B5EF4-FFF2-40B4-BE49-F238E27FC236}">
                    <a16:creationId xmlns:a16="http://schemas.microsoft.com/office/drawing/2014/main" id="{449871CF-16A3-471A-9317-FC3B596FD19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229022" y="3990975"/>
                <a:ext cx="843501" cy="61555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>
                  <a:buClrTx/>
                  <a:defRPr/>
                </a:pPr>
                <a:r>
                  <a:rPr lang="en-US" sz="2400" kern="1200">
                    <a:solidFill>
                      <a:prstClr val="black"/>
                    </a:solidFill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heap</a:t>
                </a:r>
              </a:p>
            </p:txBody>
          </p:sp>
          <p:sp>
            <p:nvSpPr>
              <p:cNvPr id="21" name="Text Box 13">
                <a:extLst>
                  <a:ext uri="{FF2B5EF4-FFF2-40B4-BE49-F238E27FC236}">
                    <a16:creationId xmlns:a16="http://schemas.microsoft.com/office/drawing/2014/main" id="{283462D4-BC88-4968-9628-67A4243DD47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208183" y="1616076"/>
                <a:ext cx="885179" cy="61555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>
                  <a:buClrTx/>
                  <a:defRPr/>
                </a:pPr>
                <a:r>
                  <a:rPr lang="en-US" sz="2400" kern="1200" dirty="0">
                    <a:solidFill>
                      <a:prstClr val="black"/>
                    </a:solidFill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stack</a:t>
                </a:r>
              </a:p>
            </p:txBody>
          </p:sp>
          <p:sp>
            <p:nvSpPr>
              <p:cNvPr id="22" name="Line 14">
                <a:extLst>
                  <a:ext uri="{FF2B5EF4-FFF2-40B4-BE49-F238E27FC236}">
                    <a16:creationId xmlns:a16="http://schemas.microsoft.com/office/drawing/2014/main" id="{984E180F-B02B-4C4B-B0BB-A4B2F4F99D7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631723" y="3597276"/>
                <a:ext cx="0" cy="381000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buClrTx/>
                  <a:defRPr/>
                </a:pPr>
                <a:endParaRPr lang="en-US" kern="1200">
                  <a:solidFill>
                    <a:prstClr val="black"/>
                  </a:solidFill>
                  <a:latin typeface="Calibri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23" name="Line 15">
                <a:extLst>
                  <a:ext uri="{FF2B5EF4-FFF2-40B4-BE49-F238E27FC236}">
                    <a16:creationId xmlns:a16="http://schemas.microsoft.com/office/drawing/2014/main" id="{F9A24A27-B8A2-4348-BC00-FE9B751A4DB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31723" y="2149476"/>
                <a:ext cx="0" cy="381000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buClrTx/>
                  <a:defRPr/>
                </a:pPr>
                <a:endParaRPr lang="en-US" kern="1200">
                  <a:solidFill>
                    <a:prstClr val="black"/>
                  </a:solidFill>
                  <a:latin typeface="Calibri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24" name="Text Box 17">
                <a:extLst>
                  <a:ext uri="{FF2B5EF4-FFF2-40B4-BE49-F238E27FC236}">
                    <a16:creationId xmlns:a16="http://schemas.microsoft.com/office/drawing/2014/main" id="{B8DE2855-F887-4591-9F8E-702F572BE2E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796697" y="1088604"/>
                <a:ext cx="1646605" cy="49244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>
                  <a:buClrTx/>
                  <a:defRPr/>
                </a:pPr>
                <a:r>
                  <a:rPr lang="en-US" b="1" kern="1200" dirty="0">
                    <a:solidFill>
                      <a:prstClr val="black"/>
                    </a:solidFill>
                    <a:latin typeface="Inconsolata" panose="020B0609030003000000" pitchFamily="49" charset="0"/>
                    <a:ea typeface="ＭＳ Ｐゴシック" charset="-128"/>
                    <a:cs typeface="Courier"/>
                  </a:rPr>
                  <a:t>~ 0xFFFFFFFF</a:t>
                </a:r>
                <a:endParaRPr lang="en-US" sz="1600" b="1" kern="1200" dirty="0">
                  <a:solidFill>
                    <a:prstClr val="black"/>
                  </a:solidFill>
                  <a:latin typeface="Inconsolata" panose="020B0609030003000000" pitchFamily="49" charset="0"/>
                  <a:ea typeface="ＭＳ Ｐゴシック" charset="-128"/>
                  <a:cs typeface="Courier"/>
                </a:endParaRPr>
              </a:p>
            </p:txBody>
          </p:sp>
          <p:sp>
            <p:nvSpPr>
              <p:cNvPr id="25" name="Text Box 18">
                <a:extLst>
                  <a:ext uri="{FF2B5EF4-FFF2-40B4-BE49-F238E27FC236}">
                    <a16:creationId xmlns:a16="http://schemas.microsoft.com/office/drawing/2014/main" id="{D46E1BD5-52E8-4E23-99D4-9E9E7755799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827468" y="6190869"/>
                <a:ext cx="1646605" cy="49244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>
                  <a:buClrTx/>
                  <a:defRPr/>
                </a:pPr>
                <a:r>
                  <a:rPr lang="en-US" b="1" kern="1200" dirty="0">
                    <a:solidFill>
                      <a:prstClr val="black"/>
                    </a:solidFill>
                    <a:latin typeface="Inconsolata" panose="020B0609030003000000" pitchFamily="49" charset="0"/>
                    <a:ea typeface="ＭＳ Ｐゴシック" charset="-128"/>
                    <a:cs typeface="Courier"/>
                  </a:rPr>
                  <a:t>~ 0x00000000</a:t>
                </a:r>
                <a:endParaRPr lang="en-US" sz="1600" b="1" kern="1200" dirty="0">
                  <a:solidFill>
                    <a:prstClr val="black"/>
                  </a:solidFill>
                  <a:latin typeface="Inconsolata" panose="020B0609030003000000" pitchFamily="49" charset="0"/>
                  <a:ea typeface="ＭＳ Ｐゴシック" charset="-128"/>
                  <a:cs typeface="Courier"/>
                </a:endParaRPr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19947EFF-0927-4683-A922-FCB1D49A26D1}"/>
                  </a:ext>
                </a:extLst>
              </p:cNvPr>
              <p:cNvSpPr txBox="1"/>
              <p:nvPr/>
            </p:nvSpPr>
            <p:spPr>
              <a:xfrm>
                <a:off x="6655946" y="33279"/>
                <a:ext cx="1989647" cy="8617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buClrTx/>
                </a:pPr>
                <a:r>
                  <a:rPr lang="en-US" dirty="0">
                    <a:solidFill>
                      <a:prstClr val="black"/>
                    </a:solidFill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Potential</a:t>
                </a:r>
                <a:r>
                  <a:rPr lang="en-US" kern="1200" dirty="0">
                    <a:solidFill>
                      <a:prstClr val="black"/>
                    </a:solidFill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 Layout</a:t>
                </a:r>
              </a:p>
              <a:p>
                <a:pPr algn="ctr">
                  <a:buClrTx/>
                </a:pPr>
                <a:r>
                  <a:rPr lang="en-US" kern="1200" dirty="0">
                    <a:solidFill>
                      <a:prstClr val="black"/>
                    </a:solidFill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(32-bit addresses)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262999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D6E876-D549-4EB6-80A4-CBDBC43DEB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Comparing “Apples” to “Oranges”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11BF95-AAB0-410F-9668-39E22D85B1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620" y="768096"/>
            <a:ext cx="8343900" cy="4379373"/>
          </a:xfrm>
        </p:spPr>
        <p:txBody>
          <a:bodyPr/>
          <a:lstStyle/>
          <a:p>
            <a:r>
              <a:rPr lang="en-US" dirty="0"/>
              <a:t>When the addresses differ, they are not equal.</a:t>
            </a:r>
          </a:p>
          <a:p>
            <a:pPr lvl="1"/>
            <a:r>
              <a:rPr lang="en-US" dirty="0"/>
              <a:t>So, you have to be careful when comparing them.</a:t>
            </a:r>
          </a:p>
          <a:p>
            <a:pPr lvl="1"/>
            <a:r>
              <a:rPr lang="en-US" dirty="0"/>
              <a:t>This is similar to Java when considering</a:t>
            </a:r>
            <a:r>
              <a:rPr lang="en-US" dirty="0">
                <a:latin typeface="Inconsolata" panose="020B0609030003000000" pitchFamily="49" charset="0"/>
              </a:rPr>
              <a:t> == </a:t>
            </a:r>
            <a:r>
              <a:rPr lang="en-US" dirty="0"/>
              <a:t>versus</a:t>
            </a:r>
            <a:r>
              <a:rPr lang="en-US" dirty="0">
                <a:latin typeface="Inconsolata" panose="020B0609030003000000" pitchFamily="49" charset="0"/>
              </a:rPr>
              <a:t> </a:t>
            </a:r>
            <a:r>
              <a:rPr lang="en-US" dirty="0" err="1">
                <a:latin typeface="Inconsolata" panose="020B0609030003000000" pitchFamily="49" charset="0"/>
              </a:rPr>
              <a:t>String.equals</a:t>
            </a:r>
            <a:r>
              <a:rPr lang="en-US" dirty="0">
                <a:latin typeface="Inconsolata" panose="020B0609030003000000" pitchFamily="49" charset="0"/>
              </a:rPr>
              <a:t>()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135BA86-E522-4972-9654-D1967C2042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CS/COE 0449 – Spring 2019/2020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FCED24-58C5-4DE0-92FE-0A00E0C4A4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AD609-F83C-4414-814B-B5A2DF99692C}" type="slidenum">
              <a:rPr lang="en-US" smtClean="0"/>
              <a:pPr/>
              <a:t>40</a:t>
            </a:fld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7249768-7897-4126-B659-2E41BAFF5B27}"/>
              </a:ext>
            </a:extLst>
          </p:cNvPr>
          <p:cNvSpPr txBox="1">
            <a:spLocks/>
          </p:cNvSpPr>
          <p:nvPr/>
        </p:nvSpPr>
        <p:spPr>
          <a:xfrm>
            <a:off x="256540" y="1967789"/>
            <a:ext cx="8602167" cy="367154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FF0000"/>
              </a:buClr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buNone/>
            </a:pPr>
            <a:r>
              <a:rPr lang="en-US" sz="2400" dirty="0">
                <a:solidFill>
                  <a:srgbClr val="7030A0"/>
                </a:solidFill>
                <a:latin typeface="Inconsolata" panose="020B0609030003000000" pitchFamily="49" charset="0"/>
              </a:rPr>
              <a:t>#include </a:t>
            </a:r>
            <a:r>
              <a:rPr lang="en-US" sz="2400" dirty="0">
                <a:latin typeface="Inconsolata" panose="020B0609030003000000" pitchFamily="49" charset="0"/>
              </a:rPr>
              <a:t>&lt;</a:t>
            </a:r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  <a:latin typeface="Inconsolata" panose="020B0609030003000000" pitchFamily="49" charset="0"/>
              </a:rPr>
              <a:t>stdio.h</a:t>
            </a:r>
            <a:r>
              <a:rPr lang="en-US" sz="2400" dirty="0">
                <a:latin typeface="Inconsolata" panose="020B0609030003000000" pitchFamily="49" charset="0"/>
              </a:rPr>
              <a:t>&gt; 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Inconsolata" panose="020B0609030003000000" pitchFamily="49" charset="0"/>
              </a:rPr>
              <a:t>// For '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Inconsolata" panose="020B0609030003000000" pitchFamily="49" charset="0"/>
              </a:rPr>
              <a:t>printf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Inconsolata" panose="020B0609030003000000" pitchFamily="49" charset="0"/>
              </a:rPr>
              <a:t>'</a:t>
            </a:r>
            <a:endParaRPr lang="en-US" sz="2400" dirty="0">
              <a:solidFill>
                <a:srgbClr val="7030A0"/>
              </a:solidFill>
              <a:latin typeface="Inconsolata" panose="020B0609030003000000" pitchFamily="49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US" sz="2400" dirty="0">
                <a:solidFill>
                  <a:srgbClr val="7030A0"/>
                </a:solidFill>
                <a:latin typeface="Inconsolata" panose="020B0609030003000000" pitchFamily="49" charset="0"/>
              </a:rPr>
              <a:t>#include </a:t>
            </a:r>
            <a:r>
              <a:rPr lang="en-US" sz="2400" dirty="0">
                <a:latin typeface="Inconsolata" panose="020B0609030003000000" pitchFamily="49" charset="0"/>
              </a:rPr>
              <a:t>&lt;</a:t>
            </a:r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  <a:latin typeface="Inconsolata" panose="020B0609030003000000" pitchFamily="49" charset="0"/>
              </a:rPr>
              <a:t>string.h</a:t>
            </a:r>
            <a:r>
              <a:rPr lang="en-US" sz="2400" dirty="0">
                <a:latin typeface="Inconsolata" panose="020B0609030003000000" pitchFamily="49" charset="0"/>
              </a:rPr>
              <a:t>&gt; 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Inconsolata" panose="020B0609030003000000" pitchFamily="49" charset="0"/>
              </a:rPr>
              <a:t>// For '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Inconsolata" panose="020B0609030003000000" pitchFamily="49" charset="0"/>
              </a:rPr>
              <a:t>strncmp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Inconsolata" panose="020B0609030003000000" pitchFamily="49" charset="0"/>
              </a:rPr>
              <a:t>'</a:t>
            </a:r>
          </a:p>
          <a:p>
            <a:pPr marL="0" indent="0">
              <a:spcBef>
                <a:spcPts val="600"/>
              </a:spcBef>
              <a:buNone/>
            </a:pPr>
            <a:endParaRPr lang="en-US" sz="2400" dirty="0">
              <a:solidFill>
                <a:schemeClr val="accent6">
                  <a:lumMod val="50000"/>
                </a:schemeClr>
              </a:solidFill>
              <a:latin typeface="Inconsolata" panose="020B0609030003000000" pitchFamily="49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void</a:t>
            </a:r>
            <a:r>
              <a:rPr lang="en-US" sz="2400" dirty="0">
                <a:latin typeface="Inconsolata" panose="020B0609030003000000" pitchFamily="49" charset="0"/>
              </a:rPr>
              <a:t> main(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void</a:t>
            </a:r>
            <a:r>
              <a:rPr lang="en-US" sz="2400" dirty="0">
                <a:latin typeface="Inconsolata" panose="020B0609030003000000" pitchFamily="49" charset="0"/>
              </a:rPr>
              <a:t>) {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  char</a:t>
            </a:r>
            <a:r>
              <a:rPr lang="en-US" sz="2400" dirty="0">
                <a:latin typeface="Inconsolata" panose="020B0609030003000000" pitchFamily="49" charset="0"/>
              </a:rPr>
              <a:t> string1[] = 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Inconsolata" panose="020B0609030003000000" pitchFamily="49" charset="0"/>
              </a:rPr>
              <a:t>"apples"</a:t>
            </a:r>
            <a:r>
              <a:rPr lang="en-US" sz="2400" dirty="0">
                <a:latin typeface="Inconsolata" panose="020B0609030003000000" pitchFamily="49" charset="0"/>
              </a:rPr>
              <a:t>;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400" dirty="0">
                <a:latin typeface="Inconsolata" panose="020B0609030003000000" pitchFamily="49" charset="0"/>
              </a:rPr>
              <a:t> 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char</a:t>
            </a:r>
            <a:r>
              <a:rPr lang="en-US" sz="2400" dirty="0">
                <a:latin typeface="Inconsolata" panose="020B0609030003000000" pitchFamily="49" charset="0"/>
              </a:rPr>
              <a:t> string2[] = 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Inconsolata" panose="020B0609030003000000" pitchFamily="49" charset="0"/>
              </a:rPr>
              <a:t>"apples"</a:t>
            </a:r>
            <a:r>
              <a:rPr lang="en-US" sz="2400" dirty="0">
                <a:latin typeface="Inconsolata" panose="020B0609030003000000" pitchFamily="49" charset="0"/>
              </a:rPr>
              <a:t>;</a:t>
            </a:r>
          </a:p>
          <a:p>
            <a:pPr marL="0" indent="0">
              <a:spcBef>
                <a:spcPts val="600"/>
              </a:spcBef>
              <a:buNone/>
            </a:pPr>
            <a:endParaRPr lang="en-US" sz="2400" dirty="0">
              <a:latin typeface="Inconsolata" panose="020B0609030003000000" pitchFamily="49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US" sz="2400" dirty="0">
                <a:latin typeface="Inconsolata" panose="020B0609030003000000" pitchFamily="49" charset="0"/>
              </a:rPr>
              <a:t> 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if</a:t>
            </a:r>
            <a:r>
              <a:rPr lang="en-US" sz="2400" dirty="0">
                <a:latin typeface="Inconsolata" panose="020B0609030003000000" pitchFamily="49" charset="0"/>
              </a:rPr>
              <a:t> (string1 == string2) {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400" dirty="0">
                <a:latin typeface="Inconsolata" panose="020B0609030003000000" pitchFamily="49" charset="0"/>
              </a:rPr>
              <a:t>    </a:t>
            </a:r>
            <a:r>
              <a:rPr lang="en-US" sz="2400" dirty="0" err="1">
                <a:latin typeface="Inconsolata" panose="020B0609030003000000" pitchFamily="49" charset="0"/>
              </a:rPr>
              <a:t>printf</a:t>
            </a:r>
            <a:r>
              <a:rPr lang="en-US" sz="2400" dirty="0">
                <a:latin typeface="Inconsolata" panose="020B0609030003000000" pitchFamily="49" charset="0"/>
              </a:rPr>
              <a:t>(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Inconsolata" panose="020B0609030003000000" pitchFamily="49" charset="0"/>
              </a:rPr>
              <a:t>"same\n"</a:t>
            </a:r>
            <a:r>
              <a:rPr lang="en-US" sz="2400" dirty="0">
                <a:latin typeface="Inconsolata" panose="020B0609030003000000" pitchFamily="49" charset="0"/>
              </a:rPr>
              <a:t>);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Inconsolata" panose="020B0609030003000000" pitchFamily="49" charset="0"/>
              </a:rPr>
              <a:t> // This does not run!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400" dirty="0">
                <a:latin typeface="Inconsolata" panose="020B0609030003000000" pitchFamily="49" charset="0"/>
              </a:rPr>
              <a:t>  }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400" dirty="0">
                <a:latin typeface="Inconsolata" panose="020B0609030003000000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329490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D6E876-D549-4EB6-80A4-CBDBC43DEB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Comparing “Apples” to “Oranges”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311BF95-AAB0-410F-9668-39E22D85B11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88620" y="768096"/>
                <a:ext cx="8343900" cy="4379373"/>
              </a:xfrm>
            </p:spPr>
            <p:txBody>
              <a:bodyPr/>
              <a:lstStyle/>
              <a:p>
                <a:r>
                  <a:rPr lang="en-US" dirty="0"/>
                  <a:t>To compare values instead, use the standard library’s</a:t>
                </a:r>
                <a:r>
                  <a:rPr lang="en-US" dirty="0">
                    <a:latin typeface="Inconsolata" panose="020B0609030003000000" pitchFamily="49" charset="0"/>
                  </a:rPr>
                  <a:t> </a:t>
                </a:r>
                <a:r>
                  <a:rPr lang="en-US" dirty="0" err="1">
                    <a:latin typeface="Inconsolata" panose="020B0609030003000000" pitchFamily="49" charset="0"/>
                  </a:rPr>
                  <a:t>strcmp</a:t>
                </a:r>
                <a:r>
                  <a:rPr lang="en-US" dirty="0"/>
                  <a:t>.</a:t>
                </a:r>
              </a:p>
              <a:p>
                <a:pPr lvl="1"/>
                <a:r>
                  <a:rPr lang="en-US" dirty="0"/>
                  <a:t>This will perform a byte-by-byte comparison of the string.</a:t>
                </a:r>
              </a:p>
              <a:p>
                <a:pPr lvl="2"/>
                <a:r>
                  <a:rPr lang="en-US" dirty="0"/>
                  <a:t>Upon finding a difference, it returns rough difference between those contrary bytes.</a:t>
                </a:r>
              </a:p>
              <a:p>
                <a:pPr lvl="2"/>
                <a:r>
                  <a:rPr lang="en-US" dirty="0"/>
                  <a:t>When they are the same, then the difference is 0!</a:t>
                </a:r>
              </a:p>
              <a:p>
                <a:pPr lvl="1"/>
                <a:r>
                  <a:rPr lang="en-US" dirty="0"/>
                  <a:t>Therefore, it is case sensitive! It also has 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b="0" dirty="0"/>
                  <a:t> time complexity.</a:t>
                </a:r>
              </a:p>
              <a:p>
                <a:pPr lvl="1"/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311BF95-AAB0-410F-9668-39E22D85B11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8620" y="768096"/>
                <a:ext cx="8343900" cy="4379373"/>
              </a:xfrm>
              <a:blipFill>
                <a:blip r:embed="rId2"/>
                <a:stretch>
                  <a:fillRect l="-730" t="-16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135BA86-E522-4972-9654-D1967C2042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CS/COE 0449 – Spring 2019/2020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FCED24-58C5-4DE0-92FE-0A00E0C4A4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AD609-F83C-4414-814B-B5A2DF99692C}" type="slidenum">
              <a:rPr lang="en-US" smtClean="0"/>
              <a:pPr/>
              <a:t>41</a:t>
            </a:fld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2F8FEA1-F7B2-4AC7-A38C-3C7B17D3F671}"/>
              </a:ext>
            </a:extLst>
          </p:cNvPr>
          <p:cNvSpPr txBox="1">
            <a:spLocks/>
          </p:cNvSpPr>
          <p:nvPr/>
        </p:nvSpPr>
        <p:spPr>
          <a:xfrm>
            <a:off x="256540" y="2362810"/>
            <a:ext cx="8602167" cy="327652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FF0000"/>
              </a:buClr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buNone/>
            </a:pPr>
            <a:r>
              <a:rPr lang="en-US" sz="2400" dirty="0">
                <a:solidFill>
                  <a:srgbClr val="7030A0"/>
                </a:solidFill>
                <a:latin typeface="Inconsolata" panose="020B0609030003000000" pitchFamily="49" charset="0"/>
              </a:rPr>
              <a:t>#include </a:t>
            </a:r>
            <a:r>
              <a:rPr lang="en-US" sz="2400" dirty="0">
                <a:latin typeface="Inconsolata" panose="020B0609030003000000" pitchFamily="49" charset="0"/>
              </a:rPr>
              <a:t>&lt;</a:t>
            </a:r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  <a:latin typeface="Inconsolata" panose="020B0609030003000000" pitchFamily="49" charset="0"/>
              </a:rPr>
              <a:t>stdio.h</a:t>
            </a:r>
            <a:r>
              <a:rPr lang="en-US" sz="2400" dirty="0">
                <a:latin typeface="Inconsolata" panose="020B0609030003000000" pitchFamily="49" charset="0"/>
              </a:rPr>
              <a:t>&gt; 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Inconsolata" panose="020B0609030003000000" pitchFamily="49" charset="0"/>
              </a:rPr>
              <a:t>// For '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Inconsolata" panose="020B0609030003000000" pitchFamily="49" charset="0"/>
              </a:rPr>
              <a:t>printf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Inconsolata" panose="020B0609030003000000" pitchFamily="49" charset="0"/>
              </a:rPr>
              <a:t>'</a:t>
            </a:r>
            <a:endParaRPr lang="en-US" sz="2400" dirty="0">
              <a:solidFill>
                <a:srgbClr val="7030A0"/>
              </a:solidFill>
              <a:latin typeface="Inconsolata" panose="020B0609030003000000" pitchFamily="49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US" sz="2400" dirty="0">
                <a:solidFill>
                  <a:srgbClr val="7030A0"/>
                </a:solidFill>
                <a:latin typeface="Inconsolata" panose="020B0609030003000000" pitchFamily="49" charset="0"/>
              </a:rPr>
              <a:t>#include </a:t>
            </a:r>
            <a:r>
              <a:rPr lang="en-US" sz="2400" dirty="0">
                <a:latin typeface="Inconsolata" panose="020B0609030003000000" pitchFamily="49" charset="0"/>
              </a:rPr>
              <a:t>&lt;</a:t>
            </a:r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  <a:latin typeface="Inconsolata" panose="020B0609030003000000" pitchFamily="49" charset="0"/>
              </a:rPr>
              <a:t>string.h</a:t>
            </a:r>
            <a:r>
              <a:rPr lang="en-US" sz="2400" dirty="0">
                <a:latin typeface="Inconsolata" panose="020B0609030003000000" pitchFamily="49" charset="0"/>
              </a:rPr>
              <a:t>&gt; 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Inconsolata" panose="020B0609030003000000" pitchFamily="49" charset="0"/>
              </a:rPr>
              <a:t>// For '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Inconsolata" panose="020B0609030003000000" pitchFamily="49" charset="0"/>
              </a:rPr>
              <a:t>strncmp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Inconsolata" panose="020B0609030003000000" pitchFamily="49" charset="0"/>
              </a:rPr>
              <a:t>'</a:t>
            </a:r>
          </a:p>
          <a:p>
            <a:pPr marL="0" indent="0">
              <a:spcBef>
                <a:spcPts val="600"/>
              </a:spcBef>
              <a:buNone/>
            </a:pPr>
            <a:endParaRPr lang="en-US" sz="2400" dirty="0">
              <a:solidFill>
                <a:schemeClr val="accent6">
                  <a:lumMod val="50000"/>
                </a:schemeClr>
              </a:solidFill>
              <a:latin typeface="Inconsolata" panose="020B0609030003000000" pitchFamily="49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void</a:t>
            </a:r>
            <a:r>
              <a:rPr lang="en-US" sz="2400" dirty="0">
                <a:latin typeface="Inconsolata" panose="020B0609030003000000" pitchFamily="49" charset="0"/>
              </a:rPr>
              <a:t> main(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void</a:t>
            </a:r>
            <a:r>
              <a:rPr lang="en-US" sz="2400" dirty="0">
                <a:latin typeface="Inconsolata" panose="020B0609030003000000" pitchFamily="49" charset="0"/>
              </a:rPr>
              <a:t>) {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  char</a:t>
            </a:r>
            <a:r>
              <a:rPr lang="en-US" sz="2400" dirty="0">
                <a:latin typeface="Inconsolata" panose="020B0609030003000000" pitchFamily="49" charset="0"/>
              </a:rPr>
              <a:t>* string1 = 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Inconsolata" panose="020B0609030003000000" pitchFamily="49" charset="0"/>
              </a:rPr>
              <a:t>"apples"</a:t>
            </a:r>
            <a:r>
              <a:rPr lang="en-US" sz="2400" dirty="0">
                <a:latin typeface="Inconsolata" panose="020B0609030003000000" pitchFamily="49" charset="0"/>
              </a:rPr>
              <a:t>;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400" dirty="0">
                <a:latin typeface="Inconsolata" panose="020B0609030003000000" pitchFamily="49" charset="0"/>
              </a:rPr>
              <a:t> 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char</a:t>
            </a:r>
            <a:r>
              <a:rPr lang="en-US" sz="2400" dirty="0">
                <a:latin typeface="Inconsolata" panose="020B0609030003000000" pitchFamily="49" charset="0"/>
              </a:rPr>
              <a:t>* string2 = 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Inconsolata" panose="020B0609030003000000" pitchFamily="49" charset="0"/>
              </a:rPr>
              <a:t>"apples"</a:t>
            </a:r>
            <a:r>
              <a:rPr lang="en-US" sz="2400" dirty="0">
                <a:latin typeface="Inconsolata" panose="020B0609030003000000" pitchFamily="49" charset="0"/>
              </a:rPr>
              <a:t>;</a:t>
            </a:r>
          </a:p>
          <a:p>
            <a:pPr marL="0" indent="0">
              <a:spcBef>
                <a:spcPts val="600"/>
              </a:spcBef>
              <a:buNone/>
            </a:pPr>
            <a:endParaRPr lang="en-US" sz="2400" dirty="0">
              <a:latin typeface="Inconsolata" panose="020B0609030003000000" pitchFamily="49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US" sz="2400" dirty="0">
                <a:latin typeface="Inconsolata" panose="020B0609030003000000" pitchFamily="49" charset="0"/>
              </a:rPr>
              <a:t> 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if</a:t>
            </a:r>
            <a:r>
              <a:rPr lang="en-US" sz="2400" dirty="0">
                <a:latin typeface="Inconsolata" panose="020B0609030003000000" pitchFamily="49" charset="0"/>
              </a:rPr>
              <a:t> (</a:t>
            </a:r>
            <a:r>
              <a:rPr lang="en-US" sz="2400" dirty="0" err="1">
                <a:solidFill>
                  <a:srgbClr val="7030A0"/>
                </a:solidFill>
                <a:latin typeface="Inconsolata" panose="020B0609030003000000" pitchFamily="49" charset="0"/>
              </a:rPr>
              <a:t>strcmp</a:t>
            </a:r>
            <a:r>
              <a:rPr lang="en-US" sz="2400" dirty="0">
                <a:solidFill>
                  <a:srgbClr val="7030A0"/>
                </a:solidFill>
                <a:latin typeface="Inconsolata" panose="020B0609030003000000" pitchFamily="49" charset="0"/>
              </a:rPr>
              <a:t>(string1, string2) == 0</a:t>
            </a:r>
            <a:r>
              <a:rPr lang="en-US" sz="2400" dirty="0">
                <a:latin typeface="Inconsolata" panose="020B0609030003000000" pitchFamily="49" charset="0"/>
              </a:rPr>
              <a:t>) {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400" dirty="0">
                <a:latin typeface="Inconsolata" panose="020B0609030003000000" pitchFamily="49" charset="0"/>
              </a:rPr>
              <a:t>    </a:t>
            </a:r>
            <a:r>
              <a:rPr lang="en-US" sz="2400" dirty="0" err="1">
                <a:latin typeface="Inconsolata" panose="020B0609030003000000" pitchFamily="49" charset="0"/>
              </a:rPr>
              <a:t>printf</a:t>
            </a:r>
            <a:r>
              <a:rPr lang="en-US" sz="2400" dirty="0">
                <a:latin typeface="Inconsolata" panose="020B0609030003000000" pitchFamily="49" charset="0"/>
              </a:rPr>
              <a:t>(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Inconsolata" panose="020B0609030003000000" pitchFamily="49" charset="0"/>
              </a:rPr>
              <a:t>"same\n"</a:t>
            </a:r>
            <a:r>
              <a:rPr lang="en-US" sz="2400" dirty="0">
                <a:latin typeface="Inconsolata" panose="020B0609030003000000" pitchFamily="49" charset="0"/>
              </a:rPr>
              <a:t>);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Inconsolata" panose="020B0609030003000000" pitchFamily="49" charset="0"/>
              </a:rPr>
              <a:t> // This runs!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400" dirty="0">
                <a:latin typeface="Inconsolata" panose="020B0609030003000000" pitchFamily="49" charset="0"/>
              </a:rPr>
              <a:t>  }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400" dirty="0">
                <a:latin typeface="Inconsolata" panose="020B0609030003000000" pitchFamily="49" charset="0"/>
              </a:rPr>
              <a:t>} 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Inconsolata" panose="020B0609030003000000" pitchFamily="49" charset="0"/>
              </a:rPr>
              <a:t> // You could write it as: if(!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Inconsolata" panose="020B0609030003000000" pitchFamily="49" charset="0"/>
              </a:rPr>
              <a:t>strcmp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Inconsolata" panose="020B0609030003000000" pitchFamily="49" charset="0"/>
              </a:rPr>
              <a:t>(string1, string2))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30BF0FA-4B7A-4579-B596-E2CE13E5F82A}"/>
              </a:ext>
            </a:extLst>
          </p:cNvPr>
          <p:cNvSpPr txBox="1"/>
          <p:nvPr/>
        </p:nvSpPr>
        <p:spPr>
          <a:xfrm>
            <a:off x="4898996" y="3978357"/>
            <a:ext cx="40927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7030A0"/>
                </a:solidFill>
                <a:latin typeface="Inconsolata" panose="020B0609030003000000" pitchFamily="49" charset="0"/>
                <a:ea typeface="Lato Black" panose="020B0604020202020204" charset="0"/>
                <a:cs typeface="Lato Black" panose="020B0604020202020204" charset="0"/>
              </a:rPr>
              <a:t>strcmp</a:t>
            </a:r>
            <a:r>
              <a:rPr lang="en-US" dirty="0">
                <a:solidFill>
                  <a:srgbClr val="7030A0"/>
                </a:solidFill>
                <a:latin typeface="Inconsolata" panose="020B0609030003000000" pitchFamily="49" charset="0"/>
                <a:ea typeface="Lato Black" panose="020B0604020202020204" charset="0"/>
                <a:cs typeface="Lato Black" panose="020B0604020202020204" charset="0"/>
              </a:rPr>
              <a:t> </a:t>
            </a:r>
            <a:r>
              <a:rPr lang="en-US" dirty="0">
                <a:solidFill>
                  <a:srgbClr val="7030A0"/>
                </a:solidFill>
                <a:latin typeface="Lato Black" panose="020B0604020202020204" charset="0"/>
                <a:ea typeface="Lato Black" panose="020B0604020202020204" charset="0"/>
                <a:cs typeface="Lato Black" panose="020B0604020202020204" charset="0"/>
              </a:rPr>
              <a:t>will return 0 when the strings</a:t>
            </a:r>
          </a:p>
          <a:p>
            <a:r>
              <a:rPr lang="en-US" dirty="0">
                <a:solidFill>
                  <a:srgbClr val="7030A0"/>
                </a:solidFill>
                <a:latin typeface="Lato Black" panose="020B0604020202020204" charset="0"/>
                <a:ea typeface="Lato Black" panose="020B0604020202020204" charset="0"/>
                <a:cs typeface="Lato Black" panose="020B0604020202020204" charset="0"/>
              </a:rPr>
              <a:t>               are equal.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03D5EF06-CFF9-4E37-B1B5-946A7C2135B9}"/>
              </a:ext>
            </a:extLst>
          </p:cNvPr>
          <p:cNvCxnSpPr>
            <a:cxnSpLocks/>
          </p:cNvCxnSpPr>
          <p:nvPr/>
        </p:nvCxnSpPr>
        <p:spPr>
          <a:xfrm rot="19127016" flipH="1" flipV="1">
            <a:off x="4719576" y="4270087"/>
            <a:ext cx="215757" cy="0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8898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52EE77-8779-4402-A25D-2AEB0E82F1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Appropriate string construction. A-rope-</a:t>
            </a:r>
            <a:r>
              <a:rPr lang="en-US" dirty="0" err="1"/>
              <a:t>riate</a:t>
            </a:r>
            <a:r>
              <a:rPr lang="en-US" dirty="0"/>
              <a:t>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9507B82-176C-4D6E-BB46-8AC692D4C8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CS/COE 0449 – Spring 2019/2020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2EA809-BF07-43D5-8DBC-0E8D0290AA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AD609-F83C-4414-814B-B5A2DF99692C}" type="slidenum">
              <a:rPr lang="en-US" smtClean="0"/>
              <a:pPr/>
              <a:t>42</a:t>
            </a:fld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92A7762-BE55-4904-92B5-1FE01E01C423}"/>
              </a:ext>
            </a:extLst>
          </p:cNvPr>
          <p:cNvSpPr txBox="1">
            <a:spLocks/>
          </p:cNvSpPr>
          <p:nvPr/>
        </p:nvSpPr>
        <p:spPr>
          <a:xfrm>
            <a:off x="256540" y="768095"/>
            <a:ext cx="8753635" cy="4946905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FF0000"/>
              </a:buClr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buNone/>
            </a:pPr>
            <a:r>
              <a:rPr lang="en-US" sz="2400" dirty="0">
                <a:solidFill>
                  <a:srgbClr val="7030A0"/>
                </a:solidFill>
                <a:latin typeface="Inconsolata" panose="020B0609030003000000" pitchFamily="49" charset="0"/>
              </a:rPr>
              <a:t>#include </a:t>
            </a:r>
            <a:r>
              <a:rPr lang="en-US" sz="2400" dirty="0">
                <a:latin typeface="Inconsolata" panose="020B0609030003000000" pitchFamily="49" charset="0"/>
              </a:rPr>
              <a:t>&lt;</a:t>
            </a:r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  <a:latin typeface="Inconsolata" panose="020B0609030003000000" pitchFamily="49" charset="0"/>
              </a:rPr>
              <a:t>stdio.h</a:t>
            </a:r>
            <a:r>
              <a:rPr lang="en-US" sz="2400" dirty="0">
                <a:latin typeface="Inconsolata" panose="020B0609030003000000" pitchFamily="49" charset="0"/>
              </a:rPr>
              <a:t>&gt;  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Inconsolata" panose="020B0609030003000000" pitchFamily="49" charset="0"/>
              </a:rPr>
              <a:t>// For '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Inconsolata" panose="020B0609030003000000" pitchFamily="49" charset="0"/>
              </a:rPr>
              <a:t>printf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Inconsolata" panose="020B0609030003000000" pitchFamily="49" charset="0"/>
              </a:rPr>
              <a:t>' and '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Inconsolata" panose="020B0609030003000000" pitchFamily="49" charset="0"/>
              </a:rPr>
              <a:t>scanf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Inconsolata" panose="020B0609030003000000" pitchFamily="49" charset="0"/>
              </a:rPr>
              <a:t>'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400" dirty="0">
                <a:solidFill>
                  <a:srgbClr val="7030A0"/>
                </a:solidFill>
                <a:latin typeface="Inconsolata" panose="020B0609030003000000" pitchFamily="49" charset="0"/>
              </a:rPr>
              <a:t>#include </a:t>
            </a:r>
            <a:r>
              <a:rPr lang="en-US" sz="2400" dirty="0">
                <a:latin typeface="Inconsolata" panose="020B0609030003000000" pitchFamily="49" charset="0"/>
              </a:rPr>
              <a:t>&lt;</a:t>
            </a:r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  <a:latin typeface="Inconsolata" panose="020B0609030003000000" pitchFamily="49" charset="0"/>
              </a:rPr>
              <a:t>string.h</a:t>
            </a:r>
            <a:r>
              <a:rPr lang="en-US" sz="2400" dirty="0">
                <a:latin typeface="Inconsolata" panose="020B0609030003000000" pitchFamily="49" charset="0"/>
              </a:rPr>
              <a:t>&gt; 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Inconsolata" panose="020B0609030003000000" pitchFamily="49" charset="0"/>
              </a:rPr>
              <a:t>// For '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Inconsolata" panose="020B0609030003000000" pitchFamily="49" charset="0"/>
              </a:rPr>
              <a:t>strnlen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Inconsolata" panose="020B0609030003000000" pitchFamily="49" charset="0"/>
              </a:rPr>
              <a:t>'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Inconsolata" panose="020B0609030003000000" pitchFamily="49" charset="0"/>
              </a:rPr>
              <a:t>etc</a:t>
            </a:r>
            <a:endParaRPr lang="en-US" sz="2400" dirty="0">
              <a:solidFill>
                <a:schemeClr val="accent6">
                  <a:lumMod val="50000"/>
                </a:schemeClr>
              </a:solidFill>
              <a:latin typeface="Inconsolata" panose="020B0609030003000000" pitchFamily="49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US" sz="2400" dirty="0">
                <a:solidFill>
                  <a:srgbClr val="7030A0"/>
                </a:solidFill>
                <a:latin typeface="Inconsolata" panose="020B0609030003000000" pitchFamily="49" charset="0"/>
              </a:rPr>
              <a:t>#include </a:t>
            </a:r>
            <a:r>
              <a:rPr lang="en-US" sz="2400" dirty="0">
                <a:latin typeface="Inconsolata" panose="020B0609030003000000" pitchFamily="49" charset="0"/>
              </a:rPr>
              <a:t>&lt;</a:t>
            </a:r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  <a:latin typeface="Inconsolata" panose="020B0609030003000000" pitchFamily="49" charset="0"/>
              </a:rPr>
              <a:t>stdlib.h</a:t>
            </a:r>
            <a:r>
              <a:rPr lang="en-US" sz="2400" dirty="0">
                <a:latin typeface="Inconsolata" panose="020B0609030003000000" pitchFamily="49" charset="0"/>
              </a:rPr>
              <a:t>&gt;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Inconsolata" panose="020B0609030003000000" pitchFamily="49" charset="0"/>
              </a:rPr>
              <a:t> // For '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Inconsolata" panose="020B0609030003000000" pitchFamily="49" charset="0"/>
              </a:rPr>
              <a:t>calloc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Inconsolata" panose="020B0609030003000000" pitchFamily="49" charset="0"/>
              </a:rPr>
              <a:t>' and 'free’</a:t>
            </a:r>
          </a:p>
          <a:p>
            <a:pPr marL="0" indent="0">
              <a:spcBef>
                <a:spcPts val="200"/>
              </a:spcBef>
              <a:buNone/>
            </a:pPr>
            <a:endParaRPr lang="en-US" sz="2400" dirty="0">
              <a:solidFill>
                <a:srgbClr val="7030A0"/>
              </a:solidFill>
              <a:latin typeface="Inconsolata" panose="020B0609030003000000" pitchFamily="49" charset="0"/>
            </a:endParaRPr>
          </a:p>
          <a:p>
            <a:pPr marL="0" indent="0">
              <a:spcBef>
                <a:spcPts val="200"/>
              </a:spcBef>
              <a:buNone/>
            </a:pPr>
            <a:r>
              <a:rPr lang="en-US" sz="2400" dirty="0">
                <a:solidFill>
                  <a:srgbClr val="7030A0"/>
                </a:solidFill>
                <a:latin typeface="Inconsolata" panose="020B0609030003000000" pitchFamily="49" charset="0"/>
              </a:rPr>
              <a:t>#define MAX_STRING 100</a:t>
            </a:r>
          </a:p>
          <a:p>
            <a:pPr marL="0" indent="0">
              <a:spcBef>
                <a:spcPts val="200"/>
              </a:spcBef>
              <a:buNone/>
            </a:pPr>
            <a:endParaRPr lang="en-US" sz="2400" dirty="0">
              <a:solidFill>
                <a:schemeClr val="accent1">
                  <a:lumMod val="75000"/>
                </a:schemeClr>
              </a:solidFill>
              <a:latin typeface="Inconsolata" panose="020B0609030003000000" pitchFamily="49" charset="0"/>
            </a:endParaRPr>
          </a:p>
          <a:p>
            <a:pPr marL="0" indent="0">
              <a:spcBef>
                <a:spcPts val="200"/>
              </a:spcBef>
              <a:buNone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void</a:t>
            </a:r>
            <a:r>
              <a:rPr lang="en-US" sz="2400" dirty="0">
                <a:latin typeface="Inconsolata" panose="020B0609030003000000" pitchFamily="49" charset="0"/>
              </a:rPr>
              <a:t> main(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void</a:t>
            </a:r>
            <a:r>
              <a:rPr lang="en-US" sz="2400" dirty="0">
                <a:latin typeface="Inconsolata" panose="020B0609030003000000" pitchFamily="49" charset="0"/>
              </a:rPr>
              <a:t>) {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  const char</a:t>
            </a:r>
            <a:r>
              <a:rPr lang="en-US" sz="2400" dirty="0">
                <a:latin typeface="Inconsolata" panose="020B0609030003000000" pitchFamily="49" charset="0"/>
              </a:rPr>
              <a:t>* </a:t>
            </a:r>
            <a:r>
              <a:rPr lang="en-US" sz="2400" dirty="0" err="1">
                <a:latin typeface="Inconsolata" panose="020B0609030003000000" pitchFamily="49" charset="0"/>
              </a:rPr>
              <a:t>str_start</a:t>
            </a:r>
            <a:r>
              <a:rPr lang="en-US" sz="2400" dirty="0">
                <a:latin typeface="Inconsolata" panose="020B0609030003000000" pitchFamily="49" charset="0"/>
              </a:rPr>
              <a:t> = 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Inconsolata" panose="020B0609030003000000" pitchFamily="49" charset="0"/>
              </a:rPr>
              <a:t>"Hello, "</a:t>
            </a:r>
            <a:r>
              <a:rPr lang="en-US" sz="2400" dirty="0">
                <a:latin typeface="Inconsolata" panose="020B0609030003000000" pitchFamily="49" charset="0"/>
              </a:rPr>
              <a:t>;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  const char</a:t>
            </a:r>
            <a:r>
              <a:rPr lang="en-US" sz="2400" dirty="0">
                <a:latin typeface="Inconsolata" panose="020B0609030003000000" pitchFamily="49" charset="0"/>
              </a:rPr>
              <a:t>* </a:t>
            </a:r>
            <a:r>
              <a:rPr lang="en-US" sz="2400" dirty="0" err="1">
                <a:latin typeface="Inconsolata" panose="020B0609030003000000" pitchFamily="49" charset="0"/>
              </a:rPr>
              <a:t>str_end</a:t>
            </a:r>
            <a:r>
              <a:rPr lang="en-US" sz="2400" dirty="0">
                <a:latin typeface="Inconsolata" panose="020B0609030003000000" pitchFamily="49" charset="0"/>
              </a:rPr>
              <a:t> = 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Inconsolata" panose="020B0609030003000000" pitchFamily="49" charset="0"/>
              </a:rPr>
              <a:t>"!"</a:t>
            </a:r>
            <a:r>
              <a:rPr lang="en-US" sz="2400" dirty="0">
                <a:latin typeface="Inconsolata" panose="020B0609030003000000" pitchFamily="49" charset="0"/>
              </a:rPr>
              <a:t>;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  char</a:t>
            </a:r>
            <a:r>
              <a:rPr lang="en-US" sz="2400" dirty="0">
                <a:latin typeface="Inconsolata" panose="020B0609030003000000" pitchFamily="49" charset="0"/>
              </a:rPr>
              <a:t>* </a:t>
            </a:r>
            <a:r>
              <a:rPr lang="en-US" sz="2400" dirty="0" err="1">
                <a:latin typeface="Inconsolata" panose="020B0609030003000000" pitchFamily="49" charset="0"/>
              </a:rPr>
              <a:t>str_name</a:t>
            </a:r>
            <a:r>
              <a:rPr lang="en-US" sz="2400" dirty="0">
                <a:latin typeface="Inconsolata" panose="020B0609030003000000" pitchFamily="49" charset="0"/>
              </a:rPr>
              <a:t> = </a:t>
            </a:r>
            <a:r>
              <a:rPr lang="en-US" sz="2400" dirty="0" err="1">
                <a:latin typeface="Inconsolata" panose="020B0609030003000000" pitchFamily="49" charset="0"/>
              </a:rPr>
              <a:t>calloc</a:t>
            </a:r>
            <a:r>
              <a:rPr lang="en-US" sz="2400" dirty="0">
                <a:latin typeface="Inconsolata" panose="020B0609030003000000" pitchFamily="49" charset="0"/>
              </a:rPr>
              <a:t>(MAX_STRING + 1,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sizeof</a:t>
            </a:r>
            <a:r>
              <a:rPr lang="en-US" sz="2400" dirty="0">
                <a:latin typeface="Inconsolata" panose="020B0609030003000000" pitchFamily="49" charset="0"/>
              </a:rPr>
              <a:t>(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char</a:t>
            </a:r>
            <a:r>
              <a:rPr lang="en-US" sz="2400" dirty="0">
                <a:latin typeface="Inconsolata" panose="020B0609030003000000" pitchFamily="49" charset="0"/>
              </a:rPr>
              <a:t>));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400" dirty="0">
                <a:latin typeface="Inconsolata" panose="020B0609030003000000" pitchFamily="49" charset="0"/>
              </a:rPr>
              <a:t> 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char</a:t>
            </a:r>
            <a:r>
              <a:rPr lang="en-US" sz="2400" dirty="0">
                <a:latin typeface="Inconsolata" panose="020B0609030003000000" pitchFamily="49" charset="0"/>
              </a:rPr>
              <a:t>* </a:t>
            </a:r>
            <a:r>
              <a:rPr lang="en-US" sz="2400" dirty="0" err="1">
                <a:latin typeface="Inconsolata" panose="020B0609030003000000" pitchFamily="49" charset="0"/>
              </a:rPr>
              <a:t>my_buffer</a:t>
            </a:r>
            <a:r>
              <a:rPr lang="en-US" sz="2400" dirty="0">
                <a:latin typeface="Inconsolata" panose="020B0609030003000000" pitchFamily="49" charset="0"/>
              </a:rPr>
              <a:t> = </a:t>
            </a:r>
            <a:r>
              <a:rPr lang="en-US" sz="2400" dirty="0" err="1">
                <a:latin typeface="Inconsolata" panose="020B0609030003000000" pitchFamily="49" charset="0"/>
              </a:rPr>
              <a:t>calloc</a:t>
            </a:r>
            <a:r>
              <a:rPr lang="en-US" sz="2400" dirty="0">
                <a:latin typeface="Inconsolata" panose="020B0609030003000000" pitchFamily="49" charset="0"/>
              </a:rPr>
              <a:t>(MAX_STRING + 1,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sizeof</a:t>
            </a:r>
            <a:r>
              <a:rPr lang="en-US" sz="2400" dirty="0">
                <a:latin typeface="Inconsolata" panose="020B0609030003000000" pitchFamily="49" charset="0"/>
              </a:rPr>
              <a:t>(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char</a:t>
            </a:r>
            <a:r>
              <a:rPr lang="en-US" sz="2400" dirty="0">
                <a:latin typeface="Inconsolata" panose="020B0609030003000000" pitchFamily="49" charset="0"/>
              </a:rPr>
              <a:t>));</a:t>
            </a:r>
          </a:p>
          <a:p>
            <a:pPr marL="0" indent="0">
              <a:spcBef>
                <a:spcPts val="600"/>
              </a:spcBef>
              <a:buNone/>
            </a:pPr>
            <a:endParaRPr lang="en-US" sz="2400" dirty="0">
              <a:latin typeface="Inconsolata" panose="020B0609030003000000" pitchFamily="49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US" sz="2400" dirty="0">
                <a:latin typeface="Inconsolata" panose="020B0609030003000000" pitchFamily="49" charset="0"/>
              </a:rPr>
              <a:t>  </a:t>
            </a:r>
            <a:r>
              <a:rPr lang="en-US" sz="2400" dirty="0" err="1">
                <a:latin typeface="Inconsolata" panose="020B0609030003000000" pitchFamily="49" charset="0"/>
              </a:rPr>
              <a:t>printf</a:t>
            </a:r>
            <a:r>
              <a:rPr lang="en-US" sz="2400" dirty="0">
                <a:latin typeface="Inconsolata" panose="020B0609030003000000" pitchFamily="49" charset="0"/>
              </a:rPr>
              <a:t>(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Inconsolata" panose="020B0609030003000000" pitchFamily="49" charset="0"/>
              </a:rPr>
              <a:t>"Type in your name: "</a:t>
            </a:r>
            <a:r>
              <a:rPr lang="en-US" sz="2400" dirty="0">
                <a:latin typeface="Inconsolata" panose="020B0609030003000000" pitchFamily="49" charset="0"/>
              </a:rPr>
              <a:t>);  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Inconsolata" panose="020B0609030003000000" pitchFamily="49" charset="0"/>
              </a:rPr>
              <a:t> // Let someone type in their name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400" dirty="0">
                <a:latin typeface="Inconsolata" panose="020B0609030003000000" pitchFamily="49" charset="0"/>
              </a:rPr>
              <a:t>  </a:t>
            </a:r>
            <a:r>
              <a:rPr lang="en-US" sz="2400" dirty="0" err="1">
                <a:latin typeface="Inconsolata" panose="020B0609030003000000" pitchFamily="49" charset="0"/>
              </a:rPr>
              <a:t>scanf</a:t>
            </a:r>
            <a:r>
              <a:rPr lang="en-US" sz="2400" dirty="0">
                <a:latin typeface="Inconsolata" panose="020B0609030003000000" pitchFamily="49" charset="0"/>
              </a:rPr>
              <a:t>(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Inconsolata" panose="020B0609030003000000" pitchFamily="49" charset="0"/>
              </a:rPr>
              <a:t>"%100s"</a:t>
            </a:r>
            <a:r>
              <a:rPr lang="en-US" sz="2400" dirty="0">
                <a:latin typeface="Inconsolata" panose="020B0609030003000000" pitchFamily="49" charset="0"/>
              </a:rPr>
              <a:t>, </a:t>
            </a:r>
            <a:r>
              <a:rPr lang="en-US" sz="2400" dirty="0" err="1">
                <a:latin typeface="Inconsolata" panose="020B0609030003000000" pitchFamily="49" charset="0"/>
              </a:rPr>
              <a:t>str_name</a:t>
            </a:r>
            <a:r>
              <a:rPr lang="en-US" sz="2400" dirty="0">
                <a:latin typeface="Inconsolata" panose="020B0609030003000000" pitchFamily="49" charset="0"/>
              </a:rPr>
              <a:t>);        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Inconsolata" panose="020B0609030003000000" pitchFamily="49" charset="0"/>
              </a:rPr>
              <a:t>// The term %100s has it record at most 100 characters to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Inconsolata" panose="020B0609030003000000" pitchFamily="49" charset="0"/>
              </a:rPr>
              <a:t>str_name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Inconsolata" panose="020B0609030003000000" pitchFamily="49" charset="0"/>
              </a:rPr>
              <a:t>.</a:t>
            </a:r>
          </a:p>
          <a:p>
            <a:pPr marL="0" indent="0">
              <a:spcBef>
                <a:spcPts val="600"/>
              </a:spcBef>
              <a:buNone/>
            </a:pPr>
            <a:endParaRPr lang="en-US" sz="2400" dirty="0">
              <a:latin typeface="Inconsolata" panose="020B0609030003000000" pitchFamily="49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US" sz="2400" dirty="0">
                <a:latin typeface="Inconsolata" panose="020B0609030003000000" pitchFamily="49" charset="0"/>
              </a:rPr>
              <a:t>  </a:t>
            </a:r>
            <a:r>
              <a:rPr lang="en-US" sz="2400" dirty="0" err="1">
                <a:latin typeface="Inconsolata" panose="020B0609030003000000" pitchFamily="49" charset="0"/>
              </a:rPr>
              <a:t>strncpy</a:t>
            </a:r>
            <a:r>
              <a:rPr lang="en-US" sz="2400" dirty="0">
                <a:latin typeface="Inconsolata" panose="020B0609030003000000" pitchFamily="49" charset="0"/>
              </a:rPr>
              <a:t>(</a:t>
            </a:r>
            <a:r>
              <a:rPr lang="en-US" sz="2400" dirty="0" err="1">
                <a:latin typeface="Inconsolata" panose="020B0609030003000000" pitchFamily="49" charset="0"/>
              </a:rPr>
              <a:t>my_buffer</a:t>
            </a:r>
            <a:r>
              <a:rPr lang="en-US" sz="2400" dirty="0">
                <a:latin typeface="Inconsolata" panose="020B0609030003000000" pitchFamily="49" charset="0"/>
              </a:rPr>
              <a:t>, </a:t>
            </a:r>
            <a:r>
              <a:rPr lang="en-US" sz="2400" dirty="0" err="1">
                <a:latin typeface="Inconsolata" panose="020B0609030003000000" pitchFamily="49" charset="0"/>
              </a:rPr>
              <a:t>str_start</a:t>
            </a:r>
            <a:r>
              <a:rPr lang="en-US" sz="2400" dirty="0">
                <a:latin typeface="Inconsolata" panose="020B0609030003000000" pitchFamily="49" charset="0"/>
              </a:rPr>
              <a:t>, MAX_STRING);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400" dirty="0">
                <a:latin typeface="Inconsolata" panose="020B0609030003000000" pitchFamily="49" charset="0"/>
              </a:rPr>
              <a:t>  </a:t>
            </a:r>
            <a:r>
              <a:rPr lang="en-US" sz="2400" dirty="0" err="1">
                <a:latin typeface="Inconsolata" panose="020B0609030003000000" pitchFamily="49" charset="0"/>
              </a:rPr>
              <a:t>strncat</a:t>
            </a:r>
            <a:r>
              <a:rPr lang="en-US" sz="2400" dirty="0">
                <a:latin typeface="Inconsolata" panose="020B0609030003000000" pitchFamily="49" charset="0"/>
              </a:rPr>
              <a:t>(</a:t>
            </a:r>
            <a:r>
              <a:rPr lang="en-US" sz="2400" dirty="0" err="1">
                <a:latin typeface="Inconsolata" panose="020B0609030003000000" pitchFamily="49" charset="0"/>
              </a:rPr>
              <a:t>my_buffer</a:t>
            </a:r>
            <a:r>
              <a:rPr lang="en-US" sz="2400" dirty="0">
                <a:latin typeface="Inconsolata" panose="020B0609030003000000" pitchFamily="49" charset="0"/>
              </a:rPr>
              <a:t>, </a:t>
            </a:r>
            <a:r>
              <a:rPr lang="en-US" sz="2400" dirty="0" err="1">
                <a:latin typeface="Inconsolata" panose="020B0609030003000000" pitchFamily="49" charset="0"/>
              </a:rPr>
              <a:t>str_name</a:t>
            </a:r>
            <a:r>
              <a:rPr lang="en-US" sz="2400" dirty="0">
                <a:latin typeface="Inconsolata" panose="020B0609030003000000" pitchFamily="49" charset="0"/>
              </a:rPr>
              <a:t>, MAX_STRING);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400" dirty="0">
                <a:latin typeface="Inconsolata" panose="020B0609030003000000" pitchFamily="49" charset="0"/>
              </a:rPr>
              <a:t>  </a:t>
            </a:r>
            <a:r>
              <a:rPr lang="en-US" sz="2400" dirty="0" err="1">
                <a:latin typeface="Inconsolata" panose="020B0609030003000000" pitchFamily="49" charset="0"/>
              </a:rPr>
              <a:t>strncat</a:t>
            </a:r>
            <a:r>
              <a:rPr lang="en-US" sz="2400" dirty="0">
                <a:latin typeface="Inconsolata" panose="020B0609030003000000" pitchFamily="49" charset="0"/>
              </a:rPr>
              <a:t>(</a:t>
            </a:r>
            <a:r>
              <a:rPr lang="en-US" sz="2400" dirty="0" err="1">
                <a:latin typeface="Inconsolata" panose="020B0609030003000000" pitchFamily="49" charset="0"/>
              </a:rPr>
              <a:t>my_buffer</a:t>
            </a:r>
            <a:r>
              <a:rPr lang="en-US" sz="2400" dirty="0">
                <a:latin typeface="Inconsolata" panose="020B0609030003000000" pitchFamily="49" charset="0"/>
              </a:rPr>
              <a:t>, </a:t>
            </a:r>
            <a:r>
              <a:rPr lang="en-US" sz="2400" dirty="0" err="1">
                <a:latin typeface="Inconsolata" panose="020B0609030003000000" pitchFamily="49" charset="0"/>
              </a:rPr>
              <a:t>str_end</a:t>
            </a:r>
            <a:r>
              <a:rPr lang="en-US" sz="2400" dirty="0">
                <a:latin typeface="Inconsolata" panose="020B0609030003000000" pitchFamily="49" charset="0"/>
              </a:rPr>
              <a:t>, MAX_STRING);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400" dirty="0">
                <a:latin typeface="Inconsolata" panose="020B0609030003000000" pitchFamily="49" charset="0"/>
              </a:rPr>
              <a:t>  </a:t>
            </a:r>
            <a:r>
              <a:rPr lang="en-US" sz="2400" dirty="0" err="1">
                <a:latin typeface="Inconsolata" panose="020B0609030003000000" pitchFamily="49" charset="0"/>
              </a:rPr>
              <a:t>printf</a:t>
            </a:r>
            <a:r>
              <a:rPr lang="en-US" sz="2400" dirty="0">
                <a:latin typeface="Inconsolata" panose="020B0609030003000000" pitchFamily="49" charset="0"/>
              </a:rPr>
              <a:t>(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Inconsolata" panose="020B0609030003000000" pitchFamily="49" charset="0"/>
              </a:rPr>
              <a:t>"%s\n"</a:t>
            </a:r>
            <a:r>
              <a:rPr lang="en-US" sz="2400" dirty="0">
                <a:latin typeface="Inconsolata" panose="020B0609030003000000" pitchFamily="49" charset="0"/>
              </a:rPr>
              <a:t>, </a:t>
            </a:r>
            <a:r>
              <a:rPr lang="en-US" sz="2400" dirty="0" err="1">
                <a:latin typeface="Inconsolata" panose="020B0609030003000000" pitchFamily="49" charset="0"/>
              </a:rPr>
              <a:t>my_buffer</a:t>
            </a:r>
            <a:r>
              <a:rPr lang="en-US" sz="2400" dirty="0">
                <a:latin typeface="Inconsolata" panose="020B0609030003000000" pitchFamily="49" charset="0"/>
              </a:rPr>
              <a:t>);</a:t>
            </a:r>
          </a:p>
          <a:p>
            <a:pPr marL="0" indent="0">
              <a:spcBef>
                <a:spcPts val="600"/>
              </a:spcBef>
              <a:buNone/>
            </a:pPr>
            <a:endParaRPr lang="en-US" sz="2400" dirty="0">
              <a:latin typeface="Inconsolata" panose="020B0609030003000000" pitchFamily="49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US" sz="2400" dirty="0">
                <a:latin typeface="Inconsolata" panose="020B0609030003000000" pitchFamily="49" charset="0"/>
              </a:rPr>
              <a:t>  free(</a:t>
            </a:r>
            <a:r>
              <a:rPr lang="en-US" sz="2400" dirty="0" err="1">
                <a:latin typeface="Inconsolata" panose="020B0609030003000000" pitchFamily="49" charset="0"/>
              </a:rPr>
              <a:t>str_name</a:t>
            </a:r>
            <a:r>
              <a:rPr lang="en-US" sz="2400" dirty="0">
                <a:latin typeface="Inconsolata" panose="020B0609030003000000" pitchFamily="49" charset="0"/>
              </a:rPr>
              <a:t>);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400" dirty="0">
                <a:latin typeface="Inconsolata" panose="020B0609030003000000" pitchFamily="49" charset="0"/>
              </a:rPr>
              <a:t>  free(</a:t>
            </a:r>
            <a:r>
              <a:rPr lang="en-US" sz="2400" dirty="0" err="1">
                <a:latin typeface="Inconsolata" panose="020B0609030003000000" pitchFamily="49" charset="0"/>
              </a:rPr>
              <a:t>my_buffer</a:t>
            </a:r>
            <a:r>
              <a:rPr lang="en-US" sz="2400" dirty="0">
                <a:latin typeface="Inconsolata" panose="020B0609030003000000" pitchFamily="49" charset="0"/>
              </a:rPr>
              <a:t>);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400" dirty="0">
                <a:latin typeface="Inconsolata" panose="020B0609030003000000" pitchFamily="49" charset="0"/>
              </a:rPr>
              <a:t>}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Inconsolata" panose="020B0609030003000000" pitchFamily="49" charset="0"/>
              </a:rPr>
              <a:t> // Prints "Hello, wilkie!" depending on what you’ve typed in.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B8C6E39-B9F8-4A5E-81BF-F699EBE1ECCB}"/>
              </a:ext>
            </a:extLst>
          </p:cNvPr>
          <p:cNvSpPr txBox="1"/>
          <p:nvPr/>
        </p:nvSpPr>
        <p:spPr>
          <a:xfrm>
            <a:off x="2917616" y="4577573"/>
            <a:ext cx="43364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7030A0"/>
                </a:solidFill>
                <a:latin typeface="Inconsolata" panose="020B0609030003000000" pitchFamily="49" charset="0"/>
                <a:ea typeface="Lato Black" panose="020B0604020202020204" charset="0"/>
                <a:cs typeface="Lato Black" panose="020B0604020202020204" charset="0"/>
              </a:rPr>
              <a:t>strncat</a:t>
            </a:r>
            <a:r>
              <a:rPr lang="en-US" dirty="0">
                <a:solidFill>
                  <a:srgbClr val="7030A0"/>
                </a:solidFill>
                <a:latin typeface="Inconsolata" panose="020B0609030003000000" pitchFamily="49" charset="0"/>
                <a:ea typeface="Lato Black" panose="020B0604020202020204" charset="0"/>
                <a:cs typeface="Lato Black" panose="020B0604020202020204" charset="0"/>
              </a:rPr>
              <a:t> </a:t>
            </a:r>
            <a:r>
              <a:rPr lang="en-US" dirty="0">
                <a:solidFill>
                  <a:srgbClr val="7030A0"/>
                </a:solidFill>
                <a:latin typeface="Lato Black" panose="020B0604020202020204" charset="0"/>
                <a:ea typeface="Lato Black" panose="020B0604020202020204" charset="0"/>
                <a:cs typeface="Lato Black" panose="020B0604020202020204" charset="0"/>
              </a:rPr>
              <a:t>is the bounded form of</a:t>
            </a:r>
            <a:r>
              <a:rPr lang="en-US" dirty="0">
                <a:solidFill>
                  <a:srgbClr val="7030A0"/>
                </a:solidFill>
                <a:latin typeface="Inconsolata" panose="020B0609030003000000" pitchFamily="49" charset="0"/>
                <a:ea typeface="Lato Black" panose="020B0604020202020204" charset="0"/>
                <a:cs typeface="Lato Black" panose="020B0604020202020204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Inconsolata" panose="020B0609030003000000" pitchFamily="49" charset="0"/>
                <a:ea typeface="Lato Black" panose="020B0604020202020204" charset="0"/>
                <a:cs typeface="Lato Black" panose="020B0604020202020204" charset="0"/>
              </a:rPr>
              <a:t>strcat</a:t>
            </a:r>
            <a:r>
              <a:rPr lang="en-US" dirty="0">
                <a:solidFill>
                  <a:srgbClr val="7030A0"/>
                </a:solidFill>
                <a:latin typeface="Lato Black" panose="020B0604020202020204" charset="0"/>
                <a:ea typeface="Lato Black" panose="020B0604020202020204" charset="0"/>
                <a:cs typeface="Lato Black" panose="020B0604020202020204" charset="0"/>
              </a:rPr>
              <a:t>.</a:t>
            </a:r>
          </a:p>
          <a:p>
            <a:r>
              <a:rPr lang="en-US" dirty="0">
                <a:solidFill>
                  <a:srgbClr val="7030A0"/>
                </a:solidFill>
                <a:latin typeface="Lato Black" panose="020B0604020202020204" charset="0"/>
                <a:ea typeface="Lato Black" panose="020B0604020202020204" charset="0"/>
                <a:cs typeface="Lato Black" panose="020B0604020202020204" charset="0"/>
              </a:rPr>
              <a:t>Concatenates to end of existing string.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0C0D07C5-CAED-43DA-8D73-A92B2672768B}"/>
              </a:ext>
            </a:extLst>
          </p:cNvPr>
          <p:cNvCxnSpPr>
            <a:cxnSpLocks/>
          </p:cNvCxnSpPr>
          <p:nvPr/>
        </p:nvCxnSpPr>
        <p:spPr>
          <a:xfrm rot="2472984" flipH="1">
            <a:off x="2786878" y="4599150"/>
            <a:ext cx="215757" cy="0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0A75D7F4-FF4F-42E8-8EEF-2EB722E0F98F}"/>
              </a:ext>
            </a:extLst>
          </p:cNvPr>
          <p:cNvSpPr txBox="1"/>
          <p:nvPr/>
        </p:nvSpPr>
        <p:spPr>
          <a:xfrm>
            <a:off x="4175839" y="3502869"/>
            <a:ext cx="43364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7030A0"/>
                </a:solidFill>
                <a:latin typeface="Inconsolata" panose="020B0609030003000000" pitchFamily="49" charset="0"/>
                <a:ea typeface="Lato Black" panose="020B0604020202020204" charset="0"/>
                <a:cs typeface="Lato Black" panose="020B0604020202020204" charset="0"/>
              </a:rPr>
              <a:t>strncpy</a:t>
            </a:r>
            <a:r>
              <a:rPr lang="en-US" dirty="0">
                <a:solidFill>
                  <a:srgbClr val="7030A0"/>
                </a:solidFill>
                <a:latin typeface="Inconsolata" panose="020B0609030003000000" pitchFamily="49" charset="0"/>
                <a:ea typeface="Lato Black" panose="020B0604020202020204" charset="0"/>
                <a:cs typeface="Lato Black" panose="020B0604020202020204" charset="0"/>
              </a:rPr>
              <a:t> </a:t>
            </a:r>
            <a:r>
              <a:rPr lang="en-US" dirty="0">
                <a:solidFill>
                  <a:srgbClr val="7030A0"/>
                </a:solidFill>
                <a:latin typeface="Lato Black" panose="020B0604020202020204" charset="0"/>
                <a:ea typeface="Lato Black" panose="020B0604020202020204" charset="0"/>
                <a:cs typeface="Lato Black" panose="020B0604020202020204" charset="0"/>
              </a:rPr>
              <a:t>is the bounded form of</a:t>
            </a:r>
            <a:r>
              <a:rPr lang="en-US" dirty="0">
                <a:solidFill>
                  <a:srgbClr val="7030A0"/>
                </a:solidFill>
                <a:latin typeface="Inconsolata" panose="020B0609030003000000" pitchFamily="49" charset="0"/>
                <a:ea typeface="Lato Black" panose="020B0604020202020204" charset="0"/>
                <a:cs typeface="Lato Black" panose="020B0604020202020204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Inconsolata" panose="020B0609030003000000" pitchFamily="49" charset="0"/>
                <a:ea typeface="Lato Black" panose="020B0604020202020204" charset="0"/>
                <a:cs typeface="Lato Black" panose="020B0604020202020204" charset="0"/>
              </a:rPr>
              <a:t>strcpy</a:t>
            </a:r>
            <a:r>
              <a:rPr lang="en-US" dirty="0">
                <a:solidFill>
                  <a:srgbClr val="7030A0"/>
                </a:solidFill>
                <a:latin typeface="Lato Black" panose="020B0604020202020204" charset="0"/>
                <a:ea typeface="Lato Black" panose="020B0604020202020204" charset="0"/>
                <a:cs typeface="Lato Black" panose="020B0604020202020204" charset="0"/>
              </a:rPr>
              <a:t>.</a:t>
            </a:r>
          </a:p>
          <a:p>
            <a:r>
              <a:rPr lang="en-US" dirty="0">
                <a:solidFill>
                  <a:srgbClr val="7030A0"/>
                </a:solidFill>
                <a:latin typeface="Lato Black" panose="020B0604020202020204" charset="0"/>
                <a:ea typeface="Lato Black" panose="020B0604020202020204" charset="0"/>
                <a:cs typeface="Lato Black" panose="020B0604020202020204" charset="0"/>
              </a:rPr>
              <a:t>Overwrites string.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02D26379-FA32-4306-A69B-3107D1502E7A}"/>
              </a:ext>
            </a:extLst>
          </p:cNvPr>
          <p:cNvCxnSpPr>
            <a:cxnSpLocks/>
          </p:cNvCxnSpPr>
          <p:nvPr/>
        </p:nvCxnSpPr>
        <p:spPr>
          <a:xfrm rot="19127016" flipH="1" flipV="1">
            <a:off x="3996419" y="3794599"/>
            <a:ext cx="215757" cy="0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A3CBAAC3-C22C-4135-A6BA-9DA8BAA57C8B}"/>
              </a:ext>
            </a:extLst>
          </p:cNvPr>
          <p:cNvSpPr txBox="1"/>
          <p:nvPr/>
        </p:nvSpPr>
        <p:spPr>
          <a:xfrm>
            <a:off x="4279822" y="1664022"/>
            <a:ext cx="48301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7030A0"/>
                </a:solidFill>
                <a:latin typeface="Inconsolata" panose="020B0609030003000000" pitchFamily="49" charset="0"/>
                <a:ea typeface="Lato Black" panose="020B0604020202020204" charset="0"/>
                <a:cs typeface="Lato Black" panose="020B0604020202020204" charset="0"/>
              </a:rPr>
              <a:t>calloc</a:t>
            </a:r>
            <a:r>
              <a:rPr lang="en-US" dirty="0">
                <a:solidFill>
                  <a:srgbClr val="7030A0"/>
                </a:solidFill>
                <a:latin typeface="Inconsolata" panose="020B0609030003000000" pitchFamily="49" charset="0"/>
                <a:ea typeface="Lato Black" panose="020B0604020202020204" charset="0"/>
                <a:cs typeface="Lato Black" panose="020B0604020202020204" charset="0"/>
              </a:rPr>
              <a:t> </a:t>
            </a:r>
            <a:r>
              <a:rPr lang="en-US" dirty="0">
                <a:solidFill>
                  <a:srgbClr val="7030A0"/>
                </a:solidFill>
                <a:latin typeface="Lato Black" panose="020B0604020202020204" charset="0"/>
                <a:ea typeface="Lato Black" panose="020B0604020202020204" charset="0"/>
                <a:cs typeface="Lato Black" panose="020B0604020202020204" charset="0"/>
              </a:rPr>
              <a:t>is important here! Ensures string has</a:t>
            </a:r>
          </a:p>
          <a:p>
            <a:r>
              <a:rPr lang="en-US" dirty="0">
                <a:solidFill>
                  <a:srgbClr val="7030A0"/>
                </a:solidFill>
                <a:latin typeface="Lato Black" panose="020B0604020202020204" charset="0"/>
                <a:ea typeface="Lato Black" panose="020B0604020202020204" charset="0"/>
                <a:cs typeface="Lato Black" panose="020B0604020202020204" charset="0"/>
              </a:rPr>
              <a:t>a length of 0. (is initially empty, not garbage!)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7BE00AF2-42D9-4392-963B-89264E805E3E}"/>
              </a:ext>
            </a:extLst>
          </p:cNvPr>
          <p:cNvCxnSpPr>
            <a:cxnSpLocks/>
          </p:cNvCxnSpPr>
          <p:nvPr/>
        </p:nvCxnSpPr>
        <p:spPr>
          <a:xfrm rot="19127016" flipH="1" flipV="1">
            <a:off x="4123283" y="2316888"/>
            <a:ext cx="215757" cy="0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54B28D4E-438D-4D89-96F5-511B8B4D3D67}"/>
              </a:ext>
            </a:extLst>
          </p:cNvPr>
          <p:cNvSpPr txBox="1"/>
          <p:nvPr/>
        </p:nvSpPr>
        <p:spPr>
          <a:xfrm>
            <a:off x="5085838" y="2368834"/>
            <a:ext cx="40222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  <a:latin typeface="Lato Black" panose="020B0604020202020204" charset="0"/>
                <a:ea typeface="Lato Black" panose="020B0604020202020204" charset="0"/>
                <a:cs typeface="Lato Black" panose="020B0604020202020204" charset="0"/>
              </a:rPr>
              <a:t>Like a ballroom. Empty, but </a:t>
            </a:r>
            <a:r>
              <a:rPr lang="en-US" u="sng" dirty="0">
                <a:solidFill>
                  <a:srgbClr val="7030A0"/>
                </a:solidFill>
                <a:latin typeface="Lato Black" panose="020B0604020202020204" charset="0"/>
                <a:ea typeface="Lato Black" panose="020B0604020202020204" charset="0"/>
                <a:cs typeface="Lato Black" panose="020B0604020202020204" charset="0"/>
              </a:rPr>
              <a:t>spacious</a:t>
            </a:r>
            <a:r>
              <a:rPr lang="en-US" dirty="0">
                <a:solidFill>
                  <a:srgbClr val="7030A0"/>
                </a:solidFill>
                <a:latin typeface="Lato Black" panose="020B0604020202020204" charset="0"/>
                <a:ea typeface="Lato Black" panose="020B0604020202020204" charset="0"/>
                <a:cs typeface="Lato Black" panose="020B0604020202020204" charset="0"/>
              </a:rPr>
              <a:t>.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9A5A5C57-9BDB-4AAB-8157-B0474A0E46B4}"/>
              </a:ext>
            </a:extLst>
          </p:cNvPr>
          <p:cNvCxnSpPr>
            <a:cxnSpLocks/>
          </p:cNvCxnSpPr>
          <p:nvPr/>
        </p:nvCxnSpPr>
        <p:spPr>
          <a:xfrm rot="2472984" flipH="1">
            <a:off x="4963330" y="2368833"/>
            <a:ext cx="215757" cy="0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098383A1-6584-4609-B4F5-7F6E8125CF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45990" y="832295"/>
            <a:ext cx="4080053" cy="533476"/>
          </a:xfrm>
        </p:spPr>
        <p:txBody>
          <a:bodyPr/>
          <a:lstStyle/>
          <a:p>
            <a:r>
              <a:rPr lang="en-US" dirty="0"/>
              <a:t>C is a very deliberate language.</a:t>
            </a:r>
          </a:p>
        </p:txBody>
      </p:sp>
    </p:spTree>
    <p:extLst>
      <p:ext uri="{BB962C8B-B14F-4D97-AF65-F5344CB8AC3E}">
        <p14:creationId xmlns:p14="http://schemas.microsoft.com/office/powerpoint/2010/main" val="3928517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1" grpId="0"/>
      <p:bldP spid="13" grpId="0"/>
      <p:bldP spid="15" grpId="0" uiExpand="1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880EDC-3388-44B2-B71E-921C49E6D7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Memory/Strings: 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6F1D75-1395-481B-B4E8-5CB7D847B8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620" y="967740"/>
            <a:ext cx="8755380" cy="467159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Memory Allocation</a:t>
            </a:r>
          </a:p>
          <a:p>
            <a:pPr lvl="1"/>
            <a:r>
              <a:rPr lang="en-US" dirty="0">
                <a:solidFill>
                  <a:srgbClr val="7030A0"/>
                </a:solidFill>
                <a:latin typeface="Inconsolata" panose="020B0609030003000000" pitchFamily="49" charset="0"/>
              </a:rPr>
              <a:t>#include </a:t>
            </a:r>
            <a:r>
              <a:rPr lang="en-US" dirty="0">
                <a:latin typeface="Inconsolata" panose="020B0609030003000000" pitchFamily="49" charset="0"/>
              </a:rPr>
              <a:t>&lt;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  <a:latin typeface="Inconsolata" panose="020B0609030003000000" pitchFamily="49" charset="0"/>
              </a:rPr>
              <a:t>stdlib.h</a:t>
            </a:r>
            <a:r>
              <a:rPr lang="en-US" dirty="0">
                <a:latin typeface="Inconsolata" panose="020B0609030003000000" pitchFamily="49" charset="0"/>
              </a:rPr>
              <a:t>&gt;</a:t>
            </a:r>
            <a:endParaRPr lang="en-US" i="1" dirty="0">
              <a:latin typeface="Inconsolata" panose="020B0609030003000000" pitchFamily="49" charset="0"/>
            </a:endParaRPr>
          </a:p>
          <a:p>
            <a:pPr lvl="1"/>
            <a:r>
              <a:rPr lang="en-US" dirty="0">
                <a:latin typeface="Inconsolata" panose="020B0609030003000000" pitchFamily="49" charset="0"/>
              </a:rPr>
              <a:t>malloc(</a:t>
            </a:r>
            <a:r>
              <a:rPr lang="en-US" dirty="0" err="1">
                <a:latin typeface="Inconsolata" panose="020B0609030003000000" pitchFamily="49" charset="0"/>
              </a:rPr>
              <a:t>size_t</a:t>
            </a:r>
            <a:r>
              <a:rPr lang="en-US" dirty="0">
                <a:latin typeface="Inconsolata" panose="020B0609030003000000" pitchFamily="49" charset="0"/>
              </a:rPr>
              <a:t> length) </a:t>
            </a:r>
            <a:r>
              <a:rPr lang="en-US" sz="14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Returns pointer to length bytes</a:t>
            </a:r>
            <a:endParaRPr lang="en-US" dirty="0"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  <a:p>
            <a:pPr lvl="1"/>
            <a:r>
              <a:rPr lang="en-US" dirty="0" err="1">
                <a:latin typeface="Inconsolata" panose="020B0609030003000000" pitchFamily="49" charset="0"/>
              </a:rPr>
              <a:t>calloc</a:t>
            </a:r>
            <a:r>
              <a:rPr lang="en-US" dirty="0">
                <a:latin typeface="Inconsolata" panose="020B0609030003000000" pitchFamily="49" charset="0"/>
              </a:rPr>
              <a:t>(</a:t>
            </a:r>
            <a:r>
              <a:rPr lang="en-US" dirty="0" err="1">
                <a:latin typeface="Inconsolata" panose="020B0609030003000000" pitchFamily="49" charset="0"/>
              </a:rPr>
              <a:t>size_t</a:t>
            </a:r>
            <a:r>
              <a:rPr lang="en-US" dirty="0">
                <a:latin typeface="Inconsolata" panose="020B0609030003000000" pitchFamily="49" charset="0"/>
              </a:rPr>
              <a:t> count, </a:t>
            </a:r>
            <a:r>
              <a:rPr lang="en-US" dirty="0" err="1">
                <a:latin typeface="Inconsolata" panose="020B0609030003000000" pitchFamily="49" charset="0"/>
              </a:rPr>
              <a:t>size_t</a:t>
            </a:r>
            <a:r>
              <a:rPr lang="en-US" dirty="0">
                <a:latin typeface="Inconsolata" panose="020B0609030003000000" pitchFamily="49" charset="0"/>
              </a:rPr>
              <a:t> size) </a:t>
            </a:r>
            <a:r>
              <a:rPr lang="en-US" sz="14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Returns pointer to (count*size) bytes, zeros them</a:t>
            </a:r>
            <a:endParaRPr lang="en-US" dirty="0">
              <a:latin typeface="Inconsolata" panose="020B0609030003000000" pitchFamily="49" charset="0"/>
            </a:endParaRPr>
          </a:p>
          <a:p>
            <a:pPr lvl="1"/>
            <a:r>
              <a:rPr lang="en-US" dirty="0">
                <a:latin typeface="Inconsolata" panose="020B0609030003000000" pitchFamily="49" charset="0"/>
              </a:rPr>
              <a:t>free(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void</a:t>
            </a:r>
            <a:r>
              <a:rPr lang="en-US" dirty="0">
                <a:latin typeface="Inconsolata" panose="020B0609030003000000" pitchFamily="49" charset="0"/>
              </a:rPr>
              <a:t>* </a:t>
            </a:r>
            <a:r>
              <a:rPr lang="en-US" dirty="0" err="1">
                <a:latin typeface="Inconsolata" panose="020B0609030003000000" pitchFamily="49" charset="0"/>
              </a:rPr>
              <a:t>ptr</a:t>
            </a:r>
            <a:r>
              <a:rPr lang="en-US" dirty="0">
                <a:latin typeface="Inconsolata" panose="020B0609030003000000" pitchFamily="49" charset="0"/>
              </a:rPr>
              <a:t>) </a:t>
            </a:r>
            <a:r>
              <a:rPr lang="en-US" sz="14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Deallocates memory at ‘</a:t>
            </a:r>
            <a:r>
              <a:rPr lang="en-US" sz="14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ptr</a:t>
            </a:r>
            <a:r>
              <a:rPr lang="en-US" sz="14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’ so it can be allocated elsewhere</a:t>
            </a:r>
            <a:br>
              <a:rPr lang="en-US" dirty="0"/>
            </a:br>
            <a:endParaRPr lang="en-US" dirty="0"/>
          </a:p>
          <a:p>
            <a:r>
              <a:rPr lang="en-US" dirty="0"/>
              <a:t>Strings</a:t>
            </a:r>
          </a:p>
          <a:p>
            <a:pPr lvl="1"/>
            <a:r>
              <a:rPr lang="en-US" dirty="0">
                <a:solidFill>
                  <a:srgbClr val="7030A0"/>
                </a:solidFill>
                <a:latin typeface="Inconsolata" panose="020B0609030003000000" pitchFamily="49" charset="0"/>
              </a:rPr>
              <a:t>#include </a:t>
            </a:r>
            <a:r>
              <a:rPr lang="en-US" dirty="0">
                <a:latin typeface="Inconsolata" panose="020B0609030003000000" pitchFamily="49" charset="0"/>
              </a:rPr>
              <a:t>&lt;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  <a:latin typeface="Inconsolata" panose="020B0609030003000000" pitchFamily="49" charset="0"/>
              </a:rPr>
              <a:t>string.h</a:t>
            </a:r>
            <a:r>
              <a:rPr lang="en-US" dirty="0">
                <a:latin typeface="Inconsolata" panose="020B0609030003000000" pitchFamily="49" charset="0"/>
              </a:rPr>
              <a:t>&gt;</a:t>
            </a:r>
            <a:endParaRPr lang="en-US" i="1" dirty="0">
              <a:latin typeface="Inconsolata" panose="020B0609030003000000" pitchFamily="49" charset="0"/>
            </a:endParaRPr>
          </a:p>
          <a:p>
            <a:pPr lvl="1"/>
            <a:r>
              <a:rPr lang="en-US" dirty="0" err="1">
                <a:latin typeface="Inconsolata" panose="020B0609030003000000" pitchFamily="49" charset="0"/>
              </a:rPr>
              <a:t>strcpy</a:t>
            </a:r>
            <a:r>
              <a:rPr lang="en-US" dirty="0">
                <a:latin typeface="Inconsolata" panose="020B0609030003000000" pitchFamily="49" charset="0"/>
              </a:rPr>
              <a:t>(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char</a:t>
            </a:r>
            <a:r>
              <a:rPr lang="en-US" dirty="0">
                <a:latin typeface="Inconsolata" panose="020B0609030003000000" pitchFamily="49" charset="0"/>
              </a:rPr>
              <a:t>* </a:t>
            </a:r>
            <a:r>
              <a:rPr lang="en-US" dirty="0" err="1">
                <a:latin typeface="Inconsolata" panose="020B0609030003000000" pitchFamily="49" charset="0"/>
              </a:rPr>
              <a:t>dst</a:t>
            </a:r>
            <a:r>
              <a:rPr lang="en-US" dirty="0">
                <a:latin typeface="Inconsolata" panose="020B0609030003000000" pitchFamily="49" charset="0"/>
              </a:rPr>
              <a:t>,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const</a:t>
            </a:r>
            <a:r>
              <a:rPr lang="en-US" dirty="0">
                <a:latin typeface="Inconsolata" panose="020B0609030003000000" pitchFamily="49" charset="0"/>
              </a:rPr>
              <a:t>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char</a:t>
            </a:r>
            <a:r>
              <a:rPr lang="en-US" dirty="0">
                <a:latin typeface="Inconsolata" panose="020B0609030003000000" pitchFamily="49" charset="0"/>
              </a:rPr>
              <a:t>* </a:t>
            </a:r>
            <a:r>
              <a:rPr lang="en-US" dirty="0" err="1">
                <a:latin typeface="Inconsolata" panose="020B0609030003000000" pitchFamily="49" charset="0"/>
              </a:rPr>
              <a:t>src</a:t>
            </a:r>
            <a:r>
              <a:rPr lang="en-US" dirty="0">
                <a:latin typeface="Inconsolata" panose="020B0609030003000000" pitchFamily="49" charset="0"/>
              </a:rPr>
              <a:t>) </a:t>
            </a:r>
            <a:r>
              <a:rPr lang="en-US" sz="14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Copies </a:t>
            </a:r>
            <a:r>
              <a:rPr lang="en-US" sz="14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src</a:t>
            </a:r>
            <a:r>
              <a:rPr lang="en-US" sz="14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to </a:t>
            </a:r>
            <a:r>
              <a:rPr lang="en-US" sz="14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dst</a:t>
            </a:r>
            <a:r>
              <a:rPr lang="en-US" sz="14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overwriting </a:t>
            </a:r>
            <a:r>
              <a:rPr lang="en-US" sz="14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dst</a:t>
            </a:r>
            <a:r>
              <a:rPr lang="en-US" sz="14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.</a:t>
            </a:r>
            <a:endParaRPr lang="en-US" dirty="0"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  <a:p>
            <a:pPr lvl="1"/>
            <a:r>
              <a:rPr lang="en-US" dirty="0" err="1">
                <a:latin typeface="Inconsolata" panose="020B0609030003000000" pitchFamily="49" charset="0"/>
              </a:rPr>
              <a:t>strncpy</a:t>
            </a:r>
            <a:r>
              <a:rPr lang="en-US" dirty="0">
                <a:latin typeface="Inconsolata" panose="020B0609030003000000" pitchFamily="49" charset="0"/>
              </a:rPr>
              <a:t>(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char</a:t>
            </a:r>
            <a:r>
              <a:rPr lang="en-US" dirty="0">
                <a:latin typeface="Inconsolata" panose="020B0609030003000000" pitchFamily="49" charset="0"/>
              </a:rPr>
              <a:t>* </a:t>
            </a:r>
            <a:r>
              <a:rPr lang="en-US" dirty="0" err="1">
                <a:latin typeface="Inconsolata" panose="020B0609030003000000" pitchFamily="49" charset="0"/>
              </a:rPr>
              <a:t>dst</a:t>
            </a:r>
            <a:r>
              <a:rPr lang="en-US" dirty="0">
                <a:latin typeface="Inconsolata" panose="020B0609030003000000" pitchFamily="49" charset="0"/>
              </a:rPr>
              <a:t>,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const</a:t>
            </a:r>
            <a:r>
              <a:rPr lang="en-US" dirty="0">
                <a:latin typeface="Inconsolata" panose="020B0609030003000000" pitchFamily="49" charset="0"/>
              </a:rPr>
              <a:t>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char</a:t>
            </a:r>
            <a:r>
              <a:rPr lang="en-US" dirty="0">
                <a:latin typeface="Inconsolata" panose="020B0609030003000000" pitchFamily="49" charset="0"/>
              </a:rPr>
              <a:t>* </a:t>
            </a:r>
            <a:r>
              <a:rPr lang="en-US" dirty="0" err="1">
                <a:latin typeface="Inconsolata" panose="020B0609030003000000" pitchFamily="49" charset="0"/>
              </a:rPr>
              <a:t>src</a:t>
            </a:r>
            <a:r>
              <a:rPr lang="en-US" dirty="0">
                <a:latin typeface="Inconsolata" panose="020B0609030003000000" pitchFamily="49" charset="0"/>
              </a:rPr>
              <a:t>, </a:t>
            </a:r>
            <a:r>
              <a:rPr lang="en-US" dirty="0" err="1">
                <a:latin typeface="Inconsolata" panose="020B0609030003000000" pitchFamily="49" charset="0"/>
              </a:rPr>
              <a:t>size_t</a:t>
            </a:r>
            <a:r>
              <a:rPr lang="en-US" dirty="0">
                <a:latin typeface="Inconsolata" panose="020B0609030003000000" pitchFamily="49" charset="0"/>
              </a:rPr>
              <a:t> max) </a:t>
            </a:r>
            <a:r>
              <a:rPr lang="en-US" sz="14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Copies up to ‘max’ to </a:t>
            </a:r>
            <a:r>
              <a:rPr lang="en-US" sz="14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dst</a:t>
            </a:r>
            <a:r>
              <a:rPr lang="en-US" sz="14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.</a:t>
            </a:r>
            <a:endParaRPr lang="en-US" i="1" dirty="0">
              <a:latin typeface="Inconsolata" panose="020B0609030003000000" pitchFamily="49" charset="0"/>
            </a:endParaRPr>
          </a:p>
          <a:p>
            <a:pPr lvl="1"/>
            <a:r>
              <a:rPr lang="en-US" dirty="0" err="1">
                <a:latin typeface="Inconsolata" panose="020B0609030003000000" pitchFamily="49" charset="0"/>
              </a:rPr>
              <a:t>strcat</a:t>
            </a:r>
            <a:r>
              <a:rPr lang="en-US" dirty="0">
                <a:latin typeface="Inconsolata" panose="020B0609030003000000" pitchFamily="49" charset="0"/>
              </a:rPr>
              <a:t>(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char</a:t>
            </a:r>
            <a:r>
              <a:rPr lang="en-US" dirty="0">
                <a:latin typeface="Inconsolata" panose="020B0609030003000000" pitchFamily="49" charset="0"/>
              </a:rPr>
              <a:t>* </a:t>
            </a:r>
            <a:r>
              <a:rPr lang="en-US" dirty="0" err="1">
                <a:latin typeface="Inconsolata" panose="020B0609030003000000" pitchFamily="49" charset="0"/>
              </a:rPr>
              <a:t>dst</a:t>
            </a:r>
            <a:r>
              <a:rPr lang="en-US" dirty="0">
                <a:latin typeface="Inconsolata" panose="020B0609030003000000" pitchFamily="49" charset="0"/>
              </a:rPr>
              <a:t>,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const</a:t>
            </a:r>
            <a:r>
              <a:rPr lang="en-US" dirty="0">
                <a:latin typeface="Inconsolata" panose="020B0609030003000000" pitchFamily="49" charset="0"/>
              </a:rPr>
              <a:t>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char</a:t>
            </a:r>
            <a:r>
              <a:rPr lang="en-US" dirty="0">
                <a:latin typeface="Inconsolata" panose="020B0609030003000000" pitchFamily="49" charset="0"/>
              </a:rPr>
              <a:t>* </a:t>
            </a:r>
            <a:r>
              <a:rPr lang="en-US" dirty="0" err="1">
                <a:latin typeface="Inconsolata" panose="020B0609030003000000" pitchFamily="49" charset="0"/>
              </a:rPr>
              <a:t>src</a:t>
            </a:r>
            <a:r>
              <a:rPr lang="en-US" dirty="0">
                <a:latin typeface="Inconsolata" panose="020B0609030003000000" pitchFamily="49" charset="0"/>
              </a:rPr>
              <a:t>) </a:t>
            </a:r>
            <a:r>
              <a:rPr lang="en-US" sz="14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Copies string from </a:t>
            </a:r>
            <a:r>
              <a:rPr lang="en-US" sz="14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src</a:t>
            </a:r>
            <a:r>
              <a:rPr lang="en-US" sz="14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to end of </a:t>
            </a:r>
            <a:r>
              <a:rPr lang="en-US" sz="14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dst</a:t>
            </a:r>
            <a:r>
              <a:rPr lang="en-US" sz="14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.</a:t>
            </a:r>
            <a:endParaRPr lang="en-US" dirty="0"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  <a:p>
            <a:pPr lvl="1"/>
            <a:r>
              <a:rPr lang="en-US" dirty="0" err="1">
                <a:latin typeface="Inconsolata" panose="020B0609030003000000" pitchFamily="49" charset="0"/>
              </a:rPr>
              <a:t>strncat</a:t>
            </a:r>
            <a:r>
              <a:rPr lang="en-US" dirty="0">
                <a:latin typeface="Inconsolata" panose="020B0609030003000000" pitchFamily="49" charset="0"/>
              </a:rPr>
              <a:t>(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char</a:t>
            </a:r>
            <a:r>
              <a:rPr lang="en-US" dirty="0">
                <a:latin typeface="Inconsolata" panose="020B0609030003000000" pitchFamily="49" charset="0"/>
              </a:rPr>
              <a:t>* </a:t>
            </a:r>
            <a:r>
              <a:rPr lang="en-US" dirty="0" err="1">
                <a:latin typeface="Inconsolata" panose="020B0609030003000000" pitchFamily="49" charset="0"/>
              </a:rPr>
              <a:t>dst</a:t>
            </a:r>
            <a:r>
              <a:rPr lang="en-US" dirty="0">
                <a:latin typeface="Inconsolata" panose="020B0609030003000000" pitchFamily="49" charset="0"/>
              </a:rPr>
              <a:t>,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const</a:t>
            </a:r>
            <a:r>
              <a:rPr lang="en-US" dirty="0">
                <a:latin typeface="Inconsolata" panose="020B0609030003000000" pitchFamily="49" charset="0"/>
              </a:rPr>
              <a:t>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char</a:t>
            </a:r>
            <a:r>
              <a:rPr lang="en-US" dirty="0">
                <a:latin typeface="Inconsolata" panose="020B0609030003000000" pitchFamily="49" charset="0"/>
              </a:rPr>
              <a:t>* </a:t>
            </a:r>
            <a:r>
              <a:rPr lang="en-US" dirty="0" err="1">
                <a:latin typeface="Inconsolata" panose="020B0609030003000000" pitchFamily="49" charset="0"/>
              </a:rPr>
              <a:t>src</a:t>
            </a:r>
            <a:r>
              <a:rPr lang="en-US" dirty="0">
                <a:latin typeface="Inconsolata" panose="020B0609030003000000" pitchFamily="49" charset="0"/>
              </a:rPr>
              <a:t>, </a:t>
            </a:r>
            <a:r>
              <a:rPr lang="en-US" dirty="0" err="1">
                <a:latin typeface="Inconsolata" panose="020B0609030003000000" pitchFamily="49" charset="0"/>
              </a:rPr>
              <a:t>size_t</a:t>
            </a:r>
            <a:r>
              <a:rPr lang="en-US" dirty="0">
                <a:latin typeface="Inconsolata" panose="020B0609030003000000" pitchFamily="49" charset="0"/>
              </a:rPr>
              <a:t> max) </a:t>
            </a:r>
            <a:r>
              <a:rPr lang="en-US" sz="14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Copies up to ‘max’ to end of </a:t>
            </a:r>
            <a:r>
              <a:rPr lang="en-US" sz="14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dst</a:t>
            </a:r>
            <a:r>
              <a:rPr lang="en-US" sz="14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.</a:t>
            </a:r>
            <a:endParaRPr lang="en-US" dirty="0"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  <a:p>
            <a:pPr lvl="1"/>
            <a:r>
              <a:rPr lang="en-US" dirty="0" err="1">
                <a:latin typeface="Inconsolata" panose="020B0609030003000000" pitchFamily="49" charset="0"/>
              </a:rPr>
              <a:t>strcmp</a:t>
            </a:r>
            <a:r>
              <a:rPr lang="en-US" dirty="0">
                <a:latin typeface="Inconsolata" panose="020B0609030003000000" pitchFamily="49" charset="0"/>
              </a:rPr>
              <a:t>(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const</a:t>
            </a:r>
            <a:r>
              <a:rPr lang="en-US" dirty="0">
                <a:latin typeface="Inconsolata" panose="020B0609030003000000" pitchFamily="49" charset="0"/>
              </a:rPr>
              <a:t> char* a,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const</a:t>
            </a:r>
            <a:r>
              <a:rPr lang="en-US" dirty="0">
                <a:latin typeface="Inconsolata" panose="020B0609030003000000" pitchFamily="49" charset="0"/>
              </a:rPr>
              <a:t>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char</a:t>
            </a:r>
            <a:r>
              <a:rPr lang="en-US" dirty="0">
                <a:latin typeface="Inconsolata" panose="020B0609030003000000" pitchFamily="49" charset="0"/>
              </a:rPr>
              <a:t>* b) </a:t>
            </a:r>
            <a:r>
              <a:rPr lang="en-US" sz="14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Returns difference between strings. (0 if equal)</a:t>
            </a:r>
          </a:p>
          <a:p>
            <a:pPr lvl="1"/>
            <a:r>
              <a:rPr lang="en-US" dirty="0" err="1">
                <a:latin typeface="Inconsolata" panose="020B0609030003000000" pitchFamily="49" charset="0"/>
              </a:rPr>
              <a:t>strncmp</a:t>
            </a:r>
            <a:r>
              <a:rPr lang="en-US" dirty="0">
                <a:latin typeface="Inconsolata" panose="020B0609030003000000" pitchFamily="49" charset="0"/>
              </a:rPr>
              <a:t>(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const</a:t>
            </a:r>
            <a:r>
              <a:rPr lang="en-US" dirty="0">
                <a:latin typeface="Inconsolata" panose="020B0609030003000000" pitchFamily="49" charset="0"/>
              </a:rPr>
              <a:t> char* a,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const char</a:t>
            </a:r>
            <a:r>
              <a:rPr lang="en-US" dirty="0">
                <a:latin typeface="Inconsolata" panose="020B0609030003000000" pitchFamily="49" charset="0"/>
              </a:rPr>
              <a:t>* b, </a:t>
            </a:r>
            <a:r>
              <a:rPr lang="en-US" dirty="0" err="1">
                <a:latin typeface="Inconsolata" panose="020B0609030003000000" pitchFamily="49" charset="0"/>
              </a:rPr>
              <a:t>size_t</a:t>
            </a:r>
            <a:r>
              <a:rPr lang="en-US" dirty="0">
                <a:latin typeface="Inconsolata" panose="020B0609030003000000" pitchFamily="49" charset="0"/>
              </a:rPr>
              <a:t> max) </a:t>
            </a:r>
            <a:r>
              <a:rPr lang="en-US" sz="14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Compares up to ‘max’ bytes.</a:t>
            </a:r>
            <a:endParaRPr lang="en-US" dirty="0"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  <a:p>
            <a:pPr lvl="1"/>
            <a:endParaRPr lang="en-US" dirty="0"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  <a:p>
            <a:pPr lvl="1"/>
            <a:r>
              <a:rPr lang="en-US" dirty="0"/>
              <a:t>Generally safer to use the bounded forms.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D9CED66-7342-448E-ADBC-3B38A6EC7B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AD609-F83C-4414-814B-B5A2DF99692C}" type="slidenum">
              <a:rPr lang="en-US" smtClean="0"/>
              <a:pPr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036145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880EDC-3388-44B2-B71E-921C49E6D7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Input/Output: 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6F1D75-1395-481B-B4E8-5CB7D847B8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620" y="967741"/>
            <a:ext cx="8343900" cy="467159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Input</a:t>
            </a:r>
          </a:p>
          <a:p>
            <a:pPr lvl="1"/>
            <a:r>
              <a:rPr lang="en-US" dirty="0">
                <a:solidFill>
                  <a:srgbClr val="7030A0"/>
                </a:solidFill>
                <a:latin typeface="Inconsolata" panose="020B0609030003000000" pitchFamily="49" charset="0"/>
              </a:rPr>
              <a:t>#include </a:t>
            </a:r>
            <a:r>
              <a:rPr lang="en-US" dirty="0">
                <a:latin typeface="Inconsolata" panose="020B0609030003000000" pitchFamily="49" charset="0"/>
              </a:rPr>
              <a:t>&lt;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  <a:latin typeface="Inconsolata" panose="020B0609030003000000" pitchFamily="49" charset="0"/>
              </a:rPr>
              <a:t>stdio.h</a:t>
            </a:r>
            <a:r>
              <a:rPr lang="en-US" dirty="0">
                <a:latin typeface="Inconsolata" panose="020B0609030003000000" pitchFamily="49" charset="0"/>
              </a:rPr>
              <a:t>&gt;</a:t>
            </a:r>
            <a:endParaRPr lang="en-US" i="1" dirty="0">
              <a:latin typeface="Inconsolata" panose="020B0609030003000000" pitchFamily="49" charset="0"/>
            </a:endParaRPr>
          </a:p>
          <a:p>
            <a:pPr lvl="1"/>
            <a:r>
              <a:rPr lang="en-US" dirty="0" err="1">
                <a:latin typeface="Inconsolata" panose="020B0609030003000000" pitchFamily="49" charset="0"/>
              </a:rPr>
              <a:t>scanf</a:t>
            </a:r>
            <a:r>
              <a:rPr lang="en-US" dirty="0">
                <a:latin typeface="Inconsolata" panose="020B0609030003000000" pitchFamily="49" charset="0"/>
              </a:rPr>
              <a:t>(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Inconsolata" panose="020B0609030003000000" pitchFamily="49" charset="0"/>
              </a:rPr>
              <a:t>"%s"</a:t>
            </a:r>
            <a:r>
              <a:rPr lang="en-US" dirty="0">
                <a:latin typeface="Inconsolata" panose="020B0609030003000000" pitchFamily="49" charset="0"/>
              </a:rPr>
              <a:t>, </a:t>
            </a:r>
            <a:r>
              <a:rPr lang="en-US" dirty="0" err="1">
                <a:latin typeface="Inconsolata" panose="020B0609030003000000" pitchFamily="49" charset="0"/>
              </a:rPr>
              <a:t>my_buffer</a:t>
            </a:r>
            <a:r>
              <a:rPr lang="en-US" dirty="0">
                <a:latin typeface="Inconsolata" panose="020B0609030003000000" pitchFamily="49" charset="0"/>
              </a:rPr>
              <a:t>) </a:t>
            </a:r>
            <a:r>
              <a:rPr lang="en-US" sz="15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Copies string input by user into buffer (unsafe!)</a:t>
            </a:r>
            <a:endParaRPr lang="en-US" sz="1500" i="1" dirty="0">
              <a:latin typeface="Inconsolata" panose="020B0609030003000000" pitchFamily="49" charset="0"/>
            </a:endParaRPr>
          </a:p>
          <a:p>
            <a:pPr lvl="1"/>
            <a:r>
              <a:rPr lang="en-US" dirty="0" err="1">
                <a:latin typeface="Inconsolata" panose="020B0609030003000000" pitchFamily="49" charset="0"/>
              </a:rPr>
              <a:t>scanf</a:t>
            </a:r>
            <a:r>
              <a:rPr lang="en-US" dirty="0">
                <a:latin typeface="Inconsolata" panose="020B0609030003000000" pitchFamily="49" charset="0"/>
              </a:rPr>
              <a:t>(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Inconsolata" panose="020B0609030003000000" pitchFamily="49" charset="0"/>
              </a:rPr>
              <a:t>"%10s"</a:t>
            </a:r>
            <a:r>
              <a:rPr lang="en-US" dirty="0">
                <a:latin typeface="Inconsolata" panose="020B0609030003000000" pitchFamily="49" charset="0"/>
              </a:rPr>
              <a:t>, </a:t>
            </a:r>
            <a:r>
              <a:rPr lang="en-US" dirty="0" err="1">
                <a:latin typeface="Inconsolata" panose="020B0609030003000000" pitchFamily="49" charset="0"/>
              </a:rPr>
              <a:t>my_buffer</a:t>
            </a:r>
            <a:r>
              <a:rPr lang="en-US" dirty="0">
                <a:latin typeface="Inconsolata" panose="020B0609030003000000" pitchFamily="49" charset="0"/>
              </a:rPr>
              <a:t>) </a:t>
            </a:r>
            <a:r>
              <a:rPr lang="en-US" sz="15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Copies up to 10 chars into buffer</a:t>
            </a:r>
            <a:br>
              <a:rPr lang="en-US" sz="15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</a:br>
            <a:r>
              <a:rPr lang="en-US" sz="15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                                                        (</a:t>
            </a:r>
            <a:r>
              <a:rPr lang="en-US" sz="15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my_buffer</a:t>
            </a:r>
            <a:r>
              <a:rPr lang="en-US" sz="15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needs to be &gt;= 11 bytes for sentinel)</a:t>
            </a:r>
            <a:endParaRPr lang="en-US" sz="1500" i="1" dirty="0">
              <a:latin typeface="Inconsolata" panose="020B0609030003000000" pitchFamily="49" charset="0"/>
            </a:endParaRPr>
          </a:p>
          <a:p>
            <a:pPr lvl="1"/>
            <a:r>
              <a:rPr lang="en-US" dirty="0" err="1">
                <a:latin typeface="Inconsolata" panose="020B0609030003000000" pitchFamily="49" charset="0"/>
              </a:rPr>
              <a:t>scanf</a:t>
            </a:r>
            <a:r>
              <a:rPr lang="en-US" dirty="0">
                <a:latin typeface="Inconsolata" panose="020B0609030003000000" pitchFamily="49" charset="0"/>
              </a:rPr>
              <a:t>(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Inconsolata" panose="020B0609030003000000" pitchFamily="49" charset="0"/>
              </a:rPr>
              <a:t>"%d"</a:t>
            </a:r>
            <a:r>
              <a:rPr lang="en-US" dirty="0">
                <a:latin typeface="Inconsolata" panose="020B0609030003000000" pitchFamily="49" charset="0"/>
              </a:rPr>
              <a:t>, &amp;</a:t>
            </a:r>
            <a:r>
              <a:rPr lang="en-US" dirty="0" err="1">
                <a:latin typeface="Inconsolata" panose="020B0609030003000000" pitchFamily="49" charset="0"/>
              </a:rPr>
              <a:t>my_int</a:t>
            </a:r>
            <a:r>
              <a:rPr lang="en-US" dirty="0">
                <a:latin typeface="Inconsolata" panose="020B0609030003000000" pitchFamily="49" charset="0"/>
              </a:rPr>
              <a:t>) </a:t>
            </a:r>
            <a:r>
              <a:rPr lang="en-US" sz="15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Interprets input and places value into int variable.</a:t>
            </a:r>
          </a:p>
          <a:p>
            <a:pPr marL="342900" lvl="1" indent="0">
              <a:buNone/>
            </a:pPr>
            <a:endParaRPr lang="en-US" dirty="0"/>
          </a:p>
          <a:p>
            <a:r>
              <a:rPr lang="en-US" dirty="0"/>
              <a:t>Output</a:t>
            </a:r>
          </a:p>
          <a:p>
            <a:pPr lvl="1"/>
            <a:r>
              <a:rPr lang="en-US" dirty="0">
                <a:solidFill>
                  <a:srgbClr val="7030A0"/>
                </a:solidFill>
                <a:latin typeface="Inconsolata" panose="020B0609030003000000" pitchFamily="49" charset="0"/>
              </a:rPr>
              <a:t>#include </a:t>
            </a:r>
            <a:r>
              <a:rPr lang="en-US" dirty="0">
                <a:latin typeface="Inconsolata" panose="020B0609030003000000" pitchFamily="49" charset="0"/>
              </a:rPr>
              <a:t>&lt;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  <a:latin typeface="Inconsolata" panose="020B0609030003000000" pitchFamily="49" charset="0"/>
              </a:rPr>
              <a:t>stdio.h</a:t>
            </a:r>
            <a:r>
              <a:rPr lang="en-US" dirty="0">
                <a:latin typeface="Inconsolata" panose="020B0609030003000000" pitchFamily="49" charset="0"/>
              </a:rPr>
              <a:t>&gt;</a:t>
            </a:r>
            <a:endParaRPr lang="en-US" dirty="0"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  <a:p>
            <a:pPr lvl="1"/>
            <a:r>
              <a:rPr lang="en-US" dirty="0" err="1">
                <a:latin typeface="Inconsolata" panose="020B0609030003000000" pitchFamily="49" charset="0"/>
              </a:rPr>
              <a:t>printf</a:t>
            </a:r>
            <a:r>
              <a:rPr lang="en-US" dirty="0">
                <a:latin typeface="Inconsolata" panose="020B0609030003000000" pitchFamily="49" charset="0"/>
              </a:rPr>
              <a:t>(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Inconsolata" panose="020B0609030003000000" pitchFamily="49" charset="0"/>
              </a:rPr>
              <a:t>"%s"</a:t>
            </a:r>
            <a:r>
              <a:rPr lang="en-US" dirty="0">
                <a:latin typeface="Inconsolata" panose="020B0609030003000000" pitchFamily="49" charset="0"/>
              </a:rPr>
              <a:t>, </a:t>
            </a:r>
            <a:r>
              <a:rPr lang="en-US" dirty="0" err="1">
                <a:latin typeface="Inconsolata" panose="020B0609030003000000" pitchFamily="49" charset="0"/>
              </a:rPr>
              <a:t>my_buffer</a:t>
            </a:r>
            <a:r>
              <a:rPr lang="en-US" dirty="0">
                <a:latin typeface="Inconsolata" panose="020B0609030003000000" pitchFamily="49" charset="0"/>
              </a:rPr>
              <a:t>) </a:t>
            </a:r>
            <a:r>
              <a:rPr lang="en-US" sz="15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Prints string. (technically unsafe)</a:t>
            </a:r>
            <a:endParaRPr lang="en-US" dirty="0"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  <a:p>
            <a:pPr lvl="1"/>
            <a:r>
              <a:rPr lang="en-US" dirty="0" err="1">
                <a:latin typeface="Inconsolata" panose="020B0609030003000000" pitchFamily="49" charset="0"/>
              </a:rPr>
              <a:t>printf</a:t>
            </a:r>
            <a:r>
              <a:rPr lang="en-US" dirty="0">
                <a:latin typeface="Inconsolata" panose="020B0609030003000000" pitchFamily="49" charset="0"/>
              </a:rPr>
              <a:t>(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Inconsolata" panose="020B0609030003000000" pitchFamily="49" charset="0"/>
              </a:rPr>
              <a:t>"%10s"</a:t>
            </a:r>
            <a:r>
              <a:rPr lang="en-US" dirty="0">
                <a:latin typeface="Inconsolata" panose="020B0609030003000000" pitchFamily="49" charset="0"/>
              </a:rPr>
              <a:t>, </a:t>
            </a:r>
            <a:r>
              <a:rPr lang="en-US" dirty="0" err="1">
                <a:latin typeface="Inconsolata" panose="020B0609030003000000" pitchFamily="49" charset="0"/>
              </a:rPr>
              <a:t>my_buffer</a:t>
            </a:r>
            <a:r>
              <a:rPr lang="en-US" dirty="0">
                <a:latin typeface="Inconsolata" panose="020B0609030003000000" pitchFamily="49" charset="0"/>
              </a:rPr>
              <a:t>) </a:t>
            </a:r>
            <a:r>
              <a:rPr lang="en-US" sz="15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Prints up to 10 chars from string.</a:t>
            </a:r>
            <a:br>
              <a:rPr lang="en-US" sz="15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</a:br>
            <a:r>
              <a:rPr lang="en-US" sz="15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                                                          (safe as long as </a:t>
            </a:r>
            <a:r>
              <a:rPr lang="en-US" sz="15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my_buffer</a:t>
            </a:r>
            <a:r>
              <a:rPr lang="en-US" sz="15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is &gt;= 10 bytes)</a:t>
            </a:r>
            <a:endParaRPr lang="en-US" i="1" dirty="0">
              <a:latin typeface="Inconsolata" panose="020B0609030003000000" pitchFamily="49" charset="0"/>
            </a:endParaRPr>
          </a:p>
          <a:p>
            <a:pPr lvl="1"/>
            <a:r>
              <a:rPr lang="en-US" dirty="0" err="1">
                <a:latin typeface="Inconsolata" panose="020B0609030003000000" pitchFamily="49" charset="0"/>
              </a:rPr>
              <a:t>printf</a:t>
            </a:r>
            <a:r>
              <a:rPr lang="en-US" dirty="0">
                <a:latin typeface="Inconsolata" panose="020B0609030003000000" pitchFamily="49" charset="0"/>
              </a:rPr>
              <a:t>(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Inconsolata" panose="020B0609030003000000" pitchFamily="49" charset="0"/>
              </a:rPr>
              <a:t>"%d"</a:t>
            </a:r>
            <a:r>
              <a:rPr lang="en-US" dirty="0">
                <a:latin typeface="Inconsolata" panose="020B0609030003000000" pitchFamily="49" charset="0"/>
              </a:rPr>
              <a:t>, </a:t>
            </a:r>
            <a:r>
              <a:rPr lang="en-US" dirty="0" err="1">
                <a:latin typeface="Inconsolata" panose="020B0609030003000000" pitchFamily="49" charset="0"/>
              </a:rPr>
              <a:t>my_int</a:t>
            </a:r>
            <a:r>
              <a:rPr lang="en-US" dirty="0">
                <a:latin typeface="Inconsolata" panose="020B0609030003000000" pitchFamily="49" charset="0"/>
              </a:rPr>
              <a:t>) </a:t>
            </a:r>
            <a:r>
              <a:rPr lang="en-US" sz="15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Prints int variable. (d for decimal, unfortunately)</a:t>
            </a:r>
            <a:endParaRPr lang="en-US" sz="1500" i="1" dirty="0">
              <a:latin typeface="Inconsolata" panose="020B0609030003000000" pitchFamily="49" charset="0"/>
            </a:endParaRPr>
          </a:p>
          <a:p>
            <a:pPr lvl="1"/>
            <a:r>
              <a:rPr lang="en-US" dirty="0" err="1">
                <a:latin typeface="Inconsolata" panose="020B0609030003000000" pitchFamily="49" charset="0"/>
              </a:rPr>
              <a:t>printf</a:t>
            </a:r>
            <a:r>
              <a:rPr lang="en-US" dirty="0">
                <a:latin typeface="Inconsolata" panose="020B0609030003000000" pitchFamily="49" charset="0"/>
              </a:rPr>
              <a:t>(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Inconsolata" panose="020B0609030003000000" pitchFamily="49" charset="0"/>
              </a:rPr>
              <a:t>"%x"</a:t>
            </a:r>
            <a:r>
              <a:rPr lang="en-US" dirty="0">
                <a:latin typeface="Inconsolata" panose="020B0609030003000000" pitchFamily="49" charset="0"/>
              </a:rPr>
              <a:t>, </a:t>
            </a:r>
            <a:r>
              <a:rPr lang="en-US" dirty="0" err="1">
                <a:latin typeface="Inconsolata" panose="020B0609030003000000" pitchFamily="49" charset="0"/>
              </a:rPr>
              <a:t>my_int</a:t>
            </a:r>
            <a:r>
              <a:rPr lang="en-US" dirty="0">
                <a:latin typeface="Inconsolata" panose="020B0609030003000000" pitchFamily="49" charset="0"/>
              </a:rPr>
              <a:t>) </a:t>
            </a:r>
            <a:r>
              <a:rPr lang="en-US" sz="15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Prints int variable in hexadecimal. (x for hex)</a:t>
            </a:r>
            <a:endParaRPr lang="en-US" sz="1500" i="1" dirty="0">
              <a:latin typeface="Inconsolata" panose="020B0609030003000000" pitchFamily="49" charset="0"/>
            </a:endParaRPr>
          </a:p>
          <a:p>
            <a:pPr lvl="1"/>
            <a:r>
              <a:rPr lang="en-US" dirty="0" err="1">
                <a:latin typeface="Inconsolata" panose="020B0609030003000000" pitchFamily="49" charset="0"/>
              </a:rPr>
              <a:t>printf</a:t>
            </a:r>
            <a:r>
              <a:rPr lang="en-US" dirty="0">
                <a:latin typeface="Inconsolata" panose="020B0609030003000000" pitchFamily="49" charset="0"/>
              </a:rPr>
              <a:t>(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Inconsolata" panose="020B0609030003000000" pitchFamily="49" charset="0"/>
              </a:rPr>
              <a:t>"%l"</a:t>
            </a:r>
            <a:r>
              <a:rPr lang="en-US" dirty="0">
                <a:latin typeface="Inconsolata" panose="020B0609030003000000" pitchFamily="49" charset="0"/>
              </a:rPr>
              <a:t>, </a:t>
            </a:r>
            <a:r>
              <a:rPr lang="en-US" dirty="0" err="1">
                <a:latin typeface="Inconsolata" panose="020B0609030003000000" pitchFamily="49" charset="0"/>
              </a:rPr>
              <a:t>my_int</a:t>
            </a:r>
            <a:r>
              <a:rPr lang="en-US" dirty="0">
                <a:latin typeface="Inconsolata" panose="020B0609030003000000" pitchFamily="49" charset="0"/>
              </a:rPr>
              <a:t>) </a:t>
            </a:r>
            <a:r>
              <a:rPr lang="en-US" sz="15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Prints long variable.</a:t>
            </a:r>
          </a:p>
          <a:p>
            <a:pPr lvl="1"/>
            <a:r>
              <a:rPr lang="en-US" dirty="0" err="1">
                <a:latin typeface="Inconsolata" panose="020B0609030003000000" pitchFamily="49" charset="0"/>
              </a:rPr>
              <a:t>printf</a:t>
            </a:r>
            <a:r>
              <a:rPr lang="en-US" dirty="0">
                <a:latin typeface="Inconsolata" panose="020B0609030003000000" pitchFamily="49" charset="0"/>
              </a:rPr>
              <a:t>(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Inconsolata" panose="020B0609030003000000" pitchFamily="49" charset="0"/>
              </a:rPr>
              <a:t>"%ul"</a:t>
            </a:r>
            <a:r>
              <a:rPr lang="en-US" dirty="0">
                <a:latin typeface="Inconsolata" panose="020B0609030003000000" pitchFamily="49" charset="0"/>
              </a:rPr>
              <a:t>, </a:t>
            </a:r>
            <a:r>
              <a:rPr lang="en-US" dirty="0" err="1">
                <a:latin typeface="Inconsolata" panose="020B0609030003000000" pitchFamily="49" charset="0"/>
              </a:rPr>
              <a:t>my_int</a:t>
            </a:r>
            <a:r>
              <a:rPr lang="en-US" dirty="0">
                <a:latin typeface="Inconsolata" panose="020B0609030003000000" pitchFamily="49" charset="0"/>
              </a:rPr>
              <a:t>) </a:t>
            </a:r>
            <a:r>
              <a:rPr lang="en-US" sz="15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Prints unsigned long variable.</a:t>
            </a:r>
          </a:p>
          <a:p>
            <a:pPr lvl="1"/>
            <a:endParaRPr lang="en-US" dirty="0"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  <a:p>
            <a:pPr lvl="1"/>
            <a:endParaRPr lang="en-US" dirty="0"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  <a:p>
            <a:pPr lvl="1"/>
            <a:r>
              <a:rPr lang="en-US" dirty="0"/>
              <a:t>Lots more variations! Generally</a:t>
            </a:r>
            <a:r>
              <a:rPr lang="en-US" dirty="0">
                <a:latin typeface="Inconsolata" panose="020B0609030003000000" pitchFamily="49" charset="0"/>
              </a:rPr>
              <a:t> </a:t>
            </a:r>
            <a:r>
              <a:rPr lang="en-US" dirty="0" err="1">
                <a:latin typeface="Inconsolata" panose="020B0609030003000000" pitchFamily="49" charset="0"/>
              </a:rPr>
              <a:t>scanf</a:t>
            </a:r>
            <a:r>
              <a:rPr lang="en-US" dirty="0">
                <a:latin typeface="Inconsolata" panose="020B0609030003000000" pitchFamily="49" charset="0"/>
              </a:rPr>
              <a:t> </a:t>
            </a:r>
            <a:r>
              <a:rPr lang="en-US" dirty="0"/>
              <a:t>and</a:t>
            </a:r>
            <a:r>
              <a:rPr lang="en-US" dirty="0">
                <a:latin typeface="Inconsolata" panose="020B0609030003000000" pitchFamily="49" charset="0"/>
              </a:rPr>
              <a:t> </a:t>
            </a:r>
            <a:r>
              <a:rPr lang="en-US" dirty="0" err="1">
                <a:latin typeface="Inconsolata" panose="020B0609030003000000" pitchFamily="49" charset="0"/>
              </a:rPr>
              <a:t>printf</a:t>
            </a:r>
            <a:r>
              <a:rPr lang="en-US" dirty="0">
                <a:latin typeface="Inconsolata" panose="020B0609030003000000" pitchFamily="49" charset="0"/>
              </a:rPr>
              <a:t> </a:t>
            </a:r>
            <a:r>
              <a:rPr lang="en-US" dirty="0"/>
              <a:t>share terms. Look them up!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D9CED66-7342-448E-ADBC-3B38A6EC7B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AD609-F83C-4414-814B-B5A2DF99692C}" type="slidenum">
              <a:rPr lang="en-US" smtClean="0"/>
              <a:pPr/>
              <a:t>44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EC0F907-7810-4CC0-80EA-41FF60B01630}"/>
              </a:ext>
            </a:extLst>
          </p:cNvPr>
          <p:cNvSpPr txBox="1"/>
          <p:nvPr/>
        </p:nvSpPr>
        <p:spPr>
          <a:xfrm>
            <a:off x="2516982" y="2393073"/>
            <a:ext cx="67698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7030A0"/>
                </a:solidFill>
                <a:latin typeface="Inconsolata" panose="020B0609030003000000" pitchFamily="49" charset="0"/>
                <a:ea typeface="Lato Black" panose="020B0604020202020204" charset="0"/>
                <a:cs typeface="Lato Black" panose="020B0604020202020204" charset="0"/>
              </a:rPr>
              <a:t>scanf</a:t>
            </a:r>
            <a:r>
              <a:rPr lang="en-US" dirty="0">
                <a:solidFill>
                  <a:srgbClr val="7030A0"/>
                </a:solidFill>
                <a:latin typeface="Inconsolata" panose="020B0609030003000000" pitchFamily="49" charset="0"/>
                <a:ea typeface="Lato Black" panose="020B0604020202020204" charset="0"/>
                <a:cs typeface="Lato Black" panose="020B0604020202020204" charset="0"/>
              </a:rPr>
              <a:t> </a:t>
            </a:r>
            <a:r>
              <a:rPr lang="en-US" dirty="0">
                <a:solidFill>
                  <a:srgbClr val="7030A0"/>
                </a:solidFill>
                <a:latin typeface="Lato Black" panose="020B0604020202020204" charset="0"/>
                <a:ea typeface="Lato Black" panose="020B0604020202020204" charset="0"/>
                <a:cs typeface="Lato Black" panose="020B0604020202020204" charset="0"/>
              </a:rPr>
              <a:t>updates your variable, so you need to pass the address.</a:t>
            </a:r>
          </a:p>
          <a:p>
            <a:r>
              <a:rPr lang="en-US" dirty="0">
                <a:solidFill>
                  <a:srgbClr val="7030A0"/>
                </a:solidFill>
                <a:latin typeface="Lato Black" panose="020B0604020202020204" charset="0"/>
                <a:ea typeface="Lato Black" panose="020B0604020202020204" charset="0"/>
                <a:cs typeface="Lato Black" panose="020B0604020202020204" charset="0"/>
              </a:rPr>
              <a:t>	     (</a:t>
            </a:r>
            <a:r>
              <a:rPr lang="en-US" dirty="0" err="1">
                <a:solidFill>
                  <a:srgbClr val="7030A0"/>
                </a:solidFill>
                <a:latin typeface="Inconsolata" panose="020B0609030003000000" pitchFamily="49" charset="0"/>
                <a:ea typeface="Lato Black" panose="020B0604020202020204" charset="0"/>
                <a:cs typeface="Lato Black" panose="020B0604020202020204" charset="0"/>
              </a:rPr>
              <a:t>my_buffer</a:t>
            </a:r>
            <a:r>
              <a:rPr lang="en-US" dirty="0">
                <a:solidFill>
                  <a:srgbClr val="7030A0"/>
                </a:solidFill>
                <a:latin typeface="Inconsolata" panose="020B0609030003000000" pitchFamily="49" charset="0"/>
                <a:ea typeface="Lato Black" panose="020B0604020202020204" charset="0"/>
                <a:cs typeface="Lato Black" panose="020B0604020202020204" charset="0"/>
              </a:rPr>
              <a:t> </a:t>
            </a:r>
            <a:r>
              <a:rPr lang="en-US" dirty="0">
                <a:solidFill>
                  <a:srgbClr val="7030A0"/>
                </a:solidFill>
                <a:latin typeface="Lato Black" panose="020B0604020202020204" charset="0"/>
                <a:ea typeface="Lato Black" panose="020B0604020202020204" charset="0"/>
                <a:cs typeface="Lato Black" panose="020B0604020202020204" charset="0"/>
              </a:rPr>
              <a:t>does not need it. Strings are already</a:t>
            </a:r>
            <a:r>
              <a:rPr lang="en-US" dirty="0">
                <a:solidFill>
                  <a:srgbClr val="7030A0"/>
                </a:solidFill>
                <a:latin typeface="Inconsolata" panose="020B0609030003000000" pitchFamily="49" charset="0"/>
                <a:ea typeface="Lato Black" panose="020B0604020202020204" charset="0"/>
                <a:cs typeface="Lato Black" panose="020B0604020202020204" charset="0"/>
              </a:rPr>
              <a:t> char*</a:t>
            </a:r>
            <a:r>
              <a:rPr lang="en-US" dirty="0">
                <a:solidFill>
                  <a:srgbClr val="7030A0"/>
                </a:solidFill>
                <a:latin typeface="Lato Black" panose="020B0604020202020204" charset="0"/>
                <a:ea typeface="Lato Black" panose="020B0604020202020204" charset="0"/>
                <a:cs typeface="Lato Black" panose="020B0604020202020204" charset="0"/>
              </a:rPr>
              <a:t>)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72A54D67-53A3-481E-86D1-69F393083CFC}"/>
              </a:ext>
            </a:extLst>
          </p:cNvPr>
          <p:cNvCxnSpPr>
            <a:cxnSpLocks/>
          </p:cNvCxnSpPr>
          <p:nvPr/>
        </p:nvCxnSpPr>
        <p:spPr>
          <a:xfrm rot="2472984" flipH="1">
            <a:off x="2401789" y="2451592"/>
            <a:ext cx="215757" cy="0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5802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480A58EE-0475-4417-8720-3B99630673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Structures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6DA41BD-F361-48A0-B5D7-FA0A4EA0351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It may not have class, but it has style.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EBE5364-5CFB-4D7E-BF3C-4A1D17F7B8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CS/COE 0449 – Spring 2019/2020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46F9346-113E-4DAC-B678-462E5B52B8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AD609-F83C-4414-814B-B5A2DF99692C}" type="slidenum">
              <a:rPr lang="en-US" smtClean="0"/>
              <a:pPr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283244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344AFC-972F-4C51-9B0B-7F1E538004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Quick note on allocated structures…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A931A5-834B-45C7-9E93-18DB6DBAA1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620" y="819302"/>
            <a:ext cx="8343900" cy="4328167"/>
          </a:xfrm>
        </p:spPr>
        <p:txBody>
          <a:bodyPr/>
          <a:lstStyle/>
          <a:p>
            <a:r>
              <a:rPr lang="en-US" dirty="0"/>
              <a:t>You are </a:t>
            </a:r>
            <a:r>
              <a:rPr lang="en-US" dirty="0" err="1"/>
              <a:t>gonna</a:t>
            </a:r>
            <a:r>
              <a:rPr lang="en-US" dirty="0"/>
              <a:t> allocate a lot of structures…</a:t>
            </a:r>
          </a:p>
          <a:p>
            <a:pPr lvl="1"/>
            <a:r>
              <a:rPr lang="en-US" dirty="0"/>
              <a:t>They are big… you want them around… therefore, not good on the stack.</a:t>
            </a:r>
          </a:p>
          <a:p>
            <a:pPr lvl="1"/>
            <a:r>
              <a:rPr lang="en-US" dirty="0"/>
              <a:t>You could make them </a:t>
            </a:r>
            <a:r>
              <a:rPr lang="en-US" dirty="0" err="1"/>
              <a:t>globals</a:t>
            </a:r>
            <a:r>
              <a:rPr lang="en-US" dirty="0"/>
              <a:t>… except when you want them dynamically.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6BFB2B-0F86-4BF2-895D-A60142E331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CS/COE 0449 – Spring 2019/2020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40A001A-A4EB-4CA6-B44B-6F79E712B8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AD609-F83C-4414-814B-B5A2DF99692C}" type="slidenum">
              <a:rPr lang="en-US" smtClean="0"/>
              <a:pPr/>
              <a:t>46</a:t>
            </a:fld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987E914-8FA7-482C-AE77-2A931ECD7791}"/>
              </a:ext>
            </a:extLst>
          </p:cNvPr>
          <p:cNvSpPr txBox="1">
            <a:spLocks/>
          </p:cNvSpPr>
          <p:nvPr/>
        </p:nvSpPr>
        <p:spPr>
          <a:xfrm>
            <a:off x="256540" y="1967789"/>
            <a:ext cx="8602167" cy="3671541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FF0000"/>
              </a:buClr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buNone/>
            </a:pPr>
            <a:r>
              <a:rPr lang="en-US" sz="2400" dirty="0">
                <a:solidFill>
                  <a:srgbClr val="7030A0"/>
                </a:solidFill>
                <a:latin typeface="Inconsolata" panose="020B0609030003000000" pitchFamily="49" charset="0"/>
              </a:rPr>
              <a:t>#include </a:t>
            </a:r>
            <a:r>
              <a:rPr lang="en-US" sz="2400" dirty="0">
                <a:latin typeface="Inconsolata" panose="020B0609030003000000" pitchFamily="49" charset="0"/>
              </a:rPr>
              <a:t>&lt;</a:t>
            </a:r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  <a:latin typeface="Inconsolata" panose="020B0609030003000000" pitchFamily="49" charset="0"/>
              </a:rPr>
              <a:t>stdlib.h</a:t>
            </a:r>
            <a:r>
              <a:rPr lang="en-US" sz="2400" dirty="0">
                <a:latin typeface="Inconsolata" panose="020B0609030003000000" pitchFamily="49" charset="0"/>
              </a:rPr>
              <a:t>&gt; 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Inconsolata" panose="020B0609030003000000" pitchFamily="49" charset="0"/>
              </a:rPr>
              <a:t>// For '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Inconsolata" panose="020B0609030003000000" pitchFamily="49" charset="0"/>
              </a:rPr>
              <a:t>calloc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Inconsolata" panose="020B0609030003000000" pitchFamily="49" charset="0"/>
              </a:rPr>
              <a:t>'</a:t>
            </a:r>
          </a:p>
          <a:p>
            <a:pPr marL="0" indent="0">
              <a:spcBef>
                <a:spcPts val="600"/>
              </a:spcBef>
              <a:buNone/>
            </a:pPr>
            <a:endParaRPr lang="en-US" sz="2400" dirty="0">
              <a:solidFill>
                <a:schemeClr val="accent6">
                  <a:lumMod val="50000"/>
                </a:schemeClr>
              </a:solidFill>
              <a:latin typeface="Inconsolata" panose="020B0609030003000000" pitchFamily="49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struct</a:t>
            </a:r>
            <a:r>
              <a:rPr lang="en-US" sz="2400" dirty="0">
                <a:latin typeface="Inconsolata" panose="020B0609030003000000" pitchFamily="49" charset="0"/>
              </a:rPr>
              <a:t> Song {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400" dirty="0">
                <a:latin typeface="Inconsolata" panose="020B0609030003000000" pitchFamily="49" charset="0"/>
              </a:rPr>
              <a:t> 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int</a:t>
            </a:r>
            <a:r>
              <a:rPr lang="en-US" sz="2400" dirty="0">
                <a:latin typeface="Inconsolata" panose="020B0609030003000000" pitchFamily="49" charset="0"/>
              </a:rPr>
              <a:t> </a:t>
            </a:r>
            <a:r>
              <a:rPr lang="en-US" sz="2400" dirty="0" err="1">
                <a:latin typeface="Inconsolata" panose="020B0609030003000000" pitchFamily="49" charset="0"/>
              </a:rPr>
              <a:t>lengthInSeconds</a:t>
            </a:r>
            <a:r>
              <a:rPr lang="en-US" sz="2400" dirty="0">
                <a:latin typeface="Inconsolata" panose="020B0609030003000000" pitchFamily="49" charset="0"/>
              </a:rPr>
              <a:t>;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400" dirty="0">
                <a:latin typeface="Inconsolata" panose="020B0609030003000000" pitchFamily="49" charset="0"/>
              </a:rPr>
              <a:t> 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int</a:t>
            </a:r>
            <a:r>
              <a:rPr lang="en-US" sz="2400" dirty="0">
                <a:latin typeface="Inconsolata" panose="020B0609030003000000" pitchFamily="49" charset="0"/>
              </a:rPr>
              <a:t> </a:t>
            </a:r>
            <a:r>
              <a:rPr lang="en-US" sz="2400" dirty="0" err="1">
                <a:latin typeface="Inconsolata" panose="020B0609030003000000" pitchFamily="49" charset="0"/>
              </a:rPr>
              <a:t>yearRecorded</a:t>
            </a:r>
            <a:r>
              <a:rPr lang="en-US" sz="2400" dirty="0">
                <a:latin typeface="Inconsolata" panose="020B0609030003000000" pitchFamily="49" charset="0"/>
              </a:rPr>
              <a:t>;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400" dirty="0">
                <a:latin typeface="Inconsolata" panose="020B0609030003000000" pitchFamily="49" charset="0"/>
              </a:rPr>
              <a:t>};</a:t>
            </a:r>
          </a:p>
          <a:p>
            <a:pPr marL="0" indent="0">
              <a:spcBef>
                <a:spcPts val="600"/>
              </a:spcBef>
              <a:buNone/>
            </a:pPr>
            <a:endParaRPr lang="en-US" sz="2400" dirty="0">
              <a:solidFill>
                <a:schemeClr val="accent6">
                  <a:lumMod val="50000"/>
                </a:schemeClr>
              </a:solidFill>
              <a:latin typeface="Inconsolata" panose="020B0609030003000000" pitchFamily="49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void</a:t>
            </a:r>
            <a:r>
              <a:rPr lang="en-US" sz="2400" dirty="0">
                <a:latin typeface="Inconsolata" panose="020B0609030003000000" pitchFamily="49" charset="0"/>
              </a:rPr>
              <a:t> main(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void</a:t>
            </a:r>
            <a:r>
              <a:rPr lang="en-US" sz="2400" dirty="0">
                <a:latin typeface="Inconsolata" panose="020B0609030003000000" pitchFamily="49" charset="0"/>
              </a:rPr>
              <a:t>) {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400" dirty="0">
                <a:latin typeface="Inconsolata" panose="020B0609030003000000" pitchFamily="49" charset="0"/>
              </a:rPr>
              <a:t> 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struct</a:t>
            </a:r>
            <a:r>
              <a:rPr lang="en-US" sz="2400" dirty="0">
                <a:latin typeface="Inconsolata" panose="020B0609030003000000" pitchFamily="49" charset="0"/>
              </a:rPr>
              <a:t> Song* </a:t>
            </a:r>
            <a:r>
              <a:rPr lang="en-US" sz="2400" dirty="0" err="1">
                <a:latin typeface="Inconsolata" panose="020B0609030003000000" pitchFamily="49" charset="0"/>
              </a:rPr>
              <a:t>p_song</a:t>
            </a:r>
            <a:r>
              <a:rPr lang="en-US" sz="2400" dirty="0">
                <a:latin typeface="Inconsolata" panose="020B0609030003000000" pitchFamily="49" charset="0"/>
              </a:rPr>
              <a:t> = </a:t>
            </a:r>
            <a:r>
              <a:rPr lang="en-US" sz="2400" dirty="0" err="1">
                <a:latin typeface="Inconsolata" panose="020B0609030003000000" pitchFamily="49" charset="0"/>
              </a:rPr>
              <a:t>calloc</a:t>
            </a:r>
            <a:r>
              <a:rPr lang="en-US" sz="2400" dirty="0">
                <a:latin typeface="Inconsolata" panose="020B0609030003000000" pitchFamily="49" charset="0"/>
              </a:rPr>
              <a:t>(1,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sizeof</a:t>
            </a:r>
            <a:r>
              <a:rPr lang="en-US" sz="2400" dirty="0">
                <a:latin typeface="Inconsolata" panose="020B0609030003000000" pitchFamily="49" charset="0"/>
              </a:rPr>
              <a:t>(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struct</a:t>
            </a:r>
            <a:r>
              <a:rPr lang="en-US" sz="2400" dirty="0">
                <a:latin typeface="Inconsolata" panose="020B0609030003000000" pitchFamily="49" charset="0"/>
              </a:rPr>
              <a:t> Song));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400" dirty="0">
                <a:latin typeface="Inconsolata" panose="020B0609030003000000" pitchFamily="49" charset="0"/>
              </a:rPr>
              <a:t>  (*</a:t>
            </a:r>
            <a:r>
              <a:rPr lang="en-US" sz="2400" dirty="0" err="1">
                <a:latin typeface="Inconsolata" panose="020B0609030003000000" pitchFamily="49" charset="0"/>
              </a:rPr>
              <a:t>p_song</a:t>
            </a:r>
            <a:r>
              <a:rPr lang="en-US" sz="2400" dirty="0">
                <a:latin typeface="Inconsolata" panose="020B0609030003000000" pitchFamily="49" charset="0"/>
              </a:rPr>
              <a:t>).</a:t>
            </a:r>
            <a:r>
              <a:rPr lang="en-US" sz="2400" dirty="0" err="1">
                <a:latin typeface="Inconsolata" panose="020B0609030003000000" pitchFamily="49" charset="0"/>
              </a:rPr>
              <a:t>lengthInSeconds</a:t>
            </a:r>
            <a:r>
              <a:rPr lang="en-US" sz="2400" dirty="0">
                <a:latin typeface="Inconsolata" panose="020B0609030003000000" pitchFamily="49" charset="0"/>
              </a:rPr>
              <a:t> = 248;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400" dirty="0">
                <a:latin typeface="Inconsolata" panose="020B0609030003000000" pitchFamily="49" charset="0"/>
              </a:rPr>
              <a:t>  (*</a:t>
            </a:r>
            <a:r>
              <a:rPr lang="en-US" sz="2400" dirty="0" err="1">
                <a:latin typeface="Inconsolata" panose="020B0609030003000000" pitchFamily="49" charset="0"/>
              </a:rPr>
              <a:t>p_song</a:t>
            </a:r>
            <a:r>
              <a:rPr lang="en-US" sz="2400" dirty="0">
                <a:latin typeface="Inconsolata" panose="020B0609030003000000" pitchFamily="49" charset="0"/>
              </a:rPr>
              <a:t>).</a:t>
            </a:r>
            <a:r>
              <a:rPr lang="en-US" sz="2400" dirty="0" err="1">
                <a:latin typeface="Inconsolata" panose="020B0609030003000000" pitchFamily="49" charset="0"/>
              </a:rPr>
              <a:t>yearRecorded</a:t>
            </a:r>
            <a:r>
              <a:rPr lang="en-US" sz="2400" dirty="0">
                <a:latin typeface="Inconsolata" panose="020B0609030003000000" pitchFamily="49" charset="0"/>
              </a:rPr>
              <a:t> = 2011;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400" dirty="0">
                <a:latin typeface="Inconsolata" panose="020B0609030003000000" pitchFamily="49" charset="0"/>
              </a:rPr>
              <a:t>  free(</a:t>
            </a:r>
            <a:r>
              <a:rPr lang="en-US" sz="2400" dirty="0" err="1">
                <a:latin typeface="Inconsolata" panose="020B0609030003000000" pitchFamily="49" charset="0"/>
              </a:rPr>
              <a:t>p_song</a:t>
            </a:r>
            <a:r>
              <a:rPr lang="en-US" sz="2400" dirty="0">
                <a:latin typeface="Inconsolata" panose="020B0609030003000000" pitchFamily="49" charset="0"/>
              </a:rPr>
              <a:t>);  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Inconsolata" panose="020B0609030003000000" pitchFamily="49" charset="0"/>
              </a:rPr>
              <a:t>// Remember to free data when you are done!</a:t>
            </a:r>
            <a:endParaRPr lang="en-US" sz="2400" dirty="0">
              <a:latin typeface="Inconsolata" panose="020B0609030003000000" pitchFamily="49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US" sz="2400" dirty="0">
                <a:latin typeface="Inconsolata" panose="020B0609030003000000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638386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90EDC1-3F65-4912-A2C7-9221A8983F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Pointing to structure fields…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39C963-F3D4-43AE-98D4-0E768CDC85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shorthand for</a:t>
            </a:r>
            <a:r>
              <a:rPr lang="en-US" dirty="0">
                <a:latin typeface="Inconsolata" panose="020B0609030003000000" pitchFamily="49" charset="0"/>
              </a:rPr>
              <a:t> (*</a:t>
            </a:r>
            <a:r>
              <a:rPr lang="en-US" dirty="0" err="1">
                <a:latin typeface="Inconsolata" panose="020B0609030003000000" pitchFamily="49" charset="0"/>
              </a:rPr>
              <a:t>p_song</a:t>
            </a:r>
            <a:r>
              <a:rPr lang="en-US" dirty="0">
                <a:latin typeface="Inconsolata" panose="020B0609030003000000" pitchFamily="49" charset="0"/>
              </a:rPr>
              <a:t>).field </a:t>
            </a:r>
            <a:r>
              <a:rPr lang="en-US" dirty="0"/>
              <a:t>is</a:t>
            </a:r>
            <a:r>
              <a:rPr lang="en-US" dirty="0">
                <a:latin typeface="Inconsolata" panose="020B0609030003000000" pitchFamily="49" charset="0"/>
              </a:rPr>
              <a:t> </a:t>
            </a:r>
            <a:r>
              <a:rPr lang="en-US" dirty="0" err="1">
                <a:latin typeface="Inconsolata" panose="020B0609030003000000" pitchFamily="49" charset="0"/>
              </a:rPr>
              <a:t>p_song</a:t>
            </a:r>
            <a:r>
              <a:rPr lang="en-US" dirty="0">
                <a:latin typeface="Inconsolata" panose="020B0609030003000000" pitchFamily="49" charset="0"/>
              </a:rPr>
              <a:t>-&gt;field</a:t>
            </a:r>
          </a:p>
          <a:p>
            <a:pPr lvl="1"/>
            <a:r>
              <a:rPr lang="en-US" dirty="0"/>
              <a:t>The “arrow” syntax works only on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 struct </a:t>
            </a:r>
            <a:r>
              <a:rPr lang="en-US" dirty="0"/>
              <a:t>pointers and dereferences a field.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69EB9EE-DD76-4E65-AC55-C91950C0CA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CS/COE 0449 – Spring 2019/2020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E8C69BB-40B4-467B-8982-188C9244A5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AD609-F83C-4414-814B-B5A2DF99692C}" type="slidenum">
              <a:rPr lang="en-US" smtClean="0"/>
              <a:pPr/>
              <a:t>47</a:t>
            </a:fld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C80CEBD-938D-4331-81DC-910DA1A0D37E}"/>
              </a:ext>
            </a:extLst>
          </p:cNvPr>
          <p:cNvSpPr txBox="1">
            <a:spLocks/>
          </p:cNvSpPr>
          <p:nvPr/>
        </p:nvSpPr>
        <p:spPr>
          <a:xfrm>
            <a:off x="256540" y="1967789"/>
            <a:ext cx="8602167" cy="3671541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FF0000"/>
              </a:buClr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buNone/>
            </a:pPr>
            <a:r>
              <a:rPr lang="en-US" sz="2400" dirty="0">
                <a:solidFill>
                  <a:srgbClr val="7030A0"/>
                </a:solidFill>
                <a:latin typeface="Inconsolata" panose="020B0609030003000000" pitchFamily="49" charset="0"/>
              </a:rPr>
              <a:t>#include </a:t>
            </a:r>
            <a:r>
              <a:rPr lang="en-US" sz="2400" dirty="0">
                <a:latin typeface="Inconsolata" panose="020B0609030003000000" pitchFamily="49" charset="0"/>
              </a:rPr>
              <a:t>&lt;</a:t>
            </a:r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  <a:latin typeface="Inconsolata" panose="020B0609030003000000" pitchFamily="49" charset="0"/>
              </a:rPr>
              <a:t>stdlib.h</a:t>
            </a:r>
            <a:r>
              <a:rPr lang="en-US" sz="2400" dirty="0">
                <a:latin typeface="Inconsolata" panose="020B0609030003000000" pitchFamily="49" charset="0"/>
              </a:rPr>
              <a:t>&gt; 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Inconsolata" panose="020B0609030003000000" pitchFamily="49" charset="0"/>
              </a:rPr>
              <a:t>// For '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Inconsolata" panose="020B0609030003000000" pitchFamily="49" charset="0"/>
              </a:rPr>
              <a:t>calloc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Inconsolata" panose="020B0609030003000000" pitchFamily="49" charset="0"/>
              </a:rPr>
              <a:t>'</a:t>
            </a:r>
          </a:p>
          <a:p>
            <a:pPr marL="0" indent="0">
              <a:spcBef>
                <a:spcPts val="600"/>
              </a:spcBef>
              <a:buNone/>
            </a:pPr>
            <a:endParaRPr lang="en-US" sz="2400" dirty="0">
              <a:solidFill>
                <a:schemeClr val="accent6">
                  <a:lumMod val="50000"/>
                </a:schemeClr>
              </a:solidFill>
              <a:latin typeface="Inconsolata" panose="020B0609030003000000" pitchFamily="49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struct</a:t>
            </a:r>
            <a:r>
              <a:rPr lang="en-US" sz="2400" dirty="0">
                <a:latin typeface="Inconsolata" panose="020B0609030003000000" pitchFamily="49" charset="0"/>
              </a:rPr>
              <a:t> Song {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400" dirty="0">
                <a:latin typeface="Inconsolata" panose="020B0609030003000000" pitchFamily="49" charset="0"/>
              </a:rPr>
              <a:t> 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int</a:t>
            </a:r>
            <a:r>
              <a:rPr lang="en-US" sz="2400" dirty="0">
                <a:latin typeface="Inconsolata" panose="020B0609030003000000" pitchFamily="49" charset="0"/>
              </a:rPr>
              <a:t> </a:t>
            </a:r>
            <a:r>
              <a:rPr lang="en-US" sz="2400" dirty="0" err="1">
                <a:latin typeface="Inconsolata" panose="020B0609030003000000" pitchFamily="49" charset="0"/>
              </a:rPr>
              <a:t>lengthInSeconds</a:t>
            </a:r>
            <a:r>
              <a:rPr lang="en-US" sz="2400" dirty="0">
                <a:latin typeface="Inconsolata" panose="020B0609030003000000" pitchFamily="49" charset="0"/>
              </a:rPr>
              <a:t>;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400" dirty="0">
                <a:latin typeface="Inconsolata" panose="020B0609030003000000" pitchFamily="49" charset="0"/>
              </a:rPr>
              <a:t> 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int</a:t>
            </a:r>
            <a:r>
              <a:rPr lang="en-US" sz="2400" dirty="0">
                <a:latin typeface="Inconsolata" panose="020B0609030003000000" pitchFamily="49" charset="0"/>
              </a:rPr>
              <a:t> </a:t>
            </a:r>
            <a:r>
              <a:rPr lang="en-US" sz="2400" dirty="0" err="1">
                <a:latin typeface="Inconsolata" panose="020B0609030003000000" pitchFamily="49" charset="0"/>
              </a:rPr>
              <a:t>yearRecorded</a:t>
            </a:r>
            <a:r>
              <a:rPr lang="en-US" sz="2400" dirty="0">
                <a:latin typeface="Inconsolata" panose="020B0609030003000000" pitchFamily="49" charset="0"/>
              </a:rPr>
              <a:t>;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400" dirty="0">
                <a:latin typeface="Inconsolata" panose="020B0609030003000000" pitchFamily="49" charset="0"/>
              </a:rPr>
              <a:t>};</a:t>
            </a:r>
          </a:p>
          <a:p>
            <a:pPr marL="0" indent="0">
              <a:spcBef>
                <a:spcPts val="600"/>
              </a:spcBef>
              <a:buNone/>
            </a:pPr>
            <a:endParaRPr lang="en-US" sz="2400" dirty="0">
              <a:solidFill>
                <a:schemeClr val="accent6">
                  <a:lumMod val="50000"/>
                </a:schemeClr>
              </a:solidFill>
              <a:latin typeface="Inconsolata" panose="020B0609030003000000" pitchFamily="49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void</a:t>
            </a:r>
            <a:r>
              <a:rPr lang="en-US" sz="2400" dirty="0">
                <a:latin typeface="Inconsolata" panose="020B0609030003000000" pitchFamily="49" charset="0"/>
              </a:rPr>
              <a:t> main(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void</a:t>
            </a:r>
            <a:r>
              <a:rPr lang="en-US" sz="2400" dirty="0">
                <a:latin typeface="Inconsolata" panose="020B0609030003000000" pitchFamily="49" charset="0"/>
              </a:rPr>
              <a:t>) {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400" dirty="0">
                <a:latin typeface="Inconsolata" panose="020B0609030003000000" pitchFamily="49" charset="0"/>
              </a:rPr>
              <a:t> 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struct</a:t>
            </a:r>
            <a:r>
              <a:rPr lang="en-US" sz="2400" dirty="0">
                <a:latin typeface="Inconsolata" panose="020B0609030003000000" pitchFamily="49" charset="0"/>
              </a:rPr>
              <a:t> Song* </a:t>
            </a:r>
            <a:r>
              <a:rPr lang="en-US" sz="2400" dirty="0" err="1">
                <a:latin typeface="Inconsolata" panose="020B0609030003000000" pitchFamily="49" charset="0"/>
              </a:rPr>
              <a:t>p_song</a:t>
            </a:r>
            <a:r>
              <a:rPr lang="en-US" sz="2400" dirty="0">
                <a:latin typeface="Inconsolata" panose="020B0609030003000000" pitchFamily="49" charset="0"/>
              </a:rPr>
              <a:t> = </a:t>
            </a:r>
            <a:r>
              <a:rPr lang="en-US" sz="2400" dirty="0" err="1">
                <a:latin typeface="Inconsolata" panose="020B0609030003000000" pitchFamily="49" charset="0"/>
              </a:rPr>
              <a:t>calloc</a:t>
            </a:r>
            <a:r>
              <a:rPr lang="en-US" sz="2400" dirty="0">
                <a:latin typeface="Inconsolata" panose="020B0609030003000000" pitchFamily="49" charset="0"/>
              </a:rPr>
              <a:t>(1,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sizeof</a:t>
            </a:r>
            <a:r>
              <a:rPr lang="en-US" sz="2400" dirty="0">
                <a:latin typeface="Inconsolata" panose="020B0609030003000000" pitchFamily="49" charset="0"/>
              </a:rPr>
              <a:t>(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struct</a:t>
            </a:r>
            <a:r>
              <a:rPr lang="en-US" sz="2400" dirty="0">
                <a:latin typeface="Inconsolata" panose="020B0609030003000000" pitchFamily="49" charset="0"/>
              </a:rPr>
              <a:t> Song));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400" dirty="0">
                <a:latin typeface="Inconsolata" panose="020B0609030003000000" pitchFamily="49" charset="0"/>
              </a:rPr>
              <a:t>  </a:t>
            </a:r>
            <a:r>
              <a:rPr lang="en-US" sz="2400" dirty="0" err="1">
                <a:latin typeface="Inconsolata" panose="020B0609030003000000" pitchFamily="49" charset="0"/>
              </a:rPr>
              <a:t>p_song</a:t>
            </a:r>
            <a:r>
              <a:rPr lang="en-US" sz="2400" dirty="0">
                <a:latin typeface="Inconsolata" panose="020B0609030003000000" pitchFamily="49" charset="0"/>
              </a:rPr>
              <a:t>-&gt;</a:t>
            </a:r>
            <a:r>
              <a:rPr lang="en-US" sz="2400" dirty="0" err="1">
                <a:latin typeface="Inconsolata" panose="020B0609030003000000" pitchFamily="49" charset="0"/>
              </a:rPr>
              <a:t>lengthInSeconds</a:t>
            </a:r>
            <a:r>
              <a:rPr lang="en-US" sz="2400" dirty="0">
                <a:latin typeface="Inconsolata" panose="020B0609030003000000" pitchFamily="49" charset="0"/>
              </a:rPr>
              <a:t> = 248; 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Inconsolata" panose="020B0609030003000000" pitchFamily="49" charset="0"/>
              </a:rPr>
              <a:t> // Compare with last slide.</a:t>
            </a:r>
            <a:endParaRPr lang="en-US" sz="2400" dirty="0">
              <a:latin typeface="Inconsolata" panose="020B0609030003000000" pitchFamily="49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US" sz="2400" dirty="0">
                <a:latin typeface="Inconsolata" panose="020B0609030003000000" pitchFamily="49" charset="0"/>
              </a:rPr>
              <a:t>  </a:t>
            </a:r>
            <a:r>
              <a:rPr lang="en-US" sz="2400" dirty="0" err="1">
                <a:latin typeface="Inconsolata" panose="020B0609030003000000" pitchFamily="49" charset="0"/>
              </a:rPr>
              <a:t>p_song</a:t>
            </a:r>
            <a:r>
              <a:rPr lang="en-US" sz="2400" dirty="0">
                <a:latin typeface="Inconsolata" panose="020B0609030003000000" pitchFamily="49" charset="0"/>
              </a:rPr>
              <a:t>-&gt;</a:t>
            </a:r>
            <a:r>
              <a:rPr lang="en-US" sz="2400" dirty="0" err="1">
                <a:latin typeface="Inconsolata" panose="020B0609030003000000" pitchFamily="49" charset="0"/>
              </a:rPr>
              <a:t>yearRecorded</a:t>
            </a:r>
            <a:r>
              <a:rPr lang="en-US" sz="2400" dirty="0">
                <a:latin typeface="Inconsolata" panose="020B0609030003000000" pitchFamily="49" charset="0"/>
              </a:rPr>
              <a:t> = 2011;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400" dirty="0">
                <a:latin typeface="Inconsolata" panose="020B0609030003000000" pitchFamily="49" charset="0"/>
              </a:rPr>
              <a:t>  free(</a:t>
            </a:r>
            <a:r>
              <a:rPr lang="en-US" sz="2400" dirty="0" err="1">
                <a:latin typeface="Inconsolata" panose="020B0609030003000000" pitchFamily="49" charset="0"/>
              </a:rPr>
              <a:t>p_song</a:t>
            </a:r>
            <a:r>
              <a:rPr lang="en-US" sz="2400" dirty="0">
                <a:latin typeface="Inconsolata" panose="020B0609030003000000" pitchFamily="49" charset="0"/>
              </a:rPr>
              <a:t>);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Inconsolata" panose="020B0609030003000000" pitchFamily="49" charset="0"/>
              </a:rPr>
              <a:t>  // Remember to free data when you are done!</a:t>
            </a:r>
            <a:endParaRPr lang="en-US" sz="2400" dirty="0">
              <a:latin typeface="Inconsolata" panose="020B0609030003000000" pitchFamily="49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US" sz="2400" dirty="0">
                <a:latin typeface="Inconsolata" panose="020B0609030003000000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838720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90EDC1-3F65-4912-A2C7-9221A8983F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Pointing to structure fields…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39C963-F3D4-43AE-98D4-0E768CDC85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Recall that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 typedef </a:t>
            </a:r>
            <a:r>
              <a:rPr lang="en-US" dirty="0"/>
              <a:t>is what names types.</a:t>
            </a:r>
          </a:p>
          <a:p>
            <a:pPr lvl="1"/>
            <a:r>
              <a:rPr lang="en-US" dirty="0"/>
              <a:t>If you want a</a:t>
            </a:r>
            <a:r>
              <a:rPr lang="en-US" dirty="0">
                <a:latin typeface="Inconsolata" panose="020B0609030003000000" pitchFamily="49" charset="0"/>
              </a:rPr>
              <a:t> Song </a:t>
            </a:r>
            <a:r>
              <a:rPr lang="en-US" dirty="0"/>
              <a:t>data type, you can use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 typedef </a:t>
            </a:r>
            <a:r>
              <a:rPr lang="en-US" dirty="0"/>
              <a:t>to do so: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69EB9EE-DD76-4E65-AC55-C91950C0CA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CS/COE 0449 – Spring 2019/2020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E8C69BB-40B4-467B-8982-188C9244A5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AD609-F83C-4414-814B-B5A2DF99692C}" type="slidenum">
              <a:rPr lang="en-US" smtClean="0"/>
              <a:pPr/>
              <a:t>48</a:t>
            </a:fld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C80CEBD-938D-4331-81DC-910DA1A0D37E}"/>
              </a:ext>
            </a:extLst>
          </p:cNvPr>
          <p:cNvSpPr txBox="1">
            <a:spLocks/>
          </p:cNvSpPr>
          <p:nvPr/>
        </p:nvSpPr>
        <p:spPr>
          <a:xfrm>
            <a:off x="256540" y="1967789"/>
            <a:ext cx="8753635" cy="3671541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FF0000"/>
              </a:buClr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buNone/>
            </a:pPr>
            <a:r>
              <a:rPr lang="en-US" sz="2400" dirty="0">
                <a:solidFill>
                  <a:srgbClr val="7030A0"/>
                </a:solidFill>
                <a:latin typeface="Inconsolata" panose="020B0609030003000000" pitchFamily="49" charset="0"/>
              </a:rPr>
              <a:t>#include </a:t>
            </a:r>
            <a:r>
              <a:rPr lang="en-US" sz="2400" dirty="0">
                <a:latin typeface="Inconsolata" panose="020B0609030003000000" pitchFamily="49" charset="0"/>
              </a:rPr>
              <a:t>&lt;</a:t>
            </a:r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  <a:latin typeface="Inconsolata" panose="020B0609030003000000" pitchFamily="49" charset="0"/>
              </a:rPr>
              <a:t>stdlib.h</a:t>
            </a:r>
            <a:r>
              <a:rPr lang="en-US" sz="2400" dirty="0">
                <a:latin typeface="Inconsolata" panose="020B0609030003000000" pitchFamily="49" charset="0"/>
              </a:rPr>
              <a:t>&gt; 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Inconsolata" panose="020B0609030003000000" pitchFamily="49" charset="0"/>
              </a:rPr>
              <a:t>// For '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Inconsolata" panose="020B0609030003000000" pitchFamily="49" charset="0"/>
              </a:rPr>
              <a:t>calloc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Inconsolata" panose="020B0609030003000000" pitchFamily="49" charset="0"/>
              </a:rPr>
              <a:t>'</a:t>
            </a:r>
          </a:p>
          <a:p>
            <a:pPr marL="0" indent="0">
              <a:spcBef>
                <a:spcPts val="600"/>
              </a:spcBef>
              <a:buNone/>
            </a:pPr>
            <a:endParaRPr lang="en-US" sz="2400" dirty="0">
              <a:solidFill>
                <a:schemeClr val="accent6">
                  <a:lumMod val="50000"/>
                </a:schemeClr>
              </a:solidFill>
              <a:latin typeface="Inconsolata" panose="020B0609030003000000" pitchFamily="49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typedef struct</a:t>
            </a:r>
            <a:r>
              <a:rPr lang="en-US" sz="2400" dirty="0">
                <a:latin typeface="Inconsolata" panose="020B0609030003000000" pitchFamily="49" charset="0"/>
              </a:rPr>
              <a:t> _Song {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400" dirty="0">
                <a:latin typeface="Inconsolata" panose="020B0609030003000000" pitchFamily="49" charset="0"/>
              </a:rPr>
              <a:t> 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int</a:t>
            </a:r>
            <a:r>
              <a:rPr lang="en-US" sz="2400" dirty="0">
                <a:latin typeface="Inconsolata" panose="020B0609030003000000" pitchFamily="49" charset="0"/>
              </a:rPr>
              <a:t> </a:t>
            </a:r>
            <a:r>
              <a:rPr lang="en-US" sz="2400" dirty="0" err="1">
                <a:latin typeface="Inconsolata" panose="020B0609030003000000" pitchFamily="49" charset="0"/>
              </a:rPr>
              <a:t>lengthInSeconds</a:t>
            </a:r>
            <a:r>
              <a:rPr lang="en-US" sz="2400" dirty="0">
                <a:latin typeface="Inconsolata" panose="020B0609030003000000" pitchFamily="49" charset="0"/>
              </a:rPr>
              <a:t>;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400" dirty="0">
                <a:latin typeface="Inconsolata" panose="020B0609030003000000" pitchFamily="49" charset="0"/>
              </a:rPr>
              <a:t> 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int</a:t>
            </a:r>
            <a:r>
              <a:rPr lang="en-US" sz="2400" dirty="0">
                <a:latin typeface="Inconsolata" panose="020B0609030003000000" pitchFamily="49" charset="0"/>
              </a:rPr>
              <a:t> </a:t>
            </a:r>
            <a:r>
              <a:rPr lang="en-US" sz="2400" dirty="0" err="1">
                <a:latin typeface="Inconsolata" panose="020B0609030003000000" pitchFamily="49" charset="0"/>
              </a:rPr>
              <a:t>yearRecorded</a:t>
            </a:r>
            <a:r>
              <a:rPr lang="en-US" sz="2400" dirty="0">
                <a:latin typeface="Inconsolata" panose="020B0609030003000000" pitchFamily="49" charset="0"/>
              </a:rPr>
              <a:t>;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400" dirty="0">
                <a:latin typeface="Inconsolata" panose="020B0609030003000000" pitchFamily="49" charset="0"/>
              </a:rPr>
              <a:t>} Song;</a:t>
            </a:r>
          </a:p>
          <a:p>
            <a:pPr marL="0" indent="0">
              <a:spcBef>
                <a:spcPts val="600"/>
              </a:spcBef>
              <a:buNone/>
            </a:pPr>
            <a:endParaRPr lang="en-US" sz="2400" dirty="0">
              <a:solidFill>
                <a:schemeClr val="accent6">
                  <a:lumMod val="50000"/>
                </a:schemeClr>
              </a:solidFill>
              <a:latin typeface="Inconsolata" panose="020B0609030003000000" pitchFamily="49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void</a:t>
            </a:r>
            <a:r>
              <a:rPr lang="en-US" sz="2400" dirty="0">
                <a:latin typeface="Inconsolata" panose="020B0609030003000000" pitchFamily="49" charset="0"/>
              </a:rPr>
              <a:t> main(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void</a:t>
            </a:r>
            <a:r>
              <a:rPr lang="en-US" sz="2400" dirty="0">
                <a:latin typeface="Inconsolata" panose="020B0609030003000000" pitchFamily="49" charset="0"/>
              </a:rPr>
              <a:t>) {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400" dirty="0">
                <a:latin typeface="Inconsolata" panose="020B0609030003000000" pitchFamily="49" charset="0"/>
              </a:rPr>
              <a:t>  Song* </a:t>
            </a:r>
            <a:r>
              <a:rPr lang="en-US" sz="2400" dirty="0" err="1">
                <a:latin typeface="Inconsolata" panose="020B0609030003000000" pitchFamily="49" charset="0"/>
              </a:rPr>
              <a:t>p_song</a:t>
            </a:r>
            <a:r>
              <a:rPr lang="en-US" sz="2400" dirty="0">
                <a:latin typeface="Inconsolata" panose="020B0609030003000000" pitchFamily="49" charset="0"/>
              </a:rPr>
              <a:t> = </a:t>
            </a:r>
            <a:r>
              <a:rPr lang="en-US" sz="2400" dirty="0" err="1">
                <a:latin typeface="Inconsolata" panose="020B0609030003000000" pitchFamily="49" charset="0"/>
              </a:rPr>
              <a:t>calloc</a:t>
            </a:r>
            <a:r>
              <a:rPr lang="en-US" sz="2400" dirty="0">
                <a:latin typeface="Inconsolata" panose="020B0609030003000000" pitchFamily="49" charset="0"/>
              </a:rPr>
              <a:t>(1,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sizeof</a:t>
            </a:r>
            <a:r>
              <a:rPr lang="en-US" sz="2400" dirty="0">
                <a:latin typeface="Inconsolata" panose="020B0609030003000000" pitchFamily="49" charset="0"/>
              </a:rPr>
              <a:t>(Song));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Inconsolata" panose="020B0609030003000000" pitchFamily="49" charset="0"/>
              </a:rPr>
              <a:t>  // Compare with last slide.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400" dirty="0">
                <a:latin typeface="Inconsolata" panose="020B0609030003000000" pitchFamily="49" charset="0"/>
              </a:rPr>
              <a:t>  </a:t>
            </a:r>
            <a:r>
              <a:rPr lang="en-US" sz="2400" dirty="0" err="1">
                <a:latin typeface="Inconsolata" panose="020B0609030003000000" pitchFamily="49" charset="0"/>
              </a:rPr>
              <a:t>p_song</a:t>
            </a:r>
            <a:r>
              <a:rPr lang="en-US" sz="2400" dirty="0">
                <a:latin typeface="Inconsolata" panose="020B0609030003000000" pitchFamily="49" charset="0"/>
              </a:rPr>
              <a:t>-&gt;</a:t>
            </a:r>
            <a:r>
              <a:rPr lang="en-US" sz="2400" dirty="0" err="1">
                <a:latin typeface="Inconsolata" panose="020B0609030003000000" pitchFamily="49" charset="0"/>
              </a:rPr>
              <a:t>lengthInSeconds</a:t>
            </a:r>
            <a:r>
              <a:rPr lang="en-US" sz="2400" dirty="0">
                <a:latin typeface="Inconsolata" panose="020B0609030003000000" pitchFamily="49" charset="0"/>
              </a:rPr>
              <a:t> = 248;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400" dirty="0">
                <a:latin typeface="Inconsolata" panose="020B0609030003000000" pitchFamily="49" charset="0"/>
              </a:rPr>
              <a:t>  </a:t>
            </a:r>
            <a:r>
              <a:rPr lang="en-US" sz="2400" dirty="0" err="1">
                <a:latin typeface="Inconsolata" panose="020B0609030003000000" pitchFamily="49" charset="0"/>
              </a:rPr>
              <a:t>p_song</a:t>
            </a:r>
            <a:r>
              <a:rPr lang="en-US" sz="2400" dirty="0">
                <a:latin typeface="Inconsolata" panose="020B0609030003000000" pitchFamily="49" charset="0"/>
              </a:rPr>
              <a:t>-&gt;</a:t>
            </a:r>
            <a:r>
              <a:rPr lang="en-US" sz="2400" dirty="0" err="1">
                <a:latin typeface="Inconsolata" panose="020B0609030003000000" pitchFamily="49" charset="0"/>
              </a:rPr>
              <a:t>yearRecorded</a:t>
            </a:r>
            <a:r>
              <a:rPr lang="en-US" sz="2400" dirty="0">
                <a:latin typeface="Inconsolata" panose="020B0609030003000000" pitchFamily="49" charset="0"/>
              </a:rPr>
              <a:t> = 2011;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400" dirty="0">
                <a:latin typeface="Inconsolata" panose="020B0609030003000000" pitchFamily="49" charset="0"/>
              </a:rPr>
              <a:t>  free(</a:t>
            </a:r>
            <a:r>
              <a:rPr lang="en-US" sz="2400" dirty="0" err="1">
                <a:latin typeface="Inconsolata" panose="020B0609030003000000" pitchFamily="49" charset="0"/>
              </a:rPr>
              <a:t>p_song</a:t>
            </a:r>
            <a:r>
              <a:rPr lang="en-US" sz="2400" dirty="0">
                <a:latin typeface="Inconsolata" panose="020B0609030003000000" pitchFamily="49" charset="0"/>
              </a:rPr>
              <a:t>);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Inconsolata" panose="020B0609030003000000" pitchFamily="49" charset="0"/>
              </a:rPr>
              <a:t>  // Remember to free data when you are done!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400" dirty="0">
                <a:latin typeface="Inconsolata" panose="020B0609030003000000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94539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1E9A8C-397B-4D5D-AC5A-65310334A7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000" dirty="0"/>
              <a:t>It took humanity thousands of years to discover the NULL pointer error.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AA5004-D1E0-462A-8130-C257AE308C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620" y="870510"/>
            <a:ext cx="8343900" cy="4276960"/>
          </a:xfrm>
        </p:spPr>
        <p:txBody>
          <a:bodyPr/>
          <a:lstStyle/>
          <a:p>
            <a:r>
              <a:rPr lang="en-US" dirty="0"/>
              <a:t>So, what do we use to denote that we are not pointing to anything?</a:t>
            </a:r>
          </a:p>
          <a:p>
            <a:pPr lvl="1"/>
            <a:r>
              <a:rPr lang="en-US" dirty="0"/>
              <a:t>Same as Java… we use a Null value and we hope nobody dereferences it.</a:t>
            </a:r>
          </a:p>
          <a:p>
            <a:pPr lvl="1"/>
            <a:r>
              <a:rPr lang="en-US" dirty="0"/>
              <a:t>It is not a built-in thing! We have to include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Inconsolata" panose="020B0609030003000000" pitchFamily="49" charset="0"/>
              </a:rPr>
              <a:t>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  <a:latin typeface="Inconsolata" panose="020B0609030003000000" pitchFamily="49" charset="0"/>
              </a:rPr>
              <a:t>stddef.h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Inconsolata" panose="020B0609030003000000" pitchFamily="49" charset="0"/>
              </a:rPr>
              <a:t> </a:t>
            </a:r>
            <a:r>
              <a:rPr lang="en-US" dirty="0"/>
              <a:t>to use it.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342900" lvl="1" indent="0">
              <a:buNone/>
            </a:pP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9FC74F3-872A-4F84-9AD3-4A020D6406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CS/COE 0449 – Spring 2019/2020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89C55B-55BB-4979-A5AE-26DDE08CBB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AD609-F83C-4414-814B-B5A2DF99692C}" type="slidenum">
              <a:rPr lang="en-US" smtClean="0"/>
              <a:pPr/>
              <a:t>49</a:t>
            </a:fld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081CC37-56A6-4DCB-894E-9ACF2B8670EE}"/>
              </a:ext>
            </a:extLst>
          </p:cNvPr>
          <p:cNvSpPr txBox="1">
            <a:spLocks/>
          </p:cNvSpPr>
          <p:nvPr/>
        </p:nvSpPr>
        <p:spPr>
          <a:xfrm>
            <a:off x="256540" y="2004364"/>
            <a:ext cx="8602167" cy="3634965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FF0000"/>
              </a:buClr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buNone/>
            </a:pPr>
            <a:r>
              <a:rPr lang="en-US" sz="2400" dirty="0">
                <a:solidFill>
                  <a:srgbClr val="7030A0"/>
                </a:solidFill>
                <a:latin typeface="Inconsolata" panose="020B0609030003000000" pitchFamily="49" charset="0"/>
              </a:rPr>
              <a:t>#include </a:t>
            </a:r>
            <a:r>
              <a:rPr lang="en-US" sz="2400" dirty="0">
                <a:latin typeface="Inconsolata" panose="020B0609030003000000" pitchFamily="49" charset="0"/>
              </a:rPr>
              <a:t>&lt;</a:t>
            </a:r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  <a:latin typeface="Inconsolata" panose="020B0609030003000000" pitchFamily="49" charset="0"/>
              </a:rPr>
              <a:t>stdlib.h</a:t>
            </a:r>
            <a:r>
              <a:rPr lang="en-US" sz="2400" dirty="0">
                <a:latin typeface="Inconsolata" panose="020B0609030003000000" pitchFamily="49" charset="0"/>
              </a:rPr>
              <a:t>&gt; 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Inconsolata" panose="020B0609030003000000" pitchFamily="49" charset="0"/>
              </a:rPr>
              <a:t>// For 'free'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400" dirty="0">
                <a:solidFill>
                  <a:srgbClr val="7030A0"/>
                </a:solidFill>
                <a:latin typeface="Inconsolata" panose="020B0609030003000000" pitchFamily="49" charset="0"/>
              </a:rPr>
              <a:t>#include </a:t>
            </a:r>
            <a:r>
              <a:rPr lang="en-US" sz="2400" dirty="0">
                <a:latin typeface="Inconsolata" panose="020B0609030003000000" pitchFamily="49" charset="0"/>
              </a:rPr>
              <a:t>&lt;</a:t>
            </a:r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  <a:latin typeface="Inconsolata" panose="020B0609030003000000" pitchFamily="49" charset="0"/>
              </a:rPr>
              <a:t>stddef.h</a:t>
            </a:r>
            <a:r>
              <a:rPr lang="en-US" sz="2400" dirty="0">
                <a:latin typeface="Inconsolata" panose="020B0609030003000000" pitchFamily="49" charset="0"/>
              </a:rPr>
              <a:t>&gt; 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Inconsolata" panose="020B0609030003000000" pitchFamily="49" charset="0"/>
              </a:rPr>
              <a:t>// For 'NULL'</a:t>
            </a:r>
          </a:p>
          <a:p>
            <a:pPr marL="0" indent="0">
              <a:spcBef>
                <a:spcPts val="600"/>
              </a:spcBef>
              <a:buNone/>
            </a:pPr>
            <a:endParaRPr lang="en-US" sz="2400" dirty="0">
              <a:solidFill>
                <a:schemeClr val="accent6">
                  <a:lumMod val="50000"/>
                </a:schemeClr>
              </a:solidFill>
              <a:latin typeface="Inconsolata" panose="020B0609030003000000" pitchFamily="49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typedef struct</a:t>
            </a:r>
            <a:r>
              <a:rPr lang="en-US" sz="2400" dirty="0">
                <a:latin typeface="Inconsolata" panose="020B0609030003000000" pitchFamily="49" charset="0"/>
              </a:rPr>
              <a:t> _Song {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400" dirty="0">
                <a:latin typeface="Inconsolata" panose="020B0609030003000000" pitchFamily="49" charset="0"/>
              </a:rPr>
              <a:t> 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int</a:t>
            </a:r>
            <a:r>
              <a:rPr lang="en-US" sz="2400" dirty="0">
                <a:latin typeface="Inconsolata" panose="020B0609030003000000" pitchFamily="49" charset="0"/>
              </a:rPr>
              <a:t> </a:t>
            </a:r>
            <a:r>
              <a:rPr lang="en-US" sz="2400" dirty="0" err="1">
                <a:latin typeface="Inconsolata" panose="020B0609030003000000" pitchFamily="49" charset="0"/>
              </a:rPr>
              <a:t>lengthInSeconds</a:t>
            </a:r>
            <a:r>
              <a:rPr lang="en-US" sz="2400" dirty="0">
                <a:latin typeface="Inconsolata" panose="020B0609030003000000" pitchFamily="49" charset="0"/>
              </a:rPr>
              <a:t>;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400" dirty="0">
                <a:latin typeface="Inconsolata" panose="020B0609030003000000" pitchFamily="49" charset="0"/>
              </a:rPr>
              <a:t> 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int</a:t>
            </a:r>
            <a:r>
              <a:rPr lang="en-US" sz="2400" dirty="0">
                <a:latin typeface="Inconsolata" panose="020B0609030003000000" pitchFamily="49" charset="0"/>
              </a:rPr>
              <a:t> </a:t>
            </a:r>
            <a:r>
              <a:rPr lang="en-US" sz="2400" dirty="0" err="1">
                <a:latin typeface="Inconsolata" panose="020B0609030003000000" pitchFamily="49" charset="0"/>
              </a:rPr>
              <a:t>yearRecorded</a:t>
            </a:r>
            <a:r>
              <a:rPr lang="en-US" sz="2400" dirty="0">
                <a:latin typeface="Inconsolata" panose="020B0609030003000000" pitchFamily="49" charset="0"/>
              </a:rPr>
              <a:t>;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400" dirty="0">
                <a:latin typeface="Inconsolata" panose="020B0609030003000000" pitchFamily="49" charset="0"/>
              </a:rPr>
              <a:t>} Song;</a:t>
            </a:r>
          </a:p>
          <a:p>
            <a:pPr marL="0" indent="0">
              <a:spcBef>
                <a:spcPts val="600"/>
              </a:spcBef>
              <a:buNone/>
            </a:pPr>
            <a:endParaRPr lang="en-US" sz="2400" dirty="0">
              <a:solidFill>
                <a:schemeClr val="accent6">
                  <a:lumMod val="50000"/>
                </a:schemeClr>
              </a:solidFill>
              <a:latin typeface="Inconsolata" panose="020B0609030003000000" pitchFamily="49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void</a:t>
            </a:r>
            <a:r>
              <a:rPr lang="en-US" sz="2400" dirty="0">
                <a:latin typeface="Inconsolata" panose="020B0609030003000000" pitchFamily="49" charset="0"/>
              </a:rPr>
              <a:t> main(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void</a:t>
            </a:r>
            <a:r>
              <a:rPr lang="en-US" sz="2400" dirty="0">
                <a:latin typeface="Inconsolata" panose="020B0609030003000000" pitchFamily="49" charset="0"/>
              </a:rPr>
              <a:t>) {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400" dirty="0">
                <a:latin typeface="Inconsolata" panose="020B0609030003000000" pitchFamily="49" charset="0"/>
              </a:rPr>
              <a:t>  Song* </a:t>
            </a:r>
            <a:r>
              <a:rPr lang="en-US" sz="2400" dirty="0" err="1">
                <a:latin typeface="Inconsolata" panose="020B0609030003000000" pitchFamily="49" charset="0"/>
              </a:rPr>
              <a:t>p_song</a:t>
            </a:r>
            <a:r>
              <a:rPr lang="en-US" sz="2400" dirty="0">
                <a:latin typeface="Inconsolata" panose="020B0609030003000000" pitchFamily="49" charset="0"/>
              </a:rPr>
              <a:t> = NULL;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400" dirty="0">
                <a:latin typeface="Inconsolata" panose="020B0609030003000000" pitchFamily="49" charset="0"/>
              </a:rPr>
              <a:t>  </a:t>
            </a:r>
            <a:r>
              <a:rPr lang="en-US" sz="2400" dirty="0" err="1">
                <a:solidFill>
                  <a:srgbClr val="C00000"/>
                </a:solidFill>
                <a:latin typeface="Inconsolata" panose="020B0609030003000000" pitchFamily="49" charset="0"/>
              </a:rPr>
              <a:t>p_song</a:t>
            </a:r>
            <a:r>
              <a:rPr lang="en-US" sz="2400" dirty="0">
                <a:solidFill>
                  <a:srgbClr val="C00000"/>
                </a:solidFill>
                <a:latin typeface="Inconsolata" panose="020B0609030003000000" pitchFamily="49" charset="0"/>
              </a:rPr>
              <a:t>-&gt;</a:t>
            </a:r>
            <a:r>
              <a:rPr lang="en-US" sz="2400" dirty="0" err="1">
                <a:solidFill>
                  <a:srgbClr val="C00000"/>
                </a:solidFill>
                <a:latin typeface="Inconsolata" panose="020B0609030003000000" pitchFamily="49" charset="0"/>
              </a:rPr>
              <a:t>lengthInSeconds</a:t>
            </a:r>
            <a:r>
              <a:rPr lang="en-US" sz="2400" dirty="0">
                <a:solidFill>
                  <a:srgbClr val="C00000"/>
                </a:solidFill>
                <a:latin typeface="Inconsolata" panose="020B0609030003000000" pitchFamily="49" charset="0"/>
              </a:rPr>
              <a:t> = 248; 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Inconsolata" panose="020B0609030003000000" pitchFamily="49" charset="0"/>
              </a:rPr>
              <a:t>// Uh oh.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400" dirty="0">
                <a:latin typeface="Inconsolata" panose="020B0609030003000000" pitchFamily="49" charset="0"/>
              </a:rPr>
              <a:t>  free(</a:t>
            </a:r>
            <a:r>
              <a:rPr lang="en-US" sz="2400" dirty="0" err="1">
                <a:latin typeface="Inconsolata" panose="020B0609030003000000" pitchFamily="49" charset="0"/>
              </a:rPr>
              <a:t>p_song</a:t>
            </a:r>
            <a:r>
              <a:rPr lang="en-US" sz="2400" dirty="0">
                <a:latin typeface="Inconsolata" panose="020B0609030003000000" pitchFamily="49" charset="0"/>
              </a:rPr>
              <a:t>);  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Inconsolata" panose="020B0609030003000000" pitchFamily="49" charset="0"/>
              </a:rPr>
              <a:t>// Can’t free nothing...</a:t>
            </a:r>
            <a:endParaRPr lang="en-US" sz="2400" dirty="0">
              <a:latin typeface="Inconsolata" panose="020B0609030003000000" pitchFamily="49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US" sz="2400" dirty="0">
                <a:latin typeface="Inconsolata" panose="020B0609030003000000" pitchFamily="49" charset="0"/>
              </a:rPr>
              <a:t>}</a:t>
            </a:r>
          </a:p>
          <a:p>
            <a:pPr marL="0" indent="0">
              <a:spcBef>
                <a:spcPts val="600"/>
              </a:spcBef>
              <a:buNone/>
            </a:pPr>
            <a:endParaRPr lang="en-US" sz="2400" dirty="0">
              <a:latin typeface="Inconsolata" panose="020B0609030003000000" pitchFamily="49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US" sz="2400" dirty="0">
                <a:solidFill>
                  <a:srgbClr val="C00000"/>
                </a:solidFill>
                <a:latin typeface="Inconsolata" panose="020B0609030003000000" pitchFamily="49" charset="0"/>
              </a:rPr>
              <a:t>// Segmentation fault (core dumped)</a:t>
            </a:r>
          </a:p>
        </p:txBody>
      </p:sp>
    </p:spTree>
    <p:extLst>
      <p:ext uri="{BB962C8B-B14F-4D97-AF65-F5344CB8AC3E}">
        <p14:creationId xmlns:p14="http://schemas.microsoft.com/office/powerpoint/2010/main" val="4020537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077221-CBA2-44F1-9627-6DC83F00AA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 Memory Model: Code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42DE8B-4B2F-4309-85FF-B75961CD3D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620" y="905397"/>
            <a:ext cx="5446234" cy="4179729"/>
          </a:xfrm>
        </p:spPr>
        <p:txBody>
          <a:bodyPr/>
          <a:lstStyle/>
          <a:p>
            <a:r>
              <a:rPr lang="en-US" dirty="0"/>
              <a:t>Code has a few known properties:</a:t>
            </a:r>
          </a:p>
          <a:p>
            <a:pPr lvl="1"/>
            <a:r>
              <a:rPr lang="en-US" dirty="0"/>
              <a:t>It </a:t>
            </a:r>
            <a:r>
              <a:rPr lang="en-US" i="1" dirty="0"/>
              <a:t>likely</a:t>
            </a:r>
            <a:r>
              <a:rPr lang="en-US" dirty="0"/>
              <a:t> should not change.</a:t>
            </a:r>
          </a:p>
          <a:p>
            <a:pPr lvl="1"/>
            <a:r>
              <a:rPr lang="en-US" dirty="0"/>
              <a:t>It must be loaded before a program can start.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BB5B4EB-634B-4CDE-B81C-9156F724DC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CS/COE 0449 – Spring 2019/2020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42F057-96DF-4582-829B-AF2EBBBD6B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AD609-F83C-4414-814B-B5A2DF99692C}" type="slidenum">
              <a:rPr lang="en-US" smtClean="0"/>
              <a:pPr/>
              <a:t>5</a:t>
            </a:fld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56ACE726-71C5-49EA-A32C-479F03944A61}"/>
              </a:ext>
            </a:extLst>
          </p:cNvPr>
          <p:cNvGrpSpPr/>
          <p:nvPr/>
        </p:nvGrpSpPr>
        <p:grpSpPr>
          <a:xfrm>
            <a:off x="6426377" y="683672"/>
            <a:ext cx="2438400" cy="4987526"/>
            <a:chOff x="6412523" y="33279"/>
            <a:chExt cx="2438400" cy="6650033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042BE7DC-AD9B-46EF-97C0-0F87D163C3FE}"/>
                </a:ext>
              </a:extLst>
            </p:cNvPr>
            <p:cNvSpPr/>
            <p:nvPr/>
          </p:nvSpPr>
          <p:spPr>
            <a:xfrm>
              <a:off x="6412523" y="3978275"/>
              <a:ext cx="2438400" cy="678501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Tx/>
              </a:pPr>
              <a:endParaRPr lang="en-US" kern="12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9563B32-4308-47E5-A7BE-47606EE6BF09}"/>
                </a:ext>
              </a:extLst>
            </p:cNvPr>
            <p:cNvSpPr/>
            <p:nvPr/>
          </p:nvSpPr>
          <p:spPr>
            <a:xfrm>
              <a:off x="6412523" y="1616076"/>
              <a:ext cx="2438400" cy="608856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Tx/>
              </a:pPr>
              <a:endParaRPr lang="en-US" kern="1200">
                <a:solidFill>
                  <a:prstClr val="white"/>
                </a:solidFill>
                <a:latin typeface="Calibri"/>
              </a:endParaRPr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6484F583-59DE-4BAB-9878-22F9709D9B56}"/>
                </a:ext>
              </a:extLst>
            </p:cNvPr>
            <p:cNvGrpSpPr/>
            <p:nvPr/>
          </p:nvGrpSpPr>
          <p:grpSpPr>
            <a:xfrm>
              <a:off x="6412523" y="33279"/>
              <a:ext cx="2438400" cy="6650033"/>
              <a:chOff x="6412523" y="33279"/>
              <a:chExt cx="2438400" cy="6650033"/>
            </a:xfrm>
          </p:grpSpPr>
          <p:sp>
            <p:nvSpPr>
              <p:cNvPr id="10" name="Rectangle 2" descr="Wide upward diagonal">
                <a:extLst>
                  <a:ext uri="{FF2B5EF4-FFF2-40B4-BE49-F238E27FC236}">
                    <a16:creationId xmlns:a16="http://schemas.microsoft.com/office/drawing/2014/main" id="{625129B2-AD96-4E17-B046-ED56938FF45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12523" y="2149476"/>
                <a:ext cx="2438400" cy="1828800"/>
              </a:xfrm>
              <a:prstGeom prst="rect">
                <a:avLst/>
              </a:prstGeom>
              <a:pattFill prst="wdUpDiag">
                <a:fgClr>
                  <a:schemeClr val="bg2"/>
                </a:fgClr>
                <a:bgClr>
                  <a:srgbClr val="FFFFFF"/>
                </a:bgClr>
              </a:pattFill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>
                  <a:buClrTx/>
                  <a:defRPr/>
                </a:pPr>
                <a:r>
                  <a:rPr lang="en-US" sz="1800" kern="1200" dirty="0">
                    <a:solidFill>
                      <a:prstClr val="black"/>
                    </a:solidFill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currently unused but </a:t>
                </a:r>
              </a:p>
              <a:p>
                <a:pPr algn="ctr">
                  <a:buClrTx/>
                  <a:defRPr/>
                </a:pPr>
                <a:r>
                  <a:rPr lang="en-US" sz="1800" kern="1200" dirty="0">
                    <a:solidFill>
                      <a:prstClr val="black"/>
                    </a:solidFill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available memory</a:t>
                </a:r>
              </a:p>
            </p:txBody>
          </p:sp>
          <p:sp>
            <p:nvSpPr>
              <p:cNvPr id="11" name="Rectangle 5">
                <a:extLst>
                  <a:ext uri="{FF2B5EF4-FFF2-40B4-BE49-F238E27FC236}">
                    <a16:creationId xmlns:a16="http://schemas.microsoft.com/office/drawing/2014/main" id="{D0D02588-F064-4073-B951-2EAE293DDB5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12523" y="1616076"/>
                <a:ext cx="2438400" cy="4572000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buClrTx/>
                  <a:defRPr/>
                </a:pPr>
                <a:endParaRPr lang="en-US" kern="1200">
                  <a:solidFill>
                    <a:prstClr val="black"/>
                  </a:solidFill>
                  <a:latin typeface="Calibri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12" name="Rectangle 6">
                <a:extLst>
                  <a:ext uri="{FF2B5EF4-FFF2-40B4-BE49-F238E27FC236}">
                    <a16:creationId xmlns:a16="http://schemas.microsoft.com/office/drawing/2014/main" id="{AC11BD0E-3151-4222-A367-E45185417CF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12523" y="5349876"/>
                <a:ext cx="2438400" cy="838200"/>
              </a:xfrm>
              <a:prstGeom prst="rect">
                <a:avLst/>
              </a:prstGeom>
              <a:solidFill>
                <a:srgbClr val="FFFF00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buClrTx/>
                  <a:defRPr/>
                </a:pPr>
                <a:endParaRPr lang="en-US" kern="1200">
                  <a:solidFill>
                    <a:prstClr val="black"/>
                  </a:solidFill>
                  <a:latin typeface="Calibri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13" name="Rectangle 7">
                <a:extLst>
                  <a:ext uri="{FF2B5EF4-FFF2-40B4-BE49-F238E27FC236}">
                    <a16:creationId xmlns:a16="http://schemas.microsoft.com/office/drawing/2014/main" id="{4D4A2B38-D5CD-4DE4-9ACE-3D038890AA0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12523" y="4664076"/>
                <a:ext cx="2438400" cy="685800"/>
              </a:xfrm>
              <a:prstGeom prst="rect">
                <a:avLst/>
              </a:prstGeom>
              <a:solidFill>
                <a:srgbClr val="00B0F0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buClrTx/>
                  <a:defRPr/>
                </a:pPr>
                <a:endParaRPr lang="en-US" kern="1200">
                  <a:solidFill>
                    <a:prstClr val="black"/>
                  </a:solidFill>
                  <a:latin typeface="Calibri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14" name="Line 8">
                <a:extLst>
                  <a:ext uri="{FF2B5EF4-FFF2-40B4-BE49-F238E27FC236}">
                    <a16:creationId xmlns:a16="http://schemas.microsoft.com/office/drawing/2014/main" id="{1A64AA1C-9688-48BE-B5DB-2168EA489E5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412523" y="3978276"/>
                <a:ext cx="243840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prstDash val="lgDash"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buClrTx/>
                  <a:defRPr/>
                </a:pPr>
                <a:endParaRPr lang="en-US" kern="1200">
                  <a:solidFill>
                    <a:prstClr val="black"/>
                  </a:solidFill>
                  <a:latin typeface="Calibri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15" name="Line 9">
                <a:extLst>
                  <a:ext uri="{FF2B5EF4-FFF2-40B4-BE49-F238E27FC236}">
                    <a16:creationId xmlns:a16="http://schemas.microsoft.com/office/drawing/2014/main" id="{89843321-BC10-4D8B-AEEF-2248F6B982E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412523" y="2143037"/>
                <a:ext cx="243840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prstDash val="lgDash"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buClrTx/>
                  <a:defRPr/>
                </a:pPr>
                <a:endParaRPr lang="en-US" kern="1200">
                  <a:solidFill>
                    <a:prstClr val="black"/>
                  </a:solidFill>
                  <a:latin typeface="Calibri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16" name="Text Box 10">
                <a:extLst>
                  <a:ext uri="{FF2B5EF4-FFF2-40B4-BE49-F238E27FC236}">
                    <a16:creationId xmlns:a16="http://schemas.microsoft.com/office/drawing/2014/main" id="{5A28DA90-E7F1-4FA8-BBBC-DF3A2BC86BE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192639" y="5440678"/>
                <a:ext cx="854722" cy="61555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>
                  <a:buClrTx/>
                  <a:defRPr/>
                </a:pPr>
                <a:r>
                  <a:rPr lang="en-US" sz="2400" kern="1200" dirty="0">
                    <a:solidFill>
                      <a:prstClr val="black"/>
                    </a:solidFill>
                    <a:latin typeface="Lato Black" panose="020F0502020204030203" pitchFamily="34" charset="0"/>
                    <a:ea typeface="Lato Black" panose="020F0502020204030203" pitchFamily="34" charset="0"/>
                    <a:cs typeface="Lato Black" panose="020F0502020204030203" pitchFamily="34" charset="0"/>
                  </a:rPr>
                  <a:t>code</a:t>
                </a:r>
              </a:p>
            </p:txBody>
          </p:sp>
          <p:sp>
            <p:nvSpPr>
              <p:cNvPr id="17" name="Text Box 11">
                <a:extLst>
                  <a:ext uri="{FF2B5EF4-FFF2-40B4-BE49-F238E27FC236}">
                    <a16:creationId xmlns:a16="http://schemas.microsoft.com/office/drawing/2014/main" id="{DBDA8B76-611E-4377-B143-3C934C1E8A9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861135" y="4676777"/>
                <a:ext cx="1579278" cy="61555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>
                  <a:buClrTx/>
                  <a:defRPr/>
                </a:pPr>
                <a:r>
                  <a:rPr lang="en-US" sz="2400" kern="1200">
                    <a:solidFill>
                      <a:prstClr val="black"/>
                    </a:solidFill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static data</a:t>
                </a:r>
              </a:p>
            </p:txBody>
          </p:sp>
          <p:sp>
            <p:nvSpPr>
              <p:cNvPr id="18" name="Text Box 12">
                <a:extLst>
                  <a:ext uri="{FF2B5EF4-FFF2-40B4-BE49-F238E27FC236}">
                    <a16:creationId xmlns:a16="http://schemas.microsoft.com/office/drawing/2014/main" id="{FD25621F-D910-49C8-A5FF-1DDD7B60F5C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229022" y="3990975"/>
                <a:ext cx="843501" cy="61555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>
                  <a:buClrTx/>
                  <a:defRPr/>
                </a:pPr>
                <a:r>
                  <a:rPr lang="en-US" sz="2400" kern="1200">
                    <a:solidFill>
                      <a:prstClr val="black"/>
                    </a:solidFill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heap</a:t>
                </a:r>
              </a:p>
            </p:txBody>
          </p:sp>
          <p:sp>
            <p:nvSpPr>
              <p:cNvPr id="19" name="Text Box 13">
                <a:extLst>
                  <a:ext uri="{FF2B5EF4-FFF2-40B4-BE49-F238E27FC236}">
                    <a16:creationId xmlns:a16="http://schemas.microsoft.com/office/drawing/2014/main" id="{D35B3FD6-7FE6-433F-8074-AA4FAD15A5A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208183" y="1616076"/>
                <a:ext cx="885179" cy="61555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>
                  <a:buClrTx/>
                  <a:defRPr/>
                </a:pPr>
                <a:r>
                  <a:rPr lang="en-US" sz="2400" kern="1200" dirty="0">
                    <a:solidFill>
                      <a:prstClr val="black"/>
                    </a:solidFill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stack</a:t>
                </a:r>
              </a:p>
            </p:txBody>
          </p:sp>
          <p:sp>
            <p:nvSpPr>
              <p:cNvPr id="20" name="Line 14">
                <a:extLst>
                  <a:ext uri="{FF2B5EF4-FFF2-40B4-BE49-F238E27FC236}">
                    <a16:creationId xmlns:a16="http://schemas.microsoft.com/office/drawing/2014/main" id="{B4574225-9E7D-4EDA-A276-6548CAB785D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631723" y="3597276"/>
                <a:ext cx="0" cy="381000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buClrTx/>
                  <a:defRPr/>
                </a:pPr>
                <a:endParaRPr lang="en-US" kern="1200">
                  <a:solidFill>
                    <a:prstClr val="black"/>
                  </a:solidFill>
                  <a:latin typeface="Calibri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21" name="Line 15">
                <a:extLst>
                  <a:ext uri="{FF2B5EF4-FFF2-40B4-BE49-F238E27FC236}">
                    <a16:creationId xmlns:a16="http://schemas.microsoft.com/office/drawing/2014/main" id="{61125FE8-F924-41C8-BACF-9549560633F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31723" y="2149476"/>
                <a:ext cx="0" cy="381000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buClrTx/>
                  <a:defRPr/>
                </a:pPr>
                <a:endParaRPr lang="en-US" kern="1200">
                  <a:solidFill>
                    <a:prstClr val="black"/>
                  </a:solidFill>
                  <a:latin typeface="Calibri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22" name="Text Box 17">
                <a:extLst>
                  <a:ext uri="{FF2B5EF4-FFF2-40B4-BE49-F238E27FC236}">
                    <a16:creationId xmlns:a16="http://schemas.microsoft.com/office/drawing/2014/main" id="{3737F842-965E-46AB-B02F-31CFEC2093C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796697" y="1088604"/>
                <a:ext cx="1646605" cy="49244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>
                  <a:buClrTx/>
                  <a:defRPr/>
                </a:pPr>
                <a:r>
                  <a:rPr lang="en-US" b="1" kern="1200" dirty="0">
                    <a:solidFill>
                      <a:prstClr val="black"/>
                    </a:solidFill>
                    <a:latin typeface="Inconsolata" panose="020B0609030003000000" pitchFamily="49" charset="0"/>
                    <a:ea typeface="ＭＳ Ｐゴシック" charset="-128"/>
                    <a:cs typeface="Courier"/>
                  </a:rPr>
                  <a:t>~ 0xFFFFFFFF</a:t>
                </a:r>
                <a:endParaRPr lang="en-US" sz="1600" b="1" kern="1200" dirty="0">
                  <a:solidFill>
                    <a:prstClr val="black"/>
                  </a:solidFill>
                  <a:latin typeface="Inconsolata" panose="020B0609030003000000" pitchFamily="49" charset="0"/>
                  <a:ea typeface="ＭＳ Ｐゴシック" charset="-128"/>
                  <a:cs typeface="Courier"/>
                </a:endParaRPr>
              </a:p>
            </p:txBody>
          </p:sp>
          <p:sp>
            <p:nvSpPr>
              <p:cNvPr id="23" name="Text Box 18">
                <a:extLst>
                  <a:ext uri="{FF2B5EF4-FFF2-40B4-BE49-F238E27FC236}">
                    <a16:creationId xmlns:a16="http://schemas.microsoft.com/office/drawing/2014/main" id="{6211A7D5-4041-46D1-BC6B-471CEF0F7BE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827468" y="6190869"/>
                <a:ext cx="1646605" cy="49244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>
                  <a:buClrTx/>
                  <a:defRPr/>
                </a:pPr>
                <a:r>
                  <a:rPr lang="en-US" b="1" kern="1200" dirty="0">
                    <a:solidFill>
                      <a:prstClr val="black"/>
                    </a:solidFill>
                    <a:latin typeface="Inconsolata" panose="020B0609030003000000" pitchFamily="49" charset="0"/>
                    <a:ea typeface="ＭＳ Ｐゴシック" charset="-128"/>
                    <a:cs typeface="Courier"/>
                  </a:rPr>
                  <a:t>~ 0x00000000</a:t>
                </a:r>
                <a:endParaRPr lang="en-US" sz="1600" b="1" kern="1200" dirty="0">
                  <a:solidFill>
                    <a:prstClr val="black"/>
                  </a:solidFill>
                  <a:latin typeface="Inconsolata" panose="020B0609030003000000" pitchFamily="49" charset="0"/>
                  <a:ea typeface="ＭＳ Ｐゴシック" charset="-128"/>
                  <a:cs typeface="Courier"/>
                </a:endParaRP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4756699C-614A-465F-92BE-2E32A812EE8B}"/>
                  </a:ext>
                </a:extLst>
              </p:cNvPr>
              <p:cNvSpPr txBox="1"/>
              <p:nvPr/>
            </p:nvSpPr>
            <p:spPr>
              <a:xfrm>
                <a:off x="6655946" y="33279"/>
                <a:ext cx="1989647" cy="8617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buClrTx/>
                </a:pPr>
                <a:r>
                  <a:rPr lang="en-US" dirty="0">
                    <a:solidFill>
                      <a:prstClr val="black"/>
                    </a:solidFill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Potential</a:t>
                </a:r>
                <a:r>
                  <a:rPr lang="en-US" kern="1200" dirty="0">
                    <a:solidFill>
                      <a:prstClr val="black"/>
                    </a:solidFill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 Layout</a:t>
                </a:r>
              </a:p>
              <a:p>
                <a:pPr algn="ctr">
                  <a:buClrTx/>
                </a:pPr>
                <a:r>
                  <a:rPr lang="en-US" kern="1200" dirty="0">
                    <a:solidFill>
                      <a:prstClr val="black"/>
                    </a:solidFill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(32-bit addresses)</a:t>
                </a:r>
              </a:p>
            </p:txBody>
          </p:sp>
        </p:grpSp>
      </p:grp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8DE333B7-E6E3-4B42-ACD8-1BDBF58E58B4}"/>
              </a:ext>
            </a:extLst>
          </p:cNvPr>
          <p:cNvSpPr txBox="1">
            <a:spLocks/>
          </p:cNvSpPr>
          <p:nvPr/>
        </p:nvSpPr>
        <p:spPr>
          <a:xfrm>
            <a:off x="165101" y="2179319"/>
            <a:ext cx="5960491" cy="352411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FF0000"/>
              </a:buClr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buNone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int </a:t>
            </a:r>
            <a:r>
              <a:rPr lang="en-US" sz="2400" dirty="0" err="1">
                <a:latin typeface="Inconsolata" panose="020B0609030003000000" pitchFamily="49" charset="0"/>
              </a:rPr>
              <a:t>my_static_var</a:t>
            </a:r>
            <a:r>
              <a:rPr lang="en-US" sz="2400" dirty="0">
                <a:latin typeface="Inconsolata" panose="020B0609030003000000" pitchFamily="49" charset="0"/>
              </a:rPr>
              <a:t> = 1;</a:t>
            </a:r>
          </a:p>
          <a:p>
            <a:pPr marL="0" indent="0">
              <a:spcBef>
                <a:spcPts val="600"/>
              </a:spcBef>
              <a:buNone/>
            </a:pPr>
            <a:endParaRPr lang="en-US" sz="2400" dirty="0">
              <a:latin typeface="Inconsolata" panose="020B0609030003000000" pitchFamily="49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int</a:t>
            </a:r>
            <a:r>
              <a:rPr lang="en-US" sz="2400" dirty="0">
                <a:latin typeface="Inconsolata" panose="020B0609030003000000" pitchFamily="49" charset="0"/>
              </a:rPr>
              <a:t> factorial(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int</a:t>
            </a:r>
            <a:r>
              <a:rPr lang="en-US" sz="2400" dirty="0">
                <a:latin typeface="Inconsolata" panose="020B0609030003000000" pitchFamily="49" charset="0"/>
              </a:rPr>
              <a:t> n) {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400" dirty="0">
                <a:latin typeface="Inconsolata" panose="020B0609030003000000" pitchFamily="49" charset="0"/>
              </a:rPr>
              <a:t> 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if</a:t>
            </a:r>
            <a:r>
              <a:rPr lang="en-US" sz="2400" dirty="0">
                <a:latin typeface="Inconsolata" panose="020B0609030003000000" pitchFamily="49" charset="0"/>
              </a:rPr>
              <a:t> (n &lt;= 1) {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return</a:t>
            </a:r>
            <a:r>
              <a:rPr lang="en-US" sz="2400" dirty="0">
                <a:latin typeface="Inconsolata" panose="020B0609030003000000" pitchFamily="49" charset="0"/>
              </a:rPr>
              <a:t> </a:t>
            </a:r>
            <a:r>
              <a:rPr lang="en-US" sz="2400" dirty="0" err="1">
                <a:latin typeface="Inconsolata" panose="020B0609030003000000" pitchFamily="49" charset="0"/>
              </a:rPr>
              <a:t>my_static_var</a:t>
            </a:r>
            <a:r>
              <a:rPr lang="en-US" sz="2400" dirty="0">
                <a:latin typeface="Inconsolata" panose="020B0609030003000000" pitchFamily="49" charset="0"/>
              </a:rPr>
              <a:t>; }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400" dirty="0">
                <a:latin typeface="Inconsolata" panose="020B0609030003000000" pitchFamily="49" charset="0"/>
              </a:rPr>
              <a:t> 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return</a:t>
            </a:r>
            <a:r>
              <a:rPr lang="en-US" sz="2400" dirty="0">
                <a:latin typeface="Inconsolata" panose="020B0609030003000000" pitchFamily="49" charset="0"/>
              </a:rPr>
              <a:t> n * factorial(n - 1);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400" dirty="0">
                <a:latin typeface="Inconsolata" panose="020B0609030003000000" pitchFamily="49" charset="0"/>
              </a:rPr>
              <a:t>}</a:t>
            </a:r>
          </a:p>
          <a:p>
            <a:pPr marL="0" indent="0">
              <a:spcBef>
                <a:spcPts val="600"/>
              </a:spcBef>
              <a:buNone/>
            </a:pPr>
            <a:endParaRPr lang="en-US" sz="2400" dirty="0">
              <a:latin typeface="Inconsolata" panose="020B0609030003000000" pitchFamily="49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void</a:t>
            </a:r>
            <a:r>
              <a:rPr lang="en-US" sz="2400" dirty="0">
                <a:latin typeface="Inconsolata" panose="020B0609030003000000" pitchFamily="49" charset="0"/>
              </a:rPr>
              <a:t> main(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void</a:t>
            </a:r>
            <a:r>
              <a:rPr lang="en-US" sz="2400" dirty="0">
                <a:latin typeface="Inconsolata" panose="020B0609030003000000" pitchFamily="49" charset="0"/>
              </a:rPr>
              <a:t>) {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400" dirty="0">
                <a:latin typeface="Inconsolata" panose="020B0609030003000000" pitchFamily="49" charset="0"/>
              </a:rPr>
              <a:t>  factorial(5);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400" dirty="0">
                <a:latin typeface="Inconsolata" panose="020B0609030003000000" pitchFamily="49" charset="0"/>
              </a:rPr>
              <a:t>}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994F8DC-F2DE-47A8-8A5A-4F6C1A79589D}"/>
              </a:ext>
            </a:extLst>
          </p:cNvPr>
          <p:cNvSpPr/>
          <p:nvPr/>
        </p:nvSpPr>
        <p:spPr>
          <a:xfrm>
            <a:off x="165101" y="3172690"/>
            <a:ext cx="5876009" cy="763200"/>
          </a:xfrm>
          <a:prstGeom prst="rect">
            <a:avLst/>
          </a:prstGeom>
          <a:noFill/>
          <a:ln w="28575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D691BE86-EEF7-4C92-830F-E3F974F58AE4}"/>
              </a:ext>
            </a:extLst>
          </p:cNvPr>
          <p:cNvSpPr/>
          <p:nvPr/>
        </p:nvSpPr>
        <p:spPr>
          <a:xfrm>
            <a:off x="189020" y="4897581"/>
            <a:ext cx="5876009" cy="419052"/>
          </a:xfrm>
          <a:prstGeom prst="rect">
            <a:avLst/>
          </a:prstGeom>
          <a:noFill/>
          <a:ln w="28575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627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8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603209-D510-4123-8B67-22352CD6EE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When malloc … goes bad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F0BC21-80AC-4046-86D8-821CF9738C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619" y="841248"/>
            <a:ext cx="8621555" cy="4306221"/>
          </a:xfrm>
        </p:spPr>
        <p:txBody>
          <a:bodyPr/>
          <a:lstStyle/>
          <a:p>
            <a:r>
              <a:rPr lang="en-US" dirty="0"/>
              <a:t>When your request for memory cannot be made, malloc returns </a:t>
            </a:r>
            <a:r>
              <a:rPr lang="en-US" dirty="0">
                <a:latin typeface="Inconsolata" panose="020B0609030003000000" pitchFamily="49" charset="0"/>
              </a:rPr>
              <a:t>NULL</a:t>
            </a:r>
            <a:r>
              <a:rPr lang="en-US" dirty="0"/>
              <a:t>!</a:t>
            </a:r>
          </a:p>
          <a:p>
            <a:pPr lvl="1"/>
            <a:r>
              <a:rPr lang="en-US" dirty="0"/>
              <a:t>In your perfect program, you would always check for this.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D0972AF-68AB-4061-AFCC-F9DEEEFDF2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CS/COE 0449 – Spring 2019/2020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CACEDF0-041A-4BCB-8DB1-9ACE745A5E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AD609-F83C-4414-814B-B5A2DF99692C}" type="slidenum">
              <a:rPr lang="en-US" smtClean="0"/>
              <a:pPr/>
              <a:t>50</a:t>
            </a:fld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57AE6DC-1714-4800-83C7-E104ED6D5FDF}"/>
              </a:ext>
            </a:extLst>
          </p:cNvPr>
          <p:cNvSpPr txBox="1">
            <a:spLocks/>
          </p:cNvSpPr>
          <p:nvPr/>
        </p:nvSpPr>
        <p:spPr>
          <a:xfrm>
            <a:off x="256540" y="1967789"/>
            <a:ext cx="8753635" cy="3671541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FF0000"/>
              </a:buClr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buNone/>
            </a:pPr>
            <a:r>
              <a:rPr lang="en-US" sz="2400" dirty="0">
                <a:solidFill>
                  <a:srgbClr val="7030A0"/>
                </a:solidFill>
                <a:latin typeface="Inconsolata" panose="020B0609030003000000" pitchFamily="49" charset="0"/>
              </a:rPr>
              <a:t>#include </a:t>
            </a:r>
            <a:r>
              <a:rPr lang="en-US" sz="2400" dirty="0">
                <a:latin typeface="Inconsolata" panose="020B0609030003000000" pitchFamily="49" charset="0"/>
              </a:rPr>
              <a:t>&lt;</a:t>
            </a:r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  <a:latin typeface="Inconsolata" panose="020B0609030003000000" pitchFamily="49" charset="0"/>
              </a:rPr>
              <a:t>stdlib.h</a:t>
            </a:r>
            <a:r>
              <a:rPr lang="en-US" sz="2400" dirty="0">
                <a:latin typeface="Inconsolata" panose="020B0609030003000000" pitchFamily="49" charset="0"/>
              </a:rPr>
              <a:t>&gt; 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Inconsolata" panose="020B0609030003000000" pitchFamily="49" charset="0"/>
              </a:rPr>
              <a:t>// For '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Inconsolata" panose="020B0609030003000000" pitchFamily="49" charset="0"/>
              </a:rPr>
              <a:t>calloc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Inconsolata" panose="020B0609030003000000" pitchFamily="49" charset="0"/>
              </a:rPr>
              <a:t>'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400" dirty="0">
                <a:solidFill>
                  <a:srgbClr val="7030A0"/>
                </a:solidFill>
                <a:latin typeface="Inconsolata" panose="020B0609030003000000" pitchFamily="49" charset="0"/>
              </a:rPr>
              <a:t>#include </a:t>
            </a:r>
            <a:r>
              <a:rPr lang="en-US" sz="2400" dirty="0">
                <a:latin typeface="Inconsolata" panose="020B0609030003000000" pitchFamily="49" charset="0"/>
              </a:rPr>
              <a:t>&lt;</a:t>
            </a:r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  <a:latin typeface="Inconsolata" panose="020B0609030003000000" pitchFamily="49" charset="0"/>
              </a:rPr>
              <a:t>stdio.h</a:t>
            </a:r>
            <a:r>
              <a:rPr lang="en-US" sz="2400" dirty="0">
                <a:latin typeface="Inconsolata" panose="020B0609030003000000" pitchFamily="49" charset="0"/>
              </a:rPr>
              <a:t>&gt;  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Inconsolata" panose="020B0609030003000000" pitchFamily="49" charset="0"/>
              </a:rPr>
              <a:t>// For '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Inconsolata" panose="020B0609030003000000" pitchFamily="49" charset="0"/>
              </a:rPr>
              <a:t>printf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Inconsolata" panose="020B0609030003000000" pitchFamily="49" charset="0"/>
              </a:rPr>
              <a:t>'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400" dirty="0">
                <a:solidFill>
                  <a:srgbClr val="7030A0"/>
                </a:solidFill>
                <a:latin typeface="Inconsolata" panose="020B0609030003000000" pitchFamily="49" charset="0"/>
              </a:rPr>
              <a:t>#include </a:t>
            </a:r>
            <a:r>
              <a:rPr lang="en-US" sz="2400" dirty="0">
                <a:latin typeface="Inconsolata" panose="020B0609030003000000" pitchFamily="49" charset="0"/>
              </a:rPr>
              <a:t>&lt;</a:t>
            </a:r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  <a:latin typeface="Inconsolata" panose="020B0609030003000000" pitchFamily="49" charset="0"/>
              </a:rPr>
              <a:t>stddef.h</a:t>
            </a:r>
            <a:r>
              <a:rPr lang="en-US" sz="2400" dirty="0">
                <a:latin typeface="Inconsolata" panose="020B0609030003000000" pitchFamily="49" charset="0"/>
              </a:rPr>
              <a:t>&gt; 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Inconsolata" panose="020B0609030003000000" pitchFamily="49" charset="0"/>
              </a:rPr>
              <a:t>// For 'NULL'</a:t>
            </a:r>
          </a:p>
          <a:p>
            <a:pPr marL="0" indent="0">
              <a:spcBef>
                <a:spcPts val="600"/>
              </a:spcBef>
              <a:buNone/>
            </a:pPr>
            <a:endParaRPr lang="en-US" sz="2400" dirty="0">
              <a:solidFill>
                <a:schemeClr val="accent6">
                  <a:lumMod val="50000"/>
                </a:schemeClr>
              </a:solidFill>
              <a:latin typeface="Inconsolata" panose="020B0609030003000000" pitchFamily="49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typedef struct</a:t>
            </a:r>
            <a:r>
              <a:rPr lang="en-US" sz="2400" dirty="0">
                <a:latin typeface="Inconsolata" panose="020B0609030003000000" pitchFamily="49" charset="0"/>
              </a:rPr>
              <a:t> _Song {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400" dirty="0">
                <a:latin typeface="Inconsolata" panose="020B0609030003000000" pitchFamily="49" charset="0"/>
              </a:rPr>
              <a:t> 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int</a:t>
            </a:r>
            <a:r>
              <a:rPr lang="en-US" sz="2400" dirty="0">
                <a:latin typeface="Inconsolata" panose="020B0609030003000000" pitchFamily="49" charset="0"/>
              </a:rPr>
              <a:t> </a:t>
            </a:r>
            <a:r>
              <a:rPr lang="en-US" sz="2400" dirty="0" err="1">
                <a:latin typeface="Inconsolata" panose="020B0609030003000000" pitchFamily="49" charset="0"/>
              </a:rPr>
              <a:t>lengthInSeconds</a:t>
            </a:r>
            <a:r>
              <a:rPr lang="en-US" sz="2400" dirty="0">
                <a:latin typeface="Inconsolata" panose="020B0609030003000000" pitchFamily="49" charset="0"/>
              </a:rPr>
              <a:t>;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400" dirty="0">
                <a:latin typeface="Inconsolata" panose="020B0609030003000000" pitchFamily="49" charset="0"/>
              </a:rPr>
              <a:t> 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int</a:t>
            </a:r>
            <a:r>
              <a:rPr lang="en-US" sz="2400" dirty="0">
                <a:latin typeface="Inconsolata" panose="020B0609030003000000" pitchFamily="49" charset="0"/>
              </a:rPr>
              <a:t> </a:t>
            </a:r>
            <a:r>
              <a:rPr lang="en-US" sz="2400" dirty="0" err="1">
                <a:latin typeface="Inconsolata" panose="020B0609030003000000" pitchFamily="49" charset="0"/>
              </a:rPr>
              <a:t>yearRecorded</a:t>
            </a:r>
            <a:r>
              <a:rPr lang="en-US" sz="2400" dirty="0">
                <a:latin typeface="Inconsolata" panose="020B0609030003000000" pitchFamily="49" charset="0"/>
              </a:rPr>
              <a:t>;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400" dirty="0">
                <a:latin typeface="Inconsolata" panose="020B0609030003000000" pitchFamily="49" charset="0"/>
              </a:rPr>
              <a:t>} Song;</a:t>
            </a:r>
          </a:p>
          <a:p>
            <a:pPr marL="0" indent="0">
              <a:spcBef>
                <a:spcPts val="600"/>
              </a:spcBef>
              <a:buNone/>
            </a:pPr>
            <a:endParaRPr lang="en-US" sz="2400" dirty="0">
              <a:solidFill>
                <a:schemeClr val="accent6">
                  <a:lumMod val="50000"/>
                </a:schemeClr>
              </a:solidFill>
              <a:latin typeface="Inconsolata" panose="020B0609030003000000" pitchFamily="49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void</a:t>
            </a:r>
            <a:r>
              <a:rPr lang="en-US" sz="2400" dirty="0">
                <a:latin typeface="Inconsolata" panose="020B0609030003000000" pitchFamily="49" charset="0"/>
              </a:rPr>
              <a:t> main(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void</a:t>
            </a:r>
            <a:r>
              <a:rPr lang="en-US" sz="2400" dirty="0">
                <a:latin typeface="Inconsolata" panose="020B0609030003000000" pitchFamily="49" charset="0"/>
              </a:rPr>
              <a:t>) {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400" dirty="0">
                <a:latin typeface="Inconsolata" panose="020B0609030003000000" pitchFamily="49" charset="0"/>
              </a:rPr>
              <a:t>  Song* </a:t>
            </a:r>
            <a:r>
              <a:rPr lang="en-US" sz="2400" dirty="0" err="1">
                <a:latin typeface="Inconsolata" panose="020B0609030003000000" pitchFamily="49" charset="0"/>
              </a:rPr>
              <a:t>p_song</a:t>
            </a:r>
            <a:r>
              <a:rPr lang="en-US" sz="2400" dirty="0">
                <a:latin typeface="Inconsolata" panose="020B0609030003000000" pitchFamily="49" charset="0"/>
              </a:rPr>
              <a:t> = malloc(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sizeof</a:t>
            </a:r>
            <a:r>
              <a:rPr lang="en-US" sz="2400" dirty="0">
                <a:latin typeface="Inconsolata" panose="020B0609030003000000" pitchFamily="49" charset="0"/>
              </a:rPr>
              <a:t>(Song));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400" dirty="0">
                <a:latin typeface="Inconsolata" panose="020B0609030003000000" pitchFamily="49" charset="0"/>
              </a:rPr>
              <a:t> 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if</a:t>
            </a:r>
            <a:r>
              <a:rPr lang="en-US" sz="2400" dirty="0">
                <a:latin typeface="Inconsolata" panose="020B0609030003000000" pitchFamily="49" charset="0"/>
              </a:rPr>
              <a:t> (</a:t>
            </a:r>
            <a:r>
              <a:rPr lang="en-US" sz="2400" dirty="0" err="1">
                <a:latin typeface="Inconsolata" panose="020B0609030003000000" pitchFamily="49" charset="0"/>
              </a:rPr>
              <a:t>p_song</a:t>
            </a:r>
            <a:r>
              <a:rPr lang="en-US" sz="2400" dirty="0">
                <a:latin typeface="Inconsolata" panose="020B0609030003000000" pitchFamily="49" charset="0"/>
              </a:rPr>
              <a:t> == NULL) {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400" dirty="0">
                <a:latin typeface="Inconsolata" panose="020B0609030003000000" pitchFamily="49" charset="0"/>
              </a:rPr>
              <a:t>    </a:t>
            </a:r>
            <a:r>
              <a:rPr lang="en-US" sz="2400" dirty="0" err="1">
                <a:latin typeface="Inconsolata" panose="020B0609030003000000" pitchFamily="49" charset="0"/>
              </a:rPr>
              <a:t>printf</a:t>
            </a:r>
            <a:r>
              <a:rPr lang="en-US" sz="2400" dirty="0">
                <a:latin typeface="Inconsolata" panose="020B0609030003000000" pitchFamily="49" charset="0"/>
              </a:rPr>
              <a:t>(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Inconsolata" panose="020B0609030003000000" pitchFamily="49" charset="0"/>
              </a:rPr>
              <a:t>"cannot allocate memory!\n"</a:t>
            </a:r>
            <a:r>
              <a:rPr lang="en-US" sz="2400" dirty="0">
                <a:latin typeface="Inconsolata" panose="020B0609030003000000" pitchFamily="49" charset="0"/>
              </a:rPr>
              <a:t>);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400" dirty="0">
                <a:latin typeface="Inconsolata" panose="020B0609030003000000" pitchFamily="49" charset="0"/>
              </a:rPr>
              <a:t>  }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400" dirty="0">
                <a:latin typeface="Inconsolata" panose="020B0609030003000000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4040566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603209-D510-4123-8B67-22352CD6EE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When malloc … goes bad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F0BC21-80AC-4046-86D8-821CF9738C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620" y="672998"/>
            <a:ext cx="8343900" cy="4474471"/>
          </a:xfrm>
        </p:spPr>
        <p:txBody>
          <a:bodyPr/>
          <a:lstStyle/>
          <a:p>
            <a:r>
              <a:rPr lang="en-US" dirty="0"/>
              <a:t>You can check if</a:t>
            </a:r>
            <a:r>
              <a:rPr lang="en-US" dirty="0">
                <a:latin typeface="Inconsolata" panose="020B0609030003000000" pitchFamily="49" charset="0"/>
              </a:rPr>
              <a:t> </a:t>
            </a:r>
            <a:r>
              <a:rPr lang="en-US" dirty="0" err="1">
                <a:latin typeface="Inconsolata" panose="020B0609030003000000" pitchFamily="49" charset="0"/>
              </a:rPr>
              <a:t>ptr</a:t>
            </a:r>
            <a:r>
              <a:rPr lang="en-US" dirty="0">
                <a:latin typeface="Inconsolata" panose="020B0609030003000000" pitchFamily="49" charset="0"/>
              </a:rPr>
              <a:t> </a:t>
            </a:r>
            <a:r>
              <a:rPr lang="en-US" dirty="0"/>
              <a:t>is null with</a:t>
            </a:r>
            <a:r>
              <a:rPr lang="en-US" dirty="0">
                <a:latin typeface="Inconsolata" panose="020B0609030003000000" pitchFamily="49" charset="0"/>
              </a:rPr>
              <a:t>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if</a:t>
            </a:r>
            <a:r>
              <a:rPr lang="en-US" dirty="0">
                <a:latin typeface="Inconsolata" panose="020B0609030003000000" pitchFamily="49" charset="0"/>
              </a:rPr>
              <a:t>(!</a:t>
            </a:r>
            <a:r>
              <a:rPr lang="en-US" dirty="0" err="1">
                <a:latin typeface="Inconsolata" panose="020B0609030003000000" pitchFamily="49" charset="0"/>
              </a:rPr>
              <a:t>ptr</a:t>
            </a:r>
            <a:r>
              <a:rPr lang="en-US" dirty="0">
                <a:latin typeface="Inconsolata" panose="020B0609030003000000" pitchFamily="49" charset="0"/>
              </a:rPr>
              <a:t>)</a:t>
            </a:r>
          </a:p>
          <a:p>
            <a:pPr lvl="1"/>
            <a:r>
              <a:rPr lang="en-US" dirty="0"/>
              <a:t>You might say, “hey!</a:t>
            </a:r>
            <a:r>
              <a:rPr lang="en-US" dirty="0">
                <a:latin typeface="Inconsolata" panose="020B0609030003000000" pitchFamily="49" charset="0"/>
              </a:rPr>
              <a:t> NULL </a:t>
            </a:r>
            <a:r>
              <a:rPr lang="en-US" dirty="0"/>
              <a:t>is not defined as</a:t>
            </a:r>
            <a:r>
              <a:rPr lang="en-US" dirty="0">
                <a:latin typeface="Inconsolata" panose="020B0609030003000000" pitchFamily="49" charset="0"/>
              </a:rPr>
              <a:t> 0 </a:t>
            </a:r>
            <a:r>
              <a:rPr lang="en-US" dirty="0"/>
              <a:t>by the C standard!”</a:t>
            </a:r>
          </a:p>
          <a:p>
            <a:pPr lvl="1"/>
            <a:r>
              <a:rPr lang="en-US" dirty="0"/>
              <a:t>Yet, C specifically considers any </a:t>
            </a:r>
            <a:r>
              <a:rPr lang="en-US" u="sng" dirty="0"/>
              <a:t>pointer</a:t>
            </a:r>
            <a:r>
              <a:rPr lang="en-US" dirty="0"/>
              <a:t> equal to</a:t>
            </a:r>
            <a:r>
              <a:rPr lang="en-US" dirty="0">
                <a:latin typeface="Inconsolata" panose="020B0609030003000000" pitchFamily="49" charset="0"/>
              </a:rPr>
              <a:t> NULL </a:t>
            </a:r>
            <a:r>
              <a:rPr lang="en-US" dirty="0"/>
              <a:t>to be a false value.</a:t>
            </a:r>
          </a:p>
          <a:p>
            <a:pPr lvl="2"/>
            <a:r>
              <a:rPr lang="en-US" dirty="0"/>
              <a:t>Regardless of the value of</a:t>
            </a:r>
            <a:r>
              <a:rPr lang="en-US" dirty="0">
                <a:latin typeface="Inconsolata" panose="020B0609030003000000" pitchFamily="49" charset="0"/>
              </a:rPr>
              <a:t> NULL </a:t>
            </a:r>
            <a:r>
              <a:rPr lang="en-US" dirty="0"/>
              <a:t>which is usually</a:t>
            </a:r>
            <a:r>
              <a:rPr lang="en-US" dirty="0">
                <a:latin typeface="Inconsolata" panose="020B0609030003000000" pitchFamily="49" charset="0"/>
              </a:rPr>
              <a:t> (void*)0 </a:t>
            </a:r>
            <a:r>
              <a:rPr lang="en-US" dirty="0"/>
              <a:t>anyway.</a:t>
            </a:r>
          </a:p>
          <a:p>
            <a:pPr lvl="1"/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D0972AF-68AB-4061-AFCC-F9DEEEFDF2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CS/COE 0449 – Spring 2019/2020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CACEDF0-041A-4BCB-8DB1-9ACE745A5E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AD609-F83C-4414-814B-B5A2DF99692C}" type="slidenum">
              <a:rPr lang="en-US" smtClean="0"/>
              <a:pPr/>
              <a:t>51</a:t>
            </a:fld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57AE6DC-1714-4800-83C7-E104ED6D5FDF}"/>
              </a:ext>
            </a:extLst>
          </p:cNvPr>
          <p:cNvSpPr txBox="1">
            <a:spLocks/>
          </p:cNvSpPr>
          <p:nvPr/>
        </p:nvSpPr>
        <p:spPr>
          <a:xfrm>
            <a:off x="256540" y="2026024"/>
            <a:ext cx="8753635" cy="3613306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FF0000"/>
              </a:buClr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buNone/>
            </a:pPr>
            <a:r>
              <a:rPr lang="en-US" sz="2400" dirty="0">
                <a:solidFill>
                  <a:srgbClr val="7030A0"/>
                </a:solidFill>
                <a:latin typeface="Inconsolata" panose="020B0609030003000000" pitchFamily="49" charset="0"/>
              </a:rPr>
              <a:t>#include </a:t>
            </a:r>
            <a:r>
              <a:rPr lang="en-US" sz="2400" dirty="0">
                <a:latin typeface="Inconsolata" panose="020B0609030003000000" pitchFamily="49" charset="0"/>
              </a:rPr>
              <a:t>&lt;</a:t>
            </a:r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  <a:latin typeface="Inconsolata" panose="020B0609030003000000" pitchFamily="49" charset="0"/>
              </a:rPr>
              <a:t>stdlib.h</a:t>
            </a:r>
            <a:r>
              <a:rPr lang="en-US" sz="2400" dirty="0">
                <a:latin typeface="Inconsolata" panose="020B0609030003000000" pitchFamily="49" charset="0"/>
              </a:rPr>
              <a:t>&gt; 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Inconsolata" panose="020B0609030003000000" pitchFamily="49" charset="0"/>
              </a:rPr>
              <a:t>// For '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Inconsolata" panose="020B0609030003000000" pitchFamily="49" charset="0"/>
              </a:rPr>
              <a:t>calloc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Inconsolata" panose="020B0609030003000000" pitchFamily="49" charset="0"/>
              </a:rPr>
              <a:t>'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400" dirty="0">
                <a:solidFill>
                  <a:srgbClr val="7030A0"/>
                </a:solidFill>
                <a:latin typeface="Inconsolata" panose="020B0609030003000000" pitchFamily="49" charset="0"/>
              </a:rPr>
              <a:t>#include </a:t>
            </a:r>
            <a:r>
              <a:rPr lang="en-US" sz="2400" dirty="0">
                <a:latin typeface="Inconsolata" panose="020B0609030003000000" pitchFamily="49" charset="0"/>
              </a:rPr>
              <a:t>&lt;</a:t>
            </a:r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  <a:latin typeface="Inconsolata" panose="020B0609030003000000" pitchFamily="49" charset="0"/>
              </a:rPr>
              <a:t>stdio.h</a:t>
            </a:r>
            <a:r>
              <a:rPr lang="en-US" sz="2400" dirty="0">
                <a:latin typeface="Inconsolata" panose="020B0609030003000000" pitchFamily="49" charset="0"/>
              </a:rPr>
              <a:t>&gt;  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Inconsolata" panose="020B0609030003000000" pitchFamily="49" charset="0"/>
              </a:rPr>
              <a:t>// For '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Inconsolata" panose="020B0609030003000000" pitchFamily="49" charset="0"/>
              </a:rPr>
              <a:t>printf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Inconsolata" panose="020B0609030003000000" pitchFamily="49" charset="0"/>
              </a:rPr>
              <a:t>'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400" dirty="0">
                <a:solidFill>
                  <a:srgbClr val="7030A0"/>
                </a:solidFill>
                <a:latin typeface="Inconsolata" panose="020B0609030003000000" pitchFamily="49" charset="0"/>
              </a:rPr>
              <a:t>#include </a:t>
            </a:r>
            <a:r>
              <a:rPr lang="en-US" sz="2400" dirty="0">
                <a:latin typeface="Inconsolata" panose="020B0609030003000000" pitchFamily="49" charset="0"/>
              </a:rPr>
              <a:t>&lt;</a:t>
            </a:r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  <a:latin typeface="Inconsolata" panose="020B0609030003000000" pitchFamily="49" charset="0"/>
              </a:rPr>
              <a:t>stddef.h</a:t>
            </a:r>
            <a:r>
              <a:rPr lang="en-US" sz="2400" dirty="0">
                <a:latin typeface="Inconsolata" panose="020B0609030003000000" pitchFamily="49" charset="0"/>
              </a:rPr>
              <a:t>&gt; 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Inconsolata" panose="020B0609030003000000" pitchFamily="49" charset="0"/>
              </a:rPr>
              <a:t>// For 'NULL'</a:t>
            </a:r>
          </a:p>
          <a:p>
            <a:pPr marL="0" indent="0">
              <a:spcBef>
                <a:spcPts val="600"/>
              </a:spcBef>
              <a:buNone/>
            </a:pPr>
            <a:endParaRPr lang="en-US" sz="2400" dirty="0">
              <a:solidFill>
                <a:schemeClr val="accent6">
                  <a:lumMod val="50000"/>
                </a:schemeClr>
              </a:solidFill>
              <a:latin typeface="Inconsolata" panose="020B0609030003000000" pitchFamily="49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typedef struct</a:t>
            </a:r>
            <a:r>
              <a:rPr lang="en-US" sz="2400" dirty="0">
                <a:latin typeface="Inconsolata" panose="020B0609030003000000" pitchFamily="49" charset="0"/>
              </a:rPr>
              <a:t> _Song {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400" dirty="0">
                <a:latin typeface="Inconsolata" panose="020B0609030003000000" pitchFamily="49" charset="0"/>
              </a:rPr>
              <a:t> 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int</a:t>
            </a:r>
            <a:r>
              <a:rPr lang="en-US" sz="2400" dirty="0">
                <a:latin typeface="Inconsolata" panose="020B0609030003000000" pitchFamily="49" charset="0"/>
              </a:rPr>
              <a:t> </a:t>
            </a:r>
            <a:r>
              <a:rPr lang="en-US" sz="2400" dirty="0" err="1">
                <a:latin typeface="Inconsolata" panose="020B0609030003000000" pitchFamily="49" charset="0"/>
              </a:rPr>
              <a:t>lengthInSeconds</a:t>
            </a:r>
            <a:r>
              <a:rPr lang="en-US" sz="2400" dirty="0">
                <a:latin typeface="Inconsolata" panose="020B0609030003000000" pitchFamily="49" charset="0"/>
              </a:rPr>
              <a:t>;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400" dirty="0">
                <a:latin typeface="Inconsolata" panose="020B0609030003000000" pitchFamily="49" charset="0"/>
              </a:rPr>
              <a:t> 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int</a:t>
            </a:r>
            <a:r>
              <a:rPr lang="en-US" sz="2400" dirty="0">
                <a:latin typeface="Inconsolata" panose="020B0609030003000000" pitchFamily="49" charset="0"/>
              </a:rPr>
              <a:t> </a:t>
            </a:r>
            <a:r>
              <a:rPr lang="en-US" sz="2400" dirty="0" err="1">
                <a:latin typeface="Inconsolata" panose="020B0609030003000000" pitchFamily="49" charset="0"/>
              </a:rPr>
              <a:t>yearRecorded</a:t>
            </a:r>
            <a:r>
              <a:rPr lang="en-US" sz="2400" dirty="0">
                <a:latin typeface="Inconsolata" panose="020B0609030003000000" pitchFamily="49" charset="0"/>
              </a:rPr>
              <a:t>;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400" dirty="0">
                <a:latin typeface="Inconsolata" panose="020B0609030003000000" pitchFamily="49" charset="0"/>
              </a:rPr>
              <a:t>} Song;</a:t>
            </a:r>
          </a:p>
          <a:p>
            <a:pPr marL="0" indent="0">
              <a:spcBef>
                <a:spcPts val="600"/>
              </a:spcBef>
              <a:buNone/>
            </a:pPr>
            <a:endParaRPr lang="en-US" sz="2400" dirty="0">
              <a:solidFill>
                <a:schemeClr val="accent6">
                  <a:lumMod val="50000"/>
                </a:schemeClr>
              </a:solidFill>
              <a:latin typeface="Inconsolata" panose="020B0609030003000000" pitchFamily="49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void</a:t>
            </a:r>
            <a:r>
              <a:rPr lang="en-US" sz="2400" dirty="0">
                <a:latin typeface="Inconsolata" panose="020B0609030003000000" pitchFamily="49" charset="0"/>
              </a:rPr>
              <a:t> main(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void</a:t>
            </a:r>
            <a:r>
              <a:rPr lang="en-US" sz="2400" dirty="0">
                <a:latin typeface="Inconsolata" panose="020B0609030003000000" pitchFamily="49" charset="0"/>
              </a:rPr>
              <a:t>) {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400" dirty="0">
                <a:latin typeface="Inconsolata" panose="020B0609030003000000" pitchFamily="49" charset="0"/>
              </a:rPr>
              <a:t>  Song* </a:t>
            </a:r>
            <a:r>
              <a:rPr lang="en-US" sz="2400" dirty="0" err="1">
                <a:latin typeface="Inconsolata" panose="020B0609030003000000" pitchFamily="49" charset="0"/>
              </a:rPr>
              <a:t>p_song</a:t>
            </a:r>
            <a:r>
              <a:rPr lang="en-US" sz="2400" dirty="0">
                <a:latin typeface="Inconsolata" panose="020B0609030003000000" pitchFamily="49" charset="0"/>
              </a:rPr>
              <a:t> = malloc(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sizeof</a:t>
            </a:r>
            <a:r>
              <a:rPr lang="en-US" sz="2400" dirty="0">
                <a:latin typeface="Inconsolata" panose="020B0609030003000000" pitchFamily="49" charset="0"/>
              </a:rPr>
              <a:t>(Song));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400" dirty="0">
                <a:latin typeface="Inconsolata" panose="020B0609030003000000" pitchFamily="49" charset="0"/>
              </a:rPr>
              <a:t> 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if</a:t>
            </a:r>
            <a:r>
              <a:rPr lang="en-US" sz="2400" dirty="0">
                <a:latin typeface="Inconsolata" panose="020B0609030003000000" pitchFamily="49" charset="0"/>
              </a:rPr>
              <a:t> (!</a:t>
            </a:r>
            <a:r>
              <a:rPr lang="en-US" sz="2400" dirty="0" err="1">
                <a:latin typeface="Inconsolata" panose="020B0609030003000000" pitchFamily="49" charset="0"/>
              </a:rPr>
              <a:t>p_song</a:t>
            </a:r>
            <a:r>
              <a:rPr lang="en-US" sz="2400" dirty="0">
                <a:latin typeface="Inconsolata" panose="020B0609030003000000" pitchFamily="49" charset="0"/>
              </a:rPr>
              <a:t>) { 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Inconsolata" panose="020B0609030003000000" pitchFamily="49" charset="0"/>
              </a:rPr>
              <a:t> // Alternative (works with modern C just fine)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400" dirty="0">
                <a:latin typeface="Inconsolata" panose="020B0609030003000000" pitchFamily="49" charset="0"/>
              </a:rPr>
              <a:t>    </a:t>
            </a:r>
            <a:r>
              <a:rPr lang="en-US" sz="2400" dirty="0" err="1">
                <a:latin typeface="Inconsolata" panose="020B0609030003000000" pitchFamily="49" charset="0"/>
              </a:rPr>
              <a:t>printf</a:t>
            </a:r>
            <a:r>
              <a:rPr lang="en-US" sz="2400" dirty="0">
                <a:latin typeface="Inconsolata" panose="020B0609030003000000" pitchFamily="49" charset="0"/>
              </a:rPr>
              <a:t>(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Inconsolata" panose="020B0609030003000000" pitchFamily="49" charset="0"/>
              </a:rPr>
              <a:t>"cannot allocate memory!\n"</a:t>
            </a:r>
            <a:r>
              <a:rPr lang="en-US" sz="2400" dirty="0">
                <a:latin typeface="Inconsolata" panose="020B0609030003000000" pitchFamily="49" charset="0"/>
              </a:rPr>
              <a:t>);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400" dirty="0">
                <a:latin typeface="Inconsolata" panose="020B0609030003000000" pitchFamily="49" charset="0"/>
              </a:rPr>
              <a:t>  }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400" dirty="0">
                <a:latin typeface="Inconsolata" panose="020B0609030003000000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425491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7BB934A7-7B0C-47BB-91F5-C0C2EF1FF3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89BAFAF-2302-4A85-AD25-864C7057E27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Some nice examples that address addressing!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1418B3D-2A6C-467D-971C-32DB3A04B8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CS/COE 0449 – Spring 2019/2020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6A723E-6C89-4AF3-8EBA-A4741FDEBD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AD609-F83C-4414-814B-B5A2DF99692C}" type="slidenum">
              <a:rPr lang="en-US" smtClean="0"/>
              <a:pPr/>
              <a:t>52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282376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E3CAC894-6E79-47B1-96CE-187D45F65B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Summing it all up.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BCFC0C8-FCA9-4C04-BF3A-542666053B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CS/COE 0449 – Spring 2019/2020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454232B-D77C-44DB-ABB0-D92EF27B8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AD609-F83C-4414-814B-B5A2DF99692C}" type="slidenum">
              <a:rPr lang="en-US" smtClean="0"/>
              <a:pPr/>
              <a:t>53</a:t>
            </a:fld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BFDF331-DBCE-4306-9F4D-D0FA9504334E}"/>
              </a:ext>
            </a:extLst>
          </p:cNvPr>
          <p:cNvSpPr txBox="1">
            <a:spLocks/>
          </p:cNvSpPr>
          <p:nvPr/>
        </p:nvSpPr>
        <p:spPr>
          <a:xfrm>
            <a:off x="256540" y="768095"/>
            <a:ext cx="8753635" cy="4871235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FF0000"/>
              </a:buClr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buNone/>
            </a:pPr>
            <a:r>
              <a:rPr lang="en-US" sz="2400" dirty="0">
                <a:solidFill>
                  <a:srgbClr val="7030A0"/>
                </a:solidFill>
                <a:latin typeface="Inconsolata" panose="020B0609030003000000" pitchFamily="49" charset="0"/>
              </a:rPr>
              <a:t>#include </a:t>
            </a:r>
            <a:r>
              <a:rPr lang="en-US" sz="2400" dirty="0">
                <a:latin typeface="Inconsolata" panose="020B0609030003000000" pitchFamily="49" charset="0"/>
              </a:rPr>
              <a:t>&lt;</a:t>
            </a:r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  <a:latin typeface="Inconsolata" panose="020B0609030003000000" pitchFamily="49" charset="0"/>
              </a:rPr>
              <a:t>stdio.h</a:t>
            </a:r>
            <a:r>
              <a:rPr lang="en-US" sz="2400" dirty="0">
                <a:latin typeface="Inconsolata" panose="020B0609030003000000" pitchFamily="49" charset="0"/>
              </a:rPr>
              <a:t>&gt;  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Inconsolata" panose="020B0609030003000000" pitchFamily="49" charset="0"/>
              </a:rPr>
              <a:t>// For '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Inconsolata" panose="020B0609030003000000" pitchFamily="49" charset="0"/>
              </a:rPr>
              <a:t>printf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Inconsolata" panose="020B0609030003000000" pitchFamily="49" charset="0"/>
              </a:rPr>
              <a:t>' and '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Inconsolata" panose="020B0609030003000000" pitchFamily="49" charset="0"/>
              </a:rPr>
              <a:t>scanf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Inconsolata" panose="020B0609030003000000" pitchFamily="49" charset="0"/>
              </a:rPr>
              <a:t>'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400" dirty="0">
                <a:solidFill>
                  <a:srgbClr val="7030A0"/>
                </a:solidFill>
                <a:latin typeface="Inconsolata" panose="020B0609030003000000" pitchFamily="49" charset="0"/>
              </a:rPr>
              <a:t>#include </a:t>
            </a:r>
            <a:r>
              <a:rPr lang="en-US" sz="2400" dirty="0">
                <a:latin typeface="Inconsolata" panose="020B0609030003000000" pitchFamily="49" charset="0"/>
              </a:rPr>
              <a:t>&lt;</a:t>
            </a:r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  <a:latin typeface="Inconsolata" panose="020B0609030003000000" pitchFamily="49" charset="0"/>
              </a:rPr>
              <a:t>stdlib.h</a:t>
            </a:r>
            <a:r>
              <a:rPr lang="en-US" sz="2400" dirty="0">
                <a:latin typeface="Inconsolata" panose="020B0609030003000000" pitchFamily="49" charset="0"/>
              </a:rPr>
              <a:t>&gt;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Inconsolata" panose="020B0609030003000000" pitchFamily="49" charset="0"/>
              </a:rPr>
              <a:t> // For '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Inconsolata" panose="020B0609030003000000" pitchFamily="49" charset="0"/>
              </a:rPr>
              <a:t>calloc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Inconsolata" panose="020B0609030003000000" pitchFamily="49" charset="0"/>
              </a:rPr>
              <a:t>' and 'free'</a:t>
            </a:r>
          </a:p>
          <a:p>
            <a:pPr marL="0" indent="0">
              <a:spcBef>
                <a:spcPts val="200"/>
              </a:spcBef>
              <a:buNone/>
            </a:pPr>
            <a:endParaRPr lang="en-US" sz="2400" dirty="0">
              <a:solidFill>
                <a:schemeClr val="accent1">
                  <a:lumMod val="75000"/>
                </a:schemeClr>
              </a:solidFill>
              <a:latin typeface="Inconsolata" panose="020B0609030003000000" pitchFamily="49" charset="0"/>
            </a:endParaRPr>
          </a:p>
          <a:p>
            <a:pPr marL="0" indent="0">
              <a:spcBef>
                <a:spcPts val="200"/>
              </a:spcBef>
              <a:buNone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void</a:t>
            </a:r>
            <a:r>
              <a:rPr lang="en-US" sz="2400" dirty="0">
                <a:latin typeface="Inconsolata" panose="020B0609030003000000" pitchFamily="49" charset="0"/>
              </a:rPr>
              <a:t> main(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void</a:t>
            </a:r>
            <a:r>
              <a:rPr lang="en-US" sz="2400" dirty="0">
                <a:latin typeface="Inconsolata" panose="020B0609030003000000" pitchFamily="49" charset="0"/>
              </a:rPr>
              <a:t>) {</a:t>
            </a:r>
          </a:p>
          <a:p>
            <a:pPr marL="0" indent="0">
              <a:spcBef>
                <a:spcPts val="200"/>
              </a:spcBef>
              <a:buNone/>
            </a:pPr>
            <a:r>
              <a:rPr lang="en-US" sz="2400" dirty="0">
                <a:latin typeface="Inconsolata" panose="020B0609030003000000" pitchFamily="49" charset="0"/>
              </a:rPr>
              <a:t> 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int</a:t>
            </a:r>
            <a:r>
              <a:rPr lang="en-US" sz="2400" dirty="0">
                <a:latin typeface="Inconsolata" panose="020B0609030003000000" pitchFamily="49" charset="0"/>
              </a:rPr>
              <a:t> sum = 0;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  int</a:t>
            </a:r>
            <a:r>
              <a:rPr lang="en-US" sz="2400" dirty="0">
                <a:latin typeface="Inconsolata" panose="020B0609030003000000" pitchFamily="49" charset="0"/>
              </a:rPr>
              <a:t>* </a:t>
            </a:r>
            <a:r>
              <a:rPr lang="en-US" sz="2400" dirty="0" err="1">
                <a:latin typeface="Inconsolata" panose="020B0609030003000000" pitchFamily="49" charset="0"/>
              </a:rPr>
              <a:t>my_array</a:t>
            </a:r>
            <a:r>
              <a:rPr lang="en-US" sz="2400" dirty="0">
                <a:latin typeface="Inconsolata" panose="020B0609030003000000" pitchFamily="49" charset="0"/>
              </a:rPr>
              <a:t> = </a:t>
            </a:r>
            <a:r>
              <a:rPr lang="en-US" sz="2400" dirty="0" err="1">
                <a:latin typeface="Inconsolata" panose="020B0609030003000000" pitchFamily="49" charset="0"/>
              </a:rPr>
              <a:t>calloc</a:t>
            </a:r>
            <a:r>
              <a:rPr lang="en-US" sz="2400" dirty="0">
                <a:latin typeface="Inconsolata" panose="020B0609030003000000" pitchFamily="49" charset="0"/>
              </a:rPr>
              <a:t>(5,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sizeof</a:t>
            </a:r>
            <a:r>
              <a:rPr lang="en-US" sz="2400" dirty="0">
                <a:latin typeface="Inconsolata" panose="020B0609030003000000" pitchFamily="49" charset="0"/>
              </a:rPr>
              <a:t>(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int</a:t>
            </a:r>
            <a:r>
              <a:rPr lang="en-US" sz="2400" dirty="0">
                <a:latin typeface="Inconsolata" panose="020B0609030003000000" pitchFamily="49" charset="0"/>
              </a:rPr>
              <a:t>));</a:t>
            </a:r>
          </a:p>
          <a:p>
            <a:pPr marL="0" indent="0">
              <a:spcBef>
                <a:spcPts val="600"/>
              </a:spcBef>
              <a:buNone/>
            </a:pPr>
            <a:endParaRPr lang="en-US" sz="2400" dirty="0">
              <a:latin typeface="Inconsolata" panose="020B0609030003000000" pitchFamily="49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US" sz="2400" dirty="0">
                <a:latin typeface="Inconsolata" panose="020B0609030003000000" pitchFamily="49" charset="0"/>
              </a:rPr>
              <a:t> 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for</a:t>
            </a:r>
            <a:r>
              <a:rPr lang="en-US" sz="2400" dirty="0">
                <a:latin typeface="Inconsolata" panose="020B0609030003000000" pitchFamily="49" charset="0"/>
              </a:rPr>
              <a:t> (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int</a:t>
            </a:r>
            <a:r>
              <a:rPr lang="en-US" sz="2400" dirty="0">
                <a:latin typeface="Inconsolata" panose="020B0609030003000000" pitchFamily="49" charset="0"/>
              </a:rPr>
              <a:t> i = 0; </a:t>
            </a:r>
            <a:r>
              <a:rPr lang="en-US" sz="2400" dirty="0" err="1">
                <a:latin typeface="Inconsolata" panose="020B0609030003000000" pitchFamily="49" charset="0"/>
              </a:rPr>
              <a:t>i</a:t>
            </a:r>
            <a:r>
              <a:rPr lang="en-US" sz="2400" dirty="0">
                <a:latin typeface="Inconsolata" panose="020B0609030003000000" pitchFamily="49" charset="0"/>
              </a:rPr>
              <a:t> &lt; 5; </a:t>
            </a:r>
            <a:r>
              <a:rPr lang="en-US" sz="2400" dirty="0" err="1">
                <a:latin typeface="Inconsolata" panose="020B0609030003000000" pitchFamily="49" charset="0"/>
              </a:rPr>
              <a:t>i</a:t>
            </a:r>
            <a:r>
              <a:rPr lang="en-US" sz="2400" dirty="0">
                <a:latin typeface="Inconsolata" panose="020B0609030003000000" pitchFamily="49" charset="0"/>
              </a:rPr>
              <a:t>++) {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400" dirty="0">
                <a:latin typeface="Inconsolata" panose="020B0609030003000000" pitchFamily="49" charset="0"/>
              </a:rPr>
              <a:t>    </a:t>
            </a:r>
            <a:r>
              <a:rPr lang="en-US" sz="2400" dirty="0" err="1">
                <a:latin typeface="Inconsolata" panose="020B0609030003000000" pitchFamily="49" charset="0"/>
              </a:rPr>
              <a:t>printf</a:t>
            </a:r>
            <a:r>
              <a:rPr lang="en-US" sz="2400" dirty="0">
                <a:latin typeface="Inconsolata" panose="020B0609030003000000" pitchFamily="49" charset="0"/>
              </a:rPr>
              <a:t>(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Inconsolata" panose="020B0609030003000000" pitchFamily="49" charset="0"/>
              </a:rPr>
              <a:t>"Enter a number: "</a:t>
            </a:r>
            <a:r>
              <a:rPr lang="en-US" sz="2400" dirty="0">
                <a:latin typeface="Inconsolata" panose="020B0609030003000000" pitchFamily="49" charset="0"/>
              </a:rPr>
              <a:t>);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400" dirty="0">
                <a:latin typeface="Inconsolata" panose="020B0609030003000000" pitchFamily="49" charset="0"/>
              </a:rPr>
              <a:t>    </a:t>
            </a:r>
            <a:r>
              <a:rPr lang="en-US" sz="2400" dirty="0" err="1">
                <a:latin typeface="Inconsolata" panose="020B0609030003000000" pitchFamily="49" charset="0"/>
              </a:rPr>
              <a:t>scanf</a:t>
            </a:r>
            <a:r>
              <a:rPr lang="en-US" sz="2400" dirty="0">
                <a:latin typeface="Inconsolata" panose="020B0609030003000000" pitchFamily="49" charset="0"/>
              </a:rPr>
              <a:t>(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Inconsolata" panose="020B0609030003000000" pitchFamily="49" charset="0"/>
              </a:rPr>
              <a:t>"%d"</a:t>
            </a:r>
            <a:r>
              <a:rPr lang="en-US" sz="2400" dirty="0">
                <a:latin typeface="Inconsolata" panose="020B0609030003000000" pitchFamily="49" charset="0"/>
              </a:rPr>
              <a:t>, &amp;</a:t>
            </a:r>
            <a:r>
              <a:rPr lang="en-US" sz="2400" dirty="0" err="1">
                <a:latin typeface="Inconsolata" panose="020B0609030003000000" pitchFamily="49" charset="0"/>
              </a:rPr>
              <a:t>my_array</a:t>
            </a:r>
            <a:r>
              <a:rPr lang="en-US" sz="2400" dirty="0">
                <a:latin typeface="Inconsolata" panose="020B0609030003000000" pitchFamily="49" charset="0"/>
              </a:rPr>
              <a:t>[</a:t>
            </a:r>
            <a:r>
              <a:rPr lang="en-US" sz="2400" dirty="0" err="1">
                <a:latin typeface="Inconsolata" panose="020B0609030003000000" pitchFamily="49" charset="0"/>
              </a:rPr>
              <a:t>i</a:t>
            </a:r>
            <a:r>
              <a:rPr lang="en-US" sz="2400" dirty="0">
                <a:latin typeface="Inconsolata" panose="020B0609030003000000" pitchFamily="49" charset="0"/>
              </a:rPr>
              <a:t>]);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400" dirty="0">
                <a:latin typeface="Inconsolata" panose="020B0609030003000000" pitchFamily="49" charset="0"/>
              </a:rPr>
              <a:t>  }</a:t>
            </a:r>
          </a:p>
          <a:p>
            <a:pPr marL="0" indent="0">
              <a:spcBef>
                <a:spcPts val="600"/>
              </a:spcBef>
              <a:buNone/>
            </a:pPr>
            <a:endParaRPr lang="en-US" sz="2400" dirty="0">
              <a:latin typeface="Inconsolata" panose="020B0609030003000000" pitchFamily="49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US" sz="2400" dirty="0">
                <a:latin typeface="Inconsolata" panose="020B0609030003000000" pitchFamily="49" charset="0"/>
              </a:rPr>
              <a:t> 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for</a:t>
            </a:r>
            <a:r>
              <a:rPr lang="en-US" sz="2400" dirty="0">
                <a:latin typeface="Inconsolata" panose="020B0609030003000000" pitchFamily="49" charset="0"/>
              </a:rPr>
              <a:t> (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int</a:t>
            </a:r>
            <a:r>
              <a:rPr lang="en-US" sz="2400" dirty="0">
                <a:latin typeface="Inconsolata" panose="020B0609030003000000" pitchFamily="49" charset="0"/>
              </a:rPr>
              <a:t> </a:t>
            </a:r>
            <a:r>
              <a:rPr lang="en-US" sz="2400" dirty="0" err="1">
                <a:latin typeface="Inconsolata" panose="020B0609030003000000" pitchFamily="49" charset="0"/>
              </a:rPr>
              <a:t>i</a:t>
            </a:r>
            <a:r>
              <a:rPr lang="en-US" sz="2400" dirty="0">
                <a:latin typeface="Inconsolata" panose="020B0609030003000000" pitchFamily="49" charset="0"/>
              </a:rPr>
              <a:t> = 0; </a:t>
            </a:r>
            <a:r>
              <a:rPr lang="en-US" sz="2400" dirty="0" err="1">
                <a:latin typeface="Inconsolata" panose="020B0609030003000000" pitchFamily="49" charset="0"/>
              </a:rPr>
              <a:t>i</a:t>
            </a:r>
            <a:r>
              <a:rPr lang="en-US" sz="2400" dirty="0">
                <a:latin typeface="Inconsolata" panose="020B0609030003000000" pitchFamily="49" charset="0"/>
              </a:rPr>
              <a:t> &lt; 5; </a:t>
            </a:r>
            <a:r>
              <a:rPr lang="en-US" sz="2400" dirty="0" err="1">
                <a:latin typeface="Inconsolata" panose="020B0609030003000000" pitchFamily="49" charset="0"/>
              </a:rPr>
              <a:t>i</a:t>
            </a:r>
            <a:r>
              <a:rPr lang="en-US" sz="2400" dirty="0">
                <a:latin typeface="Inconsolata" panose="020B0609030003000000" pitchFamily="49" charset="0"/>
              </a:rPr>
              <a:t>++) {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400" dirty="0">
                <a:latin typeface="Inconsolata" panose="020B0609030003000000" pitchFamily="49" charset="0"/>
              </a:rPr>
              <a:t>    sum += </a:t>
            </a:r>
            <a:r>
              <a:rPr lang="en-US" sz="2400" dirty="0" err="1">
                <a:latin typeface="Inconsolata" panose="020B0609030003000000" pitchFamily="49" charset="0"/>
              </a:rPr>
              <a:t>my_array</a:t>
            </a:r>
            <a:r>
              <a:rPr lang="en-US" sz="2400" dirty="0">
                <a:latin typeface="Inconsolata" panose="020B0609030003000000" pitchFamily="49" charset="0"/>
              </a:rPr>
              <a:t>[</a:t>
            </a:r>
            <a:r>
              <a:rPr lang="en-US" sz="2400" dirty="0" err="1">
                <a:latin typeface="Inconsolata" panose="020B0609030003000000" pitchFamily="49" charset="0"/>
              </a:rPr>
              <a:t>i</a:t>
            </a:r>
            <a:r>
              <a:rPr lang="en-US" sz="2400" dirty="0">
                <a:latin typeface="Inconsolata" panose="020B0609030003000000" pitchFamily="49" charset="0"/>
              </a:rPr>
              <a:t>];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400" dirty="0">
                <a:latin typeface="Inconsolata" panose="020B0609030003000000" pitchFamily="49" charset="0"/>
              </a:rPr>
              <a:t>  }</a:t>
            </a:r>
          </a:p>
          <a:p>
            <a:pPr marL="0" indent="0">
              <a:spcBef>
                <a:spcPts val="600"/>
              </a:spcBef>
              <a:buNone/>
            </a:pPr>
            <a:endParaRPr lang="en-US" sz="2400" dirty="0">
              <a:latin typeface="Inconsolata" panose="020B0609030003000000" pitchFamily="49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US" sz="2400" dirty="0">
                <a:latin typeface="Inconsolata" panose="020B0609030003000000" pitchFamily="49" charset="0"/>
              </a:rPr>
              <a:t>  free(</a:t>
            </a:r>
            <a:r>
              <a:rPr lang="en-US" sz="2400" dirty="0" err="1">
                <a:latin typeface="Inconsolata" panose="020B0609030003000000" pitchFamily="49" charset="0"/>
              </a:rPr>
              <a:t>my_array</a:t>
            </a:r>
            <a:r>
              <a:rPr lang="en-US" sz="2400" dirty="0">
                <a:latin typeface="Inconsolata" panose="020B0609030003000000" pitchFamily="49" charset="0"/>
              </a:rPr>
              <a:t>);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400" dirty="0">
                <a:latin typeface="Inconsolata" panose="020B0609030003000000" pitchFamily="49" charset="0"/>
              </a:rPr>
              <a:t>  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400" dirty="0">
                <a:latin typeface="Inconsolata" panose="020B0609030003000000" pitchFamily="49" charset="0"/>
              </a:rPr>
              <a:t>  </a:t>
            </a:r>
            <a:r>
              <a:rPr lang="en-US" sz="2400" dirty="0" err="1">
                <a:latin typeface="Inconsolata" panose="020B0609030003000000" pitchFamily="49" charset="0"/>
              </a:rPr>
              <a:t>printf</a:t>
            </a:r>
            <a:r>
              <a:rPr lang="en-US" sz="2400" dirty="0">
                <a:latin typeface="Inconsolata" panose="020B0609030003000000" pitchFamily="49" charset="0"/>
              </a:rPr>
              <a:t>(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Inconsolata" panose="020B0609030003000000" pitchFamily="49" charset="0"/>
              </a:rPr>
              <a:t>"The sum of all numbers is: %d\n"</a:t>
            </a:r>
            <a:r>
              <a:rPr lang="en-US" sz="2400" dirty="0">
                <a:latin typeface="Inconsolata" panose="020B0609030003000000" pitchFamily="49" charset="0"/>
              </a:rPr>
              <a:t>, sum);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400" dirty="0">
                <a:latin typeface="Inconsolata" panose="020B0609030003000000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00726051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E3CAC894-6E79-47B1-96CE-187D45F65B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Searching for values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BCFC0C8-FCA9-4C04-BF3A-542666053B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CS/COE 0449 – Spring 2019/2020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454232B-D77C-44DB-ABB0-D92EF27B8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AD609-F83C-4414-814B-B5A2DF99692C}" type="slidenum">
              <a:rPr lang="en-US" smtClean="0"/>
              <a:pPr/>
              <a:t>54</a:t>
            </a:fld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BFDF331-DBCE-4306-9F4D-D0FA9504334E}"/>
              </a:ext>
            </a:extLst>
          </p:cNvPr>
          <p:cNvSpPr txBox="1">
            <a:spLocks/>
          </p:cNvSpPr>
          <p:nvPr/>
        </p:nvSpPr>
        <p:spPr>
          <a:xfrm>
            <a:off x="256540" y="699247"/>
            <a:ext cx="8753635" cy="5004192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FF0000"/>
              </a:buClr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buNone/>
            </a:pPr>
            <a:r>
              <a:rPr lang="en-US" sz="2400" dirty="0">
                <a:solidFill>
                  <a:srgbClr val="7030A0"/>
                </a:solidFill>
                <a:latin typeface="Inconsolata" panose="020B0609030003000000" pitchFamily="49" charset="0"/>
              </a:rPr>
              <a:t>#include </a:t>
            </a:r>
            <a:r>
              <a:rPr lang="en-US" sz="2400" dirty="0">
                <a:latin typeface="Inconsolata" panose="020B0609030003000000" pitchFamily="49" charset="0"/>
              </a:rPr>
              <a:t>&lt;</a:t>
            </a:r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  <a:latin typeface="Inconsolata" panose="020B0609030003000000" pitchFamily="49" charset="0"/>
              </a:rPr>
              <a:t>stdio.h</a:t>
            </a:r>
            <a:r>
              <a:rPr lang="en-US" sz="2400" dirty="0">
                <a:latin typeface="Inconsolata" panose="020B0609030003000000" pitchFamily="49" charset="0"/>
              </a:rPr>
              <a:t>&gt;  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Inconsolata" panose="020B0609030003000000" pitchFamily="49" charset="0"/>
              </a:rPr>
              <a:t>// For '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Inconsolata" panose="020B0609030003000000" pitchFamily="49" charset="0"/>
              </a:rPr>
              <a:t>printf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Inconsolata" panose="020B0609030003000000" pitchFamily="49" charset="0"/>
              </a:rPr>
              <a:t>' and '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Inconsolata" panose="020B0609030003000000" pitchFamily="49" charset="0"/>
              </a:rPr>
              <a:t>scanf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Inconsolata" panose="020B0609030003000000" pitchFamily="49" charset="0"/>
              </a:rPr>
              <a:t>'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400" dirty="0">
                <a:solidFill>
                  <a:srgbClr val="7030A0"/>
                </a:solidFill>
                <a:latin typeface="Inconsolata" panose="020B0609030003000000" pitchFamily="49" charset="0"/>
              </a:rPr>
              <a:t>#include </a:t>
            </a:r>
            <a:r>
              <a:rPr lang="en-US" sz="2400" dirty="0">
                <a:latin typeface="Inconsolata" panose="020B0609030003000000" pitchFamily="49" charset="0"/>
              </a:rPr>
              <a:t>&lt;</a:t>
            </a:r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  <a:latin typeface="Inconsolata" panose="020B0609030003000000" pitchFamily="49" charset="0"/>
              </a:rPr>
              <a:t>stdlib.h</a:t>
            </a:r>
            <a:r>
              <a:rPr lang="en-US" sz="2400" dirty="0">
                <a:latin typeface="Inconsolata" panose="020B0609030003000000" pitchFamily="49" charset="0"/>
              </a:rPr>
              <a:t>&gt;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Inconsolata" panose="020B0609030003000000" pitchFamily="49" charset="0"/>
              </a:rPr>
              <a:t> // For '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Inconsolata" panose="020B0609030003000000" pitchFamily="49" charset="0"/>
              </a:rPr>
              <a:t>calloc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Inconsolata" panose="020B0609030003000000" pitchFamily="49" charset="0"/>
              </a:rPr>
              <a:t>' and 'free'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400" dirty="0">
                <a:solidFill>
                  <a:srgbClr val="7030A0"/>
                </a:solidFill>
                <a:latin typeface="Inconsolata" panose="020B0609030003000000" pitchFamily="49" charset="0"/>
              </a:rPr>
              <a:t>#include </a:t>
            </a:r>
            <a:r>
              <a:rPr lang="en-US" sz="2400" dirty="0">
                <a:latin typeface="Inconsolata" panose="020B0609030003000000" pitchFamily="49" charset="0"/>
              </a:rPr>
              <a:t>&lt;</a:t>
            </a:r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  <a:latin typeface="Inconsolata" panose="020B0609030003000000" pitchFamily="49" charset="0"/>
              </a:rPr>
              <a:t>limits.h</a:t>
            </a:r>
            <a:r>
              <a:rPr lang="en-US" sz="2400" dirty="0">
                <a:latin typeface="Inconsolata" panose="020B0609030003000000" pitchFamily="49" charset="0"/>
              </a:rPr>
              <a:t>&gt;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Inconsolata" panose="020B0609030003000000" pitchFamily="49" charset="0"/>
              </a:rPr>
              <a:t> // For INT_MIN and INT_MAX</a:t>
            </a:r>
          </a:p>
          <a:p>
            <a:pPr marL="0" indent="0">
              <a:spcBef>
                <a:spcPts val="200"/>
              </a:spcBef>
              <a:buNone/>
            </a:pPr>
            <a:endParaRPr lang="en-US" sz="2400" dirty="0">
              <a:solidFill>
                <a:schemeClr val="accent1">
                  <a:lumMod val="75000"/>
                </a:schemeClr>
              </a:solidFill>
              <a:latin typeface="Inconsolata" panose="020B0609030003000000" pitchFamily="49" charset="0"/>
            </a:endParaRPr>
          </a:p>
          <a:p>
            <a:pPr marL="0" indent="0">
              <a:spcBef>
                <a:spcPts val="200"/>
              </a:spcBef>
              <a:buNone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void</a:t>
            </a:r>
            <a:r>
              <a:rPr lang="en-US" sz="2400" dirty="0">
                <a:latin typeface="Inconsolata" panose="020B0609030003000000" pitchFamily="49" charset="0"/>
              </a:rPr>
              <a:t> main(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void</a:t>
            </a:r>
            <a:r>
              <a:rPr lang="en-US" sz="2400" dirty="0">
                <a:latin typeface="Inconsolata" panose="020B0609030003000000" pitchFamily="49" charset="0"/>
              </a:rPr>
              <a:t>) {</a:t>
            </a:r>
          </a:p>
          <a:p>
            <a:pPr marL="0" indent="0">
              <a:spcBef>
                <a:spcPts val="200"/>
              </a:spcBef>
              <a:buNone/>
            </a:pPr>
            <a:r>
              <a:rPr lang="en-US" sz="2400" dirty="0">
                <a:latin typeface="Inconsolata" panose="020B0609030003000000" pitchFamily="49" charset="0"/>
              </a:rPr>
              <a:t> 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int</a:t>
            </a:r>
            <a:r>
              <a:rPr lang="en-US" sz="2400" dirty="0">
                <a:latin typeface="Inconsolata" panose="020B0609030003000000" pitchFamily="49" charset="0"/>
              </a:rPr>
              <a:t> min = INT_MAX, max = INT_MIN;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  int</a:t>
            </a:r>
            <a:r>
              <a:rPr lang="en-US" sz="2400" dirty="0">
                <a:latin typeface="Inconsolata" panose="020B0609030003000000" pitchFamily="49" charset="0"/>
              </a:rPr>
              <a:t>* </a:t>
            </a:r>
            <a:r>
              <a:rPr lang="en-US" sz="2400" dirty="0" err="1">
                <a:latin typeface="Inconsolata" panose="020B0609030003000000" pitchFamily="49" charset="0"/>
              </a:rPr>
              <a:t>my_array</a:t>
            </a:r>
            <a:r>
              <a:rPr lang="en-US" sz="2400" dirty="0">
                <a:latin typeface="Inconsolata" panose="020B0609030003000000" pitchFamily="49" charset="0"/>
              </a:rPr>
              <a:t> = </a:t>
            </a:r>
            <a:r>
              <a:rPr lang="en-US" sz="2400" dirty="0" err="1">
                <a:latin typeface="Inconsolata" panose="020B0609030003000000" pitchFamily="49" charset="0"/>
              </a:rPr>
              <a:t>calloc</a:t>
            </a:r>
            <a:r>
              <a:rPr lang="en-US" sz="2400" dirty="0">
                <a:latin typeface="Inconsolata" panose="020B0609030003000000" pitchFamily="49" charset="0"/>
              </a:rPr>
              <a:t>(5,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sizeof</a:t>
            </a:r>
            <a:r>
              <a:rPr lang="en-US" sz="2400" dirty="0">
                <a:latin typeface="Inconsolata" panose="020B0609030003000000" pitchFamily="49" charset="0"/>
              </a:rPr>
              <a:t>(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int</a:t>
            </a:r>
            <a:r>
              <a:rPr lang="en-US" sz="2400" dirty="0">
                <a:latin typeface="Inconsolata" panose="020B0609030003000000" pitchFamily="49" charset="0"/>
              </a:rPr>
              <a:t>));</a:t>
            </a:r>
          </a:p>
          <a:p>
            <a:pPr marL="0" indent="0">
              <a:spcBef>
                <a:spcPts val="600"/>
              </a:spcBef>
              <a:buNone/>
            </a:pPr>
            <a:endParaRPr lang="en-US" sz="2400" dirty="0">
              <a:latin typeface="Inconsolata" panose="020B0609030003000000" pitchFamily="49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US" sz="2400" dirty="0">
                <a:latin typeface="Inconsolata" panose="020B0609030003000000" pitchFamily="49" charset="0"/>
              </a:rPr>
              <a:t> 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for</a:t>
            </a:r>
            <a:r>
              <a:rPr lang="en-US" sz="2400" dirty="0">
                <a:latin typeface="Inconsolata" panose="020B0609030003000000" pitchFamily="49" charset="0"/>
              </a:rPr>
              <a:t> (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int</a:t>
            </a:r>
            <a:r>
              <a:rPr lang="en-US" sz="2400" dirty="0">
                <a:latin typeface="Inconsolata" panose="020B0609030003000000" pitchFamily="49" charset="0"/>
              </a:rPr>
              <a:t> i = 0; </a:t>
            </a:r>
            <a:r>
              <a:rPr lang="en-US" sz="2400" dirty="0" err="1">
                <a:latin typeface="Inconsolata" panose="020B0609030003000000" pitchFamily="49" charset="0"/>
              </a:rPr>
              <a:t>i</a:t>
            </a:r>
            <a:r>
              <a:rPr lang="en-US" sz="2400" dirty="0">
                <a:latin typeface="Inconsolata" panose="020B0609030003000000" pitchFamily="49" charset="0"/>
              </a:rPr>
              <a:t> &lt; 5; </a:t>
            </a:r>
            <a:r>
              <a:rPr lang="en-US" sz="2400" dirty="0" err="1">
                <a:latin typeface="Inconsolata" panose="020B0609030003000000" pitchFamily="49" charset="0"/>
              </a:rPr>
              <a:t>i</a:t>
            </a:r>
            <a:r>
              <a:rPr lang="en-US" sz="2400" dirty="0">
                <a:latin typeface="Inconsolata" panose="020B0609030003000000" pitchFamily="49" charset="0"/>
              </a:rPr>
              <a:t>++) {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400" dirty="0">
                <a:latin typeface="Inconsolata" panose="020B0609030003000000" pitchFamily="49" charset="0"/>
              </a:rPr>
              <a:t>    </a:t>
            </a:r>
            <a:r>
              <a:rPr lang="en-US" sz="2400" dirty="0" err="1">
                <a:latin typeface="Inconsolata" panose="020B0609030003000000" pitchFamily="49" charset="0"/>
              </a:rPr>
              <a:t>printf</a:t>
            </a:r>
            <a:r>
              <a:rPr lang="en-US" sz="2400" dirty="0">
                <a:latin typeface="Inconsolata" panose="020B0609030003000000" pitchFamily="49" charset="0"/>
              </a:rPr>
              <a:t>(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Inconsolata" panose="020B0609030003000000" pitchFamily="49" charset="0"/>
              </a:rPr>
              <a:t>"Enter a number: "</a:t>
            </a:r>
            <a:r>
              <a:rPr lang="en-US" sz="2400" dirty="0">
                <a:latin typeface="Inconsolata" panose="020B0609030003000000" pitchFamily="49" charset="0"/>
              </a:rPr>
              <a:t>);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400" dirty="0">
                <a:latin typeface="Inconsolata" panose="020B0609030003000000" pitchFamily="49" charset="0"/>
              </a:rPr>
              <a:t>    </a:t>
            </a:r>
            <a:r>
              <a:rPr lang="en-US" sz="2400" dirty="0" err="1">
                <a:latin typeface="Inconsolata" panose="020B0609030003000000" pitchFamily="49" charset="0"/>
              </a:rPr>
              <a:t>scanf</a:t>
            </a:r>
            <a:r>
              <a:rPr lang="en-US" sz="2400" dirty="0">
                <a:latin typeface="Inconsolata" panose="020B0609030003000000" pitchFamily="49" charset="0"/>
              </a:rPr>
              <a:t>(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Inconsolata" panose="020B0609030003000000" pitchFamily="49" charset="0"/>
              </a:rPr>
              <a:t>"%d"</a:t>
            </a:r>
            <a:r>
              <a:rPr lang="en-US" sz="2400" dirty="0">
                <a:latin typeface="Inconsolata" panose="020B0609030003000000" pitchFamily="49" charset="0"/>
              </a:rPr>
              <a:t>, &amp;</a:t>
            </a:r>
            <a:r>
              <a:rPr lang="en-US" sz="2400" dirty="0" err="1">
                <a:latin typeface="Inconsolata" panose="020B0609030003000000" pitchFamily="49" charset="0"/>
              </a:rPr>
              <a:t>my_array</a:t>
            </a:r>
            <a:r>
              <a:rPr lang="en-US" sz="2400" dirty="0">
                <a:latin typeface="Inconsolata" panose="020B0609030003000000" pitchFamily="49" charset="0"/>
              </a:rPr>
              <a:t>[</a:t>
            </a:r>
            <a:r>
              <a:rPr lang="en-US" sz="2400" dirty="0" err="1">
                <a:latin typeface="Inconsolata" panose="020B0609030003000000" pitchFamily="49" charset="0"/>
              </a:rPr>
              <a:t>i</a:t>
            </a:r>
            <a:r>
              <a:rPr lang="en-US" sz="2400" dirty="0">
                <a:latin typeface="Inconsolata" panose="020B0609030003000000" pitchFamily="49" charset="0"/>
              </a:rPr>
              <a:t>]);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400" dirty="0">
                <a:latin typeface="Inconsolata" panose="020B0609030003000000" pitchFamily="49" charset="0"/>
              </a:rPr>
              <a:t>  }</a:t>
            </a:r>
          </a:p>
          <a:p>
            <a:pPr marL="0" indent="0">
              <a:spcBef>
                <a:spcPts val="600"/>
              </a:spcBef>
              <a:buNone/>
            </a:pPr>
            <a:endParaRPr lang="en-US" sz="2400" dirty="0">
              <a:latin typeface="Inconsolata" panose="020B0609030003000000" pitchFamily="49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US" sz="2400" dirty="0">
                <a:latin typeface="Inconsolata" panose="020B0609030003000000" pitchFamily="49" charset="0"/>
              </a:rPr>
              <a:t> 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for</a:t>
            </a:r>
            <a:r>
              <a:rPr lang="en-US" sz="2400" dirty="0">
                <a:latin typeface="Inconsolata" panose="020B0609030003000000" pitchFamily="49" charset="0"/>
              </a:rPr>
              <a:t> (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int</a:t>
            </a:r>
            <a:r>
              <a:rPr lang="en-US" sz="2400" dirty="0">
                <a:latin typeface="Inconsolata" panose="020B0609030003000000" pitchFamily="49" charset="0"/>
              </a:rPr>
              <a:t> </a:t>
            </a:r>
            <a:r>
              <a:rPr lang="en-US" sz="2400" dirty="0" err="1">
                <a:latin typeface="Inconsolata" panose="020B0609030003000000" pitchFamily="49" charset="0"/>
              </a:rPr>
              <a:t>i</a:t>
            </a:r>
            <a:r>
              <a:rPr lang="en-US" sz="2400" dirty="0">
                <a:latin typeface="Inconsolata" panose="020B0609030003000000" pitchFamily="49" charset="0"/>
              </a:rPr>
              <a:t> = 0; </a:t>
            </a:r>
            <a:r>
              <a:rPr lang="en-US" sz="2400" dirty="0" err="1">
                <a:latin typeface="Inconsolata" panose="020B0609030003000000" pitchFamily="49" charset="0"/>
              </a:rPr>
              <a:t>i</a:t>
            </a:r>
            <a:r>
              <a:rPr lang="en-US" sz="2400" dirty="0">
                <a:latin typeface="Inconsolata" panose="020B0609030003000000" pitchFamily="49" charset="0"/>
              </a:rPr>
              <a:t> &lt; 5; </a:t>
            </a:r>
            <a:r>
              <a:rPr lang="en-US" sz="2400" dirty="0" err="1">
                <a:latin typeface="Inconsolata" panose="020B0609030003000000" pitchFamily="49" charset="0"/>
              </a:rPr>
              <a:t>i</a:t>
            </a:r>
            <a:r>
              <a:rPr lang="en-US" sz="2400" dirty="0">
                <a:latin typeface="Inconsolata" panose="020B0609030003000000" pitchFamily="49" charset="0"/>
              </a:rPr>
              <a:t>++) {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400" dirty="0">
                <a:latin typeface="Inconsolata" panose="020B0609030003000000" pitchFamily="49" charset="0"/>
              </a:rPr>
              <a:t>    if (</a:t>
            </a:r>
            <a:r>
              <a:rPr lang="en-US" sz="2400" dirty="0" err="1">
                <a:latin typeface="Inconsolata" panose="020B0609030003000000" pitchFamily="49" charset="0"/>
              </a:rPr>
              <a:t>my_array</a:t>
            </a:r>
            <a:r>
              <a:rPr lang="en-US" sz="2400" dirty="0">
                <a:latin typeface="Inconsolata" panose="020B0609030003000000" pitchFamily="49" charset="0"/>
              </a:rPr>
              <a:t>[</a:t>
            </a:r>
            <a:r>
              <a:rPr lang="en-US" sz="2400" dirty="0" err="1">
                <a:latin typeface="Inconsolata" panose="020B0609030003000000" pitchFamily="49" charset="0"/>
              </a:rPr>
              <a:t>i</a:t>
            </a:r>
            <a:r>
              <a:rPr lang="en-US" sz="2400" dirty="0">
                <a:latin typeface="Inconsolata" panose="020B0609030003000000" pitchFamily="49" charset="0"/>
              </a:rPr>
              <a:t>] &lt; min) {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400" dirty="0">
                <a:latin typeface="Inconsolata" panose="020B0609030003000000" pitchFamily="49" charset="0"/>
              </a:rPr>
              <a:t>      min = </a:t>
            </a:r>
            <a:r>
              <a:rPr lang="en-US" sz="2400" dirty="0" err="1">
                <a:latin typeface="Inconsolata" panose="020B0609030003000000" pitchFamily="49" charset="0"/>
              </a:rPr>
              <a:t>my_array</a:t>
            </a:r>
            <a:r>
              <a:rPr lang="en-US" sz="2400" dirty="0">
                <a:latin typeface="Inconsolata" panose="020B0609030003000000" pitchFamily="49" charset="0"/>
              </a:rPr>
              <a:t>[</a:t>
            </a:r>
            <a:r>
              <a:rPr lang="en-US" sz="2400" dirty="0" err="1">
                <a:latin typeface="Inconsolata" panose="020B0609030003000000" pitchFamily="49" charset="0"/>
              </a:rPr>
              <a:t>i</a:t>
            </a:r>
            <a:r>
              <a:rPr lang="en-US" sz="2400" dirty="0">
                <a:latin typeface="Inconsolata" panose="020B0609030003000000" pitchFamily="49" charset="0"/>
              </a:rPr>
              <a:t>];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400" dirty="0">
                <a:latin typeface="Inconsolata" panose="020B0609030003000000" pitchFamily="49" charset="0"/>
              </a:rPr>
              <a:t>    }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400" dirty="0">
                <a:latin typeface="Inconsolata" panose="020B0609030003000000" pitchFamily="49" charset="0"/>
              </a:rPr>
              <a:t>    if (</a:t>
            </a:r>
            <a:r>
              <a:rPr lang="en-US" sz="2400" dirty="0" err="1">
                <a:latin typeface="Inconsolata" panose="020B0609030003000000" pitchFamily="49" charset="0"/>
              </a:rPr>
              <a:t>my_array</a:t>
            </a:r>
            <a:r>
              <a:rPr lang="en-US" sz="2400" dirty="0">
                <a:latin typeface="Inconsolata" panose="020B0609030003000000" pitchFamily="49" charset="0"/>
              </a:rPr>
              <a:t>[</a:t>
            </a:r>
            <a:r>
              <a:rPr lang="en-US" sz="2400" dirty="0" err="1">
                <a:latin typeface="Inconsolata" panose="020B0609030003000000" pitchFamily="49" charset="0"/>
              </a:rPr>
              <a:t>i</a:t>
            </a:r>
            <a:r>
              <a:rPr lang="en-US" sz="2400" dirty="0">
                <a:latin typeface="Inconsolata" panose="020B0609030003000000" pitchFamily="49" charset="0"/>
              </a:rPr>
              <a:t>] &gt; max) {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400" dirty="0">
                <a:latin typeface="Inconsolata" panose="020B0609030003000000" pitchFamily="49" charset="0"/>
              </a:rPr>
              <a:t>      max = </a:t>
            </a:r>
            <a:r>
              <a:rPr lang="en-US" sz="2400" dirty="0" err="1">
                <a:latin typeface="Inconsolata" panose="020B0609030003000000" pitchFamily="49" charset="0"/>
              </a:rPr>
              <a:t>my_array</a:t>
            </a:r>
            <a:r>
              <a:rPr lang="en-US" sz="2400" dirty="0">
                <a:latin typeface="Inconsolata" panose="020B0609030003000000" pitchFamily="49" charset="0"/>
              </a:rPr>
              <a:t>[</a:t>
            </a:r>
            <a:r>
              <a:rPr lang="en-US" sz="2400" dirty="0" err="1">
                <a:latin typeface="Inconsolata" panose="020B0609030003000000" pitchFamily="49" charset="0"/>
              </a:rPr>
              <a:t>i</a:t>
            </a:r>
            <a:r>
              <a:rPr lang="en-US" sz="2400" dirty="0">
                <a:latin typeface="Inconsolata" panose="020B0609030003000000" pitchFamily="49" charset="0"/>
              </a:rPr>
              <a:t>];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400" dirty="0">
                <a:latin typeface="Inconsolata" panose="020B0609030003000000" pitchFamily="49" charset="0"/>
              </a:rPr>
              <a:t>    }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400" dirty="0">
                <a:latin typeface="Inconsolata" panose="020B0609030003000000" pitchFamily="49" charset="0"/>
              </a:rPr>
              <a:t>  }</a:t>
            </a:r>
          </a:p>
          <a:p>
            <a:pPr marL="0" indent="0">
              <a:spcBef>
                <a:spcPts val="600"/>
              </a:spcBef>
              <a:buNone/>
            </a:pPr>
            <a:endParaRPr lang="en-US" sz="2400" dirty="0">
              <a:latin typeface="Inconsolata" panose="020B0609030003000000" pitchFamily="49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US" sz="2400" dirty="0">
                <a:latin typeface="Inconsolata" panose="020B0609030003000000" pitchFamily="49" charset="0"/>
              </a:rPr>
              <a:t>  free(</a:t>
            </a:r>
            <a:r>
              <a:rPr lang="en-US" sz="2400" dirty="0" err="1">
                <a:latin typeface="Inconsolata" panose="020B0609030003000000" pitchFamily="49" charset="0"/>
              </a:rPr>
              <a:t>my_array</a:t>
            </a:r>
            <a:r>
              <a:rPr lang="en-US" sz="2400" dirty="0">
                <a:latin typeface="Inconsolata" panose="020B0609030003000000" pitchFamily="49" charset="0"/>
              </a:rPr>
              <a:t>);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400" dirty="0">
                <a:latin typeface="Inconsolata" panose="020B0609030003000000" pitchFamily="49" charset="0"/>
              </a:rPr>
              <a:t>  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400" dirty="0">
                <a:latin typeface="Inconsolata" panose="020B0609030003000000" pitchFamily="49" charset="0"/>
              </a:rPr>
              <a:t>  </a:t>
            </a:r>
            <a:r>
              <a:rPr lang="en-US" sz="2400" dirty="0" err="1">
                <a:latin typeface="Inconsolata" panose="020B0609030003000000" pitchFamily="49" charset="0"/>
              </a:rPr>
              <a:t>printf</a:t>
            </a:r>
            <a:r>
              <a:rPr lang="en-US" sz="2400" dirty="0">
                <a:latin typeface="Inconsolata" panose="020B0609030003000000" pitchFamily="49" charset="0"/>
              </a:rPr>
              <a:t>(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Inconsolata" panose="020B0609030003000000" pitchFamily="49" charset="0"/>
              </a:rPr>
              <a:t>"The min is: %d and max is: %d\n"</a:t>
            </a:r>
            <a:r>
              <a:rPr lang="en-US" sz="2400" dirty="0">
                <a:latin typeface="Inconsolata" panose="020B0609030003000000" pitchFamily="49" charset="0"/>
              </a:rPr>
              <a:t>, min, max);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400" dirty="0">
                <a:latin typeface="Inconsolata" panose="020B0609030003000000" pitchFamily="49" charset="0"/>
              </a:rPr>
              <a:t>}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F0F6FA8-0E8E-4230-8546-D88984BCFB28}"/>
              </a:ext>
            </a:extLst>
          </p:cNvPr>
          <p:cNvSpPr txBox="1"/>
          <p:nvPr/>
        </p:nvSpPr>
        <p:spPr>
          <a:xfrm>
            <a:off x="2462206" y="2702861"/>
            <a:ext cx="50097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  <a:latin typeface="Lato Black" panose="020B0604020202020204" charset="0"/>
                <a:ea typeface="Lato Black" panose="020B0604020202020204" charset="0"/>
                <a:cs typeface="Lato Black" panose="020B0604020202020204" charset="0"/>
              </a:rPr>
              <a:t>Remember that</a:t>
            </a:r>
            <a:r>
              <a:rPr lang="en-US" dirty="0">
                <a:solidFill>
                  <a:srgbClr val="7030A0"/>
                </a:solidFill>
                <a:latin typeface="Inconsolata" panose="020B0609030003000000" pitchFamily="49" charset="0"/>
                <a:ea typeface="Lato Black" panose="020B0604020202020204" charset="0"/>
                <a:cs typeface="Lato Black" panose="020B0604020202020204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Inconsolata" panose="020B0609030003000000" pitchFamily="49" charset="0"/>
                <a:ea typeface="Lato Black" panose="020B0604020202020204" charset="0"/>
                <a:cs typeface="Lato Black" panose="020B0604020202020204" charset="0"/>
              </a:rPr>
              <a:t>scanf</a:t>
            </a:r>
            <a:r>
              <a:rPr lang="en-US" dirty="0">
                <a:solidFill>
                  <a:srgbClr val="7030A0"/>
                </a:solidFill>
                <a:latin typeface="Inconsolata" panose="020B0609030003000000" pitchFamily="49" charset="0"/>
                <a:ea typeface="Lato Black" panose="020B0604020202020204" charset="0"/>
                <a:cs typeface="Lato Black" panose="020B0604020202020204" charset="0"/>
              </a:rPr>
              <a:t> </a:t>
            </a:r>
            <a:r>
              <a:rPr lang="en-US" dirty="0">
                <a:solidFill>
                  <a:srgbClr val="7030A0"/>
                </a:solidFill>
                <a:latin typeface="Lato Black" panose="020B0604020202020204" charset="0"/>
                <a:ea typeface="Lato Black" panose="020B0604020202020204" charset="0"/>
                <a:cs typeface="Lato Black" panose="020B0604020202020204" charset="0"/>
              </a:rPr>
              <a:t>wants pointers to data.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A2060C63-E547-4CCD-9C25-7C87D1FAB871}"/>
              </a:ext>
            </a:extLst>
          </p:cNvPr>
          <p:cNvCxnSpPr>
            <a:cxnSpLocks/>
          </p:cNvCxnSpPr>
          <p:nvPr/>
        </p:nvCxnSpPr>
        <p:spPr>
          <a:xfrm rot="2472984" flipH="1">
            <a:off x="2273178" y="2756392"/>
            <a:ext cx="215757" cy="0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0063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E3CAC894-6E79-47B1-96CE-187D45F65B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Paving a new path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BCFC0C8-FCA9-4C04-BF3A-542666053B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CS/COE 0449 – Spring 2019/2020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454232B-D77C-44DB-ABB0-D92EF27B8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AD609-F83C-4414-814B-B5A2DF99692C}" type="slidenum">
              <a:rPr lang="en-US" smtClean="0"/>
              <a:pPr/>
              <a:t>55</a:t>
            </a:fld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BFDF331-DBCE-4306-9F4D-D0FA9504334E}"/>
              </a:ext>
            </a:extLst>
          </p:cNvPr>
          <p:cNvSpPr txBox="1">
            <a:spLocks/>
          </p:cNvSpPr>
          <p:nvPr/>
        </p:nvSpPr>
        <p:spPr>
          <a:xfrm>
            <a:off x="256540" y="699247"/>
            <a:ext cx="8753635" cy="5004192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FF0000"/>
              </a:buClr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buNone/>
            </a:pPr>
            <a:r>
              <a:rPr lang="en-US" sz="2400" dirty="0">
                <a:solidFill>
                  <a:srgbClr val="7030A0"/>
                </a:solidFill>
                <a:latin typeface="Inconsolata" panose="020B0609030003000000" pitchFamily="49" charset="0"/>
              </a:rPr>
              <a:t>#include </a:t>
            </a:r>
            <a:r>
              <a:rPr lang="en-US" sz="2400" dirty="0">
                <a:latin typeface="Inconsolata" panose="020B0609030003000000" pitchFamily="49" charset="0"/>
              </a:rPr>
              <a:t>&lt;</a:t>
            </a:r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  <a:latin typeface="Inconsolata" panose="020B0609030003000000" pitchFamily="49" charset="0"/>
              </a:rPr>
              <a:t>stdio.h</a:t>
            </a:r>
            <a:r>
              <a:rPr lang="en-US" sz="2400" dirty="0">
                <a:latin typeface="Inconsolata" panose="020B0609030003000000" pitchFamily="49" charset="0"/>
              </a:rPr>
              <a:t>&gt;  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Inconsolata" panose="020B0609030003000000" pitchFamily="49" charset="0"/>
              </a:rPr>
              <a:t>// For '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Inconsolata" panose="020B0609030003000000" pitchFamily="49" charset="0"/>
              </a:rPr>
              <a:t>printf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Inconsolata" panose="020B0609030003000000" pitchFamily="49" charset="0"/>
              </a:rPr>
              <a:t>' and '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Inconsolata" panose="020B0609030003000000" pitchFamily="49" charset="0"/>
              </a:rPr>
              <a:t>scanf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Inconsolata" panose="020B0609030003000000" pitchFamily="49" charset="0"/>
              </a:rPr>
              <a:t>'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400" dirty="0">
                <a:solidFill>
                  <a:srgbClr val="7030A0"/>
                </a:solidFill>
                <a:latin typeface="Inconsolata" panose="020B0609030003000000" pitchFamily="49" charset="0"/>
              </a:rPr>
              <a:t>#include </a:t>
            </a:r>
            <a:r>
              <a:rPr lang="en-US" sz="2400" dirty="0">
                <a:latin typeface="Inconsolata" panose="020B0609030003000000" pitchFamily="49" charset="0"/>
              </a:rPr>
              <a:t>&lt;</a:t>
            </a:r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  <a:latin typeface="Inconsolata" panose="020B0609030003000000" pitchFamily="49" charset="0"/>
              </a:rPr>
              <a:t>string.h</a:t>
            </a:r>
            <a:r>
              <a:rPr lang="en-US" sz="2400" dirty="0">
                <a:latin typeface="Inconsolata" panose="020B0609030003000000" pitchFamily="49" charset="0"/>
              </a:rPr>
              <a:t>&gt;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Inconsolata" panose="020B0609030003000000" pitchFamily="49" charset="0"/>
              </a:rPr>
              <a:t> // For string routines</a:t>
            </a:r>
            <a:endParaRPr lang="en-US" sz="2400" dirty="0">
              <a:solidFill>
                <a:srgbClr val="7030A0"/>
              </a:solidFill>
              <a:latin typeface="Inconsolata" panose="020B0609030003000000" pitchFamily="49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US" sz="2400" dirty="0">
                <a:solidFill>
                  <a:srgbClr val="7030A0"/>
                </a:solidFill>
                <a:latin typeface="Inconsolata" panose="020B0609030003000000" pitchFamily="49" charset="0"/>
              </a:rPr>
              <a:t>#include </a:t>
            </a:r>
            <a:r>
              <a:rPr lang="en-US" sz="2400" dirty="0">
                <a:latin typeface="Inconsolata" panose="020B0609030003000000" pitchFamily="49" charset="0"/>
              </a:rPr>
              <a:t>&lt;</a:t>
            </a:r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  <a:latin typeface="Inconsolata" panose="020B0609030003000000" pitchFamily="49" charset="0"/>
              </a:rPr>
              <a:t>stdlib.h</a:t>
            </a:r>
            <a:r>
              <a:rPr lang="en-US" sz="2400" dirty="0">
                <a:latin typeface="Inconsolata" panose="020B0609030003000000" pitchFamily="49" charset="0"/>
              </a:rPr>
              <a:t>&gt;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Inconsolata" panose="020B0609030003000000" pitchFamily="49" charset="0"/>
              </a:rPr>
              <a:t> // For '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Inconsolata" panose="020B0609030003000000" pitchFamily="49" charset="0"/>
              </a:rPr>
              <a:t>calloc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Inconsolata" panose="020B0609030003000000" pitchFamily="49" charset="0"/>
              </a:rPr>
              <a:t>' and 'free'</a:t>
            </a:r>
          </a:p>
          <a:p>
            <a:pPr marL="0" indent="0">
              <a:spcBef>
                <a:spcPts val="600"/>
              </a:spcBef>
              <a:buNone/>
            </a:pPr>
            <a:endParaRPr lang="en-US" sz="2400" dirty="0">
              <a:solidFill>
                <a:schemeClr val="accent1">
                  <a:lumMod val="75000"/>
                </a:schemeClr>
              </a:solidFill>
              <a:latin typeface="Inconsolata" panose="020B0609030003000000" pitchFamily="49" charset="0"/>
            </a:endParaRPr>
          </a:p>
          <a:p>
            <a:pPr marL="0" indent="0">
              <a:spcBef>
                <a:spcPts val="200"/>
              </a:spcBef>
              <a:buNone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void</a:t>
            </a:r>
            <a:r>
              <a:rPr lang="en-US" sz="2400" dirty="0">
                <a:latin typeface="Inconsolata" panose="020B0609030003000000" pitchFamily="49" charset="0"/>
              </a:rPr>
              <a:t> main(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void</a:t>
            </a:r>
            <a:r>
              <a:rPr lang="en-US" sz="2400" dirty="0">
                <a:latin typeface="Inconsolata" panose="020B0609030003000000" pitchFamily="49" charset="0"/>
              </a:rPr>
              <a:t>) { 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400" dirty="0">
                <a:latin typeface="Inconsolata" panose="020B0609030003000000" pitchFamily="49" charset="0"/>
              </a:rPr>
              <a:t> 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char</a:t>
            </a:r>
            <a:r>
              <a:rPr lang="en-US" sz="2400" dirty="0">
                <a:latin typeface="Inconsolata" panose="020B0609030003000000" pitchFamily="49" charset="0"/>
              </a:rPr>
              <a:t>* </a:t>
            </a:r>
            <a:r>
              <a:rPr lang="en-US" sz="2400" dirty="0" err="1">
                <a:latin typeface="Inconsolata" panose="020B0609030003000000" pitchFamily="49" charset="0"/>
              </a:rPr>
              <a:t>my_input</a:t>
            </a:r>
            <a:r>
              <a:rPr lang="en-US" sz="2400" dirty="0">
                <a:latin typeface="Inconsolata" panose="020B0609030003000000" pitchFamily="49" charset="0"/>
              </a:rPr>
              <a:t> = </a:t>
            </a:r>
            <a:r>
              <a:rPr lang="en-US" sz="2400" dirty="0" err="1">
                <a:latin typeface="Inconsolata" panose="020B0609030003000000" pitchFamily="49" charset="0"/>
              </a:rPr>
              <a:t>calloc</a:t>
            </a:r>
            <a:r>
              <a:rPr lang="en-US" sz="2400" dirty="0">
                <a:latin typeface="Inconsolata" panose="020B0609030003000000" pitchFamily="49" charset="0"/>
              </a:rPr>
              <a:t>(21,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sizeof</a:t>
            </a:r>
            <a:r>
              <a:rPr lang="en-US" sz="2400" dirty="0">
                <a:latin typeface="Inconsolata" panose="020B0609030003000000" pitchFamily="49" charset="0"/>
              </a:rPr>
              <a:t>(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char</a:t>
            </a:r>
            <a:r>
              <a:rPr lang="en-US" sz="2400" dirty="0">
                <a:latin typeface="Inconsolata" panose="020B0609030003000000" pitchFamily="49" charset="0"/>
              </a:rPr>
              <a:t>));</a:t>
            </a:r>
          </a:p>
          <a:p>
            <a:pPr marL="0" indent="0">
              <a:spcBef>
                <a:spcPts val="200"/>
              </a:spcBef>
              <a:buNone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  char</a:t>
            </a:r>
            <a:r>
              <a:rPr lang="en-US" sz="2400" dirty="0">
                <a:latin typeface="Inconsolata" panose="020B0609030003000000" pitchFamily="49" charset="0"/>
              </a:rPr>
              <a:t>* </a:t>
            </a:r>
            <a:r>
              <a:rPr lang="en-US" sz="2400" dirty="0" err="1">
                <a:latin typeface="Inconsolata" panose="020B0609030003000000" pitchFamily="49" charset="0"/>
              </a:rPr>
              <a:t>my_path</a:t>
            </a:r>
            <a:r>
              <a:rPr lang="en-US" sz="2400" dirty="0">
                <a:latin typeface="Inconsolata" panose="020B0609030003000000" pitchFamily="49" charset="0"/>
              </a:rPr>
              <a:t> = </a:t>
            </a:r>
            <a:r>
              <a:rPr lang="en-US" sz="2400" dirty="0" err="1">
                <a:latin typeface="Inconsolata" panose="020B0609030003000000" pitchFamily="49" charset="0"/>
              </a:rPr>
              <a:t>calloc</a:t>
            </a:r>
            <a:r>
              <a:rPr lang="en-US" sz="2400" dirty="0">
                <a:latin typeface="Inconsolata" panose="020B0609030003000000" pitchFamily="49" charset="0"/>
              </a:rPr>
              <a:t>(106,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sizeof</a:t>
            </a:r>
            <a:r>
              <a:rPr lang="en-US" sz="2400" dirty="0">
                <a:latin typeface="Inconsolata" panose="020B0609030003000000" pitchFamily="49" charset="0"/>
              </a:rPr>
              <a:t>(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char</a:t>
            </a:r>
            <a:r>
              <a:rPr lang="en-US" sz="2400" dirty="0">
                <a:latin typeface="Inconsolata" panose="020B0609030003000000" pitchFamily="49" charset="0"/>
              </a:rPr>
              <a:t>));</a:t>
            </a:r>
          </a:p>
          <a:p>
            <a:pPr marL="0" indent="0">
              <a:spcBef>
                <a:spcPts val="200"/>
              </a:spcBef>
              <a:buNone/>
            </a:pPr>
            <a:r>
              <a:rPr lang="en-US" sz="2400" dirty="0">
                <a:latin typeface="Inconsolata" panose="020B0609030003000000" pitchFamily="49" charset="0"/>
              </a:rPr>
              <a:t>  </a:t>
            </a:r>
            <a:r>
              <a:rPr lang="en-US" sz="2400" dirty="0" err="1">
                <a:latin typeface="Inconsolata" panose="020B0609030003000000" pitchFamily="49" charset="0"/>
              </a:rPr>
              <a:t>strcpy</a:t>
            </a:r>
            <a:r>
              <a:rPr lang="en-US" sz="2400" dirty="0">
                <a:latin typeface="Inconsolata" panose="020B0609030003000000" pitchFamily="49" charset="0"/>
              </a:rPr>
              <a:t>(</a:t>
            </a:r>
            <a:r>
              <a:rPr lang="en-US" sz="2400" dirty="0" err="1">
                <a:latin typeface="Inconsolata" panose="020B0609030003000000" pitchFamily="49" charset="0"/>
              </a:rPr>
              <a:t>my_path</a:t>
            </a:r>
            <a:r>
              <a:rPr lang="en-US" sz="2400" dirty="0">
                <a:latin typeface="Inconsolata" panose="020B0609030003000000" pitchFamily="49" charset="0"/>
              </a:rPr>
              <a:t>, 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Inconsolata" panose="020B0609030003000000" pitchFamily="49" charset="0"/>
              </a:rPr>
              <a:t>"/"</a:t>
            </a:r>
            <a:r>
              <a:rPr lang="en-US" sz="2400" dirty="0">
                <a:latin typeface="Inconsolata" panose="020B0609030003000000" pitchFamily="49" charset="0"/>
              </a:rPr>
              <a:t>);</a:t>
            </a:r>
          </a:p>
          <a:p>
            <a:pPr marL="0" indent="0">
              <a:spcBef>
                <a:spcPts val="600"/>
              </a:spcBef>
              <a:buNone/>
            </a:pPr>
            <a:endParaRPr lang="en-US" sz="2400" dirty="0">
              <a:latin typeface="Inconsolata" panose="020B0609030003000000" pitchFamily="49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US" sz="2400" dirty="0">
                <a:latin typeface="Inconsolata" panose="020B0609030003000000" pitchFamily="49" charset="0"/>
              </a:rPr>
              <a:t> 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for</a:t>
            </a:r>
            <a:r>
              <a:rPr lang="en-US" sz="2400" dirty="0">
                <a:latin typeface="Inconsolata" panose="020B0609030003000000" pitchFamily="49" charset="0"/>
              </a:rPr>
              <a:t> (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int</a:t>
            </a:r>
            <a:r>
              <a:rPr lang="en-US" sz="2400" dirty="0">
                <a:latin typeface="Inconsolata" panose="020B0609030003000000" pitchFamily="49" charset="0"/>
              </a:rPr>
              <a:t> i = 0; </a:t>
            </a:r>
            <a:r>
              <a:rPr lang="en-US" sz="2400" dirty="0" err="1">
                <a:latin typeface="Inconsolata" panose="020B0609030003000000" pitchFamily="49" charset="0"/>
              </a:rPr>
              <a:t>i</a:t>
            </a:r>
            <a:r>
              <a:rPr lang="en-US" sz="2400" dirty="0">
                <a:latin typeface="Inconsolata" panose="020B0609030003000000" pitchFamily="49" charset="0"/>
              </a:rPr>
              <a:t> &lt; 5; </a:t>
            </a:r>
            <a:r>
              <a:rPr lang="en-US" sz="2400" dirty="0" err="1">
                <a:latin typeface="Inconsolata" panose="020B0609030003000000" pitchFamily="49" charset="0"/>
              </a:rPr>
              <a:t>i</a:t>
            </a:r>
            <a:r>
              <a:rPr lang="en-US" sz="2400" dirty="0">
                <a:latin typeface="Inconsolata" panose="020B0609030003000000" pitchFamily="49" charset="0"/>
              </a:rPr>
              <a:t>++) {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400" dirty="0">
                <a:latin typeface="Inconsolata" panose="020B0609030003000000" pitchFamily="49" charset="0"/>
              </a:rPr>
              <a:t>    </a:t>
            </a:r>
            <a:r>
              <a:rPr lang="en-US" sz="2400" dirty="0" err="1">
                <a:latin typeface="Inconsolata" panose="020B0609030003000000" pitchFamily="49" charset="0"/>
              </a:rPr>
              <a:t>printf</a:t>
            </a:r>
            <a:r>
              <a:rPr lang="en-US" sz="2400" dirty="0">
                <a:latin typeface="Inconsolata" panose="020B0609030003000000" pitchFamily="49" charset="0"/>
              </a:rPr>
              <a:t>(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Inconsolata" panose="020B0609030003000000" pitchFamily="49" charset="0"/>
              </a:rPr>
              <a:t>"Enter a directory name: "</a:t>
            </a:r>
            <a:r>
              <a:rPr lang="en-US" sz="2400" dirty="0">
                <a:latin typeface="Inconsolata" panose="020B0609030003000000" pitchFamily="49" charset="0"/>
              </a:rPr>
              <a:t>);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400" dirty="0">
                <a:latin typeface="Inconsolata" panose="020B0609030003000000" pitchFamily="49" charset="0"/>
              </a:rPr>
              <a:t>    </a:t>
            </a:r>
            <a:r>
              <a:rPr lang="en-US" sz="2400" dirty="0" err="1">
                <a:latin typeface="Inconsolata" panose="020B0609030003000000" pitchFamily="49" charset="0"/>
              </a:rPr>
              <a:t>scanf</a:t>
            </a:r>
            <a:r>
              <a:rPr lang="en-US" sz="2400" dirty="0">
                <a:latin typeface="Inconsolata" panose="020B0609030003000000" pitchFamily="49" charset="0"/>
              </a:rPr>
              <a:t>(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Inconsolata" panose="020B0609030003000000" pitchFamily="49" charset="0"/>
              </a:rPr>
              <a:t>"%20s"</a:t>
            </a:r>
            <a:r>
              <a:rPr lang="en-US" sz="2400" dirty="0">
                <a:latin typeface="Inconsolata" panose="020B0609030003000000" pitchFamily="49" charset="0"/>
              </a:rPr>
              <a:t>, </a:t>
            </a:r>
            <a:r>
              <a:rPr lang="en-US" sz="2400" dirty="0" err="1">
                <a:latin typeface="Inconsolata" panose="020B0609030003000000" pitchFamily="49" charset="0"/>
              </a:rPr>
              <a:t>my_input</a:t>
            </a:r>
            <a:r>
              <a:rPr lang="en-US" sz="2400" dirty="0">
                <a:latin typeface="Inconsolata" panose="020B0609030003000000" pitchFamily="49" charset="0"/>
              </a:rPr>
              <a:t>);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400" dirty="0">
                <a:latin typeface="Inconsolata" panose="020B0609030003000000" pitchFamily="49" charset="0"/>
              </a:rPr>
              <a:t>    </a:t>
            </a:r>
            <a:r>
              <a:rPr lang="en-US" sz="2400" dirty="0" err="1">
                <a:latin typeface="Inconsolata" panose="020B0609030003000000" pitchFamily="49" charset="0"/>
              </a:rPr>
              <a:t>strcat</a:t>
            </a:r>
            <a:r>
              <a:rPr lang="en-US" sz="2400" dirty="0">
                <a:latin typeface="Inconsolata" panose="020B0609030003000000" pitchFamily="49" charset="0"/>
              </a:rPr>
              <a:t>(</a:t>
            </a:r>
            <a:r>
              <a:rPr lang="en-US" sz="2400" dirty="0" err="1">
                <a:latin typeface="Inconsolata" panose="020B0609030003000000" pitchFamily="49" charset="0"/>
              </a:rPr>
              <a:t>my_path</a:t>
            </a:r>
            <a:r>
              <a:rPr lang="en-US" sz="2400" dirty="0">
                <a:latin typeface="Inconsolata" panose="020B0609030003000000" pitchFamily="49" charset="0"/>
              </a:rPr>
              <a:t>, </a:t>
            </a:r>
            <a:r>
              <a:rPr lang="en-US" sz="2400" dirty="0" err="1">
                <a:latin typeface="Inconsolata" panose="020B0609030003000000" pitchFamily="49" charset="0"/>
              </a:rPr>
              <a:t>my_input</a:t>
            </a:r>
            <a:r>
              <a:rPr lang="en-US" sz="2400" dirty="0">
                <a:latin typeface="Inconsolata" panose="020B0609030003000000" pitchFamily="49" charset="0"/>
              </a:rPr>
              <a:t>);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400" dirty="0">
                <a:latin typeface="Inconsolata" panose="020B0609030003000000" pitchFamily="49" charset="0"/>
              </a:rPr>
              <a:t>    </a:t>
            </a:r>
            <a:r>
              <a:rPr lang="en-US" sz="2400" dirty="0" err="1">
                <a:latin typeface="Inconsolata" panose="020B0609030003000000" pitchFamily="49" charset="0"/>
              </a:rPr>
              <a:t>strcat</a:t>
            </a:r>
            <a:r>
              <a:rPr lang="en-US" sz="2400" dirty="0">
                <a:latin typeface="Inconsolata" panose="020B0609030003000000" pitchFamily="49" charset="0"/>
              </a:rPr>
              <a:t>(</a:t>
            </a:r>
            <a:r>
              <a:rPr lang="en-US" sz="2400" dirty="0" err="1">
                <a:latin typeface="Inconsolata" panose="020B0609030003000000" pitchFamily="49" charset="0"/>
              </a:rPr>
              <a:t>my_path</a:t>
            </a:r>
            <a:r>
              <a:rPr lang="en-US" sz="2400" dirty="0">
                <a:latin typeface="Inconsolata" panose="020B0609030003000000" pitchFamily="49" charset="0"/>
              </a:rPr>
              <a:t>, 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Inconsolata" panose="020B0609030003000000" pitchFamily="49" charset="0"/>
              </a:rPr>
              <a:t>"/"</a:t>
            </a:r>
            <a:r>
              <a:rPr lang="en-US" sz="2400" dirty="0">
                <a:latin typeface="Inconsolata" panose="020B0609030003000000" pitchFamily="49" charset="0"/>
              </a:rPr>
              <a:t>);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400" dirty="0">
                <a:latin typeface="Inconsolata" panose="020B0609030003000000" pitchFamily="49" charset="0"/>
              </a:rPr>
              <a:t>  }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400" dirty="0">
                <a:latin typeface="Inconsolata" panose="020B0609030003000000" pitchFamily="49" charset="0"/>
              </a:rPr>
              <a:t>  free(</a:t>
            </a:r>
            <a:r>
              <a:rPr lang="en-US" sz="2400" dirty="0" err="1">
                <a:latin typeface="Inconsolata" panose="020B0609030003000000" pitchFamily="49" charset="0"/>
              </a:rPr>
              <a:t>my_input</a:t>
            </a:r>
            <a:r>
              <a:rPr lang="en-US" sz="2400" dirty="0">
                <a:latin typeface="Inconsolata" panose="020B0609030003000000" pitchFamily="49" charset="0"/>
              </a:rPr>
              <a:t>);</a:t>
            </a:r>
          </a:p>
          <a:p>
            <a:pPr marL="0" indent="0">
              <a:spcBef>
                <a:spcPts val="600"/>
              </a:spcBef>
              <a:buNone/>
            </a:pPr>
            <a:endParaRPr lang="en-US" sz="2400" dirty="0">
              <a:latin typeface="Inconsolata" panose="020B0609030003000000" pitchFamily="49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US" sz="2400" dirty="0">
                <a:latin typeface="Inconsolata" panose="020B0609030003000000" pitchFamily="49" charset="0"/>
              </a:rPr>
              <a:t>  // Remove tailing slash!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400" dirty="0">
                <a:latin typeface="Inconsolata" panose="020B0609030003000000" pitchFamily="49" charset="0"/>
              </a:rPr>
              <a:t>  </a:t>
            </a:r>
            <a:r>
              <a:rPr lang="en-US" sz="2400" dirty="0" err="1">
                <a:latin typeface="Inconsolata" panose="020B0609030003000000" pitchFamily="49" charset="0"/>
              </a:rPr>
              <a:t>my_path</a:t>
            </a:r>
            <a:r>
              <a:rPr lang="en-US" sz="2400" dirty="0">
                <a:latin typeface="Inconsolata" panose="020B0609030003000000" pitchFamily="49" charset="0"/>
              </a:rPr>
              <a:t>[</a:t>
            </a:r>
            <a:r>
              <a:rPr lang="en-US" sz="2400" dirty="0" err="1">
                <a:latin typeface="Inconsolata" panose="020B0609030003000000" pitchFamily="49" charset="0"/>
              </a:rPr>
              <a:t>strlen</a:t>
            </a:r>
            <a:r>
              <a:rPr lang="en-US" sz="2400" dirty="0">
                <a:latin typeface="Inconsolata" panose="020B0609030003000000" pitchFamily="49" charset="0"/>
              </a:rPr>
              <a:t>(</a:t>
            </a:r>
            <a:r>
              <a:rPr lang="en-US" sz="2400" dirty="0" err="1">
                <a:latin typeface="Inconsolata" panose="020B0609030003000000" pitchFamily="49" charset="0"/>
              </a:rPr>
              <a:t>my_path</a:t>
            </a:r>
            <a:r>
              <a:rPr lang="en-US" sz="2400" dirty="0">
                <a:latin typeface="Inconsolata" panose="020B0609030003000000" pitchFamily="49" charset="0"/>
              </a:rPr>
              <a:t>) - 1] = </a:t>
            </a:r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Inconsolata" panose="020B0609030003000000" pitchFamily="49" charset="0"/>
              </a:rPr>
              <a:t>'\0'</a:t>
            </a:r>
            <a:r>
              <a:rPr lang="en-US" sz="2400" dirty="0">
                <a:latin typeface="Inconsolata" panose="020B0609030003000000" pitchFamily="49" charset="0"/>
              </a:rPr>
              <a:t>;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400" dirty="0">
                <a:latin typeface="Inconsolata" panose="020B0609030003000000" pitchFamily="49" charset="0"/>
              </a:rPr>
              <a:t>  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400" dirty="0">
                <a:latin typeface="Inconsolata" panose="020B0609030003000000" pitchFamily="49" charset="0"/>
              </a:rPr>
              <a:t>  </a:t>
            </a:r>
            <a:r>
              <a:rPr lang="en-US" sz="2400" dirty="0" err="1">
                <a:latin typeface="Inconsolata" panose="020B0609030003000000" pitchFamily="49" charset="0"/>
              </a:rPr>
              <a:t>printf</a:t>
            </a:r>
            <a:r>
              <a:rPr lang="en-US" sz="2400" dirty="0">
                <a:latin typeface="Inconsolata" panose="020B0609030003000000" pitchFamily="49" charset="0"/>
              </a:rPr>
              <a:t>(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Inconsolata" panose="020B0609030003000000" pitchFamily="49" charset="0"/>
              </a:rPr>
              <a:t>"The path you have built is: %s\n"</a:t>
            </a:r>
            <a:r>
              <a:rPr lang="en-US" sz="2400" dirty="0">
                <a:latin typeface="Inconsolata" panose="020B0609030003000000" pitchFamily="49" charset="0"/>
              </a:rPr>
              <a:t>, </a:t>
            </a:r>
            <a:r>
              <a:rPr lang="en-US" sz="2400" dirty="0" err="1">
                <a:latin typeface="Inconsolata" panose="020B0609030003000000" pitchFamily="49" charset="0"/>
              </a:rPr>
              <a:t>my_path</a:t>
            </a:r>
            <a:r>
              <a:rPr lang="en-US" sz="2400" dirty="0">
                <a:latin typeface="Inconsolata" panose="020B0609030003000000" pitchFamily="49" charset="0"/>
              </a:rPr>
              <a:t>);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400" dirty="0">
                <a:latin typeface="Inconsolata" panose="020B0609030003000000" pitchFamily="49" charset="0"/>
              </a:rPr>
              <a:t>  free(</a:t>
            </a:r>
            <a:r>
              <a:rPr lang="en-US" sz="2400" dirty="0" err="1">
                <a:latin typeface="Inconsolata" panose="020B0609030003000000" pitchFamily="49" charset="0"/>
              </a:rPr>
              <a:t>my_path</a:t>
            </a:r>
            <a:r>
              <a:rPr lang="en-US" sz="2400" dirty="0">
                <a:latin typeface="Inconsolata" panose="020B0609030003000000" pitchFamily="49" charset="0"/>
              </a:rPr>
              <a:t>);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400" dirty="0">
                <a:latin typeface="Inconsolata" panose="020B0609030003000000" pitchFamily="49" charset="0"/>
              </a:rPr>
              <a:t>}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AF7CA82-A72F-4539-AFCA-5CEEAA0C3CE9}"/>
              </a:ext>
            </a:extLst>
          </p:cNvPr>
          <p:cNvSpPr txBox="1"/>
          <p:nvPr/>
        </p:nvSpPr>
        <p:spPr>
          <a:xfrm>
            <a:off x="2847688" y="3025591"/>
            <a:ext cx="515718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  <a:latin typeface="Lato Black" panose="020B0604020202020204" charset="0"/>
                <a:ea typeface="Lato Black" panose="020B0604020202020204" charset="0"/>
                <a:cs typeface="Lato Black" panose="020B0604020202020204" charset="0"/>
              </a:rPr>
              <a:t>Remember that</a:t>
            </a:r>
            <a:r>
              <a:rPr lang="en-US" dirty="0">
                <a:solidFill>
                  <a:srgbClr val="7030A0"/>
                </a:solidFill>
                <a:latin typeface="Inconsolata" panose="020B0609030003000000" pitchFamily="49" charset="0"/>
                <a:ea typeface="Lato Black" panose="020B0604020202020204" charset="0"/>
                <a:cs typeface="Lato Black" panose="020B0604020202020204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Inconsolata" panose="020B0609030003000000" pitchFamily="49" charset="0"/>
                <a:ea typeface="Lato Black" panose="020B0604020202020204" charset="0"/>
                <a:cs typeface="Lato Black" panose="020B0604020202020204" charset="0"/>
              </a:rPr>
              <a:t>scanf</a:t>
            </a:r>
            <a:r>
              <a:rPr lang="en-US" dirty="0">
                <a:solidFill>
                  <a:srgbClr val="7030A0"/>
                </a:solidFill>
                <a:latin typeface="Inconsolata" panose="020B0609030003000000" pitchFamily="49" charset="0"/>
                <a:ea typeface="Lato Black" panose="020B0604020202020204" charset="0"/>
                <a:cs typeface="Lato Black" panose="020B0604020202020204" charset="0"/>
              </a:rPr>
              <a:t> </a:t>
            </a:r>
            <a:r>
              <a:rPr lang="en-US" dirty="0">
                <a:solidFill>
                  <a:srgbClr val="7030A0"/>
                </a:solidFill>
                <a:latin typeface="Lato Black" panose="020B0604020202020204" charset="0"/>
                <a:ea typeface="Lato Black" panose="020B0604020202020204" charset="0"/>
                <a:cs typeface="Lato Black" panose="020B0604020202020204" charset="0"/>
              </a:rPr>
              <a:t>wants pointers to data.</a:t>
            </a:r>
          </a:p>
          <a:p>
            <a:endParaRPr lang="en-US" dirty="0">
              <a:solidFill>
                <a:srgbClr val="7030A0"/>
              </a:solidFill>
              <a:latin typeface="Lato Black" panose="020B0604020202020204" charset="0"/>
              <a:ea typeface="Lato Black" panose="020B0604020202020204" charset="0"/>
              <a:cs typeface="Lato Black" panose="020B0604020202020204" charset="0"/>
            </a:endParaRPr>
          </a:p>
          <a:p>
            <a:r>
              <a:rPr lang="en-US" dirty="0">
                <a:solidFill>
                  <a:srgbClr val="7030A0"/>
                </a:solidFill>
                <a:latin typeface="Lato Black" panose="020B0604020202020204" charset="0"/>
                <a:ea typeface="Lato Black" panose="020B0604020202020204" charset="0"/>
                <a:cs typeface="Lato Black" panose="020B0604020202020204" charset="0"/>
              </a:rPr>
              <a:t>When it sees more than 20 characters… what</a:t>
            </a:r>
            <a:br>
              <a:rPr lang="en-US" dirty="0">
                <a:solidFill>
                  <a:srgbClr val="7030A0"/>
                </a:solidFill>
                <a:latin typeface="Lato Black" panose="020B0604020202020204" charset="0"/>
                <a:ea typeface="Lato Black" panose="020B0604020202020204" charset="0"/>
                <a:cs typeface="Lato Black" panose="020B0604020202020204" charset="0"/>
              </a:rPr>
            </a:br>
            <a:r>
              <a:rPr lang="en-US" dirty="0">
                <a:solidFill>
                  <a:srgbClr val="7030A0"/>
                </a:solidFill>
                <a:latin typeface="Lato Black" panose="020B0604020202020204" charset="0"/>
                <a:ea typeface="Lato Black" panose="020B0604020202020204" charset="0"/>
                <a:cs typeface="Lato Black" panose="020B0604020202020204" charset="0"/>
              </a:rPr>
              <a:t>will it do? (What will the next call to</a:t>
            </a:r>
            <a:r>
              <a:rPr lang="en-US" dirty="0">
                <a:solidFill>
                  <a:srgbClr val="7030A0"/>
                </a:solidFill>
                <a:latin typeface="Inconsolata" panose="020B0609030003000000" pitchFamily="49" charset="0"/>
                <a:ea typeface="Lato Black" panose="020B0604020202020204" charset="0"/>
                <a:cs typeface="Lato Black" panose="020B0604020202020204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Inconsolata" panose="020B0609030003000000" pitchFamily="49" charset="0"/>
                <a:ea typeface="Lato Black" panose="020B0604020202020204" charset="0"/>
                <a:cs typeface="Lato Black" panose="020B0604020202020204" charset="0"/>
              </a:rPr>
              <a:t>scanf</a:t>
            </a:r>
            <a:r>
              <a:rPr lang="en-US" dirty="0">
                <a:solidFill>
                  <a:srgbClr val="7030A0"/>
                </a:solidFill>
                <a:latin typeface="Inconsolata" panose="020B0609030003000000" pitchFamily="49" charset="0"/>
                <a:ea typeface="Lato Black" panose="020B0604020202020204" charset="0"/>
                <a:cs typeface="Lato Black" panose="020B0604020202020204" charset="0"/>
              </a:rPr>
              <a:t> </a:t>
            </a:r>
            <a:r>
              <a:rPr lang="en-US" dirty="0">
                <a:solidFill>
                  <a:srgbClr val="7030A0"/>
                </a:solidFill>
                <a:latin typeface="Lato Black" panose="020B0604020202020204" charset="0"/>
                <a:ea typeface="Lato Black" panose="020B0604020202020204" charset="0"/>
                <a:cs typeface="Lato Black" panose="020B0604020202020204" charset="0"/>
              </a:rPr>
              <a:t>do?)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76834859-8BAE-4F52-80EC-C7F480536587}"/>
              </a:ext>
            </a:extLst>
          </p:cNvPr>
          <p:cNvCxnSpPr>
            <a:cxnSpLocks/>
          </p:cNvCxnSpPr>
          <p:nvPr/>
        </p:nvCxnSpPr>
        <p:spPr>
          <a:xfrm rot="2472984" flipH="1">
            <a:off x="2658660" y="3079122"/>
            <a:ext cx="215757" cy="0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3570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E3CAC894-6E79-47B1-96CE-187D45F65B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Paving a new path (arbitrary number of directories!)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BCFC0C8-FCA9-4C04-BF3A-542666053B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329084" y="5524818"/>
            <a:ext cx="1821180" cy="178621"/>
          </a:xfrm>
        </p:spPr>
        <p:txBody>
          <a:bodyPr/>
          <a:lstStyle/>
          <a:p>
            <a:r>
              <a:rPr lang="en-US" dirty="0"/>
              <a:t>CS/COE 0449 – Spring 2019/2020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454232B-D77C-44DB-ABB0-D92EF27B8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AD609-F83C-4414-814B-B5A2DF99692C}" type="slidenum">
              <a:rPr lang="en-US" smtClean="0"/>
              <a:pPr/>
              <a:t>56</a:t>
            </a:fld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BFDF331-DBCE-4306-9F4D-D0FA9504334E}"/>
              </a:ext>
            </a:extLst>
          </p:cNvPr>
          <p:cNvSpPr txBox="1">
            <a:spLocks/>
          </p:cNvSpPr>
          <p:nvPr/>
        </p:nvSpPr>
        <p:spPr>
          <a:xfrm>
            <a:off x="256540" y="699246"/>
            <a:ext cx="8753635" cy="5015753"/>
          </a:xfrm>
          <a:prstGeom prst="rect">
            <a:avLst/>
          </a:prstGeom>
        </p:spPr>
        <p:txBody>
          <a:bodyPr vert="horz" lIns="91440" tIns="45720" rIns="91440" bIns="45720" rtlCol="0">
            <a:normAutofit fontScale="40000" lnSpcReduction="2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FF0000"/>
              </a:buClr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buNone/>
            </a:pPr>
            <a:r>
              <a:rPr lang="en-US" sz="2400" dirty="0">
                <a:solidFill>
                  <a:srgbClr val="7030A0"/>
                </a:solidFill>
                <a:latin typeface="Inconsolata" panose="020B0609030003000000" pitchFamily="49" charset="0"/>
              </a:rPr>
              <a:t>#include </a:t>
            </a:r>
            <a:r>
              <a:rPr lang="en-US" sz="2400" dirty="0">
                <a:latin typeface="Inconsolata" panose="020B0609030003000000" pitchFamily="49" charset="0"/>
              </a:rPr>
              <a:t>&lt;</a:t>
            </a:r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  <a:latin typeface="Inconsolata" panose="020B0609030003000000" pitchFamily="49" charset="0"/>
              </a:rPr>
              <a:t>stdio.h</a:t>
            </a:r>
            <a:r>
              <a:rPr lang="en-US" sz="2400" dirty="0">
                <a:latin typeface="Inconsolata" panose="020B0609030003000000" pitchFamily="49" charset="0"/>
              </a:rPr>
              <a:t>&gt;  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Inconsolata" panose="020B0609030003000000" pitchFamily="49" charset="0"/>
              </a:rPr>
              <a:t>// For '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Inconsolata" panose="020B0609030003000000" pitchFamily="49" charset="0"/>
              </a:rPr>
              <a:t>printf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Inconsolata" panose="020B0609030003000000" pitchFamily="49" charset="0"/>
              </a:rPr>
              <a:t>' and '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Inconsolata" panose="020B0609030003000000" pitchFamily="49" charset="0"/>
              </a:rPr>
              <a:t>scanf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Inconsolata" panose="020B0609030003000000" pitchFamily="49" charset="0"/>
              </a:rPr>
              <a:t>'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400" dirty="0">
                <a:solidFill>
                  <a:srgbClr val="7030A0"/>
                </a:solidFill>
                <a:latin typeface="Inconsolata" panose="020B0609030003000000" pitchFamily="49" charset="0"/>
              </a:rPr>
              <a:t>#include </a:t>
            </a:r>
            <a:r>
              <a:rPr lang="en-US" sz="2400" dirty="0">
                <a:latin typeface="Inconsolata" panose="020B0609030003000000" pitchFamily="49" charset="0"/>
              </a:rPr>
              <a:t>&lt;</a:t>
            </a:r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  <a:latin typeface="Inconsolata" panose="020B0609030003000000" pitchFamily="49" charset="0"/>
              </a:rPr>
              <a:t>string.h</a:t>
            </a:r>
            <a:r>
              <a:rPr lang="en-US" sz="2400" dirty="0">
                <a:latin typeface="Inconsolata" panose="020B0609030003000000" pitchFamily="49" charset="0"/>
              </a:rPr>
              <a:t>&gt;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Inconsolata" panose="020B0609030003000000" pitchFamily="49" charset="0"/>
              </a:rPr>
              <a:t> // For string routines</a:t>
            </a:r>
            <a:endParaRPr lang="en-US" sz="2400" dirty="0">
              <a:solidFill>
                <a:srgbClr val="7030A0"/>
              </a:solidFill>
              <a:latin typeface="Inconsolata" panose="020B0609030003000000" pitchFamily="49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US" sz="2400" dirty="0">
                <a:solidFill>
                  <a:srgbClr val="7030A0"/>
                </a:solidFill>
                <a:latin typeface="Inconsolata" panose="020B0609030003000000" pitchFamily="49" charset="0"/>
              </a:rPr>
              <a:t>#include </a:t>
            </a:r>
            <a:r>
              <a:rPr lang="en-US" sz="2400" dirty="0">
                <a:latin typeface="Inconsolata" panose="020B0609030003000000" pitchFamily="49" charset="0"/>
              </a:rPr>
              <a:t>&lt;</a:t>
            </a:r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  <a:latin typeface="Inconsolata" panose="020B0609030003000000" pitchFamily="49" charset="0"/>
              </a:rPr>
              <a:t>stdlib.h</a:t>
            </a:r>
            <a:r>
              <a:rPr lang="en-US" sz="2400" dirty="0">
                <a:latin typeface="Inconsolata" panose="020B0609030003000000" pitchFamily="49" charset="0"/>
              </a:rPr>
              <a:t>&gt;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Inconsolata" panose="020B0609030003000000" pitchFamily="49" charset="0"/>
              </a:rPr>
              <a:t> // For '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Inconsolata" panose="020B0609030003000000" pitchFamily="49" charset="0"/>
              </a:rPr>
              <a:t>calloc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Inconsolata" panose="020B0609030003000000" pitchFamily="49" charset="0"/>
              </a:rPr>
              <a:t>’ '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Inconsolata" panose="020B0609030003000000" pitchFamily="49" charset="0"/>
              </a:rPr>
              <a:t>realloc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Inconsolata" panose="020B0609030003000000" pitchFamily="49" charset="0"/>
              </a:rPr>
              <a:t>' and 'free'</a:t>
            </a:r>
          </a:p>
          <a:p>
            <a:pPr marL="0" indent="0">
              <a:spcBef>
                <a:spcPts val="600"/>
              </a:spcBef>
              <a:buNone/>
            </a:pPr>
            <a:endParaRPr lang="en-US" sz="2800" dirty="0">
              <a:solidFill>
                <a:schemeClr val="accent1">
                  <a:lumMod val="75000"/>
                </a:schemeClr>
              </a:solidFill>
              <a:latin typeface="Inconsolata" panose="020B0609030003000000" pitchFamily="49" charset="0"/>
            </a:endParaRPr>
          </a:p>
          <a:p>
            <a:pPr marL="0" indent="0">
              <a:spcBef>
                <a:spcPts val="200"/>
              </a:spcBef>
              <a:buNone/>
            </a:pP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void</a:t>
            </a:r>
            <a:r>
              <a:rPr lang="en-US" sz="2800" dirty="0">
                <a:latin typeface="Inconsolata" panose="020B0609030003000000" pitchFamily="49" charset="0"/>
              </a:rPr>
              <a:t> main(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void</a:t>
            </a:r>
            <a:r>
              <a:rPr lang="en-US" sz="2800" dirty="0">
                <a:latin typeface="Inconsolata" panose="020B0609030003000000" pitchFamily="49" charset="0"/>
              </a:rPr>
              <a:t>) {</a:t>
            </a:r>
          </a:p>
          <a:p>
            <a:pPr marL="0" indent="0">
              <a:spcBef>
                <a:spcPts val="200"/>
              </a:spcBef>
              <a:buNone/>
            </a:pPr>
            <a:r>
              <a:rPr lang="en-US" sz="2800" dirty="0">
                <a:latin typeface="Inconsolata" panose="020B0609030003000000" pitchFamily="49" charset="0"/>
              </a:rPr>
              <a:t>  int </a:t>
            </a:r>
            <a:r>
              <a:rPr lang="en-US" sz="2800" dirty="0" err="1">
                <a:latin typeface="Inconsolata" panose="020B0609030003000000" pitchFamily="49" charset="0"/>
              </a:rPr>
              <a:t>buffer_size</a:t>
            </a:r>
            <a:r>
              <a:rPr lang="en-US" sz="2800" dirty="0">
                <a:latin typeface="Inconsolata" panose="020B0609030003000000" pitchFamily="49" charset="0"/>
              </a:rPr>
              <a:t> = 20;</a:t>
            </a:r>
          </a:p>
          <a:p>
            <a:pPr marL="0" indent="0">
              <a:spcBef>
                <a:spcPts val="200"/>
              </a:spcBef>
              <a:buNone/>
            </a:pP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  char</a:t>
            </a:r>
            <a:r>
              <a:rPr lang="en-US" sz="2800" dirty="0">
                <a:latin typeface="Inconsolata" panose="020B0609030003000000" pitchFamily="49" charset="0"/>
              </a:rPr>
              <a:t>* </a:t>
            </a:r>
            <a:r>
              <a:rPr lang="en-US" sz="2800" dirty="0" err="1">
                <a:latin typeface="Inconsolata" panose="020B0609030003000000" pitchFamily="49" charset="0"/>
              </a:rPr>
              <a:t>my_input</a:t>
            </a:r>
            <a:r>
              <a:rPr lang="en-US" sz="2800" dirty="0">
                <a:latin typeface="Inconsolata" panose="020B0609030003000000" pitchFamily="49" charset="0"/>
              </a:rPr>
              <a:t> = </a:t>
            </a:r>
            <a:r>
              <a:rPr lang="en-US" sz="2800" dirty="0" err="1">
                <a:latin typeface="Inconsolata" panose="020B0609030003000000" pitchFamily="49" charset="0"/>
              </a:rPr>
              <a:t>calloc</a:t>
            </a:r>
            <a:r>
              <a:rPr lang="en-US" sz="2800" dirty="0">
                <a:latin typeface="Inconsolata" panose="020B0609030003000000" pitchFamily="49" charset="0"/>
              </a:rPr>
              <a:t>(21,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sizeof</a:t>
            </a:r>
            <a:r>
              <a:rPr lang="en-US" sz="2800" dirty="0">
                <a:latin typeface="Inconsolata" panose="020B0609030003000000" pitchFamily="49" charset="0"/>
              </a:rPr>
              <a:t>(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char</a:t>
            </a:r>
            <a:r>
              <a:rPr lang="en-US" sz="2800" dirty="0">
                <a:latin typeface="Inconsolata" panose="020B0609030003000000" pitchFamily="49" charset="0"/>
              </a:rPr>
              <a:t>));</a:t>
            </a:r>
          </a:p>
          <a:p>
            <a:pPr marL="0" indent="0">
              <a:spcBef>
                <a:spcPts val="200"/>
              </a:spcBef>
              <a:buNone/>
            </a:pP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  char</a:t>
            </a:r>
            <a:r>
              <a:rPr lang="en-US" sz="2800" dirty="0">
                <a:latin typeface="Inconsolata" panose="020B0609030003000000" pitchFamily="49" charset="0"/>
              </a:rPr>
              <a:t>* </a:t>
            </a:r>
            <a:r>
              <a:rPr lang="en-US" sz="2800" dirty="0" err="1">
                <a:latin typeface="Inconsolata" panose="020B0609030003000000" pitchFamily="49" charset="0"/>
              </a:rPr>
              <a:t>my_path</a:t>
            </a:r>
            <a:r>
              <a:rPr lang="en-US" sz="2800" dirty="0">
                <a:latin typeface="Inconsolata" panose="020B0609030003000000" pitchFamily="49" charset="0"/>
              </a:rPr>
              <a:t> = </a:t>
            </a:r>
            <a:r>
              <a:rPr lang="en-US" sz="2800" dirty="0" err="1">
                <a:latin typeface="Inconsolata" panose="020B0609030003000000" pitchFamily="49" charset="0"/>
              </a:rPr>
              <a:t>calloc</a:t>
            </a:r>
            <a:r>
              <a:rPr lang="en-US" sz="2800" dirty="0">
                <a:latin typeface="Inconsolata" panose="020B0609030003000000" pitchFamily="49" charset="0"/>
              </a:rPr>
              <a:t>(</a:t>
            </a:r>
            <a:r>
              <a:rPr lang="en-US" sz="2800" dirty="0" err="1">
                <a:latin typeface="Inconsolata" panose="020B0609030003000000" pitchFamily="49" charset="0"/>
              </a:rPr>
              <a:t>buffer_size</a:t>
            </a:r>
            <a:r>
              <a:rPr lang="en-US" sz="2800" dirty="0">
                <a:latin typeface="Inconsolata" panose="020B0609030003000000" pitchFamily="49" charset="0"/>
              </a:rPr>
              <a:t>,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sizeof</a:t>
            </a:r>
            <a:r>
              <a:rPr lang="en-US" sz="2800" dirty="0">
                <a:latin typeface="Inconsolata" panose="020B0609030003000000" pitchFamily="49" charset="0"/>
              </a:rPr>
              <a:t>(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char</a:t>
            </a:r>
            <a:r>
              <a:rPr lang="en-US" sz="2800" dirty="0">
                <a:latin typeface="Inconsolata" panose="020B0609030003000000" pitchFamily="49" charset="0"/>
              </a:rPr>
              <a:t>));</a:t>
            </a:r>
          </a:p>
          <a:p>
            <a:pPr marL="0" indent="0">
              <a:spcBef>
                <a:spcPts val="200"/>
              </a:spcBef>
              <a:buNone/>
            </a:pPr>
            <a:r>
              <a:rPr lang="en-US" sz="2800" dirty="0">
                <a:latin typeface="Inconsolata" panose="020B0609030003000000" pitchFamily="49" charset="0"/>
              </a:rPr>
              <a:t>  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800" dirty="0">
                <a:latin typeface="Inconsolata" panose="020B0609030003000000" pitchFamily="49" charset="0"/>
              </a:rPr>
              <a:t>  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do</a:t>
            </a:r>
            <a:r>
              <a:rPr lang="en-US" sz="2800" dirty="0">
                <a:latin typeface="Inconsolata" panose="020B0609030003000000" pitchFamily="49" charset="0"/>
              </a:rPr>
              <a:t> {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800" dirty="0">
                <a:latin typeface="Inconsolata" panose="020B0609030003000000" pitchFamily="49" charset="0"/>
              </a:rPr>
              <a:t>    </a:t>
            </a:r>
            <a:r>
              <a:rPr lang="en-US" sz="2800" dirty="0" err="1">
                <a:latin typeface="Inconsolata" panose="020B0609030003000000" pitchFamily="49" charset="0"/>
              </a:rPr>
              <a:t>printf</a:t>
            </a:r>
            <a:r>
              <a:rPr lang="en-US" sz="2800" dirty="0">
                <a:latin typeface="Inconsolata" panose="020B0609030003000000" pitchFamily="49" charset="0"/>
              </a:rPr>
              <a:t>(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  <a:latin typeface="Inconsolata" panose="020B0609030003000000" pitchFamily="49" charset="0"/>
              </a:rPr>
              <a:t>"Enter a directory name ('stop' will stop): "</a:t>
            </a:r>
            <a:r>
              <a:rPr lang="en-US" sz="2800" dirty="0">
                <a:latin typeface="Inconsolata" panose="020B0609030003000000" pitchFamily="49" charset="0"/>
              </a:rPr>
              <a:t>);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800" dirty="0">
                <a:latin typeface="Inconsolata" panose="020B0609030003000000" pitchFamily="49" charset="0"/>
              </a:rPr>
              <a:t>    </a:t>
            </a:r>
            <a:r>
              <a:rPr lang="en-US" sz="2800" dirty="0" err="1">
                <a:latin typeface="Inconsolata" panose="020B0609030003000000" pitchFamily="49" charset="0"/>
              </a:rPr>
              <a:t>scanf</a:t>
            </a:r>
            <a:r>
              <a:rPr lang="en-US" sz="2800" dirty="0">
                <a:latin typeface="Inconsolata" panose="020B0609030003000000" pitchFamily="49" charset="0"/>
              </a:rPr>
              <a:t>(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  <a:latin typeface="Inconsolata" panose="020B0609030003000000" pitchFamily="49" charset="0"/>
              </a:rPr>
              <a:t>"%20s"</a:t>
            </a:r>
            <a:r>
              <a:rPr lang="en-US" sz="2800" dirty="0">
                <a:latin typeface="Inconsolata" panose="020B0609030003000000" pitchFamily="49" charset="0"/>
              </a:rPr>
              <a:t>, </a:t>
            </a:r>
            <a:r>
              <a:rPr lang="en-US" sz="2800" dirty="0" err="1">
                <a:latin typeface="Inconsolata" panose="020B0609030003000000" pitchFamily="49" charset="0"/>
              </a:rPr>
              <a:t>my_input</a:t>
            </a:r>
            <a:r>
              <a:rPr lang="en-US" sz="2800" dirty="0">
                <a:latin typeface="Inconsolata" panose="020B0609030003000000" pitchFamily="49" charset="0"/>
              </a:rPr>
              <a:t>);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800" dirty="0">
                <a:latin typeface="Inconsolata" panose="020B0609030003000000" pitchFamily="49" charset="0"/>
              </a:rPr>
              <a:t>    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if</a:t>
            </a:r>
            <a:r>
              <a:rPr lang="en-US" sz="2800" dirty="0">
                <a:latin typeface="Inconsolata" panose="020B0609030003000000" pitchFamily="49" charset="0"/>
              </a:rPr>
              <a:t> (</a:t>
            </a:r>
            <a:r>
              <a:rPr lang="en-US" sz="2800" dirty="0" err="1">
                <a:latin typeface="Inconsolata" panose="020B0609030003000000" pitchFamily="49" charset="0"/>
              </a:rPr>
              <a:t>strlen</a:t>
            </a:r>
            <a:r>
              <a:rPr lang="en-US" sz="2800" dirty="0">
                <a:latin typeface="Inconsolata" panose="020B0609030003000000" pitchFamily="49" charset="0"/>
              </a:rPr>
              <a:t>(</a:t>
            </a:r>
            <a:r>
              <a:rPr lang="en-US" sz="2800" dirty="0" err="1">
                <a:latin typeface="Inconsolata" panose="020B0609030003000000" pitchFamily="49" charset="0"/>
              </a:rPr>
              <a:t>my_input</a:t>
            </a:r>
            <a:r>
              <a:rPr lang="en-US" sz="2800" dirty="0">
                <a:latin typeface="Inconsolata" panose="020B0609030003000000" pitchFamily="49" charset="0"/>
              </a:rPr>
              <a:t>) + </a:t>
            </a:r>
            <a:r>
              <a:rPr lang="en-US" sz="2800" dirty="0" err="1">
                <a:latin typeface="Inconsolata" panose="020B0609030003000000" pitchFamily="49" charset="0"/>
              </a:rPr>
              <a:t>strlen</a:t>
            </a:r>
            <a:r>
              <a:rPr lang="en-US" sz="2800" dirty="0">
                <a:latin typeface="Inconsolata" panose="020B0609030003000000" pitchFamily="49" charset="0"/>
              </a:rPr>
              <a:t>(</a:t>
            </a:r>
            <a:r>
              <a:rPr lang="en-US" sz="2800" dirty="0" err="1">
                <a:latin typeface="Inconsolata" panose="020B0609030003000000" pitchFamily="49" charset="0"/>
              </a:rPr>
              <a:t>my_path</a:t>
            </a:r>
            <a:r>
              <a:rPr lang="en-US" sz="2800" dirty="0">
                <a:latin typeface="Inconsolata" panose="020B0609030003000000" pitchFamily="49" charset="0"/>
              </a:rPr>
              <a:t>) + 1 &gt; </a:t>
            </a:r>
            <a:r>
              <a:rPr lang="en-US" sz="2800" dirty="0" err="1">
                <a:latin typeface="Inconsolata" panose="020B0609030003000000" pitchFamily="49" charset="0"/>
              </a:rPr>
              <a:t>buffer_size</a:t>
            </a:r>
            <a:r>
              <a:rPr lang="en-US" sz="2800" dirty="0">
                <a:latin typeface="Inconsolata" panose="020B0609030003000000" pitchFamily="49" charset="0"/>
              </a:rPr>
              <a:t>) {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800" dirty="0">
                <a:latin typeface="Inconsolata" panose="020B0609030003000000" pitchFamily="49" charset="0"/>
              </a:rPr>
              <a:t>      </a:t>
            </a:r>
            <a:r>
              <a:rPr lang="en-US" sz="2800" dirty="0" err="1">
                <a:latin typeface="Inconsolata" panose="020B0609030003000000" pitchFamily="49" charset="0"/>
              </a:rPr>
              <a:t>printf</a:t>
            </a:r>
            <a:r>
              <a:rPr lang="en-US" sz="2800" dirty="0">
                <a:latin typeface="Inconsolata" panose="020B0609030003000000" pitchFamily="49" charset="0"/>
              </a:rPr>
              <a:t>(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  <a:latin typeface="Inconsolata" panose="020B0609030003000000" pitchFamily="49" charset="0"/>
              </a:rPr>
              <a:t>"reallocating buffer!\n"</a:t>
            </a:r>
            <a:r>
              <a:rPr lang="en-US" sz="2800" dirty="0">
                <a:latin typeface="Inconsolata" panose="020B0609030003000000" pitchFamily="49" charset="0"/>
              </a:rPr>
              <a:t>);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800" dirty="0">
                <a:latin typeface="Inconsolata" panose="020B0609030003000000" pitchFamily="49" charset="0"/>
              </a:rPr>
              <a:t>      </a:t>
            </a:r>
            <a:r>
              <a:rPr lang="en-US" sz="2800" dirty="0" err="1">
                <a:latin typeface="Inconsolata" panose="020B0609030003000000" pitchFamily="49" charset="0"/>
              </a:rPr>
              <a:t>buffer_size</a:t>
            </a:r>
            <a:r>
              <a:rPr lang="en-US" sz="2800" dirty="0">
                <a:latin typeface="Inconsolata" panose="020B0609030003000000" pitchFamily="49" charset="0"/>
              </a:rPr>
              <a:t> += 20;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800" dirty="0">
                <a:latin typeface="Inconsolata" panose="020B0609030003000000" pitchFamily="49" charset="0"/>
              </a:rPr>
              <a:t>      </a:t>
            </a:r>
            <a:r>
              <a:rPr lang="en-US" sz="2800" dirty="0" err="1">
                <a:latin typeface="Inconsolata" panose="020B0609030003000000" pitchFamily="49" charset="0"/>
              </a:rPr>
              <a:t>my_path</a:t>
            </a:r>
            <a:r>
              <a:rPr lang="en-US" sz="2800" dirty="0">
                <a:latin typeface="Inconsolata" panose="020B0609030003000000" pitchFamily="49" charset="0"/>
              </a:rPr>
              <a:t> = </a:t>
            </a:r>
            <a:r>
              <a:rPr lang="en-US" sz="2800" dirty="0" err="1">
                <a:latin typeface="Inconsolata" panose="020B0609030003000000" pitchFamily="49" charset="0"/>
              </a:rPr>
              <a:t>realloc</a:t>
            </a:r>
            <a:r>
              <a:rPr lang="en-US" sz="2800" dirty="0">
                <a:latin typeface="Inconsolata" panose="020B0609030003000000" pitchFamily="49" charset="0"/>
              </a:rPr>
              <a:t>(</a:t>
            </a:r>
            <a:r>
              <a:rPr lang="en-US" sz="2800" dirty="0" err="1">
                <a:latin typeface="Inconsolata" panose="020B0609030003000000" pitchFamily="49" charset="0"/>
              </a:rPr>
              <a:t>my_path</a:t>
            </a:r>
            <a:r>
              <a:rPr lang="en-US" sz="2800" dirty="0">
                <a:latin typeface="Inconsolata" panose="020B0609030003000000" pitchFamily="49" charset="0"/>
              </a:rPr>
              <a:t>, </a:t>
            </a:r>
            <a:r>
              <a:rPr lang="en-US" sz="2800" dirty="0" err="1">
                <a:latin typeface="Inconsolata" panose="020B0609030003000000" pitchFamily="49" charset="0"/>
              </a:rPr>
              <a:t>buffer_size</a:t>
            </a:r>
            <a:r>
              <a:rPr lang="en-US" sz="2800" dirty="0">
                <a:latin typeface="Inconsolata" panose="020B0609030003000000" pitchFamily="49" charset="0"/>
              </a:rPr>
              <a:t>);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800" dirty="0">
                <a:latin typeface="Inconsolata" panose="020B0609030003000000" pitchFamily="49" charset="0"/>
              </a:rPr>
              <a:t>    }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800" dirty="0">
                <a:latin typeface="Inconsolata" panose="020B0609030003000000" pitchFamily="49" charset="0"/>
              </a:rPr>
              <a:t>    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if</a:t>
            </a:r>
            <a:r>
              <a:rPr lang="en-US" sz="2800" dirty="0">
                <a:latin typeface="Inconsolata" panose="020B0609030003000000" pitchFamily="49" charset="0"/>
              </a:rPr>
              <a:t> (</a:t>
            </a:r>
            <a:r>
              <a:rPr lang="en-US" sz="2800" dirty="0" err="1">
                <a:latin typeface="Inconsolata" panose="020B0609030003000000" pitchFamily="49" charset="0"/>
              </a:rPr>
              <a:t>strcmp</a:t>
            </a:r>
            <a:r>
              <a:rPr lang="en-US" sz="2800" dirty="0">
                <a:latin typeface="Inconsolata" panose="020B0609030003000000" pitchFamily="49" charset="0"/>
              </a:rPr>
              <a:t>(</a:t>
            </a:r>
            <a:r>
              <a:rPr lang="en-US" sz="2800" dirty="0" err="1">
                <a:latin typeface="Inconsolata" panose="020B0609030003000000" pitchFamily="49" charset="0"/>
              </a:rPr>
              <a:t>my_input</a:t>
            </a:r>
            <a:r>
              <a:rPr lang="en-US" sz="2800" dirty="0">
                <a:latin typeface="Inconsolata" panose="020B0609030003000000" pitchFamily="49" charset="0"/>
              </a:rPr>
              <a:t>, 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  <a:latin typeface="Inconsolata" panose="020B0609030003000000" pitchFamily="49" charset="0"/>
              </a:rPr>
              <a:t>"stop"</a:t>
            </a:r>
            <a:r>
              <a:rPr lang="en-US" sz="2800" dirty="0">
                <a:latin typeface="Inconsolata" panose="020B0609030003000000" pitchFamily="49" charset="0"/>
              </a:rPr>
              <a:t>)) {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800" dirty="0">
                <a:latin typeface="Inconsolata" panose="020B0609030003000000" pitchFamily="49" charset="0"/>
              </a:rPr>
              <a:t>      </a:t>
            </a:r>
            <a:r>
              <a:rPr lang="en-US" sz="2800" dirty="0" err="1">
                <a:latin typeface="Inconsolata" panose="020B0609030003000000" pitchFamily="49" charset="0"/>
              </a:rPr>
              <a:t>strcat</a:t>
            </a:r>
            <a:r>
              <a:rPr lang="en-US" sz="2800" dirty="0">
                <a:latin typeface="Inconsolata" panose="020B0609030003000000" pitchFamily="49" charset="0"/>
              </a:rPr>
              <a:t>(</a:t>
            </a:r>
            <a:r>
              <a:rPr lang="en-US" sz="2800" dirty="0" err="1">
                <a:latin typeface="Inconsolata" panose="020B0609030003000000" pitchFamily="49" charset="0"/>
              </a:rPr>
              <a:t>my_path</a:t>
            </a:r>
            <a:r>
              <a:rPr lang="en-US" sz="2800" dirty="0">
                <a:latin typeface="Inconsolata" panose="020B0609030003000000" pitchFamily="49" charset="0"/>
              </a:rPr>
              <a:t>, 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  <a:latin typeface="Inconsolata" panose="020B0609030003000000" pitchFamily="49" charset="0"/>
              </a:rPr>
              <a:t>"/"</a:t>
            </a:r>
            <a:r>
              <a:rPr lang="en-US" sz="2800" dirty="0">
                <a:latin typeface="Inconsolata" panose="020B0609030003000000" pitchFamily="49" charset="0"/>
              </a:rPr>
              <a:t>);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800" dirty="0">
                <a:latin typeface="Inconsolata" panose="020B0609030003000000" pitchFamily="49" charset="0"/>
              </a:rPr>
              <a:t>      </a:t>
            </a:r>
            <a:r>
              <a:rPr lang="en-US" sz="2800" dirty="0" err="1">
                <a:latin typeface="Inconsolata" panose="020B0609030003000000" pitchFamily="49" charset="0"/>
              </a:rPr>
              <a:t>strcat</a:t>
            </a:r>
            <a:r>
              <a:rPr lang="en-US" sz="2800" dirty="0">
                <a:latin typeface="Inconsolata" panose="020B0609030003000000" pitchFamily="49" charset="0"/>
              </a:rPr>
              <a:t>(</a:t>
            </a:r>
            <a:r>
              <a:rPr lang="en-US" sz="2800" dirty="0" err="1">
                <a:latin typeface="Inconsolata" panose="020B0609030003000000" pitchFamily="49" charset="0"/>
              </a:rPr>
              <a:t>my_path</a:t>
            </a:r>
            <a:r>
              <a:rPr lang="en-US" sz="2800" dirty="0">
                <a:latin typeface="Inconsolata" panose="020B0609030003000000" pitchFamily="49" charset="0"/>
              </a:rPr>
              <a:t>, </a:t>
            </a:r>
            <a:r>
              <a:rPr lang="en-US" sz="2800" dirty="0" err="1">
                <a:latin typeface="Inconsolata" panose="020B0609030003000000" pitchFamily="49" charset="0"/>
              </a:rPr>
              <a:t>my_input</a:t>
            </a:r>
            <a:r>
              <a:rPr lang="en-US" sz="2800" dirty="0">
                <a:latin typeface="Inconsolata" panose="020B0609030003000000" pitchFamily="49" charset="0"/>
              </a:rPr>
              <a:t>);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800" dirty="0">
                <a:latin typeface="Inconsolata" panose="020B0609030003000000" pitchFamily="49" charset="0"/>
              </a:rPr>
              <a:t>    }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800" dirty="0">
                <a:latin typeface="Inconsolata" panose="020B0609030003000000" pitchFamily="49" charset="0"/>
              </a:rPr>
              <a:t>  } 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while</a:t>
            </a:r>
            <a:r>
              <a:rPr lang="en-US" sz="2800" dirty="0">
                <a:latin typeface="Inconsolata" panose="020B0609030003000000" pitchFamily="49" charset="0"/>
              </a:rPr>
              <a:t>(</a:t>
            </a:r>
            <a:r>
              <a:rPr lang="en-US" sz="2800" dirty="0" err="1">
                <a:latin typeface="Inconsolata" panose="020B0609030003000000" pitchFamily="49" charset="0"/>
              </a:rPr>
              <a:t>strcmp</a:t>
            </a:r>
            <a:r>
              <a:rPr lang="en-US" sz="2800" dirty="0">
                <a:latin typeface="Inconsolata" panose="020B0609030003000000" pitchFamily="49" charset="0"/>
              </a:rPr>
              <a:t>(</a:t>
            </a:r>
            <a:r>
              <a:rPr lang="en-US" sz="2800" dirty="0" err="1">
                <a:latin typeface="Inconsolata" panose="020B0609030003000000" pitchFamily="49" charset="0"/>
              </a:rPr>
              <a:t>my_input</a:t>
            </a:r>
            <a:r>
              <a:rPr lang="en-US" sz="2800" dirty="0">
                <a:latin typeface="Inconsolata" panose="020B0609030003000000" pitchFamily="49" charset="0"/>
              </a:rPr>
              <a:t>, 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  <a:latin typeface="Inconsolata" panose="020B0609030003000000" pitchFamily="49" charset="0"/>
              </a:rPr>
              <a:t>"stop"</a:t>
            </a:r>
            <a:r>
              <a:rPr lang="en-US" sz="2800" dirty="0">
                <a:latin typeface="Inconsolata" panose="020B0609030003000000" pitchFamily="49" charset="0"/>
              </a:rPr>
              <a:t>));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800" dirty="0">
                <a:latin typeface="Inconsolata" panose="020B0609030003000000" pitchFamily="49" charset="0"/>
              </a:rPr>
              <a:t>  free(</a:t>
            </a:r>
            <a:r>
              <a:rPr lang="en-US" sz="2800" dirty="0" err="1">
                <a:latin typeface="Inconsolata" panose="020B0609030003000000" pitchFamily="49" charset="0"/>
              </a:rPr>
              <a:t>my_input</a:t>
            </a:r>
            <a:r>
              <a:rPr lang="en-US" sz="2800" dirty="0">
                <a:latin typeface="Inconsolata" panose="020B0609030003000000" pitchFamily="49" charset="0"/>
              </a:rPr>
              <a:t>);</a:t>
            </a:r>
          </a:p>
          <a:p>
            <a:pPr marL="0" indent="0">
              <a:spcBef>
                <a:spcPts val="600"/>
              </a:spcBef>
              <a:buNone/>
            </a:pPr>
            <a:endParaRPr lang="en-US" sz="2800" dirty="0">
              <a:latin typeface="Inconsolata" panose="020B0609030003000000" pitchFamily="49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US" sz="2800" dirty="0">
                <a:latin typeface="Inconsolata" panose="020B0609030003000000" pitchFamily="49" charset="0"/>
              </a:rPr>
              <a:t>  </a:t>
            </a:r>
            <a:r>
              <a:rPr lang="en-US" sz="2800" dirty="0" err="1">
                <a:latin typeface="Inconsolata" panose="020B0609030003000000" pitchFamily="49" charset="0"/>
              </a:rPr>
              <a:t>printf</a:t>
            </a:r>
            <a:r>
              <a:rPr lang="en-US" sz="2800" dirty="0">
                <a:latin typeface="Inconsolata" panose="020B0609030003000000" pitchFamily="49" charset="0"/>
              </a:rPr>
              <a:t>(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  <a:latin typeface="Inconsolata" panose="020B0609030003000000" pitchFamily="49" charset="0"/>
              </a:rPr>
              <a:t>"The path you have built is: %s\n"</a:t>
            </a:r>
            <a:r>
              <a:rPr lang="en-US" sz="2800" dirty="0">
                <a:latin typeface="Inconsolata" panose="020B0609030003000000" pitchFamily="49" charset="0"/>
              </a:rPr>
              <a:t>, </a:t>
            </a:r>
            <a:r>
              <a:rPr lang="en-US" sz="2800" dirty="0" err="1">
                <a:latin typeface="Inconsolata" panose="020B0609030003000000" pitchFamily="49" charset="0"/>
              </a:rPr>
              <a:t>my_path</a:t>
            </a:r>
            <a:r>
              <a:rPr lang="en-US" sz="2800" dirty="0">
                <a:latin typeface="Inconsolata" panose="020B0609030003000000" pitchFamily="49" charset="0"/>
              </a:rPr>
              <a:t>);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800" dirty="0">
                <a:latin typeface="Inconsolata" panose="020B0609030003000000" pitchFamily="49" charset="0"/>
              </a:rPr>
              <a:t>  free(</a:t>
            </a:r>
            <a:r>
              <a:rPr lang="en-US" sz="2800" dirty="0" err="1">
                <a:latin typeface="Inconsolata" panose="020B0609030003000000" pitchFamily="49" charset="0"/>
              </a:rPr>
              <a:t>my_path</a:t>
            </a:r>
            <a:r>
              <a:rPr lang="en-US" sz="2800" dirty="0">
                <a:latin typeface="Inconsolata" panose="020B0609030003000000" pitchFamily="49" charset="0"/>
              </a:rPr>
              <a:t>);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800" dirty="0">
                <a:latin typeface="Inconsolata" panose="020B0609030003000000" pitchFamily="49" charset="0"/>
              </a:rPr>
              <a:t>}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43F2C77-1685-4895-B40D-BA3DBAAC48C1}"/>
              </a:ext>
            </a:extLst>
          </p:cNvPr>
          <p:cNvSpPr txBox="1"/>
          <p:nvPr/>
        </p:nvSpPr>
        <p:spPr>
          <a:xfrm>
            <a:off x="2944183" y="3540555"/>
            <a:ext cx="589296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7030A0"/>
                </a:solidFill>
                <a:latin typeface="Inconsolata" panose="020B0609030003000000" pitchFamily="49" charset="0"/>
                <a:ea typeface="Lato Black" panose="020B0604020202020204" charset="0"/>
                <a:cs typeface="Lato Black" panose="020B0604020202020204" charset="0"/>
              </a:rPr>
              <a:t>realloc</a:t>
            </a:r>
            <a:r>
              <a:rPr lang="en-US" dirty="0">
                <a:solidFill>
                  <a:srgbClr val="7030A0"/>
                </a:solidFill>
                <a:latin typeface="Inconsolata" panose="020B0609030003000000" pitchFamily="49" charset="0"/>
                <a:ea typeface="Lato Black" panose="020B0604020202020204" charset="0"/>
                <a:cs typeface="Lato Black" panose="020B0604020202020204" charset="0"/>
              </a:rPr>
              <a:t> </a:t>
            </a:r>
            <a:r>
              <a:rPr lang="en-US" dirty="0">
                <a:solidFill>
                  <a:srgbClr val="7030A0"/>
                </a:solidFill>
                <a:latin typeface="Lato Black" panose="020B0604020202020204" charset="0"/>
                <a:ea typeface="Lato Black" panose="020B0604020202020204" charset="0"/>
                <a:cs typeface="Lato Black" panose="020B0604020202020204" charset="0"/>
              </a:rPr>
              <a:t>will resize the allocated space, copying the old</a:t>
            </a:r>
            <a:br>
              <a:rPr lang="en-US" dirty="0">
                <a:solidFill>
                  <a:srgbClr val="7030A0"/>
                </a:solidFill>
                <a:latin typeface="Lato Black" panose="020B0604020202020204" charset="0"/>
                <a:ea typeface="Lato Black" panose="020B0604020202020204" charset="0"/>
                <a:cs typeface="Lato Black" panose="020B0604020202020204" charset="0"/>
              </a:rPr>
            </a:br>
            <a:r>
              <a:rPr lang="en-US" dirty="0">
                <a:solidFill>
                  <a:srgbClr val="7030A0"/>
                </a:solidFill>
                <a:latin typeface="Lato Black" panose="020B0604020202020204" charset="0"/>
                <a:ea typeface="Lato Black" panose="020B0604020202020204" charset="0"/>
                <a:cs typeface="Lato Black" panose="020B0604020202020204" charset="0"/>
              </a:rPr>
              <a:t>value to a new chunk of memory if necessary.</a:t>
            </a:r>
          </a:p>
          <a:p>
            <a:r>
              <a:rPr lang="en-US" dirty="0">
                <a:solidFill>
                  <a:srgbClr val="7030A0"/>
                </a:solidFill>
                <a:latin typeface="Lato Black" panose="020B0604020202020204" charset="0"/>
                <a:ea typeface="Lato Black" panose="020B0604020202020204" charset="0"/>
                <a:cs typeface="Lato Black" panose="020B0604020202020204" charset="0"/>
              </a:rPr>
              <a:t>                     </a:t>
            </a:r>
          </a:p>
          <a:p>
            <a:r>
              <a:rPr lang="en-US" dirty="0">
                <a:solidFill>
                  <a:srgbClr val="7030A0"/>
                </a:solidFill>
                <a:latin typeface="Lato Black" panose="020B0604020202020204" charset="0"/>
                <a:ea typeface="Lato Black" panose="020B0604020202020204" charset="0"/>
                <a:cs typeface="Lato Black" panose="020B0604020202020204" charset="0"/>
              </a:rPr>
              <a:t>                                           Look it up on your own!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48FAD0C4-1F4F-456B-81C3-6159717F583E}"/>
              </a:ext>
            </a:extLst>
          </p:cNvPr>
          <p:cNvCxnSpPr>
            <a:cxnSpLocks/>
          </p:cNvCxnSpPr>
          <p:nvPr/>
        </p:nvCxnSpPr>
        <p:spPr>
          <a:xfrm rot="2472984" flipH="1">
            <a:off x="2828990" y="3599074"/>
            <a:ext cx="215757" cy="0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2998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077221-CBA2-44F1-9627-6DC83F00AA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 Memory Model: Static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42DE8B-4B2F-4309-85FF-B75961CD3D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619" y="849976"/>
            <a:ext cx="6150721" cy="4179729"/>
          </a:xfrm>
        </p:spPr>
        <p:txBody>
          <a:bodyPr/>
          <a:lstStyle/>
          <a:p>
            <a:r>
              <a:rPr lang="en-US" dirty="0"/>
              <a:t>Static Data is an oft forgotten but useful section.</a:t>
            </a:r>
          </a:p>
          <a:p>
            <a:pPr lvl="1"/>
            <a:r>
              <a:rPr lang="en-US" dirty="0"/>
              <a:t>It </a:t>
            </a:r>
            <a:r>
              <a:rPr lang="en-US" i="1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does</a:t>
            </a:r>
            <a:r>
              <a:rPr lang="en-US" dirty="0"/>
              <a:t> change. (contrary to its name)</a:t>
            </a:r>
          </a:p>
          <a:p>
            <a:pPr lvl="1"/>
            <a:r>
              <a:rPr lang="en-US" dirty="0"/>
              <a:t>It generally must be loaded before a program starts.</a:t>
            </a:r>
          </a:p>
          <a:p>
            <a:pPr lvl="1"/>
            <a:r>
              <a:rPr lang="en-US" dirty="0"/>
              <a:t>The size of the data and section is fixed.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BB5B4EB-634B-4CDE-B81C-9156F724DC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CS/COE 0449 – Spring 2019/2020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42F057-96DF-4582-829B-AF2EBBBD6B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AD609-F83C-4414-814B-B5A2DF99692C}" type="slidenum">
              <a:rPr lang="en-US" smtClean="0"/>
              <a:pPr/>
              <a:t>6</a:t>
            </a:fld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56ACE726-71C5-49EA-A32C-479F03944A61}"/>
              </a:ext>
            </a:extLst>
          </p:cNvPr>
          <p:cNvGrpSpPr/>
          <p:nvPr/>
        </p:nvGrpSpPr>
        <p:grpSpPr>
          <a:xfrm>
            <a:off x="6426377" y="683672"/>
            <a:ext cx="2438400" cy="4987526"/>
            <a:chOff x="6412523" y="33279"/>
            <a:chExt cx="2438400" cy="6650033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042BE7DC-AD9B-46EF-97C0-0F87D163C3FE}"/>
                </a:ext>
              </a:extLst>
            </p:cNvPr>
            <p:cNvSpPr/>
            <p:nvPr/>
          </p:nvSpPr>
          <p:spPr>
            <a:xfrm>
              <a:off x="6412523" y="3978275"/>
              <a:ext cx="2438400" cy="678501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Tx/>
              </a:pPr>
              <a:endParaRPr lang="en-US" kern="12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9563B32-4308-47E5-A7BE-47606EE6BF09}"/>
                </a:ext>
              </a:extLst>
            </p:cNvPr>
            <p:cNvSpPr/>
            <p:nvPr/>
          </p:nvSpPr>
          <p:spPr>
            <a:xfrm>
              <a:off x="6412523" y="1616076"/>
              <a:ext cx="2438400" cy="608856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Tx/>
              </a:pPr>
              <a:endParaRPr lang="en-US" kern="1200">
                <a:solidFill>
                  <a:prstClr val="white"/>
                </a:solidFill>
                <a:latin typeface="Calibri"/>
              </a:endParaRPr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6484F583-59DE-4BAB-9878-22F9709D9B56}"/>
                </a:ext>
              </a:extLst>
            </p:cNvPr>
            <p:cNvGrpSpPr/>
            <p:nvPr/>
          </p:nvGrpSpPr>
          <p:grpSpPr>
            <a:xfrm>
              <a:off x="6412523" y="33279"/>
              <a:ext cx="2438400" cy="6650033"/>
              <a:chOff x="6412523" y="33279"/>
              <a:chExt cx="2438400" cy="6650033"/>
            </a:xfrm>
          </p:grpSpPr>
          <p:sp>
            <p:nvSpPr>
              <p:cNvPr id="10" name="Rectangle 2" descr="Wide upward diagonal">
                <a:extLst>
                  <a:ext uri="{FF2B5EF4-FFF2-40B4-BE49-F238E27FC236}">
                    <a16:creationId xmlns:a16="http://schemas.microsoft.com/office/drawing/2014/main" id="{625129B2-AD96-4E17-B046-ED56938FF45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12523" y="2149476"/>
                <a:ext cx="2438400" cy="1828800"/>
              </a:xfrm>
              <a:prstGeom prst="rect">
                <a:avLst/>
              </a:prstGeom>
              <a:pattFill prst="wdUpDiag">
                <a:fgClr>
                  <a:schemeClr val="bg2"/>
                </a:fgClr>
                <a:bgClr>
                  <a:srgbClr val="FFFFFF"/>
                </a:bgClr>
              </a:pattFill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>
                  <a:buClrTx/>
                  <a:defRPr/>
                </a:pPr>
                <a:r>
                  <a:rPr lang="en-US" sz="1800" kern="1200" dirty="0">
                    <a:solidFill>
                      <a:prstClr val="black"/>
                    </a:solidFill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currently unused but </a:t>
                </a:r>
              </a:p>
              <a:p>
                <a:pPr algn="ctr">
                  <a:buClrTx/>
                  <a:defRPr/>
                </a:pPr>
                <a:r>
                  <a:rPr lang="en-US" sz="1800" kern="1200" dirty="0">
                    <a:solidFill>
                      <a:prstClr val="black"/>
                    </a:solidFill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available memory</a:t>
                </a:r>
              </a:p>
            </p:txBody>
          </p:sp>
          <p:sp>
            <p:nvSpPr>
              <p:cNvPr id="11" name="Rectangle 5">
                <a:extLst>
                  <a:ext uri="{FF2B5EF4-FFF2-40B4-BE49-F238E27FC236}">
                    <a16:creationId xmlns:a16="http://schemas.microsoft.com/office/drawing/2014/main" id="{D0D02588-F064-4073-B951-2EAE293DDB5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12523" y="1616076"/>
                <a:ext cx="2438400" cy="4572000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buClrTx/>
                  <a:defRPr/>
                </a:pPr>
                <a:endParaRPr lang="en-US" kern="1200">
                  <a:solidFill>
                    <a:prstClr val="black"/>
                  </a:solidFill>
                  <a:latin typeface="Calibri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12" name="Rectangle 6">
                <a:extLst>
                  <a:ext uri="{FF2B5EF4-FFF2-40B4-BE49-F238E27FC236}">
                    <a16:creationId xmlns:a16="http://schemas.microsoft.com/office/drawing/2014/main" id="{AC11BD0E-3151-4222-A367-E45185417CF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12523" y="5349876"/>
                <a:ext cx="2438400" cy="838200"/>
              </a:xfrm>
              <a:prstGeom prst="rect">
                <a:avLst/>
              </a:prstGeom>
              <a:solidFill>
                <a:srgbClr val="FFFF00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buClrTx/>
                  <a:defRPr/>
                </a:pPr>
                <a:endParaRPr lang="en-US" kern="1200">
                  <a:solidFill>
                    <a:prstClr val="black"/>
                  </a:solidFill>
                  <a:latin typeface="Calibri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13" name="Rectangle 7">
                <a:extLst>
                  <a:ext uri="{FF2B5EF4-FFF2-40B4-BE49-F238E27FC236}">
                    <a16:creationId xmlns:a16="http://schemas.microsoft.com/office/drawing/2014/main" id="{4D4A2B38-D5CD-4DE4-9ACE-3D038890AA0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12523" y="4664076"/>
                <a:ext cx="2438400" cy="685800"/>
              </a:xfrm>
              <a:prstGeom prst="rect">
                <a:avLst/>
              </a:prstGeom>
              <a:solidFill>
                <a:srgbClr val="00B0F0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buClrTx/>
                  <a:defRPr/>
                </a:pPr>
                <a:endParaRPr lang="en-US" kern="1200">
                  <a:solidFill>
                    <a:prstClr val="black"/>
                  </a:solidFill>
                  <a:latin typeface="Calibri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14" name="Line 8">
                <a:extLst>
                  <a:ext uri="{FF2B5EF4-FFF2-40B4-BE49-F238E27FC236}">
                    <a16:creationId xmlns:a16="http://schemas.microsoft.com/office/drawing/2014/main" id="{1A64AA1C-9688-48BE-B5DB-2168EA489E5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412523" y="3978276"/>
                <a:ext cx="243840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prstDash val="lgDash"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buClrTx/>
                  <a:defRPr/>
                </a:pPr>
                <a:endParaRPr lang="en-US" kern="1200">
                  <a:solidFill>
                    <a:prstClr val="black"/>
                  </a:solidFill>
                  <a:latin typeface="Calibri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15" name="Line 9">
                <a:extLst>
                  <a:ext uri="{FF2B5EF4-FFF2-40B4-BE49-F238E27FC236}">
                    <a16:creationId xmlns:a16="http://schemas.microsoft.com/office/drawing/2014/main" id="{89843321-BC10-4D8B-AEEF-2248F6B982E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412523" y="2143037"/>
                <a:ext cx="243840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prstDash val="lgDash"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buClrTx/>
                  <a:defRPr/>
                </a:pPr>
                <a:endParaRPr lang="en-US" kern="1200">
                  <a:solidFill>
                    <a:prstClr val="black"/>
                  </a:solidFill>
                  <a:latin typeface="Calibri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16" name="Text Box 10">
                <a:extLst>
                  <a:ext uri="{FF2B5EF4-FFF2-40B4-BE49-F238E27FC236}">
                    <a16:creationId xmlns:a16="http://schemas.microsoft.com/office/drawing/2014/main" id="{5A28DA90-E7F1-4FA8-BBBC-DF3A2BC86BE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199051" y="5440678"/>
                <a:ext cx="841898" cy="61555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>
                  <a:buClrTx/>
                  <a:defRPr/>
                </a:pPr>
                <a:r>
                  <a:rPr lang="en-US" sz="2400" kern="1200" dirty="0">
                    <a:solidFill>
                      <a:prstClr val="black"/>
                    </a:solidFill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code</a:t>
                </a:r>
              </a:p>
            </p:txBody>
          </p:sp>
          <p:sp>
            <p:nvSpPr>
              <p:cNvPr id="17" name="Text Box 11">
                <a:extLst>
                  <a:ext uri="{FF2B5EF4-FFF2-40B4-BE49-F238E27FC236}">
                    <a16:creationId xmlns:a16="http://schemas.microsoft.com/office/drawing/2014/main" id="{DBDA8B76-611E-4377-B143-3C934C1E8A9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834685" y="4676777"/>
                <a:ext cx="1632178" cy="61555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>
                  <a:buClrTx/>
                  <a:defRPr/>
                </a:pPr>
                <a:r>
                  <a:rPr lang="en-US" sz="2400" kern="1200" dirty="0">
                    <a:solidFill>
                      <a:prstClr val="black"/>
                    </a:solidFill>
                    <a:latin typeface="Lato Black" panose="020F0502020204030203" pitchFamily="34" charset="0"/>
                    <a:ea typeface="Lato Black" panose="020F0502020204030203" pitchFamily="34" charset="0"/>
                    <a:cs typeface="Lato Black" panose="020F0502020204030203" pitchFamily="34" charset="0"/>
                  </a:rPr>
                  <a:t>static data</a:t>
                </a:r>
              </a:p>
            </p:txBody>
          </p:sp>
          <p:sp>
            <p:nvSpPr>
              <p:cNvPr id="18" name="Text Box 12">
                <a:extLst>
                  <a:ext uri="{FF2B5EF4-FFF2-40B4-BE49-F238E27FC236}">
                    <a16:creationId xmlns:a16="http://schemas.microsoft.com/office/drawing/2014/main" id="{FD25621F-D910-49C8-A5FF-1DDD7B60F5C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229022" y="3990975"/>
                <a:ext cx="843501" cy="61555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>
                  <a:buClrTx/>
                  <a:defRPr/>
                </a:pPr>
                <a:r>
                  <a:rPr lang="en-US" sz="2400" kern="1200" dirty="0">
                    <a:solidFill>
                      <a:prstClr val="black"/>
                    </a:solidFill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heap</a:t>
                </a:r>
              </a:p>
            </p:txBody>
          </p:sp>
          <p:sp>
            <p:nvSpPr>
              <p:cNvPr id="19" name="Text Box 13">
                <a:extLst>
                  <a:ext uri="{FF2B5EF4-FFF2-40B4-BE49-F238E27FC236}">
                    <a16:creationId xmlns:a16="http://schemas.microsoft.com/office/drawing/2014/main" id="{D35B3FD6-7FE6-433F-8074-AA4FAD15A5A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208183" y="1616076"/>
                <a:ext cx="885179" cy="61555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>
                  <a:buClrTx/>
                  <a:defRPr/>
                </a:pPr>
                <a:r>
                  <a:rPr lang="en-US" sz="2400" kern="1200" dirty="0">
                    <a:solidFill>
                      <a:prstClr val="black"/>
                    </a:solidFill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stack</a:t>
                </a:r>
              </a:p>
            </p:txBody>
          </p:sp>
          <p:sp>
            <p:nvSpPr>
              <p:cNvPr id="20" name="Line 14">
                <a:extLst>
                  <a:ext uri="{FF2B5EF4-FFF2-40B4-BE49-F238E27FC236}">
                    <a16:creationId xmlns:a16="http://schemas.microsoft.com/office/drawing/2014/main" id="{B4574225-9E7D-4EDA-A276-6548CAB785D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631723" y="3597276"/>
                <a:ext cx="0" cy="381000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buClrTx/>
                  <a:defRPr/>
                </a:pPr>
                <a:endParaRPr lang="en-US" kern="1200">
                  <a:solidFill>
                    <a:prstClr val="black"/>
                  </a:solidFill>
                  <a:latin typeface="Calibri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21" name="Line 15">
                <a:extLst>
                  <a:ext uri="{FF2B5EF4-FFF2-40B4-BE49-F238E27FC236}">
                    <a16:creationId xmlns:a16="http://schemas.microsoft.com/office/drawing/2014/main" id="{61125FE8-F924-41C8-BACF-9549560633F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31723" y="2149476"/>
                <a:ext cx="0" cy="381000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buClrTx/>
                  <a:defRPr/>
                </a:pPr>
                <a:endParaRPr lang="en-US" kern="1200">
                  <a:solidFill>
                    <a:prstClr val="black"/>
                  </a:solidFill>
                  <a:latin typeface="Calibri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22" name="Text Box 17">
                <a:extLst>
                  <a:ext uri="{FF2B5EF4-FFF2-40B4-BE49-F238E27FC236}">
                    <a16:creationId xmlns:a16="http://schemas.microsoft.com/office/drawing/2014/main" id="{3737F842-965E-46AB-B02F-31CFEC2093C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796697" y="1088604"/>
                <a:ext cx="1646605" cy="49244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>
                  <a:buClrTx/>
                  <a:defRPr/>
                </a:pPr>
                <a:r>
                  <a:rPr lang="en-US" b="1" kern="1200" dirty="0">
                    <a:solidFill>
                      <a:prstClr val="black"/>
                    </a:solidFill>
                    <a:latin typeface="Inconsolata" panose="020B0609030003000000" pitchFamily="49" charset="0"/>
                    <a:ea typeface="ＭＳ Ｐゴシック" charset="-128"/>
                    <a:cs typeface="Courier"/>
                  </a:rPr>
                  <a:t>~ 0xFFFFFFFF</a:t>
                </a:r>
                <a:endParaRPr lang="en-US" sz="1600" b="1" kern="1200" dirty="0">
                  <a:solidFill>
                    <a:prstClr val="black"/>
                  </a:solidFill>
                  <a:latin typeface="Inconsolata" panose="020B0609030003000000" pitchFamily="49" charset="0"/>
                  <a:ea typeface="ＭＳ Ｐゴシック" charset="-128"/>
                  <a:cs typeface="Courier"/>
                </a:endParaRPr>
              </a:p>
            </p:txBody>
          </p:sp>
          <p:sp>
            <p:nvSpPr>
              <p:cNvPr id="23" name="Text Box 18">
                <a:extLst>
                  <a:ext uri="{FF2B5EF4-FFF2-40B4-BE49-F238E27FC236}">
                    <a16:creationId xmlns:a16="http://schemas.microsoft.com/office/drawing/2014/main" id="{6211A7D5-4041-46D1-BC6B-471CEF0F7BE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827468" y="6190869"/>
                <a:ext cx="1646605" cy="49244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>
                  <a:buClrTx/>
                  <a:defRPr/>
                </a:pPr>
                <a:r>
                  <a:rPr lang="en-US" b="1" kern="1200" dirty="0">
                    <a:solidFill>
                      <a:prstClr val="black"/>
                    </a:solidFill>
                    <a:latin typeface="Inconsolata" panose="020B0609030003000000" pitchFamily="49" charset="0"/>
                    <a:ea typeface="ＭＳ Ｐゴシック" charset="-128"/>
                    <a:cs typeface="Courier"/>
                  </a:rPr>
                  <a:t>~ 0x00000000</a:t>
                </a:r>
                <a:endParaRPr lang="en-US" sz="1600" b="1" kern="1200" dirty="0">
                  <a:solidFill>
                    <a:prstClr val="black"/>
                  </a:solidFill>
                  <a:latin typeface="Inconsolata" panose="020B0609030003000000" pitchFamily="49" charset="0"/>
                  <a:ea typeface="ＭＳ Ｐゴシック" charset="-128"/>
                  <a:cs typeface="Courier"/>
                </a:endParaRP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4756699C-614A-465F-92BE-2E32A812EE8B}"/>
                  </a:ext>
                </a:extLst>
              </p:cNvPr>
              <p:cNvSpPr txBox="1"/>
              <p:nvPr/>
            </p:nvSpPr>
            <p:spPr>
              <a:xfrm>
                <a:off x="6655946" y="33279"/>
                <a:ext cx="1989647" cy="8617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buClrTx/>
                </a:pPr>
                <a:r>
                  <a:rPr lang="en-US" dirty="0">
                    <a:solidFill>
                      <a:prstClr val="black"/>
                    </a:solidFill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Potential</a:t>
                </a:r>
                <a:r>
                  <a:rPr lang="en-US" kern="1200" dirty="0">
                    <a:solidFill>
                      <a:prstClr val="black"/>
                    </a:solidFill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 Layout</a:t>
                </a:r>
              </a:p>
              <a:p>
                <a:pPr algn="ctr">
                  <a:buClrTx/>
                </a:pPr>
                <a:r>
                  <a:rPr lang="en-US" kern="1200" dirty="0">
                    <a:solidFill>
                      <a:prstClr val="black"/>
                    </a:solidFill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(32-bit addresses)</a:t>
                </a:r>
              </a:p>
            </p:txBody>
          </p:sp>
        </p:grpSp>
      </p:grp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6D3DC64F-2EE7-4967-82A3-E0C0484B23A3}"/>
              </a:ext>
            </a:extLst>
          </p:cNvPr>
          <p:cNvSpPr txBox="1">
            <a:spLocks/>
          </p:cNvSpPr>
          <p:nvPr/>
        </p:nvSpPr>
        <p:spPr>
          <a:xfrm>
            <a:off x="165101" y="2179319"/>
            <a:ext cx="5960491" cy="352411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FF0000"/>
              </a:buClr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buNone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int </a:t>
            </a:r>
            <a:r>
              <a:rPr lang="en-US" sz="2400" dirty="0" err="1">
                <a:latin typeface="Inconsolata" panose="020B0609030003000000" pitchFamily="49" charset="0"/>
              </a:rPr>
              <a:t>my_static_var</a:t>
            </a:r>
            <a:r>
              <a:rPr lang="en-US" sz="2400" dirty="0">
                <a:latin typeface="Inconsolata" panose="020B0609030003000000" pitchFamily="49" charset="0"/>
              </a:rPr>
              <a:t> = 1;</a:t>
            </a:r>
          </a:p>
          <a:p>
            <a:pPr marL="0" indent="0">
              <a:spcBef>
                <a:spcPts val="600"/>
              </a:spcBef>
              <a:buNone/>
            </a:pPr>
            <a:endParaRPr lang="en-US" sz="2400" dirty="0">
              <a:latin typeface="Inconsolata" panose="020B0609030003000000" pitchFamily="49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int</a:t>
            </a:r>
            <a:r>
              <a:rPr lang="en-US" sz="2400" dirty="0">
                <a:latin typeface="Inconsolata" panose="020B0609030003000000" pitchFamily="49" charset="0"/>
              </a:rPr>
              <a:t> factorial(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int</a:t>
            </a:r>
            <a:r>
              <a:rPr lang="en-US" sz="2400" dirty="0">
                <a:latin typeface="Inconsolata" panose="020B0609030003000000" pitchFamily="49" charset="0"/>
              </a:rPr>
              <a:t> n) {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400" dirty="0">
                <a:latin typeface="Inconsolata" panose="020B0609030003000000" pitchFamily="49" charset="0"/>
              </a:rPr>
              <a:t> 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if</a:t>
            </a:r>
            <a:r>
              <a:rPr lang="en-US" sz="2400" dirty="0">
                <a:latin typeface="Inconsolata" panose="020B0609030003000000" pitchFamily="49" charset="0"/>
              </a:rPr>
              <a:t> (n &lt;= 1) {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return</a:t>
            </a:r>
            <a:r>
              <a:rPr lang="en-US" sz="2400" dirty="0">
                <a:latin typeface="Inconsolata" panose="020B0609030003000000" pitchFamily="49" charset="0"/>
              </a:rPr>
              <a:t> </a:t>
            </a:r>
            <a:r>
              <a:rPr lang="en-US" sz="2400" dirty="0" err="1">
                <a:latin typeface="Inconsolata" panose="020B0609030003000000" pitchFamily="49" charset="0"/>
              </a:rPr>
              <a:t>my_static_var</a:t>
            </a:r>
            <a:r>
              <a:rPr lang="en-US" sz="2400" dirty="0">
                <a:latin typeface="Inconsolata" panose="020B0609030003000000" pitchFamily="49" charset="0"/>
              </a:rPr>
              <a:t>; }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400" dirty="0">
                <a:latin typeface="Inconsolata" panose="020B0609030003000000" pitchFamily="49" charset="0"/>
              </a:rPr>
              <a:t> 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return</a:t>
            </a:r>
            <a:r>
              <a:rPr lang="en-US" sz="2400" dirty="0">
                <a:latin typeface="Inconsolata" panose="020B0609030003000000" pitchFamily="49" charset="0"/>
              </a:rPr>
              <a:t> n * factorial(n - 1);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400" dirty="0">
                <a:latin typeface="Inconsolata" panose="020B0609030003000000" pitchFamily="49" charset="0"/>
              </a:rPr>
              <a:t>}</a:t>
            </a:r>
          </a:p>
          <a:p>
            <a:pPr marL="0" indent="0">
              <a:spcBef>
                <a:spcPts val="600"/>
              </a:spcBef>
              <a:buNone/>
            </a:pPr>
            <a:endParaRPr lang="en-US" sz="2400" dirty="0">
              <a:latin typeface="Inconsolata" panose="020B0609030003000000" pitchFamily="49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void</a:t>
            </a:r>
            <a:r>
              <a:rPr lang="en-US" sz="2400" dirty="0">
                <a:latin typeface="Inconsolata" panose="020B0609030003000000" pitchFamily="49" charset="0"/>
              </a:rPr>
              <a:t> main(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void</a:t>
            </a:r>
            <a:r>
              <a:rPr lang="en-US" sz="2400" dirty="0">
                <a:latin typeface="Inconsolata" panose="020B0609030003000000" pitchFamily="49" charset="0"/>
              </a:rPr>
              <a:t>) {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400" dirty="0">
                <a:latin typeface="Inconsolata" panose="020B0609030003000000" pitchFamily="49" charset="0"/>
              </a:rPr>
              <a:t>  factorial(5);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400" dirty="0">
                <a:latin typeface="Inconsolata" panose="020B0609030003000000" pitchFamily="49" charset="0"/>
              </a:rPr>
              <a:t>}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129E807B-538A-4498-990C-CDBA04C23B98}"/>
              </a:ext>
            </a:extLst>
          </p:cNvPr>
          <p:cNvSpPr/>
          <p:nvPr/>
        </p:nvSpPr>
        <p:spPr>
          <a:xfrm>
            <a:off x="165101" y="2112818"/>
            <a:ext cx="3450935" cy="505691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153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077221-CBA2-44F1-9627-6DC83F00AA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 Memory Model: The Stack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42DE8B-4B2F-4309-85FF-B75961CD3D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619" y="849976"/>
            <a:ext cx="6150721" cy="4179729"/>
          </a:xfrm>
        </p:spPr>
        <p:txBody>
          <a:bodyPr/>
          <a:lstStyle/>
          <a:p>
            <a:r>
              <a:rPr lang="en-US" dirty="0"/>
              <a:t>The Stack is a space for temporary dynamic data.</a:t>
            </a:r>
          </a:p>
          <a:p>
            <a:pPr lvl="1"/>
            <a:r>
              <a:rPr lang="en-US" dirty="0"/>
              <a:t>Holds local variables and function arguments.</a:t>
            </a:r>
          </a:p>
          <a:p>
            <a:pPr lvl="1"/>
            <a:r>
              <a:rPr lang="en-US" dirty="0"/>
              <a:t>Allocated when functions are called. Freed on return.</a:t>
            </a:r>
          </a:p>
          <a:p>
            <a:pPr lvl="1"/>
            <a:r>
              <a:rPr lang="en-US" dirty="0"/>
              <a:t>Grows “downward”! (Allocates lower addresses)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BB5B4EB-634B-4CDE-B81C-9156F724DC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CS/COE 0449 – Spring 2019/2020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42F057-96DF-4582-829B-AF2EBBBD6B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AD609-F83C-4414-814B-B5A2DF99692C}" type="slidenum">
              <a:rPr lang="en-US" smtClean="0"/>
              <a:pPr/>
              <a:t>7</a:t>
            </a:fld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56ACE726-71C5-49EA-A32C-479F03944A61}"/>
              </a:ext>
            </a:extLst>
          </p:cNvPr>
          <p:cNvGrpSpPr/>
          <p:nvPr/>
        </p:nvGrpSpPr>
        <p:grpSpPr>
          <a:xfrm>
            <a:off x="6426377" y="683672"/>
            <a:ext cx="2438400" cy="4987526"/>
            <a:chOff x="6412523" y="33279"/>
            <a:chExt cx="2438400" cy="6650033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042BE7DC-AD9B-46EF-97C0-0F87D163C3FE}"/>
                </a:ext>
              </a:extLst>
            </p:cNvPr>
            <p:cNvSpPr/>
            <p:nvPr/>
          </p:nvSpPr>
          <p:spPr>
            <a:xfrm>
              <a:off x="6412523" y="3978275"/>
              <a:ext cx="2438400" cy="678501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Tx/>
              </a:pPr>
              <a:endParaRPr lang="en-US" kern="12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9563B32-4308-47E5-A7BE-47606EE6BF09}"/>
                </a:ext>
              </a:extLst>
            </p:cNvPr>
            <p:cNvSpPr/>
            <p:nvPr/>
          </p:nvSpPr>
          <p:spPr>
            <a:xfrm>
              <a:off x="6412523" y="1616076"/>
              <a:ext cx="2438400" cy="608856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Tx/>
              </a:pPr>
              <a:endParaRPr lang="en-US" kern="1200">
                <a:solidFill>
                  <a:prstClr val="white"/>
                </a:solidFill>
                <a:latin typeface="Calibri"/>
              </a:endParaRPr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6484F583-59DE-4BAB-9878-22F9709D9B56}"/>
                </a:ext>
              </a:extLst>
            </p:cNvPr>
            <p:cNvGrpSpPr/>
            <p:nvPr/>
          </p:nvGrpSpPr>
          <p:grpSpPr>
            <a:xfrm>
              <a:off x="6412523" y="33279"/>
              <a:ext cx="2438400" cy="6650033"/>
              <a:chOff x="6412523" y="33279"/>
              <a:chExt cx="2438400" cy="6650033"/>
            </a:xfrm>
          </p:grpSpPr>
          <p:sp>
            <p:nvSpPr>
              <p:cNvPr id="10" name="Rectangle 2" descr="Wide upward diagonal">
                <a:extLst>
                  <a:ext uri="{FF2B5EF4-FFF2-40B4-BE49-F238E27FC236}">
                    <a16:creationId xmlns:a16="http://schemas.microsoft.com/office/drawing/2014/main" id="{625129B2-AD96-4E17-B046-ED56938FF45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12523" y="2149476"/>
                <a:ext cx="2438400" cy="1828800"/>
              </a:xfrm>
              <a:prstGeom prst="rect">
                <a:avLst/>
              </a:prstGeom>
              <a:pattFill prst="wdUpDiag">
                <a:fgClr>
                  <a:schemeClr val="bg2"/>
                </a:fgClr>
                <a:bgClr>
                  <a:srgbClr val="FFFFFF"/>
                </a:bgClr>
              </a:pattFill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>
                  <a:buClrTx/>
                  <a:defRPr/>
                </a:pPr>
                <a:r>
                  <a:rPr lang="en-US" sz="1800" kern="1200" dirty="0">
                    <a:solidFill>
                      <a:prstClr val="black"/>
                    </a:solidFill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currently unused but </a:t>
                </a:r>
              </a:p>
              <a:p>
                <a:pPr algn="ctr">
                  <a:buClrTx/>
                  <a:defRPr/>
                </a:pPr>
                <a:r>
                  <a:rPr lang="en-US" sz="1800" kern="1200" dirty="0">
                    <a:solidFill>
                      <a:prstClr val="black"/>
                    </a:solidFill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available memory</a:t>
                </a:r>
              </a:p>
            </p:txBody>
          </p:sp>
          <p:sp>
            <p:nvSpPr>
              <p:cNvPr id="11" name="Rectangle 5">
                <a:extLst>
                  <a:ext uri="{FF2B5EF4-FFF2-40B4-BE49-F238E27FC236}">
                    <a16:creationId xmlns:a16="http://schemas.microsoft.com/office/drawing/2014/main" id="{D0D02588-F064-4073-B951-2EAE293DDB5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12523" y="1616076"/>
                <a:ext cx="2438400" cy="4572000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buClrTx/>
                  <a:defRPr/>
                </a:pPr>
                <a:endParaRPr lang="en-US" kern="1200">
                  <a:solidFill>
                    <a:prstClr val="black"/>
                  </a:solidFill>
                  <a:latin typeface="Calibri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12" name="Rectangle 6">
                <a:extLst>
                  <a:ext uri="{FF2B5EF4-FFF2-40B4-BE49-F238E27FC236}">
                    <a16:creationId xmlns:a16="http://schemas.microsoft.com/office/drawing/2014/main" id="{AC11BD0E-3151-4222-A367-E45185417CF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12523" y="5349876"/>
                <a:ext cx="2438400" cy="838200"/>
              </a:xfrm>
              <a:prstGeom prst="rect">
                <a:avLst/>
              </a:prstGeom>
              <a:solidFill>
                <a:srgbClr val="FFFF00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buClrTx/>
                  <a:defRPr/>
                </a:pPr>
                <a:endParaRPr lang="en-US" kern="1200">
                  <a:solidFill>
                    <a:prstClr val="black"/>
                  </a:solidFill>
                  <a:latin typeface="Calibri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13" name="Rectangle 7">
                <a:extLst>
                  <a:ext uri="{FF2B5EF4-FFF2-40B4-BE49-F238E27FC236}">
                    <a16:creationId xmlns:a16="http://schemas.microsoft.com/office/drawing/2014/main" id="{4D4A2B38-D5CD-4DE4-9ACE-3D038890AA0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12523" y="4664076"/>
                <a:ext cx="2438400" cy="685800"/>
              </a:xfrm>
              <a:prstGeom prst="rect">
                <a:avLst/>
              </a:prstGeom>
              <a:solidFill>
                <a:srgbClr val="00B0F0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buClrTx/>
                  <a:defRPr/>
                </a:pPr>
                <a:endParaRPr lang="en-US" kern="1200">
                  <a:solidFill>
                    <a:prstClr val="black"/>
                  </a:solidFill>
                  <a:latin typeface="Calibri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14" name="Line 8">
                <a:extLst>
                  <a:ext uri="{FF2B5EF4-FFF2-40B4-BE49-F238E27FC236}">
                    <a16:creationId xmlns:a16="http://schemas.microsoft.com/office/drawing/2014/main" id="{1A64AA1C-9688-48BE-B5DB-2168EA489E5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412523" y="3978276"/>
                <a:ext cx="243840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prstDash val="lgDash"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buClrTx/>
                  <a:defRPr/>
                </a:pPr>
                <a:endParaRPr lang="en-US" kern="1200">
                  <a:solidFill>
                    <a:prstClr val="black"/>
                  </a:solidFill>
                  <a:latin typeface="Calibri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15" name="Line 9">
                <a:extLst>
                  <a:ext uri="{FF2B5EF4-FFF2-40B4-BE49-F238E27FC236}">
                    <a16:creationId xmlns:a16="http://schemas.microsoft.com/office/drawing/2014/main" id="{89843321-BC10-4D8B-AEEF-2248F6B982E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412523" y="2143037"/>
                <a:ext cx="243840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prstDash val="lgDash"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buClrTx/>
                  <a:defRPr/>
                </a:pPr>
                <a:endParaRPr lang="en-US" kern="1200">
                  <a:solidFill>
                    <a:prstClr val="black"/>
                  </a:solidFill>
                  <a:latin typeface="Calibri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16" name="Text Box 10">
                <a:extLst>
                  <a:ext uri="{FF2B5EF4-FFF2-40B4-BE49-F238E27FC236}">
                    <a16:creationId xmlns:a16="http://schemas.microsoft.com/office/drawing/2014/main" id="{5A28DA90-E7F1-4FA8-BBBC-DF3A2BC86BE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199051" y="5440678"/>
                <a:ext cx="841898" cy="61555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>
                  <a:buClrTx/>
                  <a:defRPr/>
                </a:pPr>
                <a:r>
                  <a:rPr lang="en-US" sz="2400" kern="1200" dirty="0">
                    <a:solidFill>
                      <a:prstClr val="black"/>
                    </a:solidFill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code</a:t>
                </a:r>
              </a:p>
            </p:txBody>
          </p:sp>
          <p:sp>
            <p:nvSpPr>
              <p:cNvPr id="17" name="Text Box 11">
                <a:extLst>
                  <a:ext uri="{FF2B5EF4-FFF2-40B4-BE49-F238E27FC236}">
                    <a16:creationId xmlns:a16="http://schemas.microsoft.com/office/drawing/2014/main" id="{DBDA8B76-611E-4377-B143-3C934C1E8A9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861135" y="4676777"/>
                <a:ext cx="1579278" cy="61555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>
                  <a:buClrTx/>
                  <a:defRPr/>
                </a:pPr>
                <a:r>
                  <a:rPr lang="en-US" sz="2400" kern="1200" dirty="0">
                    <a:solidFill>
                      <a:prstClr val="black"/>
                    </a:solidFill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static data</a:t>
                </a:r>
              </a:p>
            </p:txBody>
          </p:sp>
          <p:sp>
            <p:nvSpPr>
              <p:cNvPr id="18" name="Text Box 12">
                <a:extLst>
                  <a:ext uri="{FF2B5EF4-FFF2-40B4-BE49-F238E27FC236}">
                    <a16:creationId xmlns:a16="http://schemas.microsoft.com/office/drawing/2014/main" id="{FD25621F-D910-49C8-A5FF-1DDD7B60F5C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229022" y="3990975"/>
                <a:ext cx="843501" cy="61555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>
                  <a:buClrTx/>
                  <a:defRPr/>
                </a:pPr>
                <a:r>
                  <a:rPr lang="en-US" sz="2400" kern="1200" dirty="0">
                    <a:solidFill>
                      <a:prstClr val="black"/>
                    </a:solidFill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heap</a:t>
                </a:r>
              </a:p>
            </p:txBody>
          </p:sp>
          <p:sp>
            <p:nvSpPr>
              <p:cNvPr id="19" name="Text Box 13">
                <a:extLst>
                  <a:ext uri="{FF2B5EF4-FFF2-40B4-BE49-F238E27FC236}">
                    <a16:creationId xmlns:a16="http://schemas.microsoft.com/office/drawing/2014/main" id="{D35B3FD6-7FE6-433F-8074-AA4FAD15A5A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190550" y="1616076"/>
                <a:ext cx="920445" cy="61555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>
                  <a:buClrTx/>
                  <a:defRPr/>
                </a:pPr>
                <a:r>
                  <a:rPr lang="en-US" sz="2400" kern="1200" dirty="0">
                    <a:solidFill>
                      <a:prstClr val="black"/>
                    </a:solidFill>
                    <a:latin typeface="Lato Black" panose="020F0502020204030203" pitchFamily="34" charset="0"/>
                    <a:ea typeface="Lato Black" panose="020F0502020204030203" pitchFamily="34" charset="0"/>
                    <a:cs typeface="Lato Black" panose="020F0502020204030203" pitchFamily="34" charset="0"/>
                  </a:rPr>
                  <a:t>stack</a:t>
                </a:r>
              </a:p>
            </p:txBody>
          </p:sp>
          <p:sp>
            <p:nvSpPr>
              <p:cNvPr id="20" name="Line 14">
                <a:extLst>
                  <a:ext uri="{FF2B5EF4-FFF2-40B4-BE49-F238E27FC236}">
                    <a16:creationId xmlns:a16="http://schemas.microsoft.com/office/drawing/2014/main" id="{B4574225-9E7D-4EDA-A276-6548CAB785D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631723" y="3597276"/>
                <a:ext cx="0" cy="381000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buClrTx/>
                  <a:defRPr/>
                </a:pPr>
                <a:endParaRPr lang="en-US" kern="1200">
                  <a:solidFill>
                    <a:prstClr val="black"/>
                  </a:solidFill>
                  <a:latin typeface="Calibri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21" name="Line 15">
                <a:extLst>
                  <a:ext uri="{FF2B5EF4-FFF2-40B4-BE49-F238E27FC236}">
                    <a16:creationId xmlns:a16="http://schemas.microsoft.com/office/drawing/2014/main" id="{61125FE8-F924-41C8-BACF-9549560633F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31723" y="2149476"/>
                <a:ext cx="0" cy="381000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buClrTx/>
                  <a:defRPr/>
                </a:pPr>
                <a:endParaRPr lang="en-US" kern="1200">
                  <a:solidFill>
                    <a:prstClr val="black"/>
                  </a:solidFill>
                  <a:latin typeface="Calibri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22" name="Text Box 17">
                <a:extLst>
                  <a:ext uri="{FF2B5EF4-FFF2-40B4-BE49-F238E27FC236}">
                    <a16:creationId xmlns:a16="http://schemas.microsoft.com/office/drawing/2014/main" id="{3737F842-965E-46AB-B02F-31CFEC2093C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796697" y="1088604"/>
                <a:ext cx="1646605" cy="49244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>
                  <a:buClrTx/>
                  <a:defRPr/>
                </a:pPr>
                <a:r>
                  <a:rPr lang="en-US" b="1" kern="1200" dirty="0">
                    <a:solidFill>
                      <a:prstClr val="black"/>
                    </a:solidFill>
                    <a:latin typeface="Inconsolata" panose="020B0609030003000000" pitchFamily="49" charset="0"/>
                    <a:ea typeface="ＭＳ Ｐゴシック" charset="-128"/>
                    <a:cs typeface="Courier"/>
                  </a:rPr>
                  <a:t>~ 0xFFFFFFFF</a:t>
                </a:r>
                <a:endParaRPr lang="en-US" sz="1600" b="1" kern="1200" dirty="0">
                  <a:solidFill>
                    <a:prstClr val="black"/>
                  </a:solidFill>
                  <a:latin typeface="Inconsolata" panose="020B0609030003000000" pitchFamily="49" charset="0"/>
                  <a:ea typeface="ＭＳ Ｐゴシック" charset="-128"/>
                  <a:cs typeface="Courier"/>
                </a:endParaRPr>
              </a:p>
            </p:txBody>
          </p:sp>
          <p:sp>
            <p:nvSpPr>
              <p:cNvPr id="23" name="Text Box 18">
                <a:extLst>
                  <a:ext uri="{FF2B5EF4-FFF2-40B4-BE49-F238E27FC236}">
                    <a16:creationId xmlns:a16="http://schemas.microsoft.com/office/drawing/2014/main" id="{6211A7D5-4041-46D1-BC6B-471CEF0F7BE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827468" y="6190869"/>
                <a:ext cx="1646605" cy="49244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>
                  <a:buClrTx/>
                  <a:defRPr/>
                </a:pPr>
                <a:r>
                  <a:rPr lang="en-US" b="1" kern="1200" dirty="0">
                    <a:solidFill>
                      <a:prstClr val="black"/>
                    </a:solidFill>
                    <a:latin typeface="Inconsolata" panose="020B0609030003000000" pitchFamily="49" charset="0"/>
                    <a:ea typeface="ＭＳ Ｐゴシック" charset="-128"/>
                    <a:cs typeface="Courier"/>
                  </a:rPr>
                  <a:t>~ 0x00000000</a:t>
                </a:r>
                <a:endParaRPr lang="en-US" sz="1600" b="1" kern="1200" dirty="0">
                  <a:solidFill>
                    <a:prstClr val="black"/>
                  </a:solidFill>
                  <a:latin typeface="Inconsolata" panose="020B0609030003000000" pitchFamily="49" charset="0"/>
                  <a:ea typeface="ＭＳ Ｐゴシック" charset="-128"/>
                  <a:cs typeface="Courier"/>
                </a:endParaRP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4756699C-614A-465F-92BE-2E32A812EE8B}"/>
                  </a:ext>
                </a:extLst>
              </p:cNvPr>
              <p:cNvSpPr txBox="1"/>
              <p:nvPr/>
            </p:nvSpPr>
            <p:spPr>
              <a:xfrm>
                <a:off x="6655946" y="33279"/>
                <a:ext cx="1989647" cy="8617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buClrTx/>
                </a:pPr>
                <a:r>
                  <a:rPr lang="en-US" dirty="0">
                    <a:solidFill>
                      <a:prstClr val="black"/>
                    </a:solidFill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Potential</a:t>
                </a:r>
                <a:r>
                  <a:rPr lang="en-US" kern="1200" dirty="0">
                    <a:solidFill>
                      <a:prstClr val="black"/>
                    </a:solidFill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 Layout</a:t>
                </a:r>
              </a:p>
              <a:p>
                <a:pPr algn="ctr">
                  <a:buClrTx/>
                </a:pPr>
                <a:r>
                  <a:rPr lang="en-US" kern="1200" dirty="0">
                    <a:solidFill>
                      <a:prstClr val="black"/>
                    </a:solidFill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(32-bit addresses)</a:t>
                </a:r>
              </a:p>
            </p:txBody>
          </p:sp>
        </p:grpSp>
      </p:grp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6D3DC64F-2EE7-4967-82A3-E0C0484B23A3}"/>
              </a:ext>
            </a:extLst>
          </p:cNvPr>
          <p:cNvSpPr txBox="1">
            <a:spLocks/>
          </p:cNvSpPr>
          <p:nvPr/>
        </p:nvSpPr>
        <p:spPr>
          <a:xfrm>
            <a:off x="165101" y="2179319"/>
            <a:ext cx="5960491" cy="352411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FF0000"/>
              </a:buClr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buNone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int </a:t>
            </a:r>
            <a:r>
              <a:rPr lang="en-US" sz="2400" dirty="0" err="1">
                <a:latin typeface="Inconsolata" panose="020B0609030003000000" pitchFamily="49" charset="0"/>
              </a:rPr>
              <a:t>my_static_var</a:t>
            </a:r>
            <a:r>
              <a:rPr lang="en-US" sz="2400" dirty="0">
                <a:latin typeface="Inconsolata" panose="020B0609030003000000" pitchFamily="49" charset="0"/>
              </a:rPr>
              <a:t> = 1;</a:t>
            </a:r>
          </a:p>
          <a:p>
            <a:pPr marL="0" indent="0">
              <a:spcBef>
                <a:spcPts val="600"/>
              </a:spcBef>
              <a:buNone/>
            </a:pPr>
            <a:endParaRPr lang="en-US" sz="2400" dirty="0">
              <a:latin typeface="Inconsolata" panose="020B0609030003000000" pitchFamily="49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int</a:t>
            </a:r>
            <a:r>
              <a:rPr lang="en-US" sz="2400" dirty="0">
                <a:latin typeface="Inconsolata" panose="020B0609030003000000" pitchFamily="49" charset="0"/>
              </a:rPr>
              <a:t> factorial(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int</a:t>
            </a:r>
            <a:r>
              <a:rPr lang="en-US" sz="2400" dirty="0">
                <a:latin typeface="Inconsolata" panose="020B0609030003000000" pitchFamily="49" charset="0"/>
              </a:rPr>
              <a:t> n) {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400" dirty="0">
                <a:latin typeface="Inconsolata" panose="020B0609030003000000" pitchFamily="49" charset="0"/>
              </a:rPr>
              <a:t> 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if</a:t>
            </a:r>
            <a:r>
              <a:rPr lang="en-US" sz="2400" dirty="0">
                <a:latin typeface="Inconsolata" panose="020B0609030003000000" pitchFamily="49" charset="0"/>
              </a:rPr>
              <a:t> (n &lt;= 1) {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return</a:t>
            </a:r>
            <a:r>
              <a:rPr lang="en-US" sz="2400" dirty="0">
                <a:latin typeface="Inconsolata" panose="020B0609030003000000" pitchFamily="49" charset="0"/>
              </a:rPr>
              <a:t> </a:t>
            </a:r>
            <a:r>
              <a:rPr lang="en-US" sz="2400" dirty="0" err="1">
                <a:latin typeface="Inconsolata" panose="020B0609030003000000" pitchFamily="49" charset="0"/>
              </a:rPr>
              <a:t>my_static_var</a:t>
            </a:r>
            <a:r>
              <a:rPr lang="en-US" sz="2400" dirty="0">
                <a:latin typeface="Inconsolata" panose="020B0609030003000000" pitchFamily="49" charset="0"/>
              </a:rPr>
              <a:t>; }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400" dirty="0">
                <a:latin typeface="Inconsolata" panose="020B0609030003000000" pitchFamily="49" charset="0"/>
              </a:rPr>
              <a:t> 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return</a:t>
            </a:r>
            <a:r>
              <a:rPr lang="en-US" sz="2400" dirty="0">
                <a:latin typeface="Inconsolata" panose="020B0609030003000000" pitchFamily="49" charset="0"/>
              </a:rPr>
              <a:t> n * factorial(n - 1);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400" dirty="0">
                <a:latin typeface="Inconsolata" panose="020B0609030003000000" pitchFamily="49" charset="0"/>
              </a:rPr>
              <a:t>}</a:t>
            </a:r>
          </a:p>
          <a:p>
            <a:pPr marL="0" indent="0">
              <a:spcBef>
                <a:spcPts val="600"/>
              </a:spcBef>
              <a:buNone/>
            </a:pPr>
            <a:endParaRPr lang="en-US" sz="2400" dirty="0">
              <a:latin typeface="Inconsolata" panose="020B0609030003000000" pitchFamily="49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void</a:t>
            </a:r>
            <a:r>
              <a:rPr lang="en-US" sz="2400" dirty="0">
                <a:latin typeface="Inconsolata" panose="020B0609030003000000" pitchFamily="49" charset="0"/>
              </a:rPr>
              <a:t> main(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void</a:t>
            </a:r>
            <a:r>
              <a:rPr lang="en-US" sz="2400" dirty="0">
                <a:latin typeface="Inconsolata" panose="020B0609030003000000" pitchFamily="49" charset="0"/>
              </a:rPr>
              <a:t>) {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400" dirty="0">
                <a:latin typeface="Inconsolata" panose="020B0609030003000000" pitchFamily="49" charset="0"/>
              </a:rPr>
              <a:t>  factorial(5);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400" dirty="0">
                <a:latin typeface="Inconsolata" panose="020B0609030003000000" pitchFamily="49" charset="0"/>
              </a:rPr>
              <a:t>}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129E807B-538A-4498-990C-CDBA04C23B98}"/>
              </a:ext>
            </a:extLst>
          </p:cNvPr>
          <p:cNvSpPr/>
          <p:nvPr/>
        </p:nvSpPr>
        <p:spPr>
          <a:xfrm>
            <a:off x="2068498" y="2796397"/>
            <a:ext cx="1020932" cy="505691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Connector: Curved 29">
            <a:extLst>
              <a:ext uri="{FF2B5EF4-FFF2-40B4-BE49-F238E27FC236}">
                <a16:creationId xmlns:a16="http://schemas.microsoft.com/office/drawing/2014/main" id="{D428E823-1D12-4D80-9A21-993E4AD649FE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1612052" y="3433953"/>
            <a:ext cx="1920811" cy="1151392"/>
          </a:xfrm>
          <a:prstGeom prst="curvedConnector4">
            <a:avLst>
              <a:gd name="adj1" fmla="val 39487"/>
              <a:gd name="adj2" fmla="val 130054"/>
            </a:avLst>
          </a:prstGeom>
          <a:ln w="57150">
            <a:solidFill>
              <a:schemeClr val="accent2">
                <a:lumMod val="75000"/>
              </a:schemeClr>
            </a:solidFill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40">
            <a:extLst>
              <a:ext uri="{FF2B5EF4-FFF2-40B4-BE49-F238E27FC236}">
                <a16:creationId xmlns:a16="http://schemas.microsoft.com/office/drawing/2014/main" id="{F401FC57-85A6-4F61-8B11-FC9E99BC7385}"/>
              </a:ext>
            </a:extLst>
          </p:cNvPr>
          <p:cNvSpPr/>
          <p:nvPr/>
        </p:nvSpPr>
        <p:spPr>
          <a:xfrm>
            <a:off x="3289940" y="3503958"/>
            <a:ext cx="1020932" cy="505691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7EEDEACD-E9E3-457B-AAD9-D01297BCD75C}"/>
              </a:ext>
            </a:extLst>
          </p:cNvPr>
          <p:cNvSpPr txBox="1"/>
          <p:nvPr/>
        </p:nvSpPr>
        <p:spPr>
          <a:xfrm>
            <a:off x="2682041" y="4385281"/>
            <a:ext cx="372089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Stack Allocation allows</a:t>
            </a:r>
            <a:br>
              <a:rPr lang="en-US" dirty="0">
                <a:solidFill>
                  <a:schemeClr val="accent2">
                    <a:lumMod val="75000"/>
                  </a:schemeClr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</a:b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recursion. However, the more</a:t>
            </a:r>
            <a:br>
              <a:rPr lang="en-US" dirty="0">
                <a:solidFill>
                  <a:schemeClr val="accent2">
                    <a:lumMod val="75000"/>
                  </a:schemeClr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</a:b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you recurse, the more you</a:t>
            </a:r>
            <a:br>
              <a:rPr lang="en-US" dirty="0">
                <a:solidFill>
                  <a:schemeClr val="accent2">
                    <a:lumMod val="75000"/>
                  </a:schemeClr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</a:b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use! (Stack is only freed on return)</a:t>
            </a:r>
          </a:p>
        </p:txBody>
      </p:sp>
    </p:spTree>
    <p:extLst>
      <p:ext uri="{BB962C8B-B14F-4D97-AF65-F5344CB8AC3E}">
        <p14:creationId xmlns:p14="http://schemas.microsoft.com/office/powerpoint/2010/main" val="830370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41" grpId="0" animBg="1"/>
      <p:bldP spid="4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BF59A4-F7E9-418C-898E-B9F94C9EE9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Revisiting our past troubles: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2B5D43-29D8-4111-AD6F-92785CD759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825" y="678180"/>
            <a:ext cx="8845075" cy="5120640"/>
          </a:xfrm>
        </p:spPr>
        <p:txBody>
          <a:bodyPr>
            <a:normAutofit fontScale="85000" lnSpcReduction="20000"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en-US" sz="2000" dirty="0">
                <a:solidFill>
                  <a:srgbClr val="7030A0"/>
                </a:solidFill>
                <a:latin typeface="Inconsolata" panose="020B0609030003000000" pitchFamily="49" charset="0"/>
              </a:rPr>
              <a:t>#include </a:t>
            </a:r>
            <a:r>
              <a:rPr lang="en-US" sz="2000" dirty="0">
                <a:latin typeface="Inconsolata" panose="020B0609030003000000" pitchFamily="49" charset="0"/>
              </a:rPr>
              <a:t>&lt;</a:t>
            </a:r>
            <a:r>
              <a:rPr lang="en-US" sz="2000" dirty="0" err="1">
                <a:solidFill>
                  <a:schemeClr val="accent2">
                    <a:lumMod val="75000"/>
                  </a:schemeClr>
                </a:solidFill>
                <a:latin typeface="Inconsolata" panose="020B0609030003000000" pitchFamily="49" charset="0"/>
              </a:rPr>
              <a:t>stdio.h</a:t>
            </a:r>
            <a:r>
              <a:rPr lang="en-US" sz="2000" dirty="0">
                <a:latin typeface="Inconsolata" panose="020B0609030003000000" pitchFamily="49" charset="0"/>
              </a:rPr>
              <a:t>&gt; 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Inconsolata" panose="020B0609030003000000" pitchFamily="49" charset="0"/>
              </a:rPr>
              <a:t>  // Gives us '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Inconsolata" panose="020B0609030003000000" pitchFamily="49" charset="0"/>
              </a:rPr>
              <a:t>printf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Inconsolata" panose="020B0609030003000000" pitchFamily="49" charset="0"/>
              </a:rPr>
              <a:t>'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000" dirty="0">
                <a:solidFill>
                  <a:srgbClr val="7030A0"/>
                </a:solidFill>
                <a:latin typeface="Inconsolata" panose="020B0609030003000000" pitchFamily="49" charset="0"/>
              </a:rPr>
              <a:t>#include </a:t>
            </a:r>
            <a:r>
              <a:rPr lang="en-US" sz="2000" dirty="0">
                <a:latin typeface="Inconsolata" panose="020B0609030003000000" pitchFamily="49" charset="0"/>
              </a:rPr>
              <a:t>&lt;</a:t>
            </a:r>
            <a:r>
              <a:rPr lang="en-US" sz="2000" dirty="0" err="1">
                <a:solidFill>
                  <a:schemeClr val="accent2">
                    <a:lumMod val="75000"/>
                  </a:schemeClr>
                </a:solidFill>
                <a:latin typeface="Inconsolata" panose="020B0609030003000000" pitchFamily="49" charset="0"/>
              </a:rPr>
              <a:t>stdlib.h</a:t>
            </a:r>
            <a:r>
              <a:rPr lang="en-US" sz="2000" dirty="0">
                <a:latin typeface="Inconsolata" panose="020B0609030003000000" pitchFamily="49" charset="0"/>
              </a:rPr>
              <a:t>&gt; 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Inconsolata" panose="020B0609030003000000" pitchFamily="49" charset="0"/>
              </a:rPr>
              <a:t> // Gives us 'rand' which returns a random-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Inconsolata" panose="020B0609030003000000" pitchFamily="49" charset="0"/>
              </a:rPr>
              <a:t>ish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Inconsolata" panose="020B0609030003000000" pitchFamily="49" charset="0"/>
              </a:rPr>
              <a:t> int</a:t>
            </a:r>
          </a:p>
          <a:p>
            <a:pPr marL="0" indent="0">
              <a:spcBef>
                <a:spcPts val="600"/>
              </a:spcBef>
              <a:buNone/>
            </a:pPr>
            <a:endParaRPr lang="en-US" sz="2000" dirty="0">
              <a:solidFill>
                <a:schemeClr val="accent1">
                  <a:lumMod val="75000"/>
                </a:schemeClr>
              </a:solidFill>
              <a:latin typeface="Inconsolata" panose="020B0609030003000000" pitchFamily="49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void </a:t>
            </a:r>
            <a:r>
              <a:rPr lang="en-US" sz="2000" dirty="0" err="1">
                <a:latin typeface="Inconsolata" panose="020B0609030003000000" pitchFamily="49" charset="0"/>
              </a:rPr>
              <a:t>undefined_local</a:t>
            </a:r>
            <a:r>
              <a:rPr lang="en-US" sz="2000" dirty="0">
                <a:latin typeface="Inconsolata" panose="020B0609030003000000" pitchFamily="49" charset="0"/>
              </a:rPr>
              <a:t>() {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000" dirty="0">
                <a:latin typeface="Inconsolata" panose="020B0609030003000000" pitchFamily="49" charset="0"/>
              </a:rPr>
              <a:t>  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int </a:t>
            </a:r>
            <a:r>
              <a:rPr lang="en-US" sz="2000" dirty="0">
                <a:latin typeface="Inconsolata" panose="020B0609030003000000" pitchFamily="49" charset="0"/>
              </a:rPr>
              <a:t>x;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000" dirty="0">
                <a:latin typeface="Inconsolata" panose="020B0609030003000000" pitchFamily="49" charset="0"/>
              </a:rPr>
              <a:t>  </a:t>
            </a:r>
            <a:r>
              <a:rPr lang="en-US" sz="2000" dirty="0" err="1">
                <a:latin typeface="Inconsolata" panose="020B0609030003000000" pitchFamily="49" charset="0"/>
              </a:rPr>
              <a:t>printf</a:t>
            </a:r>
            <a:r>
              <a:rPr lang="en-US" sz="2000" dirty="0">
                <a:latin typeface="Inconsolata" panose="020B0609030003000000" pitchFamily="49" charset="0"/>
              </a:rPr>
              <a:t>(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Inconsolata" panose="020B0609030003000000" pitchFamily="49" charset="0"/>
              </a:rPr>
              <a:t>"x = %d\n"</a:t>
            </a:r>
            <a:r>
              <a:rPr lang="en-US" sz="2000" dirty="0">
                <a:latin typeface="Inconsolata" panose="020B0609030003000000" pitchFamily="49" charset="0"/>
              </a:rPr>
              <a:t>, x);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000" dirty="0">
                <a:latin typeface="Inconsolata" panose="020B0609030003000000" pitchFamily="49" charset="0"/>
              </a:rPr>
              <a:t>}</a:t>
            </a:r>
          </a:p>
          <a:p>
            <a:pPr marL="0" indent="0">
              <a:spcBef>
                <a:spcPts val="600"/>
              </a:spcBef>
              <a:buNone/>
            </a:pPr>
            <a:endParaRPr lang="en-US" sz="2000" dirty="0">
              <a:solidFill>
                <a:schemeClr val="accent1">
                  <a:lumMod val="75000"/>
                </a:schemeClr>
              </a:solidFill>
              <a:latin typeface="Inconsolata" panose="020B0609030003000000" pitchFamily="49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void</a:t>
            </a:r>
            <a:r>
              <a:rPr lang="en-US" sz="2000" dirty="0">
                <a:latin typeface="Inconsolata" panose="020B0609030003000000" pitchFamily="49" charset="0"/>
              </a:rPr>
              <a:t> </a:t>
            </a:r>
            <a:r>
              <a:rPr lang="en-US" sz="2000" dirty="0" err="1">
                <a:latin typeface="Inconsolata" panose="020B0609030003000000" pitchFamily="49" charset="0"/>
              </a:rPr>
              <a:t>some_calc</a:t>
            </a:r>
            <a:r>
              <a:rPr lang="en-US" sz="2000" dirty="0">
                <a:latin typeface="Inconsolata" panose="020B0609030003000000" pitchFamily="49" charset="0"/>
              </a:rPr>
              <a:t>(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int</a:t>
            </a:r>
            <a:r>
              <a:rPr lang="en-US" sz="2000" dirty="0">
                <a:latin typeface="Inconsolata" panose="020B0609030003000000" pitchFamily="49" charset="0"/>
              </a:rPr>
              <a:t> a) {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000" dirty="0">
                <a:latin typeface="Inconsolata" panose="020B0609030003000000" pitchFamily="49" charset="0"/>
              </a:rPr>
              <a:t>  a = a % 2 ? rand() : -a;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000" dirty="0">
                <a:latin typeface="Inconsolata" panose="020B0609030003000000" pitchFamily="49" charset="0"/>
              </a:rPr>
              <a:t>}</a:t>
            </a:r>
          </a:p>
          <a:p>
            <a:pPr marL="0" indent="0">
              <a:spcBef>
                <a:spcPts val="600"/>
              </a:spcBef>
              <a:buNone/>
            </a:pPr>
            <a:endParaRPr lang="en-US" sz="2000" dirty="0">
              <a:solidFill>
                <a:schemeClr val="accent1">
                  <a:lumMod val="75000"/>
                </a:schemeClr>
              </a:solidFill>
              <a:latin typeface="Inconsolata" panose="020B0609030003000000" pitchFamily="49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int</a:t>
            </a:r>
            <a:r>
              <a:rPr lang="en-US" sz="2000" dirty="0">
                <a:latin typeface="Inconsolata" panose="020B0609030003000000" pitchFamily="49" charset="0"/>
              </a:rPr>
              <a:t> main(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void</a:t>
            </a:r>
            <a:r>
              <a:rPr lang="en-US" sz="2000" dirty="0">
                <a:latin typeface="Inconsolata" panose="020B0609030003000000" pitchFamily="49" charset="0"/>
              </a:rPr>
              <a:t>) {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000" dirty="0">
                <a:latin typeface="Inconsolata" panose="020B0609030003000000" pitchFamily="49" charset="0"/>
              </a:rPr>
              <a:t>  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for</a:t>
            </a:r>
            <a:r>
              <a:rPr lang="en-US" sz="2000" dirty="0">
                <a:latin typeface="Inconsolata" panose="020B0609030003000000" pitchFamily="49" charset="0"/>
              </a:rPr>
              <a:t> (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int</a:t>
            </a:r>
            <a:r>
              <a:rPr lang="en-US" sz="2000" dirty="0">
                <a:latin typeface="Inconsolata" panose="020B0609030003000000" pitchFamily="49" charset="0"/>
              </a:rPr>
              <a:t> </a:t>
            </a:r>
            <a:r>
              <a:rPr lang="en-US" sz="2000" dirty="0" err="1">
                <a:latin typeface="Inconsolata" panose="020B0609030003000000" pitchFamily="49" charset="0"/>
              </a:rPr>
              <a:t>i</a:t>
            </a:r>
            <a:r>
              <a:rPr lang="en-US" sz="2000" dirty="0">
                <a:latin typeface="Inconsolata" panose="020B0609030003000000" pitchFamily="49" charset="0"/>
              </a:rPr>
              <a:t> = 0; </a:t>
            </a:r>
            <a:r>
              <a:rPr lang="en-US" sz="2000" dirty="0" err="1">
                <a:latin typeface="Inconsolata" panose="020B0609030003000000" pitchFamily="49" charset="0"/>
              </a:rPr>
              <a:t>i</a:t>
            </a:r>
            <a:r>
              <a:rPr lang="en-US" sz="2000" dirty="0">
                <a:latin typeface="Inconsolata" panose="020B0609030003000000" pitchFamily="49" charset="0"/>
              </a:rPr>
              <a:t> &lt; 5; </a:t>
            </a:r>
            <a:r>
              <a:rPr lang="en-US" sz="2000" dirty="0" err="1">
                <a:latin typeface="Inconsolata" panose="020B0609030003000000" pitchFamily="49" charset="0"/>
              </a:rPr>
              <a:t>i</a:t>
            </a:r>
            <a:r>
              <a:rPr lang="en-US" sz="2000" dirty="0">
                <a:latin typeface="Inconsolata" panose="020B0609030003000000" pitchFamily="49" charset="0"/>
              </a:rPr>
              <a:t>++) {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000" dirty="0">
                <a:latin typeface="Inconsolata" panose="020B0609030003000000" pitchFamily="49" charset="0"/>
              </a:rPr>
              <a:t>    </a:t>
            </a:r>
            <a:r>
              <a:rPr lang="en-US" sz="2000" dirty="0" err="1">
                <a:latin typeface="Inconsolata" panose="020B0609030003000000" pitchFamily="49" charset="0"/>
              </a:rPr>
              <a:t>some_calc</a:t>
            </a:r>
            <a:r>
              <a:rPr lang="en-US" sz="2000" dirty="0">
                <a:latin typeface="Inconsolata" panose="020B0609030003000000" pitchFamily="49" charset="0"/>
              </a:rPr>
              <a:t>(</a:t>
            </a:r>
            <a:r>
              <a:rPr lang="en-US" sz="2000" dirty="0" err="1">
                <a:latin typeface="Inconsolata" panose="020B0609030003000000" pitchFamily="49" charset="0"/>
              </a:rPr>
              <a:t>i</a:t>
            </a:r>
            <a:r>
              <a:rPr lang="en-US" sz="2000" dirty="0">
                <a:latin typeface="Inconsolata" panose="020B0609030003000000" pitchFamily="49" charset="0"/>
              </a:rPr>
              <a:t> * </a:t>
            </a:r>
            <a:r>
              <a:rPr lang="en-US" sz="2000" dirty="0" err="1">
                <a:latin typeface="Inconsolata" panose="020B0609030003000000" pitchFamily="49" charset="0"/>
              </a:rPr>
              <a:t>i</a:t>
            </a:r>
            <a:r>
              <a:rPr lang="en-US" sz="2000" dirty="0">
                <a:latin typeface="Inconsolata" panose="020B0609030003000000" pitchFamily="49" charset="0"/>
              </a:rPr>
              <a:t>);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000" dirty="0">
                <a:latin typeface="Inconsolata" panose="020B0609030003000000" pitchFamily="49" charset="0"/>
              </a:rPr>
              <a:t>    </a:t>
            </a:r>
            <a:r>
              <a:rPr lang="en-US" sz="2000" dirty="0" err="1">
                <a:latin typeface="Inconsolata" panose="020B0609030003000000" pitchFamily="49" charset="0"/>
              </a:rPr>
              <a:t>undefined_local</a:t>
            </a:r>
            <a:r>
              <a:rPr lang="en-US" sz="2000" dirty="0">
                <a:latin typeface="Inconsolata" panose="020B0609030003000000" pitchFamily="49" charset="0"/>
              </a:rPr>
              <a:t>();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000" dirty="0">
                <a:latin typeface="Inconsolata" panose="020B0609030003000000" pitchFamily="49" charset="0"/>
              </a:rPr>
              <a:t>  }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  return</a:t>
            </a:r>
            <a:r>
              <a:rPr lang="en-US" sz="2000" dirty="0">
                <a:latin typeface="Inconsolata" panose="020B0609030003000000" pitchFamily="49" charset="0"/>
              </a:rPr>
              <a:t> 0;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000" dirty="0">
                <a:latin typeface="Inconsolata" panose="020B0609030003000000" pitchFamily="49" charset="0"/>
              </a:rPr>
              <a:t>}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D0AB91D-1CF8-4CA4-AA63-D03224A74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AD609-F83C-4414-814B-B5A2DF99692C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6AC282D-C5DB-444B-8B2E-443C3DDCFA8C}"/>
              </a:ext>
            </a:extLst>
          </p:cNvPr>
          <p:cNvSpPr txBox="1"/>
          <p:nvPr/>
        </p:nvSpPr>
        <p:spPr>
          <a:xfrm>
            <a:off x="2806363" y="5209197"/>
            <a:ext cx="57743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>
                <a:solidFill>
                  <a:srgbClr val="AB5DA5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Q</a:t>
            </a:r>
            <a:r>
              <a:rPr lang="en-US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: Hmm. Where is the value for ‘x’ coming from? Why?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CC8C75AA-85A4-42FD-B06C-B64BE9F0AF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092993" y="755118"/>
            <a:ext cx="759633" cy="114890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A7B237C0-D828-4120-B825-E505447E969F}"/>
              </a:ext>
            </a:extLst>
          </p:cNvPr>
          <p:cNvSpPr/>
          <p:nvPr/>
        </p:nvSpPr>
        <p:spPr>
          <a:xfrm>
            <a:off x="7209815" y="2114203"/>
            <a:ext cx="1836420" cy="2324100"/>
          </a:xfrm>
          <a:prstGeom prst="rect">
            <a:avLst/>
          </a:prstGeom>
          <a:solidFill>
            <a:srgbClr val="091C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E833251-C250-4081-8A31-9A1CF4D751A4}"/>
              </a:ext>
            </a:extLst>
          </p:cNvPr>
          <p:cNvSpPr/>
          <p:nvPr/>
        </p:nvSpPr>
        <p:spPr>
          <a:xfrm>
            <a:off x="7025741" y="2060942"/>
            <a:ext cx="1836420" cy="2324100"/>
          </a:xfrm>
          <a:prstGeom prst="rect">
            <a:avLst/>
          </a:prstGeom>
          <a:solidFill>
            <a:srgbClr val="3554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7FF3605-741C-4182-8841-617D5DA068BD}"/>
              </a:ext>
            </a:extLst>
          </p:cNvPr>
          <p:cNvSpPr txBox="1"/>
          <p:nvPr/>
        </p:nvSpPr>
        <p:spPr>
          <a:xfrm>
            <a:off x="7125199" y="2084338"/>
            <a:ext cx="1813958" cy="2308324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latin typeface="Inconsolata" panose="020B0609030003000000" pitchFamily="49" charset="0"/>
              </a:rPr>
              <a:t>Output:</a:t>
            </a:r>
          </a:p>
          <a:p>
            <a:endParaRPr lang="en-US" dirty="0">
              <a:latin typeface="Inconsolata" panose="020B0609030003000000" pitchFamily="49" charset="0"/>
            </a:endParaRPr>
          </a:p>
          <a:p>
            <a:r>
              <a:rPr lang="en-US" dirty="0">
                <a:latin typeface="Inconsolata" panose="020B0609030003000000" pitchFamily="49" charset="0"/>
              </a:rPr>
              <a:t>x = 0</a:t>
            </a:r>
          </a:p>
          <a:p>
            <a:r>
              <a:rPr lang="en-US" dirty="0">
                <a:latin typeface="Inconsolata" panose="020B0609030003000000" pitchFamily="49" charset="0"/>
              </a:rPr>
              <a:t>x = 1804289383</a:t>
            </a:r>
          </a:p>
          <a:p>
            <a:r>
              <a:rPr lang="en-US" dirty="0">
                <a:latin typeface="Inconsolata" panose="020B0609030003000000" pitchFamily="49" charset="0"/>
              </a:rPr>
              <a:t>x = -4</a:t>
            </a:r>
          </a:p>
          <a:p>
            <a:r>
              <a:rPr lang="en-US" dirty="0">
                <a:latin typeface="Inconsolata" panose="020B0609030003000000" pitchFamily="49" charset="0"/>
              </a:rPr>
              <a:t>x = 846930886</a:t>
            </a:r>
          </a:p>
          <a:p>
            <a:r>
              <a:rPr lang="en-US" dirty="0">
                <a:latin typeface="Inconsolata" panose="020B0609030003000000" pitchFamily="49" charset="0"/>
              </a:rPr>
              <a:t>x = -16</a:t>
            </a:r>
          </a:p>
          <a:p>
            <a:endParaRPr lang="en-US" dirty="0">
              <a:latin typeface="Inconsolata" panose="020B0609030003000000" pitchFamily="49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4E28580-CC71-4A59-B97A-9C0802DD8E47}"/>
              </a:ext>
            </a:extLst>
          </p:cNvPr>
          <p:cNvSpPr/>
          <p:nvPr/>
        </p:nvSpPr>
        <p:spPr>
          <a:xfrm>
            <a:off x="1692986" y="2682892"/>
            <a:ext cx="867759" cy="349216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E8EB07D-37E8-43A9-9E29-4EA68F969137}"/>
              </a:ext>
            </a:extLst>
          </p:cNvPr>
          <p:cNvSpPr txBox="1"/>
          <p:nvPr/>
        </p:nvSpPr>
        <p:spPr>
          <a:xfrm>
            <a:off x="2939934" y="2682892"/>
            <a:ext cx="21210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2. Stack Allocation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DC571D1-5381-4F07-B141-8A0816D0B1D5}"/>
              </a:ext>
            </a:extLst>
          </p:cNvPr>
          <p:cNvSpPr txBox="1"/>
          <p:nvPr/>
        </p:nvSpPr>
        <p:spPr>
          <a:xfrm rot="19674074">
            <a:off x="7434917" y="1020116"/>
            <a:ext cx="2075786" cy="461665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Walbaum Display Heavy" panose="020B0604020202020204" pitchFamily="18" charset="0"/>
                <a:ea typeface="Lato Black" panose="020F0502020204030203" pitchFamily="34" charset="0"/>
                <a:cs typeface="Lato Black" panose="020F0502020204030203" pitchFamily="34" charset="0"/>
              </a:rPr>
              <a:t>SERIOUS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2040D76-543C-4FDC-A4B8-B0194570E235}"/>
              </a:ext>
            </a:extLst>
          </p:cNvPr>
          <p:cNvSpPr txBox="1"/>
          <p:nvPr/>
        </p:nvSpPr>
        <p:spPr>
          <a:xfrm>
            <a:off x="2939933" y="1628679"/>
            <a:ext cx="42702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4. Stack Allocation (No initialization!)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DC1DB2E-90B3-4380-98E4-2E2BC8A104DE}"/>
              </a:ext>
            </a:extLst>
          </p:cNvPr>
          <p:cNvSpPr/>
          <p:nvPr/>
        </p:nvSpPr>
        <p:spPr>
          <a:xfrm>
            <a:off x="302476" y="1638737"/>
            <a:ext cx="867759" cy="349216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74C0E45-83C2-4669-9020-C7DDA2C16F0A}"/>
              </a:ext>
            </a:extLst>
          </p:cNvPr>
          <p:cNvCxnSpPr>
            <a:cxnSpLocks/>
            <a:endCxn id="4" idx="1"/>
          </p:cNvCxnSpPr>
          <p:nvPr/>
        </p:nvCxnSpPr>
        <p:spPr>
          <a:xfrm>
            <a:off x="2560745" y="2857500"/>
            <a:ext cx="379189" cy="10058"/>
          </a:xfrm>
          <a:prstGeom prst="line">
            <a:avLst/>
          </a:prstGeom>
          <a:ln w="571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79335A20-A81A-4E35-9711-49548E6C33CA}"/>
              </a:ext>
            </a:extLst>
          </p:cNvPr>
          <p:cNvCxnSpPr>
            <a:cxnSpLocks/>
            <a:endCxn id="13" idx="1"/>
          </p:cNvCxnSpPr>
          <p:nvPr/>
        </p:nvCxnSpPr>
        <p:spPr>
          <a:xfrm>
            <a:off x="1170235" y="1813345"/>
            <a:ext cx="1769698" cy="0"/>
          </a:xfrm>
          <a:prstGeom prst="line">
            <a:avLst/>
          </a:prstGeom>
          <a:ln w="571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0D39ECF1-32CF-452C-9A21-BACEF1804FAA}"/>
              </a:ext>
            </a:extLst>
          </p:cNvPr>
          <p:cNvSpPr txBox="1"/>
          <p:nvPr/>
        </p:nvSpPr>
        <p:spPr>
          <a:xfrm>
            <a:off x="3092334" y="4224820"/>
            <a:ext cx="17908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1. Function Call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179E49FF-9C2A-4856-A2DC-5A92C14B8FB0}"/>
              </a:ext>
            </a:extLst>
          </p:cNvPr>
          <p:cNvCxnSpPr>
            <a:cxnSpLocks/>
            <a:endCxn id="22" idx="1"/>
          </p:cNvCxnSpPr>
          <p:nvPr/>
        </p:nvCxnSpPr>
        <p:spPr>
          <a:xfrm>
            <a:off x="2713145" y="4399428"/>
            <a:ext cx="379189" cy="10058"/>
          </a:xfrm>
          <a:prstGeom prst="line">
            <a:avLst/>
          </a:prstGeom>
          <a:ln w="571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CAB41877-9D5F-4F24-9B84-CC0B2B58367B}"/>
              </a:ext>
            </a:extLst>
          </p:cNvPr>
          <p:cNvSpPr txBox="1"/>
          <p:nvPr/>
        </p:nvSpPr>
        <p:spPr>
          <a:xfrm>
            <a:off x="3092334" y="4550155"/>
            <a:ext cx="17908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3. Function Call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CF1A826E-B90B-4365-B745-80239F8D1DFC}"/>
              </a:ext>
            </a:extLst>
          </p:cNvPr>
          <p:cNvCxnSpPr>
            <a:cxnSpLocks/>
            <a:endCxn id="24" idx="1"/>
          </p:cNvCxnSpPr>
          <p:nvPr/>
        </p:nvCxnSpPr>
        <p:spPr>
          <a:xfrm>
            <a:off x="2713145" y="4724763"/>
            <a:ext cx="379189" cy="10058"/>
          </a:xfrm>
          <a:prstGeom prst="line">
            <a:avLst/>
          </a:prstGeom>
          <a:ln w="571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18219F66-02A6-40F9-A058-710561BA3E2E}"/>
              </a:ext>
            </a:extLst>
          </p:cNvPr>
          <p:cNvSpPr txBox="1"/>
          <p:nvPr/>
        </p:nvSpPr>
        <p:spPr>
          <a:xfrm>
            <a:off x="2939933" y="2014126"/>
            <a:ext cx="42702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     It reuses what is already there!!</a:t>
            </a:r>
          </a:p>
        </p:txBody>
      </p:sp>
    </p:spTree>
    <p:extLst>
      <p:ext uri="{BB962C8B-B14F-4D97-AF65-F5344CB8AC3E}">
        <p14:creationId xmlns:p14="http://schemas.microsoft.com/office/powerpoint/2010/main" val="2846154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 animBg="1"/>
      <p:bldP spid="10" grpId="0" animBg="1"/>
      <p:bldP spid="7" grpId="0" animBg="1"/>
      <p:bldP spid="11" grpId="0" animBg="1"/>
      <p:bldP spid="4" grpId="0"/>
      <p:bldP spid="12" grpId="0" animBg="1"/>
      <p:bldP spid="13" grpId="0"/>
      <p:bldP spid="14" grpId="0" animBg="1"/>
      <p:bldP spid="22" grpId="0"/>
      <p:bldP spid="24" grpId="0"/>
      <p:bldP spid="2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077221-CBA2-44F1-9627-6DC83F00AA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 Memory Model: The Heap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42DE8B-4B2F-4309-85FF-B75961CD3D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619" y="849976"/>
            <a:ext cx="6150721" cy="4179729"/>
          </a:xfrm>
        </p:spPr>
        <p:txBody>
          <a:bodyPr/>
          <a:lstStyle/>
          <a:p>
            <a:r>
              <a:rPr lang="en-US" dirty="0"/>
              <a:t>The Heap is the dynamic data section!</a:t>
            </a:r>
          </a:p>
          <a:p>
            <a:pPr lvl="1"/>
            <a:r>
              <a:rPr lang="en-US" dirty="0"/>
              <a:t>Managing this memory can be very complex.</a:t>
            </a:r>
          </a:p>
          <a:p>
            <a:pPr lvl="1"/>
            <a:r>
              <a:rPr lang="en-US" dirty="0"/>
              <a:t>No garbage collection provided!!</a:t>
            </a:r>
          </a:p>
          <a:p>
            <a:pPr lvl="1"/>
            <a:r>
              <a:rPr lang="en-US" dirty="0"/>
              <a:t>We will revisit it in greater detail very soon.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BB5B4EB-634B-4CDE-B81C-9156F724DC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CS/COE 0449 – Spring 2019/2020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42F057-96DF-4582-829B-AF2EBBBD6B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AD609-F83C-4414-814B-B5A2DF99692C}" type="slidenum">
              <a:rPr lang="en-US" smtClean="0"/>
              <a:pPr/>
              <a:t>9</a:t>
            </a:fld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56ACE726-71C5-49EA-A32C-479F03944A61}"/>
              </a:ext>
            </a:extLst>
          </p:cNvPr>
          <p:cNvGrpSpPr/>
          <p:nvPr/>
        </p:nvGrpSpPr>
        <p:grpSpPr>
          <a:xfrm>
            <a:off x="6426377" y="683672"/>
            <a:ext cx="2438400" cy="4987526"/>
            <a:chOff x="6412523" y="33279"/>
            <a:chExt cx="2438400" cy="6650033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042BE7DC-AD9B-46EF-97C0-0F87D163C3FE}"/>
                </a:ext>
              </a:extLst>
            </p:cNvPr>
            <p:cNvSpPr/>
            <p:nvPr/>
          </p:nvSpPr>
          <p:spPr>
            <a:xfrm>
              <a:off x="6412523" y="3978275"/>
              <a:ext cx="2438400" cy="678501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Tx/>
              </a:pPr>
              <a:endParaRPr lang="en-US" kern="12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9563B32-4308-47E5-A7BE-47606EE6BF09}"/>
                </a:ext>
              </a:extLst>
            </p:cNvPr>
            <p:cNvSpPr/>
            <p:nvPr/>
          </p:nvSpPr>
          <p:spPr>
            <a:xfrm>
              <a:off x="6412523" y="1616076"/>
              <a:ext cx="2438400" cy="608856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Tx/>
              </a:pPr>
              <a:endParaRPr lang="en-US" kern="1200">
                <a:solidFill>
                  <a:prstClr val="white"/>
                </a:solidFill>
                <a:latin typeface="Calibri"/>
              </a:endParaRPr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6484F583-59DE-4BAB-9878-22F9709D9B56}"/>
                </a:ext>
              </a:extLst>
            </p:cNvPr>
            <p:cNvGrpSpPr/>
            <p:nvPr/>
          </p:nvGrpSpPr>
          <p:grpSpPr>
            <a:xfrm>
              <a:off x="6412523" y="33279"/>
              <a:ext cx="2438400" cy="6650033"/>
              <a:chOff x="6412523" y="33279"/>
              <a:chExt cx="2438400" cy="6650033"/>
            </a:xfrm>
          </p:grpSpPr>
          <p:sp>
            <p:nvSpPr>
              <p:cNvPr id="10" name="Rectangle 2" descr="Wide upward diagonal">
                <a:extLst>
                  <a:ext uri="{FF2B5EF4-FFF2-40B4-BE49-F238E27FC236}">
                    <a16:creationId xmlns:a16="http://schemas.microsoft.com/office/drawing/2014/main" id="{625129B2-AD96-4E17-B046-ED56938FF45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12523" y="2149476"/>
                <a:ext cx="2438400" cy="1828800"/>
              </a:xfrm>
              <a:prstGeom prst="rect">
                <a:avLst/>
              </a:prstGeom>
              <a:pattFill prst="wdUpDiag">
                <a:fgClr>
                  <a:schemeClr val="bg2"/>
                </a:fgClr>
                <a:bgClr>
                  <a:srgbClr val="FFFFFF"/>
                </a:bgClr>
              </a:pattFill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>
                  <a:buClrTx/>
                  <a:defRPr/>
                </a:pPr>
                <a:r>
                  <a:rPr lang="en-US" sz="1800" kern="1200" dirty="0">
                    <a:solidFill>
                      <a:prstClr val="black"/>
                    </a:solidFill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currently unused but </a:t>
                </a:r>
              </a:p>
              <a:p>
                <a:pPr algn="ctr">
                  <a:buClrTx/>
                  <a:defRPr/>
                </a:pPr>
                <a:r>
                  <a:rPr lang="en-US" sz="1800" kern="1200" dirty="0">
                    <a:solidFill>
                      <a:prstClr val="black"/>
                    </a:solidFill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available memory</a:t>
                </a:r>
              </a:p>
            </p:txBody>
          </p:sp>
          <p:sp>
            <p:nvSpPr>
              <p:cNvPr id="11" name="Rectangle 5">
                <a:extLst>
                  <a:ext uri="{FF2B5EF4-FFF2-40B4-BE49-F238E27FC236}">
                    <a16:creationId xmlns:a16="http://schemas.microsoft.com/office/drawing/2014/main" id="{D0D02588-F064-4073-B951-2EAE293DDB5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12523" y="1616076"/>
                <a:ext cx="2438400" cy="4572000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buClrTx/>
                  <a:defRPr/>
                </a:pPr>
                <a:endParaRPr lang="en-US" kern="1200">
                  <a:solidFill>
                    <a:prstClr val="black"/>
                  </a:solidFill>
                  <a:latin typeface="Calibri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12" name="Rectangle 6">
                <a:extLst>
                  <a:ext uri="{FF2B5EF4-FFF2-40B4-BE49-F238E27FC236}">
                    <a16:creationId xmlns:a16="http://schemas.microsoft.com/office/drawing/2014/main" id="{AC11BD0E-3151-4222-A367-E45185417CF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12523" y="5349876"/>
                <a:ext cx="2438400" cy="838200"/>
              </a:xfrm>
              <a:prstGeom prst="rect">
                <a:avLst/>
              </a:prstGeom>
              <a:solidFill>
                <a:srgbClr val="FFFF00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buClrTx/>
                  <a:defRPr/>
                </a:pPr>
                <a:endParaRPr lang="en-US" kern="1200">
                  <a:solidFill>
                    <a:prstClr val="black"/>
                  </a:solidFill>
                  <a:latin typeface="Calibri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13" name="Rectangle 7">
                <a:extLst>
                  <a:ext uri="{FF2B5EF4-FFF2-40B4-BE49-F238E27FC236}">
                    <a16:creationId xmlns:a16="http://schemas.microsoft.com/office/drawing/2014/main" id="{4D4A2B38-D5CD-4DE4-9ACE-3D038890AA0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12523" y="4664076"/>
                <a:ext cx="2438400" cy="685800"/>
              </a:xfrm>
              <a:prstGeom prst="rect">
                <a:avLst/>
              </a:prstGeom>
              <a:solidFill>
                <a:srgbClr val="00B0F0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buClrTx/>
                  <a:defRPr/>
                </a:pPr>
                <a:endParaRPr lang="en-US" kern="1200">
                  <a:solidFill>
                    <a:prstClr val="black"/>
                  </a:solidFill>
                  <a:latin typeface="Calibri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14" name="Line 8">
                <a:extLst>
                  <a:ext uri="{FF2B5EF4-FFF2-40B4-BE49-F238E27FC236}">
                    <a16:creationId xmlns:a16="http://schemas.microsoft.com/office/drawing/2014/main" id="{1A64AA1C-9688-48BE-B5DB-2168EA489E5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412523" y="3978276"/>
                <a:ext cx="243840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prstDash val="lgDash"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buClrTx/>
                  <a:defRPr/>
                </a:pPr>
                <a:endParaRPr lang="en-US" kern="1200">
                  <a:solidFill>
                    <a:prstClr val="black"/>
                  </a:solidFill>
                  <a:latin typeface="Calibri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15" name="Line 9">
                <a:extLst>
                  <a:ext uri="{FF2B5EF4-FFF2-40B4-BE49-F238E27FC236}">
                    <a16:creationId xmlns:a16="http://schemas.microsoft.com/office/drawing/2014/main" id="{89843321-BC10-4D8B-AEEF-2248F6B982E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412523" y="2143037"/>
                <a:ext cx="243840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prstDash val="lgDash"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buClrTx/>
                  <a:defRPr/>
                </a:pPr>
                <a:endParaRPr lang="en-US" kern="1200">
                  <a:solidFill>
                    <a:prstClr val="black"/>
                  </a:solidFill>
                  <a:latin typeface="Calibri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16" name="Text Box 10">
                <a:extLst>
                  <a:ext uri="{FF2B5EF4-FFF2-40B4-BE49-F238E27FC236}">
                    <a16:creationId xmlns:a16="http://schemas.microsoft.com/office/drawing/2014/main" id="{5A28DA90-E7F1-4FA8-BBBC-DF3A2BC86BE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199051" y="5440678"/>
                <a:ext cx="841898" cy="61555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>
                  <a:buClrTx/>
                  <a:defRPr/>
                </a:pPr>
                <a:r>
                  <a:rPr lang="en-US" sz="2400" kern="1200" dirty="0">
                    <a:solidFill>
                      <a:prstClr val="black"/>
                    </a:solidFill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code</a:t>
                </a:r>
              </a:p>
            </p:txBody>
          </p:sp>
          <p:sp>
            <p:nvSpPr>
              <p:cNvPr id="17" name="Text Box 11">
                <a:extLst>
                  <a:ext uri="{FF2B5EF4-FFF2-40B4-BE49-F238E27FC236}">
                    <a16:creationId xmlns:a16="http://schemas.microsoft.com/office/drawing/2014/main" id="{DBDA8B76-611E-4377-B143-3C934C1E8A9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861135" y="4676777"/>
                <a:ext cx="1579278" cy="61555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>
                  <a:buClrTx/>
                  <a:defRPr/>
                </a:pPr>
                <a:r>
                  <a:rPr lang="en-US" sz="2400" kern="1200">
                    <a:solidFill>
                      <a:prstClr val="black"/>
                    </a:solidFill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static data</a:t>
                </a:r>
              </a:p>
            </p:txBody>
          </p:sp>
          <p:sp>
            <p:nvSpPr>
              <p:cNvPr id="18" name="Text Box 12">
                <a:extLst>
                  <a:ext uri="{FF2B5EF4-FFF2-40B4-BE49-F238E27FC236}">
                    <a16:creationId xmlns:a16="http://schemas.microsoft.com/office/drawing/2014/main" id="{FD25621F-D910-49C8-A5FF-1DDD7B60F5C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221007" y="3990975"/>
                <a:ext cx="859531" cy="61555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>
                  <a:buClrTx/>
                  <a:defRPr/>
                </a:pPr>
                <a:r>
                  <a:rPr lang="en-US" sz="2400" kern="1200" dirty="0">
                    <a:solidFill>
                      <a:prstClr val="black"/>
                    </a:solidFill>
                    <a:latin typeface="Lato Black" panose="020F0502020204030203" pitchFamily="34" charset="0"/>
                    <a:ea typeface="Lato Black" panose="020F0502020204030203" pitchFamily="34" charset="0"/>
                    <a:cs typeface="Lato Black" panose="020F0502020204030203" pitchFamily="34" charset="0"/>
                  </a:rPr>
                  <a:t>heap</a:t>
                </a:r>
              </a:p>
            </p:txBody>
          </p:sp>
          <p:sp>
            <p:nvSpPr>
              <p:cNvPr id="19" name="Text Box 13">
                <a:extLst>
                  <a:ext uri="{FF2B5EF4-FFF2-40B4-BE49-F238E27FC236}">
                    <a16:creationId xmlns:a16="http://schemas.microsoft.com/office/drawing/2014/main" id="{D35B3FD6-7FE6-433F-8074-AA4FAD15A5A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208183" y="1616076"/>
                <a:ext cx="885179" cy="61555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>
                  <a:buClrTx/>
                  <a:defRPr/>
                </a:pPr>
                <a:r>
                  <a:rPr lang="en-US" sz="2400" kern="1200" dirty="0">
                    <a:solidFill>
                      <a:prstClr val="black"/>
                    </a:solidFill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stack</a:t>
                </a:r>
              </a:p>
            </p:txBody>
          </p:sp>
          <p:sp>
            <p:nvSpPr>
              <p:cNvPr id="20" name="Line 14">
                <a:extLst>
                  <a:ext uri="{FF2B5EF4-FFF2-40B4-BE49-F238E27FC236}">
                    <a16:creationId xmlns:a16="http://schemas.microsoft.com/office/drawing/2014/main" id="{B4574225-9E7D-4EDA-A276-6548CAB785D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631723" y="3597276"/>
                <a:ext cx="0" cy="381000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buClrTx/>
                  <a:defRPr/>
                </a:pPr>
                <a:endParaRPr lang="en-US" kern="1200">
                  <a:solidFill>
                    <a:prstClr val="black"/>
                  </a:solidFill>
                  <a:latin typeface="Calibri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21" name="Line 15">
                <a:extLst>
                  <a:ext uri="{FF2B5EF4-FFF2-40B4-BE49-F238E27FC236}">
                    <a16:creationId xmlns:a16="http://schemas.microsoft.com/office/drawing/2014/main" id="{61125FE8-F924-41C8-BACF-9549560633F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31723" y="2149476"/>
                <a:ext cx="0" cy="381000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buClrTx/>
                  <a:defRPr/>
                </a:pPr>
                <a:endParaRPr lang="en-US" kern="1200">
                  <a:solidFill>
                    <a:prstClr val="black"/>
                  </a:solidFill>
                  <a:latin typeface="Calibri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22" name="Text Box 17">
                <a:extLst>
                  <a:ext uri="{FF2B5EF4-FFF2-40B4-BE49-F238E27FC236}">
                    <a16:creationId xmlns:a16="http://schemas.microsoft.com/office/drawing/2014/main" id="{3737F842-965E-46AB-B02F-31CFEC2093C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796697" y="1088604"/>
                <a:ext cx="1646605" cy="49244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>
                  <a:buClrTx/>
                  <a:defRPr/>
                </a:pPr>
                <a:r>
                  <a:rPr lang="en-US" b="1" kern="1200" dirty="0">
                    <a:solidFill>
                      <a:prstClr val="black"/>
                    </a:solidFill>
                    <a:latin typeface="Inconsolata" panose="020B0609030003000000" pitchFamily="49" charset="0"/>
                    <a:ea typeface="ＭＳ Ｐゴシック" charset="-128"/>
                    <a:cs typeface="Courier"/>
                  </a:rPr>
                  <a:t>~ 0xFFFFFFFF</a:t>
                </a:r>
                <a:endParaRPr lang="en-US" sz="1600" b="1" kern="1200" dirty="0">
                  <a:solidFill>
                    <a:prstClr val="black"/>
                  </a:solidFill>
                  <a:latin typeface="Inconsolata" panose="020B0609030003000000" pitchFamily="49" charset="0"/>
                  <a:ea typeface="ＭＳ Ｐゴシック" charset="-128"/>
                  <a:cs typeface="Courier"/>
                </a:endParaRPr>
              </a:p>
            </p:txBody>
          </p:sp>
          <p:sp>
            <p:nvSpPr>
              <p:cNvPr id="23" name="Text Box 18">
                <a:extLst>
                  <a:ext uri="{FF2B5EF4-FFF2-40B4-BE49-F238E27FC236}">
                    <a16:creationId xmlns:a16="http://schemas.microsoft.com/office/drawing/2014/main" id="{6211A7D5-4041-46D1-BC6B-471CEF0F7BE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827468" y="6190869"/>
                <a:ext cx="1646605" cy="49244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>
                  <a:buClrTx/>
                  <a:defRPr/>
                </a:pPr>
                <a:r>
                  <a:rPr lang="en-US" b="1" kern="1200" dirty="0">
                    <a:solidFill>
                      <a:prstClr val="black"/>
                    </a:solidFill>
                    <a:latin typeface="Inconsolata" panose="020B0609030003000000" pitchFamily="49" charset="0"/>
                    <a:ea typeface="ＭＳ Ｐゴシック" charset="-128"/>
                    <a:cs typeface="Courier"/>
                  </a:rPr>
                  <a:t>~ 0x00000000</a:t>
                </a:r>
                <a:endParaRPr lang="en-US" sz="1600" b="1" kern="1200" dirty="0">
                  <a:solidFill>
                    <a:prstClr val="black"/>
                  </a:solidFill>
                  <a:latin typeface="Inconsolata" panose="020B0609030003000000" pitchFamily="49" charset="0"/>
                  <a:ea typeface="ＭＳ Ｐゴシック" charset="-128"/>
                  <a:cs typeface="Courier"/>
                </a:endParaRP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4756699C-614A-465F-92BE-2E32A812EE8B}"/>
                  </a:ext>
                </a:extLst>
              </p:cNvPr>
              <p:cNvSpPr txBox="1"/>
              <p:nvPr/>
            </p:nvSpPr>
            <p:spPr>
              <a:xfrm>
                <a:off x="6655946" y="33279"/>
                <a:ext cx="1989647" cy="8617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buClrTx/>
                </a:pPr>
                <a:r>
                  <a:rPr lang="en-US" dirty="0">
                    <a:solidFill>
                      <a:prstClr val="black"/>
                    </a:solidFill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Potential</a:t>
                </a:r>
                <a:r>
                  <a:rPr lang="en-US" kern="1200" dirty="0">
                    <a:solidFill>
                      <a:prstClr val="black"/>
                    </a:solidFill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 Layout</a:t>
                </a:r>
              </a:p>
              <a:p>
                <a:pPr algn="ctr">
                  <a:buClrTx/>
                </a:pPr>
                <a:r>
                  <a:rPr lang="en-US" kern="1200" dirty="0">
                    <a:solidFill>
                      <a:prstClr val="black"/>
                    </a:solidFill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(32-bit addresses)</a:t>
                </a:r>
              </a:p>
            </p:txBody>
          </p:sp>
        </p:grpSp>
      </p:grp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6D3DC64F-2EE7-4967-82A3-E0C0484B23A3}"/>
              </a:ext>
            </a:extLst>
          </p:cNvPr>
          <p:cNvSpPr txBox="1">
            <a:spLocks/>
          </p:cNvSpPr>
          <p:nvPr/>
        </p:nvSpPr>
        <p:spPr>
          <a:xfrm>
            <a:off x="165101" y="2270759"/>
            <a:ext cx="7072776" cy="35241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FF0000"/>
              </a:buClr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buNone/>
            </a:pPr>
            <a:r>
              <a:rPr lang="en-US" sz="2400" dirty="0">
                <a:solidFill>
                  <a:srgbClr val="7030A0"/>
                </a:solidFill>
                <a:latin typeface="Inconsolata" panose="020B0609030003000000" pitchFamily="49" charset="0"/>
              </a:rPr>
              <a:t>#include </a:t>
            </a:r>
            <a:r>
              <a:rPr lang="en-US" sz="2400" dirty="0">
                <a:latin typeface="Inconsolata" panose="020B0609030003000000" pitchFamily="49" charset="0"/>
              </a:rPr>
              <a:t>&lt;</a:t>
            </a:r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  <a:latin typeface="Inconsolata" panose="020B0609030003000000" pitchFamily="49" charset="0"/>
              </a:rPr>
              <a:t>stdlib.h</a:t>
            </a:r>
            <a:r>
              <a:rPr lang="en-US" sz="2400" dirty="0">
                <a:latin typeface="Inconsolata" panose="020B0609030003000000" pitchFamily="49" charset="0"/>
              </a:rPr>
              <a:t>&gt; 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Inconsolata" panose="020B0609030003000000" pitchFamily="49" charset="0"/>
              </a:rPr>
              <a:t>// For 'malloc'</a:t>
            </a:r>
          </a:p>
          <a:p>
            <a:pPr marL="0" indent="0">
              <a:spcBef>
                <a:spcPts val="600"/>
              </a:spcBef>
              <a:buNone/>
            </a:pPr>
            <a:endParaRPr lang="en-US" sz="2400" dirty="0">
              <a:latin typeface="Inconsolata" panose="020B0609030003000000" pitchFamily="49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void</a:t>
            </a:r>
            <a:r>
              <a:rPr lang="en-US" sz="2400" dirty="0">
                <a:latin typeface="Inconsolata" panose="020B0609030003000000" pitchFamily="49" charset="0"/>
              </a:rPr>
              <a:t> main(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void</a:t>
            </a:r>
            <a:r>
              <a:rPr lang="en-US" sz="2400" dirty="0">
                <a:latin typeface="Inconsolata" panose="020B0609030003000000" pitchFamily="49" charset="0"/>
              </a:rPr>
              <a:t>) {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400" dirty="0">
                <a:latin typeface="Inconsolata" panose="020B0609030003000000" pitchFamily="49" charset="0"/>
              </a:rPr>
              <a:t>  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Inconsolata" panose="020B0609030003000000" pitchFamily="49" charset="0"/>
              </a:rPr>
              <a:t>// I want 10 integers in my array.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Inconsolata" panose="020B0609030003000000" pitchFamily="49" charset="0"/>
              </a:rPr>
              <a:t>  // malloc returns the address in the 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Inconsolata" panose="020B0609030003000000" pitchFamily="49" charset="0"/>
              </a:rPr>
              <a:t>  // heap. But, wait, what’s that </a:t>
            </a:r>
            <a:r>
              <a:rPr lang="en-US" sz="2400" dirty="0">
                <a:solidFill>
                  <a:srgbClr val="FF0000"/>
                </a:solidFill>
                <a:latin typeface="Inconsolata" panose="020B0609030003000000" pitchFamily="49" charset="0"/>
              </a:rPr>
              <a:t>*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Inconsolata" panose="020B0609030003000000" pitchFamily="49" charset="0"/>
              </a:rPr>
              <a:t> ??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400" dirty="0">
                <a:latin typeface="Inconsolata" panose="020B0609030003000000" pitchFamily="49" charset="0"/>
              </a:rPr>
              <a:t> 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int</a:t>
            </a:r>
            <a:r>
              <a:rPr lang="en-US" sz="2400" dirty="0">
                <a:solidFill>
                  <a:srgbClr val="FF0000"/>
                </a:solidFill>
                <a:latin typeface="Inconsolata" panose="020B0609030003000000" pitchFamily="49" charset="0"/>
              </a:rPr>
              <a:t>*</a:t>
            </a:r>
            <a:r>
              <a:rPr lang="en-US" sz="2400" dirty="0">
                <a:latin typeface="Inconsolata" panose="020B0609030003000000" pitchFamily="49" charset="0"/>
              </a:rPr>
              <a:t> data = malloc(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sizeof</a:t>
            </a:r>
            <a:r>
              <a:rPr lang="en-US" sz="2400" dirty="0">
                <a:latin typeface="Inconsolata" panose="020B0609030003000000" pitchFamily="49" charset="0"/>
              </a:rPr>
              <a:t>(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int</a:t>
            </a:r>
            <a:r>
              <a:rPr lang="en-US" sz="2400" dirty="0">
                <a:latin typeface="Inconsolata" panose="020B0609030003000000" pitchFamily="49" charset="0"/>
              </a:rPr>
              <a:t>) * 10);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400" dirty="0">
                <a:latin typeface="Inconsolata" panose="020B0609030003000000" pitchFamily="49" charset="0"/>
              </a:rPr>
              <a:t>}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BDB6C471-50D4-436A-8EDE-8B441902EDE2}"/>
              </a:ext>
            </a:extLst>
          </p:cNvPr>
          <p:cNvSpPr/>
          <p:nvPr/>
        </p:nvSpPr>
        <p:spPr>
          <a:xfrm>
            <a:off x="2274807" y="4685495"/>
            <a:ext cx="4021110" cy="505691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29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18884</TotalTime>
  <Words>7520</Words>
  <Application>Microsoft Office PowerPoint</Application>
  <PresentationFormat>On-screen Show (16:10)</PresentationFormat>
  <Paragraphs>1092</Paragraphs>
  <Slides>56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73" baseType="lpstr">
      <vt:lpstr>Lato</vt:lpstr>
      <vt:lpstr>Inconsolata</vt:lpstr>
      <vt:lpstr>DejaVu Sans</vt:lpstr>
      <vt:lpstr>Segoe UI</vt:lpstr>
      <vt:lpstr>Calibri Light</vt:lpstr>
      <vt:lpstr>Wingdings</vt:lpstr>
      <vt:lpstr>Calibri</vt:lpstr>
      <vt:lpstr>Lato Hairline</vt:lpstr>
      <vt:lpstr>Arial</vt:lpstr>
      <vt:lpstr>Lato Black</vt:lpstr>
      <vt:lpstr>Lato Semibold</vt:lpstr>
      <vt:lpstr>Lato Light</vt:lpstr>
      <vt:lpstr>Lato Heavy</vt:lpstr>
      <vt:lpstr>Marcellus SC</vt:lpstr>
      <vt:lpstr>Walbaum Display Heavy</vt:lpstr>
      <vt:lpstr>Cambria Math</vt:lpstr>
      <vt:lpstr>Office Theme</vt:lpstr>
      <vt:lpstr>Introduction</vt:lpstr>
      <vt:lpstr>The Memory Model</vt:lpstr>
      <vt:lpstr>The C Memory Model</vt:lpstr>
      <vt:lpstr>The C Memory Model</vt:lpstr>
      <vt:lpstr>The C Memory Model: Code</vt:lpstr>
      <vt:lpstr>The C Memory Model: Static Data</vt:lpstr>
      <vt:lpstr>The C Memory Model: The Stack</vt:lpstr>
      <vt:lpstr>Revisiting our past troubles:</vt:lpstr>
      <vt:lpstr>The C Memory Model: The Heap</vt:lpstr>
      <vt:lpstr>Pointers</vt:lpstr>
      <vt:lpstr>The “Memory Address” Variable Type</vt:lpstr>
      <vt:lpstr>Interpreting Pointers: Basics</vt:lpstr>
      <vt:lpstr>Interpreting Pointers: Hmm</vt:lpstr>
      <vt:lpstr>Interpreting Pointers: A Sign of Trouble</vt:lpstr>
      <vt:lpstr>Dereferencing Pointers: A Star is Born</vt:lpstr>
      <vt:lpstr>Dereferencing Pointers: A Star is Born</vt:lpstr>
      <vt:lpstr>Referencing Data: An… &amp;… is Born?</vt:lpstr>
      <vt:lpstr>Turtles all the way down</vt:lpstr>
      <vt:lpstr>Like skipping rocks on the lake…</vt:lpstr>
      <vt:lpstr>Like skipping rocks on the lake…</vt:lpstr>
      <vt:lpstr>The C Memory Model: The Heap</vt:lpstr>
      <vt:lpstr>Arrays</vt:lpstr>
      <vt:lpstr>Many ducks lined up in a row</vt:lpstr>
      <vt:lpstr>Initialization</vt:lpstr>
      <vt:lpstr>Carelessness means the Stack; Can stab you in the back!</vt:lpstr>
      <vt:lpstr>Appropriate use of arrays. Approp-array-te.</vt:lpstr>
      <vt:lpstr>Quick notes on function arguments, here…</vt:lpstr>
      <vt:lpstr>Careful! No guard rails… You might run off the edge…</vt:lpstr>
      <vt:lpstr>Pointer arithmetic (Warning: it’s wacky)</vt:lpstr>
      <vt:lpstr>Pointer arithmetic in practice:</vt:lpstr>
      <vt:lpstr>The C Memory Model: The Heap</vt:lpstr>
      <vt:lpstr>Strings</vt:lpstr>
      <vt:lpstr>Strings</vt:lpstr>
      <vt:lpstr>How long is your string?</vt:lpstr>
      <vt:lpstr>The string literal.</vt:lpstr>
      <vt:lpstr>How long is your string? Let’s find out.</vt:lpstr>
      <vt:lpstr>When good strings go bad.</vt:lpstr>
      <vt:lpstr>Using stronger strings. A… rope… perhaps.</vt:lpstr>
      <vt:lpstr>Comparing “Apples” to “Oranges”</vt:lpstr>
      <vt:lpstr>Comparing “Apples” to “Oranges”</vt:lpstr>
      <vt:lpstr>Comparing “Apples” to “Oranges”</vt:lpstr>
      <vt:lpstr>Appropriate string construction. A-rope-riate.</vt:lpstr>
      <vt:lpstr>Memory/Strings: Summary</vt:lpstr>
      <vt:lpstr>Input/Output: Summary</vt:lpstr>
      <vt:lpstr>Structures</vt:lpstr>
      <vt:lpstr>Quick note on allocated structures…</vt:lpstr>
      <vt:lpstr>Pointing to structure fields…</vt:lpstr>
      <vt:lpstr>Pointing to structure fields…</vt:lpstr>
      <vt:lpstr>It took humanity thousands of years to discover the NULL pointer error.</vt:lpstr>
      <vt:lpstr>When malloc … goes bad</vt:lpstr>
      <vt:lpstr>When malloc … goes bad</vt:lpstr>
      <vt:lpstr>Examples</vt:lpstr>
      <vt:lpstr>Summing it all up.</vt:lpstr>
      <vt:lpstr>Searching for values</vt:lpstr>
      <vt:lpstr>Paving a new path</vt:lpstr>
      <vt:lpstr>Paving a new path (arbitrary number of directories!)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Wilkinson II, David W</dc:creator>
  <cp:lastModifiedBy>Wilkinson II, David W</cp:lastModifiedBy>
  <cp:revision>296</cp:revision>
  <dcterms:created xsi:type="dcterms:W3CDTF">2020-01-05T03:35:10Z</dcterms:created>
  <dcterms:modified xsi:type="dcterms:W3CDTF">2020-01-27T07:19:46Z</dcterms:modified>
</cp:coreProperties>
</file>