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4"/>
  </p:notesMasterIdLst>
  <p:sldIdLst>
    <p:sldId id="256" r:id="rId2"/>
    <p:sldId id="259" r:id="rId3"/>
    <p:sldId id="262" r:id="rId4"/>
    <p:sldId id="260" r:id="rId5"/>
    <p:sldId id="268" r:id="rId6"/>
    <p:sldId id="261" r:id="rId7"/>
    <p:sldId id="264" r:id="rId8"/>
    <p:sldId id="266" r:id="rId9"/>
    <p:sldId id="272" r:id="rId10"/>
    <p:sldId id="267" r:id="rId11"/>
    <p:sldId id="265" r:id="rId12"/>
    <p:sldId id="273" r:id="rId13"/>
    <p:sldId id="274" r:id="rId14"/>
    <p:sldId id="275" r:id="rId15"/>
    <p:sldId id="271" r:id="rId16"/>
    <p:sldId id="277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5" r:id="rId34"/>
    <p:sldId id="293" r:id="rId35"/>
    <p:sldId id="301" r:id="rId36"/>
    <p:sldId id="296" r:id="rId37"/>
    <p:sldId id="298" r:id="rId38"/>
    <p:sldId id="300" r:id="rId39"/>
    <p:sldId id="297" r:id="rId40"/>
    <p:sldId id="303" r:id="rId41"/>
    <p:sldId id="304" r:id="rId42"/>
    <p:sldId id="299" r:id="rId43"/>
    <p:sldId id="309" r:id="rId44"/>
    <p:sldId id="306" r:id="rId45"/>
    <p:sldId id="305" r:id="rId46"/>
    <p:sldId id="310" r:id="rId47"/>
    <p:sldId id="312" r:id="rId48"/>
    <p:sldId id="313" r:id="rId49"/>
    <p:sldId id="315" r:id="rId50"/>
    <p:sldId id="316" r:id="rId51"/>
    <p:sldId id="307" r:id="rId52"/>
    <p:sldId id="302" r:id="rId5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Cambria Math" panose="02040503050406030204" pitchFamily="18" charset="0"/>
      <p:regular r:id="rId61"/>
    </p:embeddedFont>
    <p:embeddedFont>
      <p:font typeface="DejaVu Sans" panose="020B0603030804020204" pitchFamily="34" charset="0"/>
      <p:regular r:id="rId62"/>
      <p:bold r:id="rId63"/>
      <p:italic r:id="rId64"/>
      <p:boldItalic r:id="rId65"/>
    </p:embeddedFont>
    <p:embeddedFont>
      <p:font typeface="Inconsolata" panose="020B0609030003000000" pitchFamily="49" charset="0"/>
      <p:regular r:id="rId66"/>
    </p:embeddedFont>
    <p:embeddedFont>
      <p:font typeface="Lato" panose="020F0502020204030203" pitchFamily="34" charset="0"/>
      <p:regular r:id="rId67"/>
      <p:bold r:id="rId68"/>
      <p:italic r:id="rId69"/>
      <p:boldItalic r:id="rId70"/>
    </p:embeddedFont>
    <p:embeddedFont>
      <p:font typeface="Lato Black" panose="020F0502020204030203" pitchFamily="34" charset="0"/>
      <p:bold r:id="rId71"/>
      <p:boldItalic r:id="rId72"/>
    </p:embeddedFont>
    <p:embeddedFont>
      <p:font typeface="Lato Hairline" panose="020F0502020204030203" pitchFamily="34" charset="0"/>
      <p:regular r:id="rId73"/>
      <p:italic r:id="rId74"/>
    </p:embeddedFont>
    <p:embeddedFont>
      <p:font typeface="Lato Heavy" panose="020F0502020204030203" pitchFamily="34" charset="0"/>
      <p:bold r:id="rId75"/>
      <p:boldItalic r:id="rId76"/>
    </p:embeddedFont>
    <p:embeddedFont>
      <p:font typeface="Lato Light" panose="020F0502020204030203" pitchFamily="34" charset="0"/>
      <p:regular r:id="rId77"/>
      <p:italic r:id="rId78"/>
    </p:embeddedFont>
    <p:embeddedFont>
      <p:font typeface="Lato Semibold" panose="020F0502020204030203" pitchFamily="34" charset="0"/>
      <p:bold r:id="rId79"/>
      <p:boldItalic r:id="rId80"/>
    </p:embeddedFont>
    <p:embeddedFont>
      <p:font typeface="Marcellus SC" panose="020E0602050203020307" pitchFamily="34" charset="0"/>
      <p:regular r:id="rId81"/>
    </p:embeddedFont>
    <p:embeddedFont>
      <p:font typeface="Segoe UI" panose="020B0502040204020203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The Memory Model" id="{262D39B8-1B04-47B5-B397-CFF80E4C15F7}">
          <p14:sldIdLst>
            <p14:sldId id="259"/>
            <p14:sldId id="262"/>
            <p14:sldId id="260"/>
            <p14:sldId id="268"/>
            <p14:sldId id="261"/>
            <p14:sldId id="264"/>
            <p14:sldId id="266"/>
            <p14:sldId id="272"/>
            <p14:sldId id="267"/>
            <p14:sldId id="265"/>
            <p14:sldId id="273"/>
            <p14:sldId id="274"/>
            <p14:sldId id="275"/>
            <p14:sldId id="271"/>
            <p14:sldId id="277"/>
            <p14:sldId id="270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88"/>
            <p14:sldId id="290"/>
            <p14:sldId id="291"/>
            <p14:sldId id="292"/>
            <p14:sldId id="295"/>
            <p14:sldId id="293"/>
            <p14:sldId id="301"/>
            <p14:sldId id="296"/>
            <p14:sldId id="298"/>
            <p14:sldId id="300"/>
            <p14:sldId id="297"/>
            <p14:sldId id="303"/>
            <p14:sldId id="304"/>
            <p14:sldId id="299"/>
            <p14:sldId id="309"/>
            <p14:sldId id="306"/>
            <p14:sldId id="305"/>
            <p14:sldId id="310"/>
            <p14:sldId id="312"/>
            <p14:sldId id="313"/>
            <p14:sldId id="315"/>
            <p14:sldId id="316"/>
            <p14:sldId id="307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570060"/>
    <a:srgbClr val="880096"/>
    <a:srgbClr val="A9D18E"/>
    <a:srgbClr val="AB5DA5"/>
    <a:srgbClr val="C9A4E4"/>
    <a:srgbClr val="1B2911"/>
    <a:srgbClr val="9D5198"/>
    <a:srgbClr val="C38BB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0" autoAdjust="0"/>
    <p:restoredTop sz="90112" autoAdjust="0"/>
  </p:normalViewPr>
  <p:slideViewPr>
    <p:cSldViewPr snapToGrid="0">
      <p:cViewPr>
        <p:scale>
          <a:sx n="100" d="100"/>
          <a:sy n="100" d="100"/>
        </p:scale>
        <p:origin x="4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font" Target="fonts/font22.fntdata"/><Relationship Id="rId84" Type="http://schemas.openxmlformats.org/officeDocument/2006/relationships/font" Target="fonts/font30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0D02-945A-4687-A093-D2FB919C61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libc/manual/html_node/The-GNU-Allocator.html" TargetMode="External"/><Relationship Id="rId2" Type="http://schemas.openxmlformats.org/officeDocument/2006/relationships/hyperlink" Target="https://en.wikipedia.org/wiki/Slab_alloc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6" y="6350"/>
            <a:ext cx="9142925" cy="57149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18805" y="2715079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Management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DD9293-1D4B-41EB-86AA-759CF3B8DFA7}"/>
              </a:ext>
            </a:extLst>
          </p:cNvPr>
          <p:cNvSpPr txBox="1">
            <a:spLocks/>
          </p:cNvSpPr>
          <p:nvPr/>
        </p:nvSpPr>
        <p:spPr>
          <a:xfrm>
            <a:off x="44932" y="202219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Memory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5BC69-C0DB-4CA5-BBC7-F8CFF74C2E93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154827"/>
            <a:ext cx="2438400" cy="290850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is never easy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930454" cy="4557078"/>
          </a:xfrm>
        </p:spPr>
        <p:txBody>
          <a:bodyPr>
            <a:normAutofit/>
          </a:bodyPr>
          <a:lstStyle/>
          <a:p>
            <a:r>
              <a:rPr lang="en-US" dirty="0"/>
              <a:t>Why not move things around??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4C6FA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defragmentation</a:t>
            </a:r>
            <a:r>
              <a:rPr lang="en-US" dirty="0"/>
              <a:t> process/algorithm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Moving around something in the heap is hard!</a:t>
            </a:r>
          </a:p>
          <a:p>
            <a:pPr lvl="1"/>
            <a:r>
              <a:rPr lang="en-US" dirty="0"/>
              <a:t>Any pointers referring to data within a block must be updated.</a:t>
            </a:r>
          </a:p>
          <a:p>
            <a:pPr lvl="1"/>
            <a:r>
              <a:rPr lang="en-US" dirty="0"/>
              <a:t>Finding these pointers automatically is effectively as difficult as garbage collection.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Because of this, moving blocks around is discouraged. (Easier to solve it another way.)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06542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913565"/>
            <a:ext cx="2438400" cy="38620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559297"/>
            <a:ext cx="2438400" cy="36322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06914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4855265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01" y="4509293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07866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AC8F0-FFDF-4822-926E-DEA75EFEDBBC}"/>
              </a:ext>
            </a:extLst>
          </p:cNvPr>
          <p:cNvSpPr/>
          <p:nvPr/>
        </p:nvSpPr>
        <p:spPr>
          <a:xfrm>
            <a:off x="6421614" y="395478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56AC8-70E5-45DB-B8F1-E13D27B64401}"/>
              </a:ext>
            </a:extLst>
          </p:cNvPr>
          <p:cNvSpPr/>
          <p:nvPr/>
        </p:nvSpPr>
        <p:spPr>
          <a:xfrm>
            <a:off x="6421614" y="3663872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DD7741-9EDA-4079-9B91-27AE5E0BF91E}"/>
              </a:ext>
            </a:extLst>
          </p:cNvPr>
          <p:cNvSpPr/>
          <p:nvPr/>
        </p:nvSpPr>
        <p:spPr>
          <a:xfrm>
            <a:off x="6421614" y="3374033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51E3E-86D3-4923-9572-2B482950CF5E}"/>
              </a:ext>
            </a:extLst>
          </p:cNvPr>
          <p:cNvSpPr/>
          <p:nvPr/>
        </p:nvSpPr>
        <p:spPr>
          <a:xfrm>
            <a:off x="6421614" y="3089739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F06FD1-72D1-41C8-AEC6-142B7E92CF47}"/>
              </a:ext>
            </a:extLst>
          </p:cNvPr>
          <p:cNvSpPr/>
          <p:nvPr/>
        </p:nvSpPr>
        <p:spPr>
          <a:xfrm>
            <a:off x="6421614" y="2805231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A18ACB-8321-4100-9440-D6FA1FF5FDE8}"/>
              </a:ext>
            </a:extLst>
          </p:cNvPr>
          <p:cNvSpPr/>
          <p:nvPr/>
        </p:nvSpPr>
        <p:spPr>
          <a:xfrm>
            <a:off x="6421614" y="250815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BB2437-EA02-4258-BE52-5D1D306BBF41}"/>
              </a:ext>
            </a:extLst>
          </p:cNvPr>
          <p:cNvSpPr/>
          <p:nvPr/>
        </p:nvSpPr>
        <p:spPr>
          <a:xfrm>
            <a:off x="6421614" y="220156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4945BE-95DD-4B0F-8299-3F8D934CE197}"/>
              </a:ext>
            </a:extLst>
          </p:cNvPr>
          <p:cNvSpPr/>
          <p:nvPr/>
        </p:nvSpPr>
        <p:spPr>
          <a:xfrm>
            <a:off x="6421614" y="1917436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78FAD-6F75-4106-B2CA-A885E7EFD10D}"/>
              </a:ext>
            </a:extLst>
          </p:cNvPr>
          <p:cNvSpPr/>
          <p:nvPr/>
        </p:nvSpPr>
        <p:spPr>
          <a:xfrm>
            <a:off x="6421614" y="1656034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466FA-26B4-4703-8400-4B2040A7A5B3}"/>
              </a:ext>
            </a:extLst>
          </p:cNvPr>
          <p:cNvSpPr/>
          <p:nvPr/>
        </p:nvSpPr>
        <p:spPr>
          <a:xfrm>
            <a:off x="6421614" y="1388146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9BF3AB-60B3-4AAB-8F4C-0AFC5DEB4698}"/>
              </a:ext>
            </a:extLst>
          </p:cNvPr>
          <p:cNvSpPr/>
          <p:nvPr/>
        </p:nvSpPr>
        <p:spPr>
          <a:xfrm>
            <a:off x="6421614" y="1158515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404A55-A39B-4A31-919C-135DC5FC7F04}"/>
              </a:ext>
            </a:extLst>
          </p:cNvPr>
          <p:cNvSpPr/>
          <p:nvPr/>
        </p:nvSpPr>
        <p:spPr>
          <a:xfrm>
            <a:off x="3352800" y="4748957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F210F1-2E58-4210-B941-019EE9329E54}"/>
              </a:ext>
            </a:extLst>
          </p:cNvPr>
          <p:cNvSpPr txBox="1"/>
          <p:nvPr/>
        </p:nvSpPr>
        <p:spPr>
          <a:xfrm>
            <a:off x="3680661" y="43564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malloc()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BBD8CE-5926-4F47-8531-86C29D3A1E21}"/>
              </a:ext>
            </a:extLst>
          </p:cNvPr>
          <p:cNvCxnSpPr>
            <a:cxnSpLocks/>
          </p:cNvCxnSpPr>
          <p:nvPr/>
        </p:nvCxnSpPr>
        <p:spPr>
          <a:xfrm flipV="1">
            <a:off x="4806360" y="45750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3098521-7B4F-4FC2-BE0F-64C420A6E5F4}"/>
              </a:ext>
            </a:extLst>
          </p:cNvPr>
          <p:cNvSpPr txBox="1"/>
          <p:nvPr/>
        </p:nvSpPr>
        <p:spPr>
          <a:xfrm>
            <a:off x="5048999" y="43944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</a:t>
            </a:r>
            <a:r>
              <a:rPr lang="en-US" b="1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?</a:t>
            </a:r>
            <a:endParaRPr lang="en-US" b="1" dirty="0">
              <a:solidFill>
                <a:srgbClr val="FF0000"/>
              </a:solidFill>
              <a:latin typeface="Marcellus SC" panose="020E0602050203020307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56 L -0.00017 0.23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0.02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2.77778E-7 0.05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7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0069 0.08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84 L -2.77778E-7 0.106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0035 0.135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7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0.165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2.77778E-7 0.19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0035 0.213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6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2.77778E-7 0.25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 descr="Wide upward diagonal">
            <a:extLst>
              <a:ext uri="{FF2B5EF4-FFF2-40B4-BE49-F238E27FC236}">
                <a16:creationId xmlns:a16="http://schemas.microsoft.com/office/drawing/2014/main" id="{E8CC9352-AA57-4C26-BF5E-9F28D8DD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617" y="1131967"/>
            <a:ext cx="2438400" cy="290850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is NEVER easy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4069140"/>
            <a:ext cx="5988227" cy="1455678"/>
          </a:xfrm>
        </p:spPr>
        <p:txBody>
          <a:bodyPr>
            <a:normAutofit/>
          </a:bodyPr>
          <a:lstStyle/>
          <a:p>
            <a:r>
              <a:rPr lang="en-US" dirty="0"/>
              <a:t>When blocks move, pointers</a:t>
            </a:r>
            <a:br>
              <a:rPr lang="en-US" dirty="0"/>
            </a:br>
            <a:r>
              <a:rPr lang="en-US" dirty="0"/>
              <a:t>to anything within them must be updated.</a:t>
            </a:r>
          </a:p>
          <a:p>
            <a:r>
              <a:rPr lang="en-US" dirty="0"/>
              <a:t>This is hard to keep track of!</a:t>
            </a:r>
          </a:p>
          <a:p>
            <a:pPr lvl="1"/>
            <a:r>
              <a:rPr lang="en-US" dirty="0"/>
              <a:t>C does not check validity of pointers after</a:t>
            </a:r>
            <a:r>
              <a:rPr lang="en-US" dirty="0">
                <a:latin typeface="Inconsolata" panose="020B0609030003000000" pitchFamily="49" charset="0"/>
              </a:rPr>
              <a:t> free()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80"/>
            <a:ext cx="2438400" cy="241553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06542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913565"/>
            <a:ext cx="2438400" cy="38620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559297"/>
            <a:ext cx="2438400" cy="36322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06914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4855265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01" y="4509293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07866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2425D-858D-408C-BE52-56DAB884038B}"/>
              </a:ext>
            </a:extLst>
          </p:cNvPr>
          <p:cNvGrpSpPr/>
          <p:nvPr/>
        </p:nvGrpSpPr>
        <p:grpSpPr>
          <a:xfrm>
            <a:off x="6423660" y="2792236"/>
            <a:ext cx="2438400" cy="779715"/>
            <a:chOff x="6423660" y="2792236"/>
            <a:chExt cx="2438400" cy="77971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971D1D-B4CF-4BC4-8DFE-62D373BCDBA4}"/>
                </a:ext>
              </a:extLst>
            </p:cNvPr>
            <p:cNvSpPr/>
            <p:nvPr/>
          </p:nvSpPr>
          <p:spPr>
            <a:xfrm>
              <a:off x="6423660" y="2811781"/>
              <a:ext cx="2438400" cy="7601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95ACD77-49CC-4EC4-A1F0-177F529CF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2862" y="2792236"/>
              <a:ext cx="1" cy="3347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ADD97-F0A8-4D36-95CE-7CCE4588F1C0}"/>
              </a:ext>
            </a:extLst>
          </p:cNvPr>
          <p:cNvSpPr/>
          <p:nvPr/>
        </p:nvSpPr>
        <p:spPr>
          <a:xfrm>
            <a:off x="6423660" y="2811781"/>
            <a:ext cx="2438400" cy="7601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7458312-7B0B-41B6-BE7A-5FBA24DBAD0D}"/>
              </a:ext>
            </a:extLst>
          </p:cNvPr>
          <p:cNvSpPr txBox="1">
            <a:spLocks/>
          </p:cNvSpPr>
          <p:nvPr/>
        </p:nvSpPr>
        <p:spPr>
          <a:xfrm>
            <a:off x="133825" y="760837"/>
            <a:ext cx="8564647" cy="45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float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my_float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23636A-DDBA-43ED-A1C5-AEC114DA7309}"/>
              </a:ext>
            </a:extLst>
          </p:cNvPr>
          <p:cNvSpPr/>
          <p:nvPr/>
        </p:nvSpPr>
        <p:spPr>
          <a:xfrm>
            <a:off x="2018951" y="1007544"/>
            <a:ext cx="4350729" cy="2734689"/>
          </a:xfrm>
          <a:custGeom>
            <a:avLst/>
            <a:gdLst>
              <a:gd name="connsiteX0" fmla="*/ 0 w 4076409"/>
              <a:gd name="connsiteY0" fmla="*/ 218397 h 2882143"/>
              <a:gd name="connsiteX1" fmla="*/ 1033063 w 4076409"/>
              <a:gd name="connsiteY1" fmla="*/ 239337 h 2882143"/>
              <a:gd name="connsiteX2" fmla="*/ 1305289 w 4076409"/>
              <a:gd name="connsiteY2" fmla="*/ 2654470 h 2882143"/>
              <a:gd name="connsiteX3" fmla="*/ 4076409 w 4076409"/>
              <a:gd name="connsiteY3" fmla="*/ 2787093 h 2882143"/>
              <a:gd name="connsiteX0" fmla="*/ 0 w 4061169"/>
              <a:gd name="connsiteY0" fmla="*/ 218397 h 2751900"/>
              <a:gd name="connsiteX1" fmla="*/ 1033063 w 4061169"/>
              <a:gd name="connsiteY1" fmla="*/ 239337 h 2751900"/>
              <a:gd name="connsiteX2" fmla="*/ 1305289 w 4061169"/>
              <a:gd name="connsiteY2" fmla="*/ 2654470 h 2751900"/>
              <a:gd name="connsiteX3" fmla="*/ 4061169 w 4061169"/>
              <a:gd name="connsiteY3" fmla="*/ 1986993 h 2751900"/>
              <a:gd name="connsiteX0" fmla="*/ 0 w 4350729"/>
              <a:gd name="connsiteY0" fmla="*/ 239286 h 2734689"/>
              <a:gd name="connsiteX1" fmla="*/ 1322623 w 4350729"/>
              <a:gd name="connsiteY1" fmla="*/ 222126 h 2734689"/>
              <a:gd name="connsiteX2" fmla="*/ 1594849 w 4350729"/>
              <a:gd name="connsiteY2" fmla="*/ 2637259 h 2734689"/>
              <a:gd name="connsiteX3" fmla="*/ 4350729 w 4350729"/>
              <a:gd name="connsiteY3" fmla="*/ 1969782 h 273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729" h="2734689">
                <a:moveTo>
                  <a:pt x="0" y="239286"/>
                </a:moveTo>
                <a:cubicBezTo>
                  <a:pt x="407757" y="46750"/>
                  <a:pt x="1056815" y="-177536"/>
                  <a:pt x="1322623" y="222126"/>
                </a:cubicBezTo>
                <a:cubicBezTo>
                  <a:pt x="1588431" y="621788"/>
                  <a:pt x="1087625" y="2212633"/>
                  <a:pt x="1594849" y="2637259"/>
                </a:cubicBezTo>
                <a:cubicBezTo>
                  <a:pt x="2102073" y="3061885"/>
                  <a:pt x="3898183" y="1960475"/>
                  <a:pt x="4350729" y="1969782"/>
                </a:cubicBezTo>
              </a:path>
            </a:pathLst>
          </a:custGeom>
          <a:noFill/>
          <a:ln w="57150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35FE63-D1A4-4223-9DA3-8FE1827E8305}"/>
              </a:ext>
            </a:extLst>
          </p:cNvPr>
          <p:cNvSpPr/>
          <p:nvPr/>
        </p:nvSpPr>
        <p:spPr>
          <a:xfrm>
            <a:off x="2598420" y="1916806"/>
            <a:ext cx="3775710" cy="2330044"/>
          </a:xfrm>
          <a:custGeom>
            <a:avLst/>
            <a:gdLst>
              <a:gd name="connsiteX0" fmla="*/ 0 w 3714750"/>
              <a:gd name="connsiteY0" fmla="*/ 1082818 h 2413196"/>
              <a:gd name="connsiteX1" fmla="*/ 1933575 w 3714750"/>
              <a:gd name="connsiteY1" fmla="*/ 35068 h 2413196"/>
              <a:gd name="connsiteX2" fmla="*/ 2076450 w 3714750"/>
              <a:gd name="connsiteY2" fmla="*/ 2225818 h 2413196"/>
              <a:gd name="connsiteX3" fmla="*/ 3714750 w 3714750"/>
              <a:gd name="connsiteY3" fmla="*/ 2149618 h 2413196"/>
              <a:gd name="connsiteX0" fmla="*/ 0 w 3752850"/>
              <a:gd name="connsiteY0" fmla="*/ 1082818 h 2308339"/>
              <a:gd name="connsiteX1" fmla="*/ 1933575 w 3752850"/>
              <a:gd name="connsiteY1" fmla="*/ 35068 h 2308339"/>
              <a:gd name="connsiteX2" fmla="*/ 2076450 w 3752850"/>
              <a:gd name="connsiteY2" fmla="*/ 2225818 h 2308339"/>
              <a:gd name="connsiteX3" fmla="*/ 3752850 w 3752850"/>
              <a:gd name="connsiteY3" fmla="*/ 1486678 h 2308339"/>
              <a:gd name="connsiteX0" fmla="*/ 0 w 3775710"/>
              <a:gd name="connsiteY0" fmla="*/ 914023 h 2330044"/>
              <a:gd name="connsiteX1" fmla="*/ 1956435 w 3775710"/>
              <a:gd name="connsiteY1" fmla="*/ 56773 h 2330044"/>
              <a:gd name="connsiteX2" fmla="*/ 2099310 w 3775710"/>
              <a:gd name="connsiteY2" fmla="*/ 2247523 h 2330044"/>
              <a:gd name="connsiteX3" fmla="*/ 3775710 w 3775710"/>
              <a:gd name="connsiteY3" fmla="*/ 1508383 h 23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710" h="2330044">
                <a:moveTo>
                  <a:pt x="0" y="914023"/>
                </a:moveTo>
                <a:cubicBezTo>
                  <a:pt x="793750" y="294898"/>
                  <a:pt x="1606550" y="-165477"/>
                  <a:pt x="1956435" y="56773"/>
                </a:cubicBezTo>
                <a:cubicBezTo>
                  <a:pt x="2306320" y="279023"/>
                  <a:pt x="1802448" y="1895098"/>
                  <a:pt x="2099310" y="2247523"/>
                </a:cubicBezTo>
                <a:cubicBezTo>
                  <a:pt x="2396172" y="2599948"/>
                  <a:pt x="3104991" y="1722695"/>
                  <a:pt x="3775710" y="1508383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81267F-35DB-4466-9EEC-425C95EBDEF2}"/>
              </a:ext>
            </a:extLst>
          </p:cNvPr>
          <p:cNvSpPr txBox="1"/>
          <p:nvPr/>
        </p:nvSpPr>
        <p:spPr>
          <a:xfrm>
            <a:off x="573096" y="3107677"/>
            <a:ext cx="1624395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nconsolata" panose="020B0609030003000000" pitchFamily="49" charset="0"/>
              </a:rPr>
              <a:t>3.14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EB24BE-7C7F-44F8-BB9E-FCF6054AE6C2}"/>
              </a:ext>
            </a:extLst>
          </p:cNvPr>
          <p:cNvSpPr txBox="1"/>
          <p:nvPr/>
        </p:nvSpPr>
        <p:spPr>
          <a:xfrm>
            <a:off x="569403" y="3108550"/>
            <a:ext cx="16243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Inconsolata" panose="020B0609030003000000" pitchFamily="49" charset="0"/>
              </a:rPr>
              <a:t>-1.8e-6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14173-F4F5-4E33-AB6E-6112D26FD27B}"/>
              </a:ext>
            </a:extLst>
          </p:cNvPr>
          <p:cNvSpPr txBox="1"/>
          <p:nvPr/>
        </p:nvSpPr>
        <p:spPr>
          <a:xfrm>
            <a:off x="573096" y="1571181"/>
            <a:ext cx="1624395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nconsolata" panose="020B0609030003000000" pitchFamily="49" charset="0"/>
              </a:rPr>
              <a:t>42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F97D2-6838-40F8-BA04-850C6862083E}"/>
              </a:ext>
            </a:extLst>
          </p:cNvPr>
          <p:cNvSpPr txBox="1"/>
          <p:nvPr/>
        </p:nvSpPr>
        <p:spPr>
          <a:xfrm>
            <a:off x="570714" y="1572523"/>
            <a:ext cx="16243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Inconsolata" panose="020B0609030003000000" pitchFamily="49" charset="0"/>
              </a:rPr>
              <a:t>?????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</p:spTree>
    <p:extLst>
      <p:ext uri="{BB962C8B-B14F-4D97-AF65-F5344CB8AC3E}">
        <p14:creationId xmlns:p14="http://schemas.microsoft.com/office/powerpoint/2010/main" val="21457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3.88889E-6 0.08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-1.11111E-6 0.03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1" grpId="0" animBg="1"/>
      <p:bldP spid="19" grpId="0" animBg="1"/>
      <p:bldP spid="36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5E5D7F-B9C7-4C03-AD0E-E301F90B418C}"/>
              </a:ext>
            </a:extLst>
          </p:cNvPr>
          <p:cNvSpPr/>
          <p:nvPr/>
        </p:nvSpPr>
        <p:spPr>
          <a:xfrm>
            <a:off x="6049057" y="2869344"/>
            <a:ext cx="411610" cy="1219200"/>
          </a:xfrm>
          <a:custGeom>
            <a:avLst/>
            <a:gdLst>
              <a:gd name="connsiteX0" fmla="*/ 428773 w 428773"/>
              <a:gd name="connsiteY0" fmla="*/ 1333500 h 1333500"/>
              <a:gd name="connsiteX1" fmla="*/ 148 w 428773"/>
              <a:gd name="connsiteY1" fmla="*/ 447675 h 1333500"/>
              <a:gd name="connsiteX2" fmla="*/ 390673 w 428773"/>
              <a:gd name="connsiteY2" fmla="*/ 0 h 1333500"/>
              <a:gd name="connsiteX0" fmla="*/ 409614 w 409614"/>
              <a:gd name="connsiteY0" fmla="*/ 1228725 h 1228725"/>
              <a:gd name="connsiteX1" fmla="*/ 39 w 409614"/>
              <a:gd name="connsiteY1" fmla="*/ 447675 h 1228725"/>
              <a:gd name="connsiteX2" fmla="*/ 390564 w 409614"/>
              <a:gd name="connsiteY2" fmla="*/ 0 h 1228725"/>
              <a:gd name="connsiteX0" fmla="*/ 411610 w 411610"/>
              <a:gd name="connsiteY0" fmla="*/ 1219200 h 1219200"/>
              <a:gd name="connsiteX1" fmla="*/ 2035 w 411610"/>
              <a:gd name="connsiteY1" fmla="*/ 438150 h 1219200"/>
              <a:gd name="connsiteX2" fmla="*/ 297310 w 411610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610" h="1219200">
                <a:moveTo>
                  <a:pt x="411610" y="1219200"/>
                </a:moveTo>
                <a:cubicBezTo>
                  <a:pt x="200472" y="887412"/>
                  <a:pt x="21085" y="641350"/>
                  <a:pt x="2035" y="438150"/>
                </a:cubicBezTo>
                <a:cubicBezTo>
                  <a:pt x="-17015" y="234950"/>
                  <a:pt x="98872" y="112712"/>
                  <a:pt x="297310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" descr="Wide upward diagonal">
            <a:extLst>
              <a:ext uri="{FF2B5EF4-FFF2-40B4-BE49-F238E27FC236}">
                <a16:creationId xmlns:a16="http://schemas.microsoft.com/office/drawing/2014/main" id="{D9D0FE7B-B4D4-4B00-9FB4-EB116F4A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185" y="3580362"/>
            <a:ext cx="2438400" cy="95655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 data: int </a:t>
            </a:r>
            <a:r>
              <a:rPr lang="en-US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[100]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Stressing it 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8250"/>
            <a:ext cx="5988227" cy="4766568"/>
          </a:xfrm>
        </p:spPr>
        <p:txBody>
          <a:bodyPr>
            <a:normAutofit/>
          </a:bodyPr>
          <a:lstStyle/>
          <a:p>
            <a:r>
              <a:rPr lang="en-US" dirty="0"/>
              <a:t>If we allocate a large array it will be allocated on the heap somewhere.</a:t>
            </a:r>
          </a:p>
          <a:p>
            <a:endParaRPr lang="en-US" dirty="0">
              <a:latin typeface="Inconsolata" panose="020B0609030003000000" pitchFamily="49" charset="0"/>
            </a:endParaRPr>
          </a:p>
          <a:p>
            <a:r>
              <a:rPr lang="en-US" dirty="0"/>
              <a:t>Other allocations can also happen, and they go “above” that array.</a:t>
            </a:r>
          </a:p>
          <a:p>
            <a:endParaRPr lang="en-US" dirty="0"/>
          </a:p>
          <a:p>
            <a:r>
              <a:rPr lang="en-US" dirty="0"/>
              <a:t>What happens when you need to append a 101</a:t>
            </a:r>
            <a:r>
              <a:rPr lang="en-US" baseline="30000" dirty="0"/>
              <a:t>st</a:t>
            </a:r>
            <a:r>
              <a:rPr lang="en-US" dirty="0"/>
              <a:t> element to this array?</a:t>
            </a:r>
          </a:p>
          <a:p>
            <a:pPr lvl="1"/>
            <a:r>
              <a:rPr lang="en-US" dirty="0"/>
              <a:t>Uh oh!</a:t>
            </a:r>
          </a:p>
          <a:p>
            <a:pPr lvl="1"/>
            <a:endParaRPr lang="en-US" dirty="0"/>
          </a:p>
          <a:p>
            <a:r>
              <a:rPr lang="en-US" dirty="0"/>
              <a:t>You will need to allocate more space.</a:t>
            </a:r>
          </a:p>
          <a:p>
            <a:pPr lvl="1"/>
            <a:r>
              <a:rPr lang="en-US" dirty="0"/>
              <a:t>And then copy the array contents.</a:t>
            </a:r>
          </a:p>
          <a:p>
            <a:pPr lvl="1"/>
            <a:r>
              <a:rPr lang="en-US" dirty="0"/>
              <a:t>Free the old array.</a:t>
            </a:r>
          </a:p>
          <a:p>
            <a:pPr lvl="1"/>
            <a:r>
              <a:rPr lang="en-US" dirty="0"/>
              <a:t>How long does that take?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185726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55491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ADD97-F0A8-4D36-95CE-7CCE4588F1C0}"/>
              </a:ext>
            </a:extLst>
          </p:cNvPr>
          <p:cNvSpPr/>
          <p:nvPr/>
        </p:nvSpPr>
        <p:spPr>
          <a:xfrm>
            <a:off x="6432580" y="3571687"/>
            <a:ext cx="2438400" cy="981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 </a:t>
            </a:r>
            <a:r>
              <a:rPr lang="en-US" sz="2800" dirty="0" err="1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arr</a:t>
            </a: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[100]</a:t>
            </a:r>
            <a:endParaRPr lang="en-US" sz="2800" kern="1200" dirty="0">
              <a:solidFill>
                <a:srgbClr val="1B291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66D556-2843-4A43-B65A-43494D84B1E6}"/>
              </a:ext>
            </a:extLst>
          </p:cNvPr>
          <p:cNvSpPr/>
          <p:nvPr/>
        </p:nvSpPr>
        <p:spPr>
          <a:xfrm>
            <a:off x="6433185" y="346519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6A203D-3178-4DFB-876C-857139A818B4}"/>
              </a:ext>
            </a:extLst>
          </p:cNvPr>
          <p:cNvSpPr/>
          <p:nvPr/>
        </p:nvSpPr>
        <p:spPr>
          <a:xfrm>
            <a:off x="6433185" y="336072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E07C53-1BE8-4E0E-BB93-CFF4579FEB9D}"/>
              </a:ext>
            </a:extLst>
          </p:cNvPr>
          <p:cNvSpPr/>
          <p:nvPr/>
        </p:nvSpPr>
        <p:spPr>
          <a:xfrm>
            <a:off x="6433185" y="3015980"/>
            <a:ext cx="2438400" cy="354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EBBAEA-DAD3-4FB8-B43D-05DAFEE4F9A5}"/>
              </a:ext>
            </a:extLst>
          </p:cNvPr>
          <p:cNvSpPr/>
          <p:nvPr/>
        </p:nvSpPr>
        <p:spPr>
          <a:xfrm>
            <a:off x="6433185" y="1422000"/>
            <a:ext cx="2438400" cy="16095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 </a:t>
            </a:r>
            <a:r>
              <a:rPr lang="en-US" sz="2800" dirty="0" err="1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arr</a:t>
            </a: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[200]</a:t>
            </a:r>
            <a:endParaRPr lang="en-US" sz="2800" kern="1200" dirty="0">
              <a:solidFill>
                <a:srgbClr val="1B291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BE5F39-0822-4A3E-8559-23B442941B80}"/>
              </a:ext>
            </a:extLst>
          </p:cNvPr>
          <p:cNvSpPr txBox="1"/>
          <p:nvPr/>
        </p:nvSpPr>
        <p:spPr>
          <a:xfrm>
            <a:off x="4735244" y="4637514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fragmentation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E7F32C0-901D-4EDC-ABAC-07A27E85FE0F}"/>
              </a:ext>
            </a:extLst>
          </p:cNvPr>
          <p:cNvCxnSpPr>
            <a:cxnSpLocks/>
          </p:cNvCxnSpPr>
          <p:nvPr/>
        </p:nvCxnSpPr>
        <p:spPr>
          <a:xfrm rot="19127016">
            <a:off x="6109051" y="4588608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p"/>
      <p:bldP spid="19" grpId="0" animBg="1"/>
      <p:bldP spid="44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 descr="Wide upward diagonal">
            <a:extLst>
              <a:ext uri="{FF2B5EF4-FFF2-40B4-BE49-F238E27FC236}">
                <a16:creationId xmlns:a16="http://schemas.microsoft.com/office/drawing/2014/main" id="{D9D0FE7B-B4D4-4B00-9FB4-EB116F4A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185" y="3580362"/>
            <a:ext cx="2438400" cy="95655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 data: int </a:t>
            </a:r>
            <a:r>
              <a:rPr lang="en-US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[100]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Stressing it out: Big Arrays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2F23C2E-6AE3-4B4F-8CE6-A4864FE2C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619" y="758250"/>
                <a:ext cx="5988227" cy="47665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happens in very practical situations!</a:t>
                </a:r>
              </a:p>
              <a:p>
                <a:pPr lvl="1"/>
                <a:r>
                  <a:rPr lang="en-US" dirty="0"/>
                  <a:t>Reallocating means getting rid of a small thing</a:t>
                </a:r>
              </a:p>
              <a:p>
                <a:pPr lvl="1"/>
                <a:r>
                  <a:rPr lang="en-US" dirty="0"/>
                  <a:t>And replacing it with a larger thing.</a:t>
                </a:r>
              </a:p>
              <a:p>
                <a:pPr lvl="1"/>
                <a:r>
                  <a:rPr lang="en-US" dirty="0"/>
                  <a:t>You could have </a:t>
                </a:r>
                <a:r>
                  <a:rPr lang="en-US" dirty="0" err="1"/>
                  <a:t>TiBs</a:t>
                </a:r>
                <a:r>
                  <a:rPr lang="en-US" dirty="0"/>
                  <a:t> of memory and this will be a problem.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affects performance: (in terms of writes:)</a:t>
                </a:r>
              </a:p>
              <a:p>
                <a:pPr lvl="1"/>
                <a:r>
                  <a:rPr lang="en-US" dirty="0"/>
                  <a:t>Appending item </a:t>
                </a:r>
                <a:r>
                  <a:rPr lang="en-US" dirty="0" err="1"/>
                  <a:t>arr</a:t>
                </a:r>
                <a:r>
                  <a:rPr lang="en-US" dirty="0"/>
                  <a:t>[0]: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Appending item </a:t>
                </a:r>
                <a:r>
                  <a:rPr lang="en-US" dirty="0" err="1"/>
                  <a:t>arr</a:t>
                </a:r>
                <a:r>
                  <a:rPr lang="en-US" dirty="0"/>
                  <a:t>[1]: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Appending item </a:t>
                </a:r>
                <a:r>
                  <a:rPr lang="en-US" dirty="0" err="1"/>
                  <a:t>arr</a:t>
                </a:r>
                <a:r>
                  <a:rPr lang="en-US" dirty="0"/>
                  <a:t>[99]: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Appending item </a:t>
                </a:r>
                <a:r>
                  <a:rPr lang="en-US" dirty="0" err="1"/>
                  <a:t>arr</a:t>
                </a:r>
                <a:r>
                  <a:rPr lang="en-US" dirty="0"/>
                  <a:t>[100]: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oh no!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you would overflow the buffer…</a:t>
                </a:r>
              </a:p>
              <a:p>
                <a:pPr lvl="1"/>
                <a:r>
                  <a:rPr lang="en-US" dirty="0"/>
                  <a:t>You then need to copy all previous values as well.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2F23C2E-6AE3-4B4F-8CE6-A4864FE2C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19" y="758250"/>
                <a:ext cx="5988227" cy="4766568"/>
              </a:xfrm>
              <a:blipFill>
                <a:blip r:embed="rId2"/>
                <a:stretch>
                  <a:fillRect l="-1018" t="-1535" b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185726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55491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ADD97-F0A8-4D36-95CE-7CCE4588F1C0}"/>
              </a:ext>
            </a:extLst>
          </p:cNvPr>
          <p:cNvSpPr/>
          <p:nvPr/>
        </p:nvSpPr>
        <p:spPr>
          <a:xfrm>
            <a:off x="6432580" y="3571687"/>
            <a:ext cx="2438400" cy="981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 </a:t>
            </a:r>
            <a:r>
              <a:rPr lang="en-US" sz="2800" dirty="0" err="1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arr</a:t>
            </a: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[100]</a:t>
            </a:r>
            <a:endParaRPr lang="en-US" sz="2800" kern="1200" dirty="0">
              <a:solidFill>
                <a:srgbClr val="1B291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66D556-2843-4A43-B65A-43494D84B1E6}"/>
              </a:ext>
            </a:extLst>
          </p:cNvPr>
          <p:cNvSpPr/>
          <p:nvPr/>
        </p:nvSpPr>
        <p:spPr>
          <a:xfrm>
            <a:off x="6433185" y="346519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6A203D-3178-4DFB-876C-857139A818B4}"/>
              </a:ext>
            </a:extLst>
          </p:cNvPr>
          <p:cNvSpPr/>
          <p:nvPr/>
        </p:nvSpPr>
        <p:spPr>
          <a:xfrm>
            <a:off x="6433185" y="336072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E07C53-1BE8-4E0E-BB93-CFF4579FEB9D}"/>
              </a:ext>
            </a:extLst>
          </p:cNvPr>
          <p:cNvSpPr/>
          <p:nvPr/>
        </p:nvSpPr>
        <p:spPr>
          <a:xfrm>
            <a:off x="6433185" y="3015980"/>
            <a:ext cx="2438400" cy="354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2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 descr="Wide upward diagonal">
            <a:extLst>
              <a:ext uri="{FF2B5EF4-FFF2-40B4-BE49-F238E27FC236}">
                <a16:creationId xmlns:a16="http://schemas.microsoft.com/office/drawing/2014/main" id="{D9D0FE7B-B4D4-4B00-9FB4-EB116F4A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185" y="3580362"/>
            <a:ext cx="2438400" cy="95655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 data: int </a:t>
            </a:r>
            <a:r>
              <a:rPr lang="en-US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[100]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Stressing it out: Performance Consistency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8250"/>
            <a:ext cx="5988227" cy="4881080"/>
          </a:xfrm>
        </p:spPr>
        <p:txBody>
          <a:bodyPr>
            <a:normAutofit/>
          </a:bodyPr>
          <a:lstStyle/>
          <a:p>
            <a:r>
              <a:rPr lang="en-US" dirty="0"/>
              <a:t>Big arrays want to be continuous.</a:t>
            </a:r>
          </a:p>
          <a:p>
            <a:pPr lvl="1"/>
            <a:r>
              <a:rPr lang="en-US" dirty="0"/>
              <a:t>Ensuring continuous space is difficult when you do not know how much you will ultimately need.</a:t>
            </a:r>
          </a:p>
          <a:p>
            <a:pPr lvl="1"/>
            <a:endParaRPr lang="en-US" dirty="0"/>
          </a:p>
          <a:p>
            <a:r>
              <a:rPr lang="en-US" dirty="0"/>
              <a:t>This is exactly why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linked lists</a:t>
            </a:r>
            <a:r>
              <a:rPr lang="en-US" dirty="0"/>
              <a:t> exist!</a:t>
            </a:r>
          </a:p>
          <a:p>
            <a:endParaRPr lang="en-US" dirty="0"/>
          </a:p>
          <a:p>
            <a:r>
              <a:rPr lang="en-US" dirty="0"/>
              <a:t>Since a linked list allocates on every append.</a:t>
            </a:r>
          </a:p>
          <a:p>
            <a:pPr lvl="1"/>
            <a:r>
              <a:rPr lang="en-US" dirty="0"/>
              <a:t>Each append takes the same amount of time.</a:t>
            </a:r>
          </a:p>
          <a:p>
            <a:pPr lvl="1"/>
            <a:endParaRPr lang="en-US" dirty="0"/>
          </a:p>
          <a:p>
            <a:r>
              <a:rPr lang="en-US" dirty="0"/>
              <a:t>However, everything is a trade-off.</a:t>
            </a:r>
          </a:p>
          <a:p>
            <a:pPr lvl="1"/>
            <a:r>
              <a:rPr lang="en-US" dirty="0"/>
              <a:t>Dang it!!!</a:t>
            </a:r>
          </a:p>
          <a:p>
            <a:pPr lvl="1"/>
            <a:r>
              <a:rPr lang="en-US" dirty="0"/>
              <a:t>One cost is extra overhead for metadata.</a:t>
            </a:r>
          </a:p>
          <a:p>
            <a:pPr lvl="1"/>
            <a:r>
              <a:rPr lang="en-US" dirty="0"/>
              <a:t>Linked list traversal can stress memory caches.</a:t>
            </a:r>
          </a:p>
          <a:p>
            <a:pPr lvl="2"/>
            <a:r>
              <a:rPr lang="en-US" dirty="0"/>
              <a:t>It means traversing the array is slower.</a:t>
            </a:r>
          </a:p>
          <a:p>
            <a:pPr lvl="2"/>
            <a:r>
              <a:rPr lang="en-US" dirty="0"/>
              <a:t>However, we will mostly ignore this for now.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185726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55491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ADD97-F0A8-4D36-95CE-7CCE4588F1C0}"/>
              </a:ext>
            </a:extLst>
          </p:cNvPr>
          <p:cNvSpPr/>
          <p:nvPr/>
        </p:nvSpPr>
        <p:spPr>
          <a:xfrm>
            <a:off x="6432580" y="3571687"/>
            <a:ext cx="2438400" cy="981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 </a:t>
            </a:r>
            <a:r>
              <a:rPr lang="en-US" sz="2800" dirty="0" err="1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arr</a:t>
            </a:r>
            <a:r>
              <a:rPr lang="en-US" sz="2800" dirty="0">
                <a:solidFill>
                  <a:srgbClr val="1B291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[100]</a:t>
            </a:r>
            <a:endParaRPr lang="en-US" sz="2800" kern="1200" dirty="0">
              <a:solidFill>
                <a:srgbClr val="1B291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66D556-2843-4A43-B65A-43494D84B1E6}"/>
              </a:ext>
            </a:extLst>
          </p:cNvPr>
          <p:cNvSpPr/>
          <p:nvPr/>
        </p:nvSpPr>
        <p:spPr>
          <a:xfrm>
            <a:off x="6433185" y="346519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6A203D-3178-4DFB-876C-857139A818B4}"/>
              </a:ext>
            </a:extLst>
          </p:cNvPr>
          <p:cNvSpPr/>
          <p:nvPr/>
        </p:nvSpPr>
        <p:spPr>
          <a:xfrm>
            <a:off x="6433185" y="336072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E07C53-1BE8-4E0E-BB93-CFF4579FEB9D}"/>
              </a:ext>
            </a:extLst>
          </p:cNvPr>
          <p:cNvSpPr/>
          <p:nvPr/>
        </p:nvSpPr>
        <p:spPr>
          <a:xfrm>
            <a:off x="6433185" y="3015980"/>
            <a:ext cx="2438400" cy="354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7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644A30-4A8A-45CC-A5E3-0F8BAC53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ACAED-C2CB-494B-B26F-56F784BB4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story about trade-offs.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E4822-D000-41A6-925E-D5CA99EE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9EC88-9B41-4677-B886-9FF5E91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4421-E83E-40D9-AA3D-5E0FECDA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linked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C077-2670-44F0-A177-F597204A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507730" cy="4179729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linked list </a:t>
            </a:r>
            <a:r>
              <a:rPr lang="en-US" dirty="0"/>
              <a:t>is a non-continuous data structure representing an ordered list.</a:t>
            </a:r>
          </a:p>
          <a:p>
            <a:endParaRPr lang="en-US" dirty="0"/>
          </a:p>
          <a:p>
            <a:r>
              <a:rPr lang="en-US" dirty="0"/>
              <a:t>Each item in the linked list is represented by metadata called a node.</a:t>
            </a:r>
          </a:p>
          <a:p>
            <a:pPr lvl="1"/>
            <a:r>
              <a:rPr lang="en-US" dirty="0"/>
              <a:t>This metadata </a:t>
            </a:r>
            <a:r>
              <a:rPr lang="en-US" u="sng" dirty="0"/>
              <a:t>indirectly refers</a:t>
            </a:r>
            <a:r>
              <a:rPr lang="en-US" dirty="0"/>
              <a:t> to the actual data.</a:t>
            </a:r>
          </a:p>
          <a:p>
            <a:pPr lvl="1"/>
            <a:r>
              <a:rPr lang="en-US" dirty="0"/>
              <a:t>Furthermore, it indirectly refers to at least one other item in the list.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56CA6-0298-47D8-A59A-C6B91329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579B-E57B-43D4-9B6F-83AE7AAD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EA0E85-4D93-4B7B-942B-780A2E7218F4}"/>
              </a:ext>
            </a:extLst>
          </p:cNvPr>
          <p:cNvGrpSpPr/>
          <p:nvPr/>
        </p:nvGrpSpPr>
        <p:grpSpPr>
          <a:xfrm>
            <a:off x="2428875" y="3341066"/>
            <a:ext cx="1657350" cy="2063195"/>
            <a:chOff x="1333500" y="3150566"/>
            <a:chExt cx="1657350" cy="2063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F9AAEB-E754-460B-9F07-5B583801DDE2}"/>
                </a:ext>
              </a:extLst>
            </p:cNvPr>
            <p:cNvSpPr/>
            <p:nvPr/>
          </p:nvSpPr>
          <p:spPr>
            <a:xfrm>
              <a:off x="1333500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68E09D-CEB5-4D2D-82A3-3F629C6B5498}"/>
                </a:ext>
              </a:extLst>
            </p:cNvPr>
            <p:cNvSpPr txBox="1"/>
            <p:nvPr/>
          </p:nvSpPr>
          <p:spPr>
            <a:xfrm>
              <a:off x="1790118" y="315056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B471D-EB2E-4F81-9561-DC75359A71D7}"/>
                </a:ext>
              </a:extLst>
            </p:cNvPr>
            <p:cNvSpPr txBox="1"/>
            <p:nvPr/>
          </p:nvSpPr>
          <p:spPr>
            <a:xfrm>
              <a:off x="1492766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8BCE32-A286-468F-967A-93CB6CBA2CB3}"/>
                </a:ext>
              </a:extLst>
            </p:cNvPr>
            <p:cNvSpPr txBox="1"/>
            <p:nvPr/>
          </p:nvSpPr>
          <p:spPr>
            <a:xfrm>
              <a:off x="1492766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6B906E-9CA8-49BC-A6E5-925D35936FE4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428875" y="4575586"/>
            <a:ext cx="1657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D20813-00B7-46AE-826A-AA3D3FABD05C}"/>
              </a:ext>
            </a:extLst>
          </p:cNvPr>
          <p:cNvSpPr txBox="1">
            <a:spLocks/>
          </p:cNvSpPr>
          <p:nvPr/>
        </p:nvSpPr>
        <p:spPr>
          <a:xfrm>
            <a:off x="4683307" y="3131364"/>
            <a:ext cx="3860162" cy="175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typedef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_Node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_Node* 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* data;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Node;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0315B3-5653-4C31-A937-0AF8BF6E7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12" y="5220646"/>
            <a:ext cx="388533" cy="38853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B47D24-DC03-4CD9-A915-CD5EB1AFE9A0}"/>
              </a:ext>
            </a:extLst>
          </p:cNvPr>
          <p:cNvCxnSpPr>
            <a:cxnSpLocks/>
          </p:cNvCxnSpPr>
          <p:nvPr/>
        </p:nvCxnSpPr>
        <p:spPr>
          <a:xfrm rot="2472984" flipH="1">
            <a:off x="6997938" y="416904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5B1A-45CA-4888-B2DD-559DE92B4044}"/>
              </a:ext>
            </a:extLst>
          </p:cNvPr>
          <p:cNvSpPr txBox="1"/>
          <p:nvPr/>
        </p:nvSpPr>
        <p:spPr>
          <a:xfrm>
            <a:off x="5986224" y="4324489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“struct” required since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Node is not technically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defined until after it is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defined!</a:t>
            </a:r>
          </a:p>
        </p:txBody>
      </p:sp>
    </p:spTree>
    <p:extLst>
      <p:ext uri="{BB962C8B-B14F-4D97-AF65-F5344CB8AC3E}">
        <p14:creationId xmlns:p14="http://schemas.microsoft.com/office/powerpoint/2010/main" val="37473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4421-E83E-40D9-AA3D-5E0FECDA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ahead of the list.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C077-2670-44F0-A177-F597204A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507730" cy="4179729"/>
          </a:xfrm>
        </p:spPr>
        <p:txBody>
          <a:bodyPr/>
          <a:lstStyle/>
          <a:p>
            <a:r>
              <a:rPr lang="en-US" dirty="0"/>
              <a:t>Creation of a list occurs when one allocates a single node and tracks it in a pointer. This is the </a:t>
            </a:r>
            <a:r>
              <a:rPr lang="en-US" u="sng" dirty="0"/>
              <a:t>head</a:t>
            </a:r>
            <a:r>
              <a:rPr lang="en-US" dirty="0"/>
              <a:t> of our list (first element.)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56CA6-0298-47D8-A59A-C6B91329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579B-E57B-43D4-9B6F-83AE7AAD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EA0E85-4D93-4B7B-942B-780A2E7218F4}"/>
              </a:ext>
            </a:extLst>
          </p:cNvPr>
          <p:cNvGrpSpPr/>
          <p:nvPr/>
        </p:nvGrpSpPr>
        <p:grpSpPr>
          <a:xfrm>
            <a:off x="2428875" y="3341066"/>
            <a:ext cx="1657350" cy="2063195"/>
            <a:chOff x="1333500" y="3150566"/>
            <a:chExt cx="1657350" cy="2063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F9AAEB-E754-460B-9F07-5B583801DDE2}"/>
                </a:ext>
              </a:extLst>
            </p:cNvPr>
            <p:cNvSpPr/>
            <p:nvPr/>
          </p:nvSpPr>
          <p:spPr>
            <a:xfrm>
              <a:off x="1333500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68E09D-CEB5-4D2D-82A3-3F629C6B5498}"/>
                </a:ext>
              </a:extLst>
            </p:cNvPr>
            <p:cNvSpPr txBox="1"/>
            <p:nvPr/>
          </p:nvSpPr>
          <p:spPr>
            <a:xfrm>
              <a:off x="1790118" y="315056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B471D-EB2E-4F81-9561-DC75359A71D7}"/>
                </a:ext>
              </a:extLst>
            </p:cNvPr>
            <p:cNvSpPr txBox="1"/>
            <p:nvPr/>
          </p:nvSpPr>
          <p:spPr>
            <a:xfrm>
              <a:off x="1492766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8BCE32-A286-468F-967A-93CB6CBA2CB3}"/>
                </a:ext>
              </a:extLst>
            </p:cNvPr>
            <p:cNvSpPr txBox="1"/>
            <p:nvPr/>
          </p:nvSpPr>
          <p:spPr>
            <a:xfrm>
              <a:off x="1492766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6B906E-9CA8-49BC-A6E5-925D35936FE4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428875" y="4575586"/>
            <a:ext cx="1657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EC864C-0A2D-46D8-A6FD-4DB7504DFABB}"/>
              </a:ext>
            </a:extLst>
          </p:cNvPr>
          <p:cNvSpPr txBox="1"/>
          <p:nvPr/>
        </p:nvSpPr>
        <p:spPr>
          <a:xfrm>
            <a:off x="616466" y="43459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 list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4112D-887D-4151-9235-8EE23D1E5FAA}"/>
              </a:ext>
            </a:extLst>
          </p:cNvPr>
          <p:cNvCxnSpPr>
            <a:cxnSpLocks/>
          </p:cNvCxnSpPr>
          <p:nvPr/>
        </p:nvCxnSpPr>
        <p:spPr>
          <a:xfrm flipV="1">
            <a:off x="2068692" y="45755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949460-A7B9-4AA0-9A3B-6803DCB3D264}"/>
              </a:ext>
            </a:extLst>
          </p:cNvPr>
          <p:cNvSpPr txBox="1">
            <a:spLocks/>
          </p:cNvSpPr>
          <p:nvPr/>
        </p:nvSpPr>
        <p:spPr>
          <a:xfrm>
            <a:off x="616466" y="1805265"/>
            <a:ext cx="8343900" cy="165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Node* list = (Node*)malloc(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(Node));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list-&gt;next = NULL;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NULL is our end-of-list marker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list-&gt;data = NULL;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Allocate/copy the data you want</a:t>
            </a:r>
          </a:p>
        </p:txBody>
      </p:sp>
    </p:spTree>
    <p:extLst>
      <p:ext uri="{BB962C8B-B14F-4D97-AF65-F5344CB8AC3E}">
        <p14:creationId xmlns:p14="http://schemas.microsoft.com/office/powerpoint/2010/main" val="428157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4421-E83E-40D9-AA3D-5E0FECDA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some links to our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C077-2670-44F0-A177-F597204A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30910"/>
            <a:ext cx="8507730" cy="4416559"/>
          </a:xfrm>
        </p:spPr>
        <p:txBody>
          <a:bodyPr/>
          <a:lstStyle/>
          <a:p>
            <a:r>
              <a:rPr lang="en-US" dirty="0"/>
              <a:t>If we want to append an item, we can add a node anywhere!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56CA6-0298-47D8-A59A-C6B91329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579B-E57B-43D4-9B6F-83AE7AAD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7DDBE9-4BB5-49C8-BA7C-8CF806AA61D3}"/>
              </a:ext>
            </a:extLst>
          </p:cNvPr>
          <p:cNvGrpSpPr/>
          <p:nvPr/>
        </p:nvGrpSpPr>
        <p:grpSpPr>
          <a:xfrm>
            <a:off x="2428875" y="3341066"/>
            <a:ext cx="1657350" cy="2063195"/>
            <a:chOff x="2428875" y="3150566"/>
            <a:chExt cx="1657350" cy="2063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F9AAEB-E754-460B-9F07-5B583801DDE2}"/>
                </a:ext>
              </a:extLst>
            </p:cNvPr>
            <p:cNvSpPr/>
            <p:nvPr/>
          </p:nvSpPr>
          <p:spPr>
            <a:xfrm>
              <a:off x="2428875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68E09D-CEB5-4D2D-82A3-3F629C6B5498}"/>
                </a:ext>
              </a:extLst>
            </p:cNvPr>
            <p:cNvSpPr txBox="1"/>
            <p:nvPr/>
          </p:nvSpPr>
          <p:spPr>
            <a:xfrm>
              <a:off x="2925569" y="3150566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“tail”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B471D-EB2E-4F81-9561-DC75359A71D7}"/>
                </a:ext>
              </a:extLst>
            </p:cNvPr>
            <p:cNvSpPr txBox="1"/>
            <p:nvPr/>
          </p:nvSpPr>
          <p:spPr>
            <a:xfrm>
              <a:off x="2588141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8BCE32-A286-468F-967A-93CB6CBA2CB3}"/>
                </a:ext>
              </a:extLst>
            </p:cNvPr>
            <p:cNvSpPr txBox="1"/>
            <p:nvPr/>
          </p:nvSpPr>
          <p:spPr>
            <a:xfrm>
              <a:off x="2588141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6B906E-9CA8-49BC-A6E5-925D35936FE4}"/>
                </a:ext>
              </a:extLst>
            </p:cNvPr>
            <p:cNvCxnSpPr>
              <a:stCxn id="6" idx="1"/>
              <a:endCxn id="6" idx="3"/>
            </p:cNvCxnSpPr>
            <p:nvPr/>
          </p:nvCxnSpPr>
          <p:spPr>
            <a:xfrm>
              <a:off x="2428875" y="4385086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EC864C-0A2D-46D8-A6FD-4DB7504DFABB}"/>
              </a:ext>
            </a:extLst>
          </p:cNvPr>
          <p:cNvSpPr txBox="1"/>
          <p:nvPr/>
        </p:nvSpPr>
        <p:spPr>
          <a:xfrm>
            <a:off x="616466" y="43459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 list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4112D-887D-4151-9235-8EE23D1E5FAA}"/>
              </a:ext>
            </a:extLst>
          </p:cNvPr>
          <p:cNvCxnSpPr>
            <a:cxnSpLocks/>
          </p:cNvCxnSpPr>
          <p:nvPr/>
        </p:nvCxnSpPr>
        <p:spPr>
          <a:xfrm flipV="1">
            <a:off x="2068692" y="45755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949460-A7B9-4AA0-9A3B-6803DCB3D264}"/>
              </a:ext>
            </a:extLst>
          </p:cNvPr>
          <p:cNvSpPr txBox="1">
            <a:spLocks/>
          </p:cNvSpPr>
          <p:nvPr/>
        </p:nvSpPr>
        <p:spPr>
          <a:xfrm>
            <a:off x="616466" y="1228724"/>
            <a:ext cx="8343900" cy="2389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800" dirty="0">
                <a:latin typeface="Inconsolata" panose="020B0609030003000000" pitchFamily="49" charset="0"/>
              </a:rPr>
              <a:t> append(Node* tail,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800" dirty="0">
                <a:latin typeface="Inconsolata" panose="020B0609030003000000" pitchFamily="49" charset="0"/>
              </a:rPr>
              <a:t>* value)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Node* node = (Node*)malloc(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800" dirty="0">
                <a:latin typeface="Inconsolata" panose="020B0609030003000000" pitchFamily="49" charset="0"/>
              </a:rPr>
              <a:t>(Node));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node-&gt;next = NULL;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The new end of our list</a:t>
            </a:r>
            <a:endParaRPr lang="en-US" sz="18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tail-&gt;next = node;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We attach this node to the old last node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node-&gt;data = (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800" dirty="0">
                <a:latin typeface="Inconsolata" panose="020B0609030003000000" pitchFamily="49" charset="0"/>
              </a:rPr>
              <a:t>*)malloc(</a:t>
            </a:r>
            <a:r>
              <a:rPr lang="en-US" sz="1800" dirty="0" err="1">
                <a:latin typeface="Inconsolata" panose="020B0609030003000000" pitchFamily="49" charset="0"/>
              </a:rPr>
              <a:t>strnlen</a:t>
            </a:r>
            <a:r>
              <a:rPr lang="en-US" sz="1800" dirty="0">
                <a:latin typeface="Inconsolata" panose="020B0609030003000000" pitchFamily="49" charset="0"/>
              </a:rPr>
              <a:t>(value, 100) + 1);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 err="1">
                <a:latin typeface="Inconsolata" panose="020B0609030003000000" pitchFamily="49" charset="0"/>
              </a:rPr>
              <a:t>strncpy</a:t>
            </a:r>
            <a:r>
              <a:rPr lang="en-US" sz="1800" dirty="0">
                <a:latin typeface="Inconsolata" panose="020B0609030003000000" pitchFamily="49" charset="0"/>
              </a:rPr>
              <a:t>(node-&gt;data, value, 100);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}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47CD9F-A480-43F5-BF53-205D0119CECE}"/>
              </a:ext>
            </a:extLst>
          </p:cNvPr>
          <p:cNvGrpSpPr/>
          <p:nvPr/>
        </p:nvGrpSpPr>
        <p:grpSpPr>
          <a:xfrm>
            <a:off x="4572000" y="3341066"/>
            <a:ext cx="1657350" cy="2063195"/>
            <a:chOff x="2428875" y="3150566"/>
            <a:chExt cx="1657350" cy="2063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A33999-A0CC-4025-8632-3DC3C2968FBB}"/>
                </a:ext>
              </a:extLst>
            </p:cNvPr>
            <p:cNvSpPr/>
            <p:nvPr/>
          </p:nvSpPr>
          <p:spPr>
            <a:xfrm>
              <a:off x="2428875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E84B25-9243-4B8A-93C9-EB1B614F5EF1}"/>
                </a:ext>
              </a:extLst>
            </p:cNvPr>
            <p:cNvSpPr txBox="1"/>
            <p:nvPr/>
          </p:nvSpPr>
          <p:spPr>
            <a:xfrm>
              <a:off x="2824579" y="3150566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“node”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DA1B39-1F6E-4C28-84D9-6754474133F8}"/>
                </a:ext>
              </a:extLst>
            </p:cNvPr>
            <p:cNvSpPr txBox="1"/>
            <p:nvPr/>
          </p:nvSpPr>
          <p:spPr>
            <a:xfrm>
              <a:off x="2588141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7592B4-74D3-40BC-AC9C-3FB9CEF03342}"/>
                </a:ext>
              </a:extLst>
            </p:cNvPr>
            <p:cNvSpPr txBox="1"/>
            <p:nvPr/>
          </p:nvSpPr>
          <p:spPr>
            <a:xfrm>
              <a:off x="2588141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C8CCDF-F7A3-4027-AB42-BEBCAB36553C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2428875" y="4385086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7F0A17-5CFA-40D8-84C5-DE90DCDE2AE7}"/>
              </a:ext>
            </a:extLst>
          </p:cNvPr>
          <p:cNvCxnSpPr>
            <a:cxnSpLocks/>
          </p:cNvCxnSpPr>
          <p:nvPr/>
        </p:nvCxnSpPr>
        <p:spPr>
          <a:xfrm flipV="1">
            <a:off x="4223394" y="4161249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B61245-94E5-44D5-A1FB-5E05D47964DD}"/>
              </a:ext>
            </a:extLst>
          </p:cNvPr>
          <p:cNvCxnSpPr>
            <a:cxnSpLocks/>
          </p:cNvCxnSpPr>
          <p:nvPr/>
        </p:nvCxnSpPr>
        <p:spPr>
          <a:xfrm rot="2472984" flipH="1">
            <a:off x="6635988" y="291174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485C1F-1AC5-4CD7-808E-43310986B3DF}"/>
              </a:ext>
            </a:extLst>
          </p:cNvPr>
          <p:cNvSpPr txBox="1"/>
          <p:nvPr/>
        </p:nvSpPr>
        <p:spPr>
          <a:xfrm>
            <a:off x="6882166" y="2904736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Remember the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‘\0’ sentinel!</a:t>
            </a:r>
          </a:p>
        </p:txBody>
      </p:sp>
    </p:spTree>
    <p:extLst>
      <p:ext uri="{BB962C8B-B14F-4D97-AF65-F5344CB8AC3E}">
        <p14:creationId xmlns:p14="http://schemas.microsoft.com/office/powerpoint/2010/main" val="35135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311-BDEC-4D1C-B005-9E97761B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add them anywhere!!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6203-0D68-4D2E-A81B-E762770A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71526"/>
            <a:ext cx="8343900" cy="4375944"/>
          </a:xfrm>
        </p:spPr>
        <p:txBody>
          <a:bodyPr/>
          <a:lstStyle/>
          <a:p>
            <a:r>
              <a:rPr lang="en-US" dirty="0"/>
              <a:t>Consider what happens if we update our append to take any Node: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D5E9D-D3F3-4E3D-ADEC-2FC25DD0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9562-7E7D-4B37-9736-1D67E483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9177E1-9FE4-4EC6-B824-7774551D366F}"/>
              </a:ext>
            </a:extLst>
          </p:cNvPr>
          <p:cNvSpPr txBox="1">
            <a:spLocks/>
          </p:cNvSpPr>
          <p:nvPr/>
        </p:nvSpPr>
        <p:spPr>
          <a:xfrm>
            <a:off x="616466" y="1228724"/>
            <a:ext cx="8343900" cy="2389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800" dirty="0">
                <a:latin typeface="Inconsolata" panose="020B0609030003000000" pitchFamily="49" charset="0"/>
              </a:rPr>
              <a:t> </a:t>
            </a:r>
            <a:r>
              <a:rPr lang="en-US" sz="1800" dirty="0" err="1">
                <a:latin typeface="Inconsolata" panose="020B0609030003000000" pitchFamily="49" charset="0"/>
              </a:rPr>
              <a:t>linkedListAppend</a:t>
            </a:r>
            <a:r>
              <a:rPr lang="en-US" sz="1800" dirty="0">
                <a:latin typeface="Inconsolata" panose="020B0609030003000000" pitchFamily="49" charset="0"/>
              </a:rPr>
              <a:t>(Node*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800" dirty="0">
                <a:latin typeface="Inconsolata" panose="020B0609030003000000" pitchFamily="49" charset="0"/>
              </a:rPr>
              <a:t>* value)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Node* node = (Node*)malloc(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800" dirty="0">
                <a:latin typeface="Inconsolata" panose="020B0609030003000000" pitchFamily="49" charset="0"/>
              </a:rPr>
              <a:t>(Node));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node-&gt;next =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-&gt;next = node;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node-&gt;data = (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800" dirty="0">
                <a:latin typeface="Inconsolata" panose="020B0609030003000000" pitchFamily="49" charset="0"/>
              </a:rPr>
              <a:t>*)malloc(</a:t>
            </a:r>
            <a:r>
              <a:rPr lang="en-US" sz="1800" dirty="0" err="1">
                <a:latin typeface="Inconsolata" panose="020B0609030003000000" pitchFamily="49" charset="0"/>
              </a:rPr>
              <a:t>strnlen</a:t>
            </a:r>
            <a:r>
              <a:rPr lang="en-US" sz="1800" dirty="0">
                <a:latin typeface="Inconsolata" panose="020B0609030003000000" pitchFamily="49" charset="0"/>
              </a:rPr>
              <a:t>(value, 100) + 1);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 err="1">
                <a:latin typeface="Inconsolata" panose="020B0609030003000000" pitchFamily="49" charset="0"/>
              </a:rPr>
              <a:t>strncpy</a:t>
            </a:r>
            <a:r>
              <a:rPr lang="en-US" sz="1800" dirty="0">
                <a:latin typeface="Inconsolata" panose="020B0609030003000000" pitchFamily="49" charset="0"/>
              </a:rPr>
              <a:t>(node-&gt;data, value, 100);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019B53-3B69-454C-A3D8-618BB7E20625}"/>
              </a:ext>
            </a:extLst>
          </p:cNvPr>
          <p:cNvGrpSpPr/>
          <p:nvPr/>
        </p:nvGrpSpPr>
        <p:grpSpPr>
          <a:xfrm>
            <a:off x="2428875" y="3341066"/>
            <a:ext cx="1657350" cy="2063195"/>
            <a:chOff x="2428875" y="3150566"/>
            <a:chExt cx="1657350" cy="20631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2A4709-3CD4-4BDE-A7C5-6AD870981FAC}"/>
                </a:ext>
              </a:extLst>
            </p:cNvPr>
            <p:cNvSpPr/>
            <p:nvPr/>
          </p:nvSpPr>
          <p:spPr>
            <a:xfrm>
              <a:off x="2428875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B1BF3D-6DC4-4A3B-8DE7-D93B15A6B5A9}"/>
                </a:ext>
              </a:extLst>
            </p:cNvPr>
            <p:cNvSpPr txBox="1"/>
            <p:nvPr/>
          </p:nvSpPr>
          <p:spPr>
            <a:xfrm>
              <a:off x="2639433" y="3150566"/>
              <a:ext cx="123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“</a:t>
              </a:r>
              <a:r>
                <a:rPr lang="en-US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curNode</a:t>
              </a:r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”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AFB6F-8380-45A2-82BE-0DA515CEE63A}"/>
                </a:ext>
              </a:extLst>
            </p:cNvPr>
            <p:cNvSpPr txBox="1"/>
            <p:nvPr/>
          </p:nvSpPr>
          <p:spPr>
            <a:xfrm>
              <a:off x="2588141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2FB47A-0D27-4062-A3D4-39A297975839}"/>
                </a:ext>
              </a:extLst>
            </p:cNvPr>
            <p:cNvSpPr txBox="1"/>
            <p:nvPr/>
          </p:nvSpPr>
          <p:spPr>
            <a:xfrm>
              <a:off x="2588141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4F92D4-DC7C-4347-AAB7-B9CF3FE0FF38}"/>
                </a:ext>
              </a:extLst>
            </p:cNvPr>
            <p:cNvCxnSpPr>
              <a:stCxn id="8" idx="1"/>
              <a:endCxn id="8" idx="3"/>
            </p:cNvCxnSpPr>
            <p:nvPr/>
          </p:nvCxnSpPr>
          <p:spPr>
            <a:xfrm>
              <a:off x="2428875" y="4385086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4AC59F-E314-4972-A531-E146C23B38B6}"/>
              </a:ext>
            </a:extLst>
          </p:cNvPr>
          <p:cNvSpPr txBox="1"/>
          <p:nvPr/>
        </p:nvSpPr>
        <p:spPr>
          <a:xfrm>
            <a:off x="616466" y="43459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 list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FA9198-5D02-48C2-9F78-FC563D431481}"/>
              </a:ext>
            </a:extLst>
          </p:cNvPr>
          <p:cNvCxnSpPr>
            <a:cxnSpLocks/>
          </p:cNvCxnSpPr>
          <p:nvPr/>
        </p:nvCxnSpPr>
        <p:spPr>
          <a:xfrm flipV="1">
            <a:off x="2068692" y="45755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E70348-10C4-4F82-8B44-1593CE75CA9E}"/>
              </a:ext>
            </a:extLst>
          </p:cNvPr>
          <p:cNvGrpSpPr/>
          <p:nvPr/>
        </p:nvGrpSpPr>
        <p:grpSpPr>
          <a:xfrm>
            <a:off x="6715125" y="3341066"/>
            <a:ext cx="1657350" cy="2063195"/>
            <a:chOff x="2428875" y="3150566"/>
            <a:chExt cx="1657350" cy="20631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D51EB0-D026-491B-B616-B76DC53C30EB}"/>
                </a:ext>
              </a:extLst>
            </p:cNvPr>
            <p:cNvSpPr/>
            <p:nvPr/>
          </p:nvSpPr>
          <p:spPr>
            <a:xfrm>
              <a:off x="2428875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06EA44-1932-485D-91F9-1144A9D0550D}"/>
                </a:ext>
              </a:extLst>
            </p:cNvPr>
            <p:cNvSpPr txBox="1"/>
            <p:nvPr/>
          </p:nvSpPr>
          <p:spPr>
            <a:xfrm>
              <a:off x="2984078" y="3150566"/>
              <a:ext cx="546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Tail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CB2BD-05DE-469C-8134-09A3A8ABCD4B}"/>
                </a:ext>
              </a:extLst>
            </p:cNvPr>
            <p:cNvSpPr txBox="1"/>
            <p:nvPr/>
          </p:nvSpPr>
          <p:spPr>
            <a:xfrm>
              <a:off x="2588141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41DF67-4713-4EAD-BDED-EF3882A4FC41}"/>
                </a:ext>
              </a:extLst>
            </p:cNvPr>
            <p:cNvSpPr txBox="1"/>
            <p:nvPr/>
          </p:nvSpPr>
          <p:spPr>
            <a:xfrm>
              <a:off x="2588141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89A9D8-963D-48D4-853D-E2EE46EDA49D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2428875" y="4385086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BB697E-3FF4-4083-B65A-95DB55B6271A}"/>
              </a:ext>
            </a:extLst>
          </p:cNvPr>
          <p:cNvCxnSpPr>
            <a:cxnSpLocks/>
          </p:cNvCxnSpPr>
          <p:nvPr/>
        </p:nvCxnSpPr>
        <p:spPr>
          <a:xfrm flipV="1">
            <a:off x="4223394" y="4161249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1B6AE0-8E3B-4220-B94F-1239765E30C0}"/>
              </a:ext>
            </a:extLst>
          </p:cNvPr>
          <p:cNvGrpSpPr/>
          <p:nvPr/>
        </p:nvGrpSpPr>
        <p:grpSpPr>
          <a:xfrm>
            <a:off x="4573191" y="3331541"/>
            <a:ext cx="1657350" cy="2063195"/>
            <a:chOff x="2428875" y="3150566"/>
            <a:chExt cx="1657350" cy="20631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36AAB1-7CB4-4DEA-B9D1-A7DDA0415C19}"/>
                </a:ext>
              </a:extLst>
            </p:cNvPr>
            <p:cNvSpPr/>
            <p:nvPr/>
          </p:nvSpPr>
          <p:spPr>
            <a:xfrm>
              <a:off x="2428875" y="3556411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4E3FD4-5BB6-40B2-8D77-DC50D4F43039}"/>
                </a:ext>
              </a:extLst>
            </p:cNvPr>
            <p:cNvSpPr txBox="1"/>
            <p:nvPr/>
          </p:nvSpPr>
          <p:spPr>
            <a:xfrm>
              <a:off x="2824580" y="3150566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“node”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D8B813-B00B-40F7-98D4-DC9339654642}"/>
                </a:ext>
              </a:extLst>
            </p:cNvPr>
            <p:cNvSpPr txBox="1"/>
            <p:nvPr/>
          </p:nvSpPr>
          <p:spPr>
            <a:xfrm>
              <a:off x="2588141" y="37860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DC12F3-E385-4BED-82D4-F9299E178BB9}"/>
                </a:ext>
              </a:extLst>
            </p:cNvPr>
            <p:cNvSpPr txBox="1"/>
            <p:nvPr/>
          </p:nvSpPr>
          <p:spPr>
            <a:xfrm>
              <a:off x="2588141" y="4614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F6683B-1927-4857-A579-0D0C6887858D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>
            <a:xfrm>
              <a:off x="2428875" y="4385086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039D4F-2EAB-43D9-9A1D-6E521E446C28}"/>
              </a:ext>
            </a:extLst>
          </p:cNvPr>
          <p:cNvCxnSpPr>
            <a:cxnSpLocks/>
          </p:cNvCxnSpPr>
          <p:nvPr/>
        </p:nvCxnSpPr>
        <p:spPr>
          <a:xfrm flipV="1">
            <a:off x="6363585" y="4161249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DCD55C-17F5-495E-BCCE-976C1874A079}"/>
              </a:ext>
            </a:extLst>
          </p:cNvPr>
          <p:cNvCxnSpPr>
            <a:cxnSpLocks/>
          </p:cNvCxnSpPr>
          <p:nvPr/>
        </p:nvCxnSpPr>
        <p:spPr>
          <a:xfrm flipV="1">
            <a:off x="4223394" y="5935119"/>
            <a:ext cx="2368562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494AAB-761C-4DAE-A5E7-2F8242AA05D0}"/>
              </a:ext>
            </a:extLst>
          </p:cNvPr>
          <p:cNvCxnSpPr>
            <a:cxnSpLocks/>
          </p:cNvCxnSpPr>
          <p:nvPr/>
        </p:nvCxnSpPr>
        <p:spPr>
          <a:xfrm>
            <a:off x="6349061" y="6048375"/>
            <a:ext cx="470741" cy="93669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36912F-9DFF-4F47-9556-24FB92D54FC9}"/>
              </a:ext>
            </a:extLst>
          </p:cNvPr>
          <p:cNvCxnSpPr>
            <a:cxnSpLocks/>
          </p:cNvCxnSpPr>
          <p:nvPr/>
        </p:nvCxnSpPr>
        <p:spPr>
          <a:xfrm flipH="1">
            <a:off x="3989060" y="6029460"/>
            <a:ext cx="470741" cy="936699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4 L -0.00052 -0.31194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-0.2516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4.72222E-6 -0.58861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58861 " pathEditMode="relative" rAng="0" ptsTypes="AA">
                                      <p:cBhvr>
                                        <p:cTn id="4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25166 L 1.38889E-6 0.000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So Far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Hear a Voice Whisper: “The Memory Layout is a Lie”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2311-BDEC-4D1C-B005-9E97761B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add them anywhere!!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6203-0D68-4D2E-A81B-E762770A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71525"/>
            <a:ext cx="8343900" cy="4762499"/>
          </a:xfrm>
        </p:spPr>
        <p:txBody>
          <a:bodyPr>
            <a:normAutofit/>
          </a:bodyPr>
          <a:lstStyle/>
          <a:p>
            <a:r>
              <a:rPr lang="en-US" dirty="0"/>
              <a:t>This function has very consistent performance (constant time):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append </a:t>
            </a:r>
            <a:r>
              <a:rPr lang="en-US" i="1" u="sng" dirty="0"/>
              <a:t>always</a:t>
            </a:r>
            <a:r>
              <a:rPr lang="en-US" dirty="0"/>
              <a:t> allocates the same amount.</a:t>
            </a:r>
          </a:p>
          <a:p>
            <a:r>
              <a:rPr lang="en-US" dirty="0"/>
              <a:t>It </a:t>
            </a:r>
            <a:r>
              <a:rPr lang="en-US" i="1" u="sng" dirty="0"/>
              <a:t>always</a:t>
            </a:r>
            <a:r>
              <a:rPr lang="en-US" dirty="0"/>
              <a:t> copies the same amount.</a:t>
            </a:r>
          </a:p>
          <a:p>
            <a:r>
              <a:rPr lang="en-US" dirty="0"/>
              <a:t>Compare to a big array where you may have to copy the entire thing to append something new!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9177E1-9FE4-4EC6-B824-7774551D366F}"/>
              </a:ext>
            </a:extLst>
          </p:cNvPr>
          <p:cNvSpPr txBox="1">
            <a:spLocks/>
          </p:cNvSpPr>
          <p:nvPr/>
        </p:nvSpPr>
        <p:spPr>
          <a:xfrm>
            <a:off x="616466" y="1228724"/>
            <a:ext cx="8343900" cy="2389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800" dirty="0">
                <a:latin typeface="Inconsolata" panose="020B0609030003000000" pitchFamily="49" charset="0"/>
              </a:rPr>
              <a:t> </a:t>
            </a:r>
            <a:r>
              <a:rPr lang="en-US" sz="1800" dirty="0" err="1">
                <a:latin typeface="Inconsolata" panose="020B0609030003000000" pitchFamily="49" charset="0"/>
              </a:rPr>
              <a:t>linkedListAppend</a:t>
            </a:r>
            <a:r>
              <a:rPr lang="en-US" sz="1800" dirty="0">
                <a:latin typeface="Inconsolata" panose="020B0609030003000000" pitchFamily="49" charset="0"/>
              </a:rPr>
              <a:t>(Node*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sz="1800" dirty="0">
                <a:latin typeface="Inconsolata" panose="020B0609030003000000" pitchFamily="49" charset="0"/>
              </a:rPr>
              <a:t>* value)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Node* node = (Node*)malloc(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800" dirty="0">
                <a:latin typeface="Inconsolata" panose="020B0609030003000000" pitchFamily="49" charset="0"/>
              </a:rPr>
              <a:t>(Node));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node-&gt;next =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-&gt;next = node;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node-&gt;data = (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800" dirty="0">
                <a:latin typeface="Inconsolata" panose="020B0609030003000000" pitchFamily="49" charset="0"/>
              </a:rPr>
              <a:t>*)malloc(</a:t>
            </a:r>
            <a:r>
              <a:rPr lang="en-US" sz="1800" dirty="0" err="1">
                <a:latin typeface="Inconsolata" panose="020B0609030003000000" pitchFamily="49" charset="0"/>
              </a:rPr>
              <a:t>strnlen</a:t>
            </a:r>
            <a:r>
              <a:rPr lang="en-US" sz="1800" dirty="0">
                <a:latin typeface="Inconsolata" panose="020B0609030003000000" pitchFamily="49" charset="0"/>
              </a:rPr>
              <a:t>(value, 100) + 1);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 err="1">
                <a:latin typeface="Inconsolata" panose="020B0609030003000000" pitchFamily="49" charset="0"/>
              </a:rPr>
              <a:t>strncpy</a:t>
            </a:r>
            <a:r>
              <a:rPr lang="en-US" sz="1800" dirty="0">
                <a:latin typeface="Inconsolata" panose="020B0609030003000000" pitchFamily="49" charset="0"/>
              </a:rPr>
              <a:t>(node-&gt;data, value, 100);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29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88B4-5DCE-4A8B-8B5F-AC1381B5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Traversal… on the other hand…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7FD2E-D26A-44D8-9B95-B177F577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967740"/>
            <a:ext cx="8621555" cy="4179729"/>
          </a:xfrm>
        </p:spPr>
        <p:txBody>
          <a:bodyPr/>
          <a:lstStyle/>
          <a:p>
            <a:r>
              <a:rPr lang="en-US" dirty="0"/>
              <a:t>Accessing an array element is generally very simple.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[42] </a:t>
            </a:r>
            <a:r>
              <a:rPr lang="en-US" dirty="0"/>
              <a:t>is the same as</a:t>
            </a:r>
            <a:r>
              <a:rPr lang="en-US" dirty="0">
                <a:latin typeface="Inconsolata" panose="020B0609030003000000" pitchFamily="49" charset="0"/>
              </a:rPr>
              <a:t> *(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 + 42) </a:t>
            </a:r>
            <a:r>
              <a:rPr lang="en-US" dirty="0"/>
              <a:t>because its location is very well-known!</a:t>
            </a:r>
          </a:p>
          <a:p>
            <a:pPr lvl="1"/>
            <a:r>
              <a:rPr lang="en-US" dirty="0"/>
              <a:t>This is because array items are continuous in memory. Not true for linked lists!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Here is a function that performs the equivalent for linked lists: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D1E68-9A78-44FC-A468-0D264693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3BBC9-A241-479C-8133-C103CA0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5BE7C5-AD7B-473A-8D57-2E5C9D81AB05}"/>
              </a:ext>
            </a:extLst>
          </p:cNvPr>
          <p:cNvSpPr txBox="1">
            <a:spLocks/>
          </p:cNvSpPr>
          <p:nvPr/>
        </p:nvSpPr>
        <p:spPr>
          <a:xfrm>
            <a:off x="628649" y="2753518"/>
            <a:ext cx="8073391" cy="273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Node* </a:t>
            </a:r>
            <a:r>
              <a:rPr lang="en-US" sz="1800" dirty="0" err="1">
                <a:latin typeface="Inconsolata" panose="020B0609030003000000" pitchFamily="49" charset="0"/>
              </a:rPr>
              <a:t>linkedListGet</a:t>
            </a:r>
            <a:r>
              <a:rPr lang="en-US" sz="1800" dirty="0">
                <a:latin typeface="Inconsolata" panose="020B0609030003000000" pitchFamily="49" charset="0"/>
              </a:rPr>
              <a:t>(Node* head, </a:t>
            </a:r>
            <a:r>
              <a:rPr lang="en-US" sz="1800" dirty="0" err="1">
                <a:latin typeface="Inconsolata" panose="020B0609030003000000" pitchFamily="49" charset="0"/>
              </a:rPr>
              <a:t>size_t</a:t>
            </a:r>
            <a:r>
              <a:rPr lang="en-US" sz="1800" dirty="0">
                <a:latin typeface="Inconsolata" panose="020B0609030003000000" pitchFamily="49" charset="0"/>
              </a:rPr>
              <a:t>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Node*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 =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800" dirty="0">
                <a:latin typeface="Inconsolata" panose="020B0609030003000000" pitchFamily="49" charset="0"/>
              </a:rPr>
              <a:t>(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 &amp;&amp;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  index--;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 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 =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800" dirty="0">
                <a:latin typeface="Inconsolata" panose="020B0609030003000000" pitchFamily="49" charset="0"/>
              </a:rPr>
              <a:t> </a:t>
            </a:r>
            <a:r>
              <a:rPr lang="en-US" sz="1800" dirty="0" err="1">
                <a:latin typeface="Inconsolata" panose="020B0609030003000000" pitchFamily="49" charset="0"/>
              </a:rPr>
              <a:t>curNode</a:t>
            </a:r>
            <a:r>
              <a:rPr lang="en-US" sz="18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43D26-836D-4773-BB01-4CEE579BA2CC}"/>
              </a:ext>
            </a:extLst>
          </p:cNvPr>
          <p:cNvSpPr txBox="1"/>
          <p:nvPr/>
        </p:nvSpPr>
        <p:spPr>
          <a:xfrm>
            <a:off x="1092753" y="5209197"/>
            <a:ext cx="748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How many times is memory accessed relative to the requested index?</a:t>
            </a:r>
          </a:p>
        </p:txBody>
      </p:sp>
    </p:spTree>
    <p:extLst>
      <p:ext uri="{BB962C8B-B14F-4D97-AF65-F5344CB8AC3E}">
        <p14:creationId xmlns:p14="http://schemas.microsoft.com/office/powerpoint/2010/main" val="29392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75F1-8DDD-4C35-9DCA-CD7475F8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Removing… on the other, other hand!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EFE4-C071-4F53-93BE-A823CD49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5" y="857250"/>
            <a:ext cx="4019549" cy="4834890"/>
          </a:xfrm>
        </p:spPr>
        <p:txBody>
          <a:bodyPr/>
          <a:lstStyle/>
          <a:p>
            <a:r>
              <a:rPr lang="en-US" dirty="0"/>
              <a:t>One nice thing about linked lists is their flexibility to changing shape.</a:t>
            </a:r>
          </a:p>
          <a:p>
            <a:pPr lvl="1"/>
            <a:r>
              <a:rPr lang="en-US" dirty="0"/>
              <a:t>I used to be able to bend a lot better, too, when I was in my 20s. Alas.</a:t>
            </a:r>
          </a:p>
          <a:p>
            <a:pPr lvl="1"/>
            <a:endParaRPr lang="en-US" dirty="0"/>
          </a:p>
          <a:p>
            <a:r>
              <a:rPr lang="en-US" dirty="0"/>
              <a:t>Since we don’t have a way to go “backward”</a:t>
            </a:r>
          </a:p>
          <a:p>
            <a:pPr lvl="1"/>
            <a:r>
              <a:rPr lang="en-US" dirty="0"/>
              <a:t>We first find the node we want to delete (</a:t>
            </a:r>
            <a:r>
              <a:rPr lang="en-US" dirty="0" err="1">
                <a:latin typeface="Inconsolata" panose="020B0609030003000000" pitchFamily="49" charset="0"/>
              </a:rPr>
              <a:t>curNode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Keeping track of the node of </a:t>
            </a:r>
            <a:r>
              <a:rPr lang="en-US" dirty="0">
                <a:latin typeface="Inconsolata" panose="020B0609030003000000" pitchFamily="49" charset="0"/>
              </a:rPr>
              <a:t>index – 1</a:t>
            </a:r>
            <a:r>
              <a:rPr lang="en-US" dirty="0"/>
              <a:t> (</a:t>
            </a:r>
            <a:r>
              <a:rPr lang="en-US" dirty="0" err="1">
                <a:latin typeface="Inconsolata" panose="020B0609030003000000" pitchFamily="49" charset="0"/>
              </a:rPr>
              <a:t>lastNode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Rewire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lastNode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to cut out </a:t>
            </a:r>
            <a:r>
              <a:rPr lang="en-US" dirty="0" err="1">
                <a:latin typeface="Inconsolata" panose="020B0609030003000000" pitchFamily="49" charset="0"/>
              </a:rPr>
              <a:t>curNode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8B900-A0C2-476A-BD7E-CA3DAFF4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BDA93-BCCD-4936-B958-B5CF55F3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A6947D-78BD-4881-8719-CF25F2B50BDB}"/>
              </a:ext>
            </a:extLst>
          </p:cNvPr>
          <p:cNvSpPr txBox="1">
            <a:spLocks/>
          </p:cNvSpPr>
          <p:nvPr/>
        </p:nvSpPr>
        <p:spPr>
          <a:xfrm>
            <a:off x="133825" y="723901"/>
            <a:ext cx="4952525" cy="4968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Node* </a:t>
            </a:r>
            <a:r>
              <a:rPr lang="en-US" sz="1400" dirty="0" err="1">
                <a:latin typeface="Inconsolata" panose="020B0609030003000000" pitchFamily="49" charset="0"/>
              </a:rPr>
              <a:t>linkedListDelete</a:t>
            </a:r>
            <a:r>
              <a:rPr lang="en-US" sz="1400" dirty="0">
                <a:latin typeface="Inconsolata" panose="020B0609030003000000" pitchFamily="49" charset="0"/>
              </a:rPr>
              <a:t>(Node* head, </a:t>
            </a:r>
            <a:r>
              <a:rPr lang="en-US" sz="1400" dirty="0" err="1">
                <a:latin typeface="Inconsolata" panose="020B0609030003000000" pitchFamily="49" charset="0"/>
              </a:rPr>
              <a:t>size_t</a:t>
            </a:r>
            <a:r>
              <a:rPr lang="en-US" sz="1400" dirty="0">
                <a:latin typeface="Inconsolata" panose="020B0609030003000000" pitchFamily="49" charset="0"/>
              </a:rPr>
              <a:t>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Node*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 = NULL;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Node*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=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&amp;&amp;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index--;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(!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(!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head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New head is next item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-&gt;next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Orphans item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free(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-&gt;data);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free(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67D898-50FD-4D68-B5E7-7FFD960589CE}"/>
              </a:ext>
            </a:extLst>
          </p:cNvPr>
          <p:cNvCxnSpPr>
            <a:cxnSpLocks/>
          </p:cNvCxnSpPr>
          <p:nvPr/>
        </p:nvCxnSpPr>
        <p:spPr>
          <a:xfrm rot="2472984" flipH="1">
            <a:off x="1479378" y="534111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8DDC22-D830-4B90-BCE9-201BC844C6BB}"/>
              </a:ext>
            </a:extLst>
          </p:cNvPr>
          <p:cNvSpPr txBox="1"/>
          <p:nvPr/>
        </p:nvSpPr>
        <p:spPr>
          <a:xfrm>
            <a:off x="1725556" y="5334107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Returns new head (or old head if unchanged).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2BA61-6BD7-4E11-A50F-409B0DDEA83F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684908" y="287294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E8DC57-0532-4D23-9FFC-34ACD33D8A78}"/>
              </a:ext>
            </a:extLst>
          </p:cNvPr>
          <p:cNvSpPr txBox="1"/>
          <p:nvPr/>
        </p:nvSpPr>
        <p:spPr>
          <a:xfrm>
            <a:off x="1887855" y="258445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Can’t find item at index.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AE041-364E-4B8B-9723-4268170C6D32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1698827" y="345888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566E45-41B1-4E91-8473-A98BB0A9AF29}"/>
              </a:ext>
            </a:extLst>
          </p:cNvPr>
          <p:cNvSpPr txBox="1"/>
          <p:nvPr/>
        </p:nvSpPr>
        <p:spPr>
          <a:xfrm>
            <a:off x="1901774" y="3170394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are deleting the head.</a:t>
            </a:r>
          </a:p>
        </p:txBody>
      </p:sp>
    </p:spTree>
    <p:extLst>
      <p:ext uri="{BB962C8B-B14F-4D97-AF65-F5344CB8AC3E}">
        <p14:creationId xmlns:p14="http://schemas.microsoft.com/office/powerpoint/2010/main" val="11749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75F1-8DDD-4C35-9DCA-CD7475F8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Removing… on the other, other hand!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7EFE4-C071-4F53-93BE-A823CD49C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5375" y="1143000"/>
                <a:ext cx="4019549" cy="4549139"/>
              </a:xfrm>
            </p:spPr>
            <p:txBody>
              <a:bodyPr/>
              <a:lstStyle/>
              <a:p>
                <a:r>
                  <a:rPr lang="en-US" dirty="0"/>
                  <a:t>This looks complex, but it really is a simple traversal.</a:t>
                </a:r>
              </a:p>
              <a:p>
                <a:pPr lvl="1"/>
                <a:r>
                  <a:rPr lang="en-US" dirty="0"/>
                  <a:t>So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to find the item.</a:t>
                </a:r>
              </a:p>
              <a:p>
                <a:pPr lvl="1"/>
                <a:r>
                  <a:rPr lang="en-US" dirty="0"/>
                  <a:t>And it performs a simple update and deallocation. (quick to do)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A big array, on the other hand.</a:t>
                </a:r>
              </a:p>
              <a:p>
                <a:pPr lvl="1"/>
                <a:r>
                  <a:rPr lang="en-US" dirty="0"/>
                  <a:t>It can find the element to remove immediately.</a:t>
                </a:r>
              </a:p>
              <a:p>
                <a:pPr lvl="1"/>
                <a:r>
                  <a:rPr lang="en-US" b="0" dirty="0"/>
                  <a:t>However, removing it means shift</a:t>
                </a:r>
                <a:r>
                  <a:rPr lang="en-US" dirty="0"/>
                  <a:t>ing over every item after it left.</a:t>
                </a:r>
              </a:p>
              <a:p>
                <a:pPr lvl="1"/>
                <a:r>
                  <a:rPr lang="en-US" b="0" dirty="0"/>
                  <a:t>That can be an expensive update! (Memory is slow!!)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7EFE4-C071-4F53-93BE-A823CD49C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5375" y="1143000"/>
                <a:ext cx="4019549" cy="4549139"/>
              </a:xfrm>
              <a:blipFill>
                <a:blip r:embed="rId2"/>
                <a:stretch>
                  <a:fillRect l="-1517" t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8B900-A0C2-476A-BD7E-CA3DAFF4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BDA93-BCCD-4936-B958-B5CF55F3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A6947D-78BD-4881-8719-CF25F2B50BDB}"/>
              </a:ext>
            </a:extLst>
          </p:cNvPr>
          <p:cNvSpPr txBox="1">
            <a:spLocks/>
          </p:cNvSpPr>
          <p:nvPr/>
        </p:nvSpPr>
        <p:spPr>
          <a:xfrm>
            <a:off x="133825" y="723901"/>
            <a:ext cx="4952525" cy="4968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Node* </a:t>
            </a:r>
            <a:r>
              <a:rPr lang="en-US" sz="1400" dirty="0" err="1">
                <a:latin typeface="Inconsolata" panose="020B0609030003000000" pitchFamily="49" charset="0"/>
              </a:rPr>
              <a:t>linkedListDelete</a:t>
            </a:r>
            <a:r>
              <a:rPr lang="en-US" sz="1400" dirty="0">
                <a:latin typeface="Inconsolata" panose="020B0609030003000000" pitchFamily="49" charset="0"/>
              </a:rPr>
              <a:t>(Node* head, </a:t>
            </a:r>
            <a:r>
              <a:rPr lang="en-US" sz="1400" dirty="0" err="1">
                <a:latin typeface="Inconsolata" panose="020B0609030003000000" pitchFamily="49" charset="0"/>
              </a:rPr>
              <a:t>size_t</a:t>
            </a:r>
            <a:r>
              <a:rPr lang="en-US" sz="1400" dirty="0">
                <a:latin typeface="Inconsolata" panose="020B0609030003000000" pitchFamily="49" charset="0"/>
              </a:rPr>
              <a:t>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Node*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 = NULL;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Node*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=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&amp;&amp; index)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index--;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(!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(!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head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New head is next item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</a:t>
            </a:r>
            <a:r>
              <a:rPr lang="en-US" sz="1400" dirty="0" err="1">
                <a:latin typeface="Inconsolata" panose="020B0609030003000000" pitchFamily="49" charset="0"/>
              </a:rPr>
              <a:t>lastNode</a:t>
            </a:r>
            <a:r>
              <a:rPr lang="en-US" sz="1400" dirty="0">
                <a:latin typeface="Inconsolata" panose="020B0609030003000000" pitchFamily="49" charset="0"/>
              </a:rPr>
              <a:t>-&gt;next = 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-&gt;next;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Orphans item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free(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-&gt;data);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free(</a:t>
            </a:r>
            <a:r>
              <a:rPr lang="en-US" sz="1400" dirty="0" err="1">
                <a:latin typeface="Inconsolata" panose="020B0609030003000000" pitchFamily="49" charset="0"/>
              </a:rPr>
              <a:t>curNode</a:t>
            </a:r>
            <a:r>
              <a:rPr lang="en-US" sz="1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head;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76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B9CD-99FC-44CF-94CB-EE000DF6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1645-CF35-48E4-A9A0-A95AB4CC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about the code you would need to do any of the following:</a:t>
            </a:r>
          </a:p>
          <a:p>
            <a:endParaRPr lang="en-US" dirty="0"/>
          </a:p>
          <a:p>
            <a:r>
              <a:rPr lang="en-US" dirty="0"/>
              <a:t>Delete/free the entire linked list.</a:t>
            </a:r>
          </a:p>
          <a:p>
            <a:r>
              <a:rPr lang="en-US" dirty="0"/>
              <a:t>Sort a linked list.</a:t>
            </a:r>
          </a:p>
          <a:p>
            <a:r>
              <a:rPr lang="en-US" dirty="0"/>
              <a:t>Append a linked list to an existing one.</a:t>
            </a:r>
          </a:p>
          <a:p>
            <a:r>
              <a:rPr lang="en-US" dirty="0"/>
              <a:t>Copy a subset of a linked list to a new list.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Often, operations can be abstracted in such a way that all of these can be written relatively simply.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the performance of these operations compared to an Array.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B06AF-C149-4D75-AB38-8F124B17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A165B-FD3F-41C9-BF8A-85E2F754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8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9FD1-F315-421C-9821-4817164D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… link you … to the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D98F5-2F90-4022-B97F-D7550FBF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how much cleaner you can make certain operations if you tracked the previous node as well.</a:t>
            </a:r>
          </a:p>
          <a:p>
            <a:pPr lvl="1"/>
            <a:r>
              <a:rPr lang="en-US" dirty="0"/>
              <a:t>This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doubly linked list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typically “double-ended” as well: keeping track of both head and tail.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8D491-85EE-4EF5-A6EA-4FFB043F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89F58-9EF3-4528-A24A-1382D7E6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F4011-FA9E-4DEB-BE68-0A5D75AD38D9}"/>
              </a:ext>
            </a:extLst>
          </p:cNvPr>
          <p:cNvGrpSpPr/>
          <p:nvPr/>
        </p:nvGrpSpPr>
        <p:grpSpPr>
          <a:xfrm>
            <a:off x="3774440" y="2684065"/>
            <a:ext cx="1657350" cy="2063195"/>
            <a:chOff x="3917315" y="2684065"/>
            <a:chExt cx="1657350" cy="2063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5A60DA-FE6A-40A0-B9AB-C20F4CB87DC9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F6220F-135D-473D-8BC0-567FC06725BD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15F28C-74CE-4514-BC8D-B29FE285AA66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35C42B-7DEB-46F2-9E2A-A2780386F084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5FC882-CBA7-4F68-82A4-B6A6F02AB2C4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7438D-1EA7-49FD-BA4B-14091E41D74E}"/>
                </a:ext>
              </a:extLst>
            </p:cNvPr>
            <p:cNvSpPr txBox="1"/>
            <p:nvPr/>
          </p:nvSpPr>
          <p:spPr>
            <a:xfrm>
              <a:off x="4076581" y="37291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</a:t>
              </a:r>
              <a:r>
                <a:rPr lang="en-US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prev</a:t>
              </a:r>
              <a:endPara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BF3FDE-B24E-4439-BF3F-D25F737F306F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6C821-AEE5-4D86-B0BE-E5E16B203A1E}"/>
              </a:ext>
            </a:extLst>
          </p:cNvPr>
          <p:cNvGrpSpPr/>
          <p:nvPr/>
        </p:nvGrpSpPr>
        <p:grpSpPr>
          <a:xfrm>
            <a:off x="1678305" y="2684065"/>
            <a:ext cx="1657350" cy="2063195"/>
            <a:chOff x="3917315" y="2684065"/>
            <a:chExt cx="1657350" cy="20631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657745-87D2-4C0B-9D75-76B38916D94D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DA3E94-CB4D-46D0-A7C3-906DCFE0648D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D50A77-CE79-4313-B8F1-718A70DFCE82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A660A7-9954-4450-9D18-CC7E34DE9803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68CB06-ED9A-4C87-A3F2-655B4E94DA0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25ED97-8C9C-4AD2-8D56-3BB5C6155B08}"/>
                </a:ext>
              </a:extLst>
            </p:cNvPr>
            <p:cNvSpPr txBox="1"/>
            <p:nvPr/>
          </p:nvSpPr>
          <p:spPr>
            <a:xfrm>
              <a:off x="4076581" y="37291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</a:t>
              </a:r>
              <a:r>
                <a:rPr lang="en-US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prev</a:t>
              </a:r>
              <a:endPara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9F4A50-060B-41E2-993B-9A3AC0295569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3334E5-DADA-4CDE-AF86-867F60D75025}"/>
              </a:ext>
            </a:extLst>
          </p:cNvPr>
          <p:cNvGrpSpPr/>
          <p:nvPr/>
        </p:nvGrpSpPr>
        <p:grpSpPr>
          <a:xfrm>
            <a:off x="5878830" y="2684065"/>
            <a:ext cx="1657350" cy="2063195"/>
            <a:chOff x="3917315" y="2684065"/>
            <a:chExt cx="1657350" cy="2063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2B290D-8643-40FD-A3D2-401A9E70DA3D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AD1EA5-8784-4DEB-BCEB-9B728B8767C4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24EE33-6168-46FA-8E81-7C9B6E318726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next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FF94B7-B5FE-433A-9358-F44E028B207F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5F2FAC-EE54-49A4-9C3C-37F5201B2C79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D8766-02B7-4038-881C-029ECD645A04}"/>
                </a:ext>
              </a:extLst>
            </p:cNvPr>
            <p:cNvSpPr txBox="1"/>
            <p:nvPr/>
          </p:nvSpPr>
          <p:spPr>
            <a:xfrm>
              <a:off x="4076581" y="37291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</a:t>
              </a:r>
              <a:r>
                <a:rPr lang="en-US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prev</a:t>
              </a:r>
              <a:endPara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824BC6-6E03-48A6-B165-626214C2427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BB2F76-F596-49CC-ABDA-D385908C4AD0}"/>
              </a:ext>
            </a:extLst>
          </p:cNvPr>
          <p:cNvCxnSpPr>
            <a:cxnSpLocks/>
          </p:cNvCxnSpPr>
          <p:nvPr/>
        </p:nvCxnSpPr>
        <p:spPr>
          <a:xfrm flipV="1">
            <a:off x="3435479" y="3384233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51BEC3-44A2-4CF0-A55B-588BA692CFB2}"/>
              </a:ext>
            </a:extLst>
          </p:cNvPr>
          <p:cNvCxnSpPr>
            <a:cxnSpLocks/>
          </p:cNvCxnSpPr>
          <p:nvPr/>
        </p:nvCxnSpPr>
        <p:spPr>
          <a:xfrm flipV="1">
            <a:off x="5540862" y="3384233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3BB81C-973F-458C-A3B0-F5E126958436}"/>
              </a:ext>
            </a:extLst>
          </p:cNvPr>
          <p:cNvCxnSpPr>
            <a:cxnSpLocks/>
          </p:cNvCxnSpPr>
          <p:nvPr/>
        </p:nvCxnSpPr>
        <p:spPr>
          <a:xfrm flipH="1" flipV="1">
            <a:off x="5540862" y="3913823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821F43-C6D5-421B-8C09-06A8D03BA549}"/>
              </a:ext>
            </a:extLst>
          </p:cNvPr>
          <p:cNvCxnSpPr>
            <a:cxnSpLocks/>
          </p:cNvCxnSpPr>
          <p:nvPr/>
        </p:nvCxnSpPr>
        <p:spPr>
          <a:xfrm flipH="1" flipV="1">
            <a:off x="3435479" y="3913823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6EB0FD9-F91D-4190-AF06-477EC6F5764F}"/>
              </a:ext>
            </a:extLst>
          </p:cNvPr>
          <p:cNvSpPr txBox="1"/>
          <p:nvPr/>
        </p:nvSpPr>
        <p:spPr>
          <a:xfrm>
            <a:off x="534709" y="359065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</a:t>
            </a:r>
          </a:p>
          <a:p>
            <a:pPr algn="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head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4C0CBA-67B4-41B7-A2BF-4706A2F7FFEE}"/>
              </a:ext>
            </a:extLst>
          </p:cNvPr>
          <p:cNvCxnSpPr>
            <a:cxnSpLocks/>
          </p:cNvCxnSpPr>
          <p:nvPr/>
        </p:nvCxnSpPr>
        <p:spPr>
          <a:xfrm flipV="1">
            <a:off x="1345735" y="3933941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00F36BB-B43A-4278-ABF2-745025A597CE}"/>
              </a:ext>
            </a:extLst>
          </p:cNvPr>
          <p:cNvSpPr txBox="1"/>
          <p:nvPr/>
        </p:nvSpPr>
        <p:spPr>
          <a:xfrm>
            <a:off x="7973377" y="3590657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</a:t>
            </a:r>
          </a:p>
          <a:p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tail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E07A0B-FE0D-414A-83C1-E0565B6F5299}"/>
              </a:ext>
            </a:extLst>
          </p:cNvPr>
          <p:cNvCxnSpPr>
            <a:cxnSpLocks/>
          </p:cNvCxnSpPr>
          <p:nvPr/>
        </p:nvCxnSpPr>
        <p:spPr>
          <a:xfrm flipH="1" flipV="1">
            <a:off x="7626906" y="3913821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9FD1-F315-421C-9821-4817164D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the trees through the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D98F5-2F90-4022-B97F-D7550FBF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binary tree </a:t>
            </a:r>
            <a:r>
              <a:rPr lang="en-US" dirty="0"/>
              <a:t>can be represented by the same nodes as a linked list.</a:t>
            </a:r>
          </a:p>
          <a:p>
            <a:pPr lvl="1"/>
            <a:r>
              <a:rPr lang="en-US" dirty="0"/>
              <a:t>In this case, you have a left and right child node instead of next and prev.</a:t>
            </a:r>
          </a:p>
          <a:p>
            <a:pPr lvl="1"/>
            <a:endParaRPr lang="en-US" dirty="0"/>
          </a:p>
          <a:p>
            <a:r>
              <a:rPr lang="en-US" dirty="0"/>
              <a:t>The operations are</a:t>
            </a:r>
            <a:br>
              <a:rPr lang="en-US" dirty="0"/>
            </a:br>
            <a:r>
              <a:rPr lang="en-US" dirty="0"/>
              <a:t>very different, though.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8D491-85EE-4EF5-A6EA-4FFB043F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89F58-9EF3-4528-A24A-1382D7E6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6C821-AEE5-4D86-B0BE-E5E16B203A1E}"/>
              </a:ext>
            </a:extLst>
          </p:cNvPr>
          <p:cNvGrpSpPr/>
          <p:nvPr/>
        </p:nvGrpSpPr>
        <p:grpSpPr>
          <a:xfrm>
            <a:off x="2321975" y="2809874"/>
            <a:ext cx="1512570" cy="1823085"/>
            <a:chOff x="3917315" y="2684065"/>
            <a:chExt cx="1657350" cy="20631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657745-87D2-4C0B-9D75-76B38916D94D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DA3E94-CB4D-46D0-A7C3-906DCFE0648D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D50A77-CE79-4313-B8F1-718A70DFCE82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left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A660A7-9954-4450-9D18-CC7E34DE9803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68CB06-ED9A-4C87-A3F2-655B4E94DA0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25ED97-8C9C-4AD2-8D56-3BB5C6155B08}"/>
                </a:ext>
              </a:extLst>
            </p:cNvPr>
            <p:cNvSpPr txBox="1"/>
            <p:nvPr/>
          </p:nvSpPr>
          <p:spPr>
            <a:xfrm>
              <a:off x="4018873" y="3729157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right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9F4A50-060B-41E2-993B-9A3AC0295569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BB2F76-F596-49CC-ABDA-D385908C4AD0}"/>
              </a:ext>
            </a:extLst>
          </p:cNvPr>
          <p:cNvCxnSpPr>
            <a:cxnSpLocks/>
          </p:cNvCxnSpPr>
          <p:nvPr/>
        </p:nvCxnSpPr>
        <p:spPr>
          <a:xfrm flipV="1">
            <a:off x="4016504" y="2953999"/>
            <a:ext cx="262535" cy="4302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821F43-C6D5-421B-8C09-06A8D03BA549}"/>
              </a:ext>
            </a:extLst>
          </p:cNvPr>
          <p:cNvCxnSpPr>
            <a:cxnSpLocks/>
          </p:cNvCxnSpPr>
          <p:nvPr/>
        </p:nvCxnSpPr>
        <p:spPr>
          <a:xfrm>
            <a:off x="4016504" y="3913825"/>
            <a:ext cx="262535" cy="3843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6EB0FD9-F91D-4190-AF06-477EC6F5764F}"/>
              </a:ext>
            </a:extLst>
          </p:cNvPr>
          <p:cNvSpPr txBox="1"/>
          <p:nvPr/>
        </p:nvSpPr>
        <p:spPr>
          <a:xfrm>
            <a:off x="554127" y="3711850"/>
            <a:ext cx="140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Node* root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4C0CBA-67B4-41B7-A2BF-4706A2F7FFEE}"/>
              </a:ext>
            </a:extLst>
          </p:cNvPr>
          <p:cNvCxnSpPr>
            <a:cxnSpLocks/>
          </p:cNvCxnSpPr>
          <p:nvPr/>
        </p:nvCxnSpPr>
        <p:spPr>
          <a:xfrm flipV="1">
            <a:off x="1926760" y="3933941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38CFC7-9A1C-4EA5-904D-1BB1EDDDC650}"/>
              </a:ext>
            </a:extLst>
          </p:cNvPr>
          <p:cNvGrpSpPr/>
          <p:nvPr/>
        </p:nvGrpSpPr>
        <p:grpSpPr>
          <a:xfrm>
            <a:off x="4396740" y="1717645"/>
            <a:ext cx="1512570" cy="1823085"/>
            <a:chOff x="3917315" y="2684065"/>
            <a:chExt cx="1657350" cy="206319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AC5949-70B1-4767-AC7D-A05ED2838AA0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265F9C-6A4E-4CFC-8870-214A85B29015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3A90EB-6423-4910-83D9-BB909CDA5C09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left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B7DCA0-303B-4C3A-A885-7000C7BBF492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BB47A4-1166-418A-8BD0-1B320ACF1B31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298228C-9D1F-4754-92C1-99C537014AD0}"/>
                </a:ext>
              </a:extLst>
            </p:cNvPr>
            <p:cNvSpPr txBox="1"/>
            <p:nvPr/>
          </p:nvSpPr>
          <p:spPr>
            <a:xfrm>
              <a:off x="4018873" y="3729157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right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BE4FC4-8AEF-4DC4-A91D-FF5B34F9BAB5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654867-CDA7-49A7-BB6A-49B39C98E25B}"/>
              </a:ext>
            </a:extLst>
          </p:cNvPr>
          <p:cNvGrpSpPr/>
          <p:nvPr/>
        </p:nvGrpSpPr>
        <p:grpSpPr>
          <a:xfrm>
            <a:off x="4396740" y="3708073"/>
            <a:ext cx="1512570" cy="1823085"/>
            <a:chOff x="3917315" y="2684065"/>
            <a:chExt cx="1657350" cy="206319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E4A2C0-4AAE-468A-A2C2-DB7F77F29F4D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798FB0-265F-443F-B140-0704EDD7076F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AF7F8A-B420-44BE-80BA-9A2F371C3AC6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left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2ACDB80-F235-4EA8-9A8D-26A6FC1A974F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1DC587-4FC9-4276-8696-FA2D3E75708C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082B926-08EF-45B3-BE9C-418298F535BF}"/>
                </a:ext>
              </a:extLst>
            </p:cNvPr>
            <p:cNvSpPr txBox="1"/>
            <p:nvPr/>
          </p:nvSpPr>
          <p:spPr>
            <a:xfrm>
              <a:off x="4018873" y="3729157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right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AA503A-0598-4D0B-92E1-DED9E2685218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CB7EB1-396D-4855-9FC3-71700758036A}"/>
              </a:ext>
            </a:extLst>
          </p:cNvPr>
          <p:cNvCxnSpPr>
            <a:cxnSpLocks/>
          </p:cNvCxnSpPr>
          <p:nvPr/>
        </p:nvCxnSpPr>
        <p:spPr>
          <a:xfrm>
            <a:off x="6089262" y="2837962"/>
            <a:ext cx="262535" cy="3843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E74C53-5D23-4833-9CB9-D75B46DB9817}"/>
              </a:ext>
            </a:extLst>
          </p:cNvPr>
          <p:cNvGrpSpPr/>
          <p:nvPr/>
        </p:nvGrpSpPr>
        <p:grpSpPr>
          <a:xfrm>
            <a:off x="6531749" y="2650716"/>
            <a:ext cx="1512570" cy="1823085"/>
            <a:chOff x="3917315" y="2684065"/>
            <a:chExt cx="1657350" cy="206319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6AAC87A-4828-4FE3-AA7A-D9E59A22AFF6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39FD33-BC67-4916-A9D3-1C83EE910357}"/>
                </a:ext>
              </a:extLst>
            </p:cNvPr>
            <p:cNvSpPr txBox="1"/>
            <p:nvPr/>
          </p:nvSpPr>
          <p:spPr>
            <a:xfrm>
              <a:off x="4373935" y="268406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Node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8500F7-BAFF-4977-A850-DADAAC36F019}"/>
                </a:ext>
              </a:extLst>
            </p:cNvPr>
            <p:cNvSpPr txBox="1"/>
            <p:nvPr/>
          </p:nvSpPr>
          <p:spPr>
            <a:xfrm>
              <a:off x="4076581" y="31671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left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23CFF2-1A55-48CB-BBBF-8464A1B5E0A4}"/>
                </a:ext>
              </a:extLst>
            </p:cNvPr>
            <p:cNvSpPr txBox="1"/>
            <p:nvPr/>
          </p:nvSpPr>
          <p:spPr>
            <a:xfrm>
              <a:off x="4076581" y="427208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char* data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ABCE32-876D-40DA-ACB8-AF421EF4FFD2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69339DD-0BFA-4240-8189-56E3F74D9CC0}"/>
                </a:ext>
              </a:extLst>
            </p:cNvPr>
            <p:cNvSpPr txBox="1"/>
            <p:nvPr/>
          </p:nvSpPr>
          <p:spPr>
            <a:xfrm>
              <a:off x="4018873" y="3729157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Node* right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A9EA40-26A6-4BE6-B40E-CB1C05A869CE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87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De-Stressing it out: Linked Lists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8250"/>
            <a:ext cx="5988227" cy="4881080"/>
          </a:xfrm>
        </p:spPr>
        <p:txBody>
          <a:bodyPr>
            <a:normAutofit/>
          </a:bodyPr>
          <a:lstStyle/>
          <a:p>
            <a:r>
              <a:rPr lang="en-US" dirty="0"/>
              <a:t>We know big arrays want to be continuous.</a:t>
            </a:r>
          </a:p>
          <a:p>
            <a:pPr lvl="1"/>
            <a:r>
              <a:rPr lang="en-US" dirty="0"/>
              <a:t>However, ensuring continuous space is difficult when you do not know how much you will ultimately need.</a:t>
            </a:r>
          </a:p>
          <a:p>
            <a:pPr lvl="1"/>
            <a:endParaRPr lang="en-US" dirty="0"/>
          </a:p>
          <a:p>
            <a:r>
              <a:rPr lang="en-US" dirty="0"/>
              <a:t>Linked lists allocate very small chunks of metadata.</a:t>
            </a:r>
          </a:p>
          <a:p>
            <a:pPr lvl="1"/>
            <a:r>
              <a:rPr lang="en-US" dirty="0"/>
              <a:t>These chunks can be allocated easily on-demand.</a:t>
            </a:r>
          </a:p>
          <a:p>
            <a:pPr lvl="1"/>
            <a:r>
              <a:rPr lang="en-US" dirty="0"/>
              <a:t>And then deallocated without creating wide gaps.</a:t>
            </a:r>
          </a:p>
          <a:p>
            <a:pPr lvl="1"/>
            <a:endParaRPr lang="en-US" dirty="0"/>
          </a:p>
          <a:p>
            <a:r>
              <a:rPr lang="en-US" dirty="0"/>
              <a:t>This reduces fragmentation.</a:t>
            </a:r>
          </a:p>
          <a:p>
            <a:pPr lvl="1"/>
            <a:r>
              <a:rPr lang="en-US" dirty="0"/>
              <a:t>Deallocating always leaves a small amount of room.</a:t>
            </a:r>
          </a:p>
          <a:p>
            <a:pPr lvl="1"/>
            <a:r>
              <a:rPr lang="en-US" dirty="0"/>
              <a:t>It is always the exact amount needed to append!</a:t>
            </a:r>
          </a:p>
          <a:p>
            <a:pPr lvl="1"/>
            <a:r>
              <a:rPr lang="en-US" dirty="0"/>
              <a:t>However, it is all at the expense of complexity!</a:t>
            </a:r>
          </a:p>
          <a:p>
            <a:pPr lvl="1"/>
            <a:r>
              <a:rPr lang="en-US" dirty="0"/>
              <a:t>And traversal can be expensive (but we can find ways to deal with that.)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55491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66D556-2843-4A43-B65A-43494D84B1E6}"/>
              </a:ext>
            </a:extLst>
          </p:cNvPr>
          <p:cNvSpPr/>
          <p:nvPr/>
        </p:nvSpPr>
        <p:spPr>
          <a:xfrm>
            <a:off x="6433185" y="346519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6A203D-3178-4DFB-876C-857139A818B4}"/>
              </a:ext>
            </a:extLst>
          </p:cNvPr>
          <p:cNvSpPr/>
          <p:nvPr/>
        </p:nvSpPr>
        <p:spPr>
          <a:xfrm>
            <a:off x="6433185" y="336072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233F8-203C-40DA-A140-C8C9344E1A2A}"/>
              </a:ext>
            </a:extLst>
          </p:cNvPr>
          <p:cNvSpPr/>
          <p:nvPr/>
        </p:nvSpPr>
        <p:spPr>
          <a:xfrm>
            <a:off x="6433185" y="3579949"/>
            <a:ext cx="2438400" cy="331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other data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06D3FD-69D3-4D58-8A60-5F8CAA5909ED}"/>
              </a:ext>
            </a:extLst>
          </p:cNvPr>
          <p:cNvSpPr/>
          <p:nvPr/>
        </p:nvSpPr>
        <p:spPr>
          <a:xfrm>
            <a:off x="6433185" y="3902677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08DF17-AA49-4087-865B-88BADBE91747}"/>
              </a:ext>
            </a:extLst>
          </p:cNvPr>
          <p:cNvSpPr/>
          <p:nvPr/>
        </p:nvSpPr>
        <p:spPr>
          <a:xfrm>
            <a:off x="6433185" y="412190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48F6D2-6FBF-4919-87CE-175E75C6B58E}"/>
              </a:ext>
            </a:extLst>
          </p:cNvPr>
          <p:cNvSpPr/>
          <p:nvPr/>
        </p:nvSpPr>
        <p:spPr>
          <a:xfrm>
            <a:off x="6433185" y="4017432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701469-76DB-43CB-B4FA-B24BDC6DF2B1}"/>
              </a:ext>
            </a:extLst>
          </p:cNvPr>
          <p:cNvSpPr/>
          <p:nvPr/>
        </p:nvSpPr>
        <p:spPr>
          <a:xfrm>
            <a:off x="6433185" y="422637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C8F354-3C14-4FF6-BC87-BB6633FF019B}"/>
              </a:ext>
            </a:extLst>
          </p:cNvPr>
          <p:cNvSpPr/>
          <p:nvPr/>
        </p:nvSpPr>
        <p:spPr>
          <a:xfrm>
            <a:off x="6433185" y="4445600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11F972-2C92-4691-AFEB-3F693B76BCD0}"/>
              </a:ext>
            </a:extLst>
          </p:cNvPr>
          <p:cNvSpPr/>
          <p:nvPr/>
        </p:nvSpPr>
        <p:spPr>
          <a:xfrm>
            <a:off x="6433185" y="4341129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0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8A0100-50FC-49A0-BBAC-BEF001E4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Malloc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B71D2B-5E9A-4372-8D9C-D8759824C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really sounds like some kind of He-Man or She-Ra villain of the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4271E-FB64-4920-AB07-E1934189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3E72F-C5EF-4BA6-9F36-95C9E3B2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0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FBB8-67A5-4A15-995C-C6E53D45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malloc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161E-9B4C-47F7-8D61-FD23BEDF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955030" cy="4179729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malloc(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size) </a:t>
            </a:r>
            <a:r>
              <a:rPr lang="en-US" dirty="0"/>
              <a:t>function does the following:</a:t>
            </a:r>
          </a:p>
          <a:p>
            <a:pPr lvl="1"/>
            <a:r>
              <a:rPr lang="en-US" dirty="0"/>
              <a:t>Allocates memory of at least</a:t>
            </a:r>
            <a:r>
              <a:rPr lang="en-US" dirty="0">
                <a:latin typeface="Inconsolata" panose="020B0609030003000000" pitchFamily="49" charset="0"/>
              </a:rPr>
              <a:t> size </a:t>
            </a:r>
            <a:r>
              <a:rPr lang="en-US" dirty="0"/>
              <a:t>bytes.</a:t>
            </a:r>
          </a:p>
          <a:p>
            <a:pPr lvl="1"/>
            <a:r>
              <a:rPr lang="en-US" dirty="0"/>
              <a:t>Returns the address to that block of memory (or</a:t>
            </a:r>
            <a:r>
              <a:rPr lang="en-US" dirty="0">
                <a:latin typeface="Inconsolata" panose="020B0609030003000000" pitchFamily="49" charset="0"/>
              </a:rPr>
              <a:t> NULL </a:t>
            </a:r>
            <a:r>
              <a:rPr lang="en-US" dirty="0"/>
              <a:t>on error)</a:t>
            </a:r>
          </a:p>
          <a:p>
            <a:pPr lvl="1"/>
            <a:endParaRPr lang="en-US" dirty="0"/>
          </a:p>
          <a:p>
            <a:r>
              <a:rPr lang="en-US" dirty="0"/>
              <a:t>Essentially, your program has a potentially large chunk of memory.</a:t>
            </a:r>
          </a:p>
          <a:p>
            <a:pPr lvl="1"/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function tears off a piece of the chunk.</a:t>
            </a:r>
          </a:p>
          <a:p>
            <a:pPr lvl="1"/>
            <a:r>
              <a:rPr lang="en-US" dirty="0"/>
              <a:t>Also</a:t>
            </a:r>
            <a:r>
              <a:rPr lang="en-US" dirty="0">
                <a:latin typeface="Inconsolata" panose="020B0609030003000000" pitchFamily="49" charset="0"/>
              </a:rPr>
              <a:t> free </a:t>
            </a:r>
            <a:r>
              <a:rPr lang="en-US" dirty="0"/>
              <a:t>must then allow that chunk to be reused.</a:t>
            </a:r>
          </a:p>
          <a:p>
            <a:pPr lvl="1"/>
            <a:r>
              <a:rPr lang="en-US" dirty="0"/>
              <a:t>The job of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is to do so in the “best” way to reduce fragmentation.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C7F6F-6090-4476-8EA3-47EF01B3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A5220-14A8-4DC2-8068-A7C16944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2C8DFF-468D-4C0A-8699-D82B90C68609}"/>
              </a:ext>
            </a:extLst>
          </p:cNvPr>
          <p:cNvSpPr txBox="1"/>
          <p:nvPr/>
        </p:nvSpPr>
        <p:spPr>
          <a:xfrm>
            <a:off x="2436256" y="4816771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want to avoid fragmentation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786D2-1AEF-466D-9CE6-2FAC2B2CFCD2}"/>
              </a:ext>
            </a:extLst>
          </p:cNvPr>
          <p:cNvCxnSpPr>
            <a:cxnSpLocks/>
          </p:cNvCxnSpPr>
          <p:nvPr/>
        </p:nvCxnSpPr>
        <p:spPr>
          <a:xfrm rot="19127016">
            <a:off x="5987016" y="477956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" descr="Wide upward diagonal">
            <a:extLst>
              <a:ext uri="{FF2B5EF4-FFF2-40B4-BE49-F238E27FC236}">
                <a16:creationId xmlns:a16="http://schemas.microsoft.com/office/drawing/2014/main" id="{4E896435-729B-40F3-9194-975B25B40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4" y="1195318"/>
            <a:ext cx="2438400" cy="334426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ectangle 2" descr="Wide upward diagonal">
            <a:extLst>
              <a:ext uri="{FF2B5EF4-FFF2-40B4-BE49-F238E27FC236}">
                <a16:creationId xmlns:a16="http://schemas.microsoft.com/office/drawing/2014/main" id="{4D8302E8-5A57-4A84-A6DF-CB205326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179994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04988E-4E40-4281-A852-33A363F65A31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B0EBF1-BAC1-4400-8330-B288685365AD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865E12EE-EE8E-4C02-A65C-6D5FB2C3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0175B408-55DF-4E81-B106-4394DE06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0A595C45-F3E3-4225-935E-2C5BDA3A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Line 8">
            <a:extLst>
              <a:ext uri="{FF2B5EF4-FFF2-40B4-BE49-F238E27FC236}">
                <a16:creationId xmlns:a16="http://schemas.microsoft.com/office/drawing/2014/main" id="{79ECCD67-166B-4DCD-9877-30DE8BFB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F671C7F1-862E-4FD1-9948-3AA44B1A7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F1542BB9-9BBC-46D3-91FF-43708BCE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95051783-52C1-4392-A704-900C3331D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67ECD1-2971-4509-8087-C592904ECAE0}"/>
              </a:ext>
            </a:extLst>
          </p:cNvPr>
          <p:cNvSpPr/>
          <p:nvPr/>
        </p:nvSpPr>
        <p:spPr>
          <a:xfrm>
            <a:off x="6433185" y="2970198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694F4D9-C4C2-4B7D-A473-027B6A934BCF}"/>
              </a:ext>
            </a:extLst>
          </p:cNvPr>
          <p:cNvSpPr/>
          <p:nvPr/>
        </p:nvSpPr>
        <p:spPr>
          <a:xfrm>
            <a:off x="6433185" y="3579949"/>
            <a:ext cx="2438400" cy="331676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D7AE64-F94D-497B-AB1C-ED73FE37C0C9}"/>
              </a:ext>
            </a:extLst>
          </p:cNvPr>
          <p:cNvSpPr/>
          <p:nvPr/>
        </p:nvSpPr>
        <p:spPr>
          <a:xfrm>
            <a:off x="6433185" y="3902677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DA39E8-0A04-4381-ACBE-8A443FC973FF}"/>
              </a:ext>
            </a:extLst>
          </p:cNvPr>
          <p:cNvSpPr/>
          <p:nvPr/>
        </p:nvSpPr>
        <p:spPr>
          <a:xfrm>
            <a:off x="6433185" y="412190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D77D39-0C6C-4DA4-8D42-F184B1526488}"/>
              </a:ext>
            </a:extLst>
          </p:cNvPr>
          <p:cNvSpPr/>
          <p:nvPr/>
        </p:nvSpPr>
        <p:spPr>
          <a:xfrm>
            <a:off x="6433185" y="422637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7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B376A32-FCCD-427A-8AEF-8781C2A34BC6}"/>
              </a:ext>
            </a:extLst>
          </p:cNvPr>
          <p:cNvSpPr/>
          <p:nvPr/>
        </p:nvSpPr>
        <p:spPr>
          <a:xfrm>
            <a:off x="6429168" y="363905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Reallocating our thoughts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280196" cy="4488180"/>
          </a:xfrm>
        </p:spPr>
        <p:txBody>
          <a:bodyPr>
            <a:normAutofit/>
          </a:bodyPr>
          <a:lstStyle/>
          <a:p>
            <a:r>
              <a:rPr lang="en-US" dirty="0"/>
              <a:t>A program has several sections: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Static data</a:t>
            </a:r>
          </a:p>
          <a:p>
            <a:pPr lvl="1"/>
            <a:r>
              <a:rPr lang="en-US" dirty="0"/>
              <a:t>Stack</a:t>
            </a:r>
          </a:p>
          <a:p>
            <a:pPr lvl="1"/>
            <a:r>
              <a:rPr lang="en-US" dirty="0"/>
              <a:t>Heap</a:t>
            </a:r>
          </a:p>
          <a:p>
            <a:pPr lvl="1"/>
            <a:endParaRPr lang="en-US" dirty="0"/>
          </a:p>
          <a:p>
            <a:r>
              <a:rPr lang="en-US" dirty="0"/>
              <a:t>Today, we take a deeper dive at how dynamic memory is allocated in the heap.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2270820"/>
            <a:ext cx="2438400" cy="13716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unused but </a:t>
            </a:r>
          </a:p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1861244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E8701-A5B0-4AC0-80C2-A47A5D780832}"/>
              </a:ext>
            </a:extLst>
          </p:cNvPr>
          <p:cNvSpPr/>
          <p:nvPr/>
        </p:nvSpPr>
        <p:spPr>
          <a:xfrm>
            <a:off x="6426377" y="1870770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364242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364242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22659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905" y="4739222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89" y="4166296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365194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187077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513B1D2-5657-4485-BDCF-C311A5DA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AA12DFC9-8039-40F7-8A36-E58A4155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AF7DD-066F-4CF7-9D9D-B96A69022376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</a:t>
            </a: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Layout</a:t>
            </a: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</p:spTree>
    <p:extLst>
      <p:ext uri="{BB962C8B-B14F-4D97-AF65-F5344CB8AC3E}">
        <p14:creationId xmlns:p14="http://schemas.microsoft.com/office/powerpoint/2010/main" val="35352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 descr="Wide upward diagonal">
            <a:extLst>
              <a:ext uri="{FF2B5EF4-FFF2-40B4-BE49-F238E27FC236}">
                <a16:creationId xmlns:a16="http://schemas.microsoft.com/office/drawing/2014/main" id="{855471A8-4C45-4639-9E61-6ECCB9FE8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4" y="1195318"/>
            <a:ext cx="2438400" cy="334426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where to allocate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58250"/>
            <a:ext cx="5988227" cy="4881080"/>
          </a:xfrm>
        </p:spPr>
        <p:txBody>
          <a:bodyPr>
            <a:normAutofit/>
          </a:bodyPr>
          <a:lstStyle/>
          <a:p>
            <a:r>
              <a:rPr lang="en-US" dirty="0"/>
              <a:t>Our first problem is, when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is called, where do we tear off a chunk?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 do a few simple things: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First-Fit</a:t>
            </a:r>
            <a:r>
              <a:rPr lang="en-US" dirty="0"/>
              <a:t>: start at lowest address, find first available section.</a:t>
            </a:r>
          </a:p>
          <a:p>
            <a:pPr lvl="2"/>
            <a:r>
              <a:rPr lang="en-US" dirty="0"/>
              <a:t>Fast, but small blocks clog up the works.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Next-fit</a:t>
            </a:r>
            <a:r>
              <a:rPr lang="en-US" dirty="0"/>
              <a:t>: Do “First-Fit” but start where we last allocated.</a:t>
            </a:r>
          </a:p>
          <a:p>
            <a:pPr lvl="2"/>
            <a:r>
              <a:rPr lang="en-US" dirty="0"/>
              <a:t>Fast and spreads small blocks around a little better.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Best-Fit</a:t>
            </a:r>
            <a:r>
              <a:rPr lang="en-US" dirty="0"/>
              <a:t>: laboriously look for the smallest available section to divide up.</a:t>
            </a:r>
          </a:p>
          <a:p>
            <a:pPr lvl="2"/>
            <a:r>
              <a:rPr lang="en-US" dirty="0"/>
              <a:t>Slow, but limits fragmentation.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424" y="1156673"/>
            <a:ext cx="2438400" cy="179994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541678"/>
            <a:ext cx="2438400" cy="49177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188811"/>
            <a:ext cx="2438400" cy="1109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5055994"/>
            <a:ext cx="2438400" cy="12370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54539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62A6396-93D9-4913-8B95-F42E14A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6A203D-3178-4DFB-876C-857139A818B4}"/>
              </a:ext>
            </a:extLst>
          </p:cNvPr>
          <p:cNvSpPr/>
          <p:nvPr/>
        </p:nvSpPr>
        <p:spPr>
          <a:xfrm>
            <a:off x="6433185" y="2970198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233F8-203C-40DA-A140-C8C9344E1A2A}"/>
              </a:ext>
            </a:extLst>
          </p:cNvPr>
          <p:cNvSpPr/>
          <p:nvPr/>
        </p:nvSpPr>
        <p:spPr>
          <a:xfrm>
            <a:off x="6433185" y="3579949"/>
            <a:ext cx="2438400" cy="331676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 Allocated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06D3FD-69D3-4D58-8A60-5F8CAA5909ED}"/>
              </a:ext>
            </a:extLst>
          </p:cNvPr>
          <p:cNvSpPr/>
          <p:nvPr/>
        </p:nvSpPr>
        <p:spPr>
          <a:xfrm>
            <a:off x="6433185" y="3902677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08DF17-AA49-4087-865B-88BADBE91747}"/>
              </a:ext>
            </a:extLst>
          </p:cNvPr>
          <p:cNvSpPr/>
          <p:nvPr/>
        </p:nvSpPr>
        <p:spPr>
          <a:xfrm>
            <a:off x="6433185" y="4121903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48F6D2-6FBF-4919-87CE-175E75C6B58E}"/>
              </a:ext>
            </a:extLst>
          </p:cNvPr>
          <p:cNvSpPr/>
          <p:nvPr/>
        </p:nvSpPr>
        <p:spPr>
          <a:xfrm>
            <a:off x="3498215" y="5369410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701469-76DB-43CB-B4FA-B24BDC6DF2B1}"/>
              </a:ext>
            </a:extLst>
          </p:cNvPr>
          <p:cNvSpPr/>
          <p:nvPr/>
        </p:nvSpPr>
        <p:spPr>
          <a:xfrm>
            <a:off x="6433185" y="4226374"/>
            <a:ext cx="2438400" cy="115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A306C-77BC-48DC-95FD-72D78AB65B95}"/>
              </a:ext>
            </a:extLst>
          </p:cNvPr>
          <p:cNvSpPr txBox="1"/>
          <p:nvPr/>
        </p:nvSpPr>
        <p:spPr>
          <a:xfrm>
            <a:off x="3680661" y="48898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malloc()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BC5968-5C67-45C6-8151-11E6A0411E7E}"/>
              </a:ext>
            </a:extLst>
          </p:cNvPr>
          <p:cNvCxnSpPr>
            <a:cxnSpLocks/>
          </p:cNvCxnSpPr>
          <p:nvPr/>
        </p:nvCxnSpPr>
        <p:spPr>
          <a:xfrm flipV="1">
            <a:off x="4806360" y="51084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163539-75C0-4DD5-B46C-38E91C726042}"/>
              </a:ext>
            </a:extLst>
          </p:cNvPr>
          <p:cNvSpPr txBox="1"/>
          <p:nvPr/>
        </p:nvSpPr>
        <p:spPr>
          <a:xfrm>
            <a:off x="5048999" y="49278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</a:t>
            </a:r>
            <a:r>
              <a:rPr lang="en-US" b="1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?</a:t>
            </a:r>
            <a:endParaRPr lang="en-US" b="1" dirty="0">
              <a:solidFill>
                <a:srgbClr val="FF0000"/>
              </a:solidFill>
              <a:latin typeface="Marcellus SC" panose="020E0602050203020307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A877-D30C-4EF2-896C-9F8AC6D6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that metadata!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4027-70DA-4ECE-A5B3-B8EFB088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557078"/>
          </a:xfrm>
        </p:spPr>
        <p:txBody>
          <a:bodyPr>
            <a:normAutofit/>
          </a:bodyPr>
          <a:lstStyle/>
          <a:p>
            <a:r>
              <a:rPr lang="en-US" dirty="0"/>
              <a:t>You have a whole section of memory to divide up.</a:t>
            </a:r>
          </a:p>
          <a:p>
            <a:endParaRPr lang="en-US" dirty="0"/>
          </a:p>
          <a:p>
            <a:r>
              <a:rPr lang="en-US" dirty="0"/>
              <a:t>You need to keep track of what is allocated and what is free.</a:t>
            </a:r>
          </a:p>
          <a:p>
            <a:endParaRPr lang="en-US" dirty="0"/>
          </a:p>
          <a:p>
            <a:r>
              <a:rPr lang="en-US" dirty="0"/>
              <a:t>One of the least complicated ways of doing so is to use… hmm…</a:t>
            </a:r>
          </a:p>
          <a:p>
            <a:pPr lvl="1"/>
            <a:r>
              <a:rPr lang="en-US" dirty="0"/>
              <a:t>A linked list! (or two!) We know how to do this!!</a:t>
            </a:r>
          </a:p>
          <a:p>
            <a:pPr lvl="1"/>
            <a:endParaRPr lang="en-US" dirty="0"/>
          </a:p>
          <a:p>
            <a:r>
              <a:rPr lang="en-US" dirty="0"/>
              <a:t>We can treat each allocated block (and each empty space) as a node in a linked list.</a:t>
            </a:r>
          </a:p>
          <a:p>
            <a:pPr lvl="1"/>
            <a:r>
              <a:rPr lang="en-US" dirty="0"/>
              <a:t>Allocating memory is just appending a node to our list.</a:t>
            </a:r>
          </a:p>
          <a:p>
            <a:pPr lvl="1"/>
            <a:endParaRPr lang="en-US" dirty="0"/>
          </a:p>
          <a:p>
            <a:r>
              <a:rPr lang="en-US" dirty="0"/>
              <a:t>The trick is to think about how we want to split up the nodes representing available memory.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8251E-7EF2-4067-AAFD-284A51EA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A9CB8-D078-4380-A135-553FC2E4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memory: Our fresh new world.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78428"/>
            <a:ext cx="8755380" cy="1669497"/>
          </a:xfrm>
        </p:spPr>
        <p:txBody>
          <a:bodyPr>
            <a:normAutofit fontScale="92500"/>
          </a:bodyPr>
          <a:lstStyle/>
          <a:p>
            <a:r>
              <a:rPr lang="en-US" dirty="0"/>
              <a:t>Let’s orient our memory visually horizontally.</a:t>
            </a:r>
          </a:p>
          <a:p>
            <a:pPr lvl="1"/>
            <a:r>
              <a:rPr lang="en-US" dirty="0"/>
              <a:t>We have control over EVERY byte of it. We can place metadata ANYWHERE.</a:t>
            </a:r>
          </a:p>
          <a:p>
            <a:r>
              <a:rPr lang="en-US" dirty="0"/>
              <a:t>Every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is responsible for allocating a block of memory.</a:t>
            </a:r>
          </a:p>
          <a:p>
            <a:pPr lvl="1"/>
            <a:r>
              <a:rPr lang="en-US" dirty="0"/>
              <a:t>How, then, do we manage where things are allocated and where is empty space?</a:t>
            </a:r>
          </a:p>
          <a:p>
            <a:pPr lvl="1"/>
            <a:r>
              <a:rPr lang="en-US" dirty="0"/>
              <a:t>We can have “allocation” reduce to creating a new node in a linked list.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4588E48F-1CE4-4599-B560-B7BCBA17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79" y="2495550"/>
            <a:ext cx="8343899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50F105-8375-4156-90FB-8DB478BE8950}"/>
              </a:ext>
            </a:extLst>
          </p:cNvPr>
          <p:cNvCxnSpPr>
            <a:cxnSpLocks/>
          </p:cNvCxnSpPr>
          <p:nvPr/>
        </p:nvCxnSpPr>
        <p:spPr>
          <a:xfrm rot="2472984" flipH="1">
            <a:off x="578108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A47EBF-F60A-4A44-9BED-589F7B483900}"/>
              </a:ext>
            </a:extLst>
          </p:cNvPr>
          <p:cNvSpPr txBox="1"/>
          <p:nvPr/>
        </p:nvSpPr>
        <p:spPr>
          <a:xfrm>
            <a:off x="666750" y="4805741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CCA7B1D4-0284-4E3B-8C34-B87856158E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63AD23-CF79-4E3C-BD65-027919BF44CE}"/>
              </a:ext>
            </a:extLst>
          </p:cNvPr>
          <p:cNvCxnSpPr>
            <a:cxnSpLocks/>
          </p:cNvCxnSpPr>
          <p:nvPr/>
        </p:nvCxnSpPr>
        <p:spPr>
          <a:xfrm rot="2472984" flipH="1">
            <a:off x="3208507" y="481275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64D3D0-D402-4BD3-86E1-7D1B5838E463}"/>
              </a:ext>
            </a:extLst>
          </p:cNvPr>
          <p:cNvSpPr txBox="1"/>
          <p:nvPr/>
        </p:nvSpPr>
        <p:spPr>
          <a:xfrm>
            <a:off x="3454684" y="4805741"/>
            <a:ext cx="508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We have the power to write data ANYWHERE! So where do linked list nodes go?</a:t>
            </a:r>
          </a:p>
        </p:txBody>
      </p:sp>
    </p:spTree>
    <p:extLst>
      <p:ext uri="{BB962C8B-B14F-4D97-AF65-F5344CB8AC3E}">
        <p14:creationId xmlns:p14="http://schemas.microsoft.com/office/powerpoint/2010/main" val="10861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FC81-38F0-4F12-AFAF-C85F1798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are our friend,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0648-5D22-472E-B822-C70F4A6B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815340"/>
            <a:ext cx="8845075" cy="4332129"/>
          </a:xfrm>
        </p:spPr>
        <p:txBody>
          <a:bodyPr/>
          <a:lstStyle/>
          <a:p>
            <a:r>
              <a:rPr lang="en-US" dirty="0"/>
              <a:t>We will augment our normal doubly linked list to be useful for tracking the size of the block it represents. (an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explicit list</a:t>
            </a:r>
            <a:r>
              <a:rPr lang="en-US" dirty="0"/>
              <a:t> allocator)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Here, we will maintain a single linked lists of all allocated or free blocks.</a:t>
            </a:r>
          </a:p>
          <a:p>
            <a:pPr lvl="1"/>
            <a:r>
              <a:rPr lang="en-US" dirty="0"/>
              <a:t>The size field denotes how big the block is (how much is used/available.)</a:t>
            </a:r>
          </a:p>
          <a:p>
            <a:pPr lvl="1"/>
            <a:r>
              <a:rPr lang="en-US" dirty="0"/>
              <a:t>We need to know when a block represents allocated space or if it is free.</a:t>
            </a:r>
          </a:p>
          <a:p>
            <a:pPr lvl="1"/>
            <a:r>
              <a:rPr lang="en-US" dirty="0"/>
              <a:t>Hmm… we could use a single bit to denote that. Or… negativity!</a:t>
            </a:r>
          </a:p>
          <a:p>
            <a:pPr lvl="2"/>
            <a:r>
              <a:rPr lang="en-US" dirty="0"/>
              <a:t>The</a:t>
            </a:r>
            <a:r>
              <a:rPr lang="en-US" dirty="0">
                <a:latin typeface="Inconsolata" panose="020B0609030003000000" pitchFamily="49" charset="0"/>
              </a:rPr>
              <a:t> size </a:t>
            </a:r>
            <a:r>
              <a:rPr lang="en-US" dirty="0"/>
              <a:t>is </a:t>
            </a:r>
            <a:r>
              <a:rPr lang="en-US" i="1" dirty="0"/>
              <a:t>NEVER </a:t>
            </a:r>
            <a:r>
              <a:rPr lang="en-US" dirty="0">
                <a:latin typeface="Inconsolata" panose="020B0609030003000000" pitchFamily="49" charset="0"/>
              </a:rPr>
              <a:t> 0</a:t>
            </a:r>
            <a:r>
              <a:rPr lang="en-US" dirty="0"/>
              <a:t>. In fact,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fails when requesting size of</a:t>
            </a:r>
            <a:r>
              <a:rPr lang="en-US" dirty="0">
                <a:latin typeface="Inconsolata" panose="020B0609030003000000" pitchFamily="49" charset="0"/>
              </a:rPr>
              <a:t> 0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ADB66-7C24-4691-8169-C7E4CCA0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94B08-9DAA-4BEE-B6EC-1CACE6D9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058F0C-776F-429F-B28D-16524BA72524}"/>
              </a:ext>
            </a:extLst>
          </p:cNvPr>
          <p:cNvGrpSpPr/>
          <p:nvPr/>
        </p:nvGrpSpPr>
        <p:grpSpPr>
          <a:xfrm>
            <a:off x="3698795" y="3482870"/>
            <a:ext cx="1723550" cy="2063195"/>
            <a:chOff x="3884219" y="2684065"/>
            <a:chExt cx="1723550" cy="2063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7D2649-4DC9-47B7-BED1-C86B639F4D85}"/>
                </a:ext>
              </a:extLst>
            </p:cNvPr>
            <p:cNvSpPr/>
            <p:nvPr/>
          </p:nvSpPr>
          <p:spPr>
            <a:xfrm>
              <a:off x="3917315" y="3089910"/>
              <a:ext cx="1657350" cy="16573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D5FE59-B95E-4BD7-B004-6A46AF7AE1BA}"/>
                </a:ext>
              </a:extLst>
            </p:cNvPr>
            <p:cNvSpPr txBox="1"/>
            <p:nvPr/>
          </p:nvSpPr>
          <p:spPr>
            <a:xfrm>
              <a:off x="4120661" y="2684065"/>
              <a:ext cx="125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AllocNode</a:t>
              </a:r>
              <a:endPara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3A38CA-628E-4F79-8D9D-873447986376}"/>
                </a:ext>
              </a:extLst>
            </p:cNvPr>
            <p:cNvSpPr txBox="1"/>
            <p:nvPr/>
          </p:nvSpPr>
          <p:spPr>
            <a:xfrm>
              <a:off x="3884220" y="3197662"/>
              <a:ext cx="17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AllocNode</a:t>
              </a:r>
              <a:r>
                <a:rPr lang="en-US" sz="1600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* next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3A5760-3AB7-48B5-AADB-CBA9DD6BEA3B}"/>
                </a:ext>
              </a:extLst>
            </p:cNvPr>
            <p:cNvSpPr txBox="1"/>
            <p:nvPr/>
          </p:nvSpPr>
          <p:spPr>
            <a:xfrm>
              <a:off x="4192001" y="42720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int size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A7DD94-987A-455D-A17F-7DC491D39FC3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3651885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121D18-039D-4E24-BD3D-A4088C95BD05}"/>
                </a:ext>
              </a:extLst>
            </p:cNvPr>
            <p:cNvSpPr txBox="1"/>
            <p:nvPr/>
          </p:nvSpPr>
          <p:spPr>
            <a:xfrm>
              <a:off x="3884219" y="3759637"/>
              <a:ext cx="17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AllocNode</a:t>
              </a:r>
              <a:r>
                <a:rPr lang="en-US" sz="1600" dirty="0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* </a:t>
              </a:r>
              <a:r>
                <a:rPr lang="en-US" sz="1600" dirty="0" err="1">
                  <a:latin typeface="Inconsolata" panose="020B0609030003000000" pitchFamily="49" charset="0"/>
                  <a:ea typeface="Lato" panose="020F0502020204030203" pitchFamily="34" charset="0"/>
                  <a:cs typeface="Lato" panose="020F0502020204030203" pitchFamily="34" charset="0"/>
                </a:rPr>
                <a:t>prev</a:t>
              </a:r>
              <a:endParaRPr lang="en-US" sz="1600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4E3B5B-0149-4A34-B351-F30424496F01}"/>
                </a:ext>
              </a:extLst>
            </p:cNvPr>
            <p:cNvCxnSpPr>
              <a:cxnSpLocks/>
            </p:cNvCxnSpPr>
            <p:nvPr/>
          </p:nvCxnSpPr>
          <p:spPr>
            <a:xfrm>
              <a:off x="3917315" y="4213860"/>
              <a:ext cx="16573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AC6C6A-2E8D-4955-8C97-EC5B26987CA4}"/>
              </a:ext>
            </a:extLst>
          </p:cNvPr>
          <p:cNvSpPr txBox="1"/>
          <p:nvPr/>
        </p:nvSpPr>
        <p:spPr>
          <a:xfrm>
            <a:off x="279316" y="4411729"/>
            <a:ext cx="2937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can make other clever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space optimizations, but we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start with this.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318AD8-2FC3-485A-A1B2-1AAF3EA470F9}"/>
              </a:ext>
            </a:extLst>
          </p:cNvPr>
          <p:cNvCxnSpPr>
            <a:cxnSpLocks/>
          </p:cNvCxnSpPr>
          <p:nvPr/>
        </p:nvCxnSpPr>
        <p:spPr>
          <a:xfrm flipH="1" flipV="1">
            <a:off x="5538249" y="5272412"/>
            <a:ext cx="251355" cy="14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E1759A-12A2-4C15-A6C9-517A7293A3EA}"/>
              </a:ext>
            </a:extLst>
          </p:cNvPr>
          <p:cNvSpPr txBox="1"/>
          <p:nvPr/>
        </p:nvSpPr>
        <p:spPr>
          <a:xfrm>
            <a:off x="5834864" y="4949246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Signed! Negative number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means a free block.</a:t>
            </a:r>
          </a:p>
        </p:txBody>
      </p:sp>
    </p:spTree>
    <p:extLst>
      <p:ext uri="{BB962C8B-B14F-4D97-AF65-F5344CB8AC3E}">
        <p14:creationId xmlns:p14="http://schemas.microsoft.com/office/powerpoint/2010/main" val="38055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Wide upward diagonal">
            <a:extLst>
              <a:ext uri="{FF2B5EF4-FFF2-40B4-BE49-F238E27FC236}">
                <a16:creationId xmlns:a16="http://schemas.microsoft.com/office/drawing/2014/main" id="{018AF28D-19B1-4070-9B30-FEE3D42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495550"/>
            <a:ext cx="834580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memory: High level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762284"/>
            <a:ext cx="8753636" cy="1685642"/>
          </a:xfrm>
        </p:spPr>
        <p:txBody>
          <a:bodyPr/>
          <a:lstStyle/>
          <a:p>
            <a:r>
              <a:rPr lang="en-US" dirty="0"/>
              <a:t>We can keep track of used/empty spaces cheaply by having linked list nodes at the beginning of them. The nodes track the size of the space.</a:t>
            </a:r>
          </a:p>
          <a:p>
            <a:pPr lvl="1"/>
            <a:r>
              <a:rPr lang="en-US" dirty="0"/>
              <a:t>Here we have an allocated block followed by a free and then allocated block.</a:t>
            </a:r>
          </a:p>
          <a:p>
            <a:pPr lvl="1"/>
            <a:r>
              <a:rPr lang="en-US" dirty="0"/>
              <a:t>The metadata for the linked list is just smashed into the block itself.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4588E48F-1CE4-4599-B560-B7BCBA17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694" y="2495550"/>
            <a:ext cx="433768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9FA33-9B3F-4035-8E26-B0A9722C36DB}"/>
              </a:ext>
            </a:extLst>
          </p:cNvPr>
          <p:cNvSpPr/>
          <p:nvPr/>
        </p:nvSpPr>
        <p:spPr>
          <a:xfrm>
            <a:off x="172402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6BCE-8B4E-4F14-A278-9F931C788BB5}"/>
              </a:ext>
            </a:extLst>
          </p:cNvPr>
          <p:cNvSpPr/>
          <p:nvPr/>
        </p:nvSpPr>
        <p:spPr>
          <a:xfrm>
            <a:off x="4160520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6B329-9A38-4B59-9B38-00D386264FE8}"/>
              </a:ext>
            </a:extLst>
          </p:cNvPr>
          <p:cNvSpPr/>
          <p:nvPr/>
        </p:nvSpPr>
        <p:spPr>
          <a:xfrm>
            <a:off x="2847976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2515F-1F96-446A-9B0B-4A0CC071995C}"/>
              </a:ext>
            </a:extLst>
          </p:cNvPr>
          <p:cNvSpPr/>
          <p:nvPr/>
        </p:nvSpPr>
        <p:spPr>
          <a:xfrm>
            <a:off x="580755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E2803-BAC8-4E61-8D86-A732655083BF}"/>
              </a:ext>
            </a:extLst>
          </p:cNvPr>
          <p:cNvSpPr/>
          <p:nvPr/>
        </p:nvSpPr>
        <p:spPr>
          <a:xfrm>
            <a:off x="411479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B5D268-87A2-428A-A73A-F50339C0F94D}"/>
              </a:ext>
            </a:extLst>
          </p:cNvPr>
          <p:cNvSpPr/>
          <p:nvPr/>
        </p:nvSpPr>
        <p:spPr>
          <a:xfrm>
            <a:off x="2847975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57ED1D-77AC-4951-AED6-D6D9A46C9404}"/>
              </a:ext>
            </a:extLst>
          </p:cNvPr>
          <p:cNvCxnSpPr/>
          <p:nvPr/>
        </p:nvCxnSpPr>
        <p:spPr>
          <a:xfrm>
            <a:off x="2847975" y="4775570"/>
            <a:ext cx="0" cy="156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D9886-4D45-4580-8753-BE3E50369687}"/>
              </a:ext>
            </a:extLst>
          </p:cNvPr>
          <p:cNvCxnSpPr/>
          <p:nvPr/>
        </p:nvCxnSpPr>
        <p:spPr>
          <a:xfrm flipH="1">
            <a:off x="1981200" y="4856113"/>
            <a:ext cx="8667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B20E3A-7AD0-4CE6-8EC2-7DE01A0670BC}"/>
              </a:ext>
            </a:extLst>
          </p:cNvPr>
          <p:cNvCxnSpPr/>
          <p:nvPr/>
        </p:nvCxnSpPr>
        <p:spPr>
          <a:xfrm flipV="1">
            <a:off x="1981200" y="4783190"/>
            <a:ext cx="0" cy="156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DFD810B-5627-4B12-9FBE-68C91EA0BE3F}"/>
              </a:ext>
            </a:extLst>
          </p:cNvPr>
          <p:cNvSpPr txBox="1"/>
          <p:nvPr/>
        </p:nvSpPr>
        <p:spPr>
          <a:xfrm>
            <a:off x="2033713" y="48195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-size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9A8B0F-17E4-4935-A7B3-650EF6514CC0}"/>
              </a:ext>
            </a:extLst>
          </p:cNvPr>
          <p:cNvCxnSpPr>
            <a:cxnSpLocks/>
          </p:cNvCxnSpPr>
          <p:nvPr/>
        </p:nvCxnSpPr>
        <p:spPr>
          <a:xfrm>
            <a:off x="8749162" y="4775570"/>
            <a:ext cx="0" cy="156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2E7FAC-EDE7-49F5-A901-B7EFE1CFC846}"/>
              </a:ext>
            </a:extLst>
          </p:cNvPr>
          <p:cNvCxnSpPr>
            <a:cxnSpLocks/>
          </p:cNvCxnSpPr>
          <p:nvPr/>
        </p:nvCxnSpPr>
        <p:spPr>
          <a:xfrm flipH="1">
            <a:off x="4413386" y="4856113"/>
            <a:ext cx="434199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E5C5A8-33E8-4BF2-9917-32313BD4C810}"/>
              </a:ext>
            </a:extLst>
          </p:cNvPr>
          <p:cNvCxnSpPr/>
          <p:nvPr/>
        </p:nvCxnSpPr>
        <p:spPr>
          <a:xfrm flipV="1">
            <a:off x="4413385" y="4783190"/>
            <a:ext cx="0" cy="1567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715317-B6E2-4175-8032-D6F101E6878A}"/>
              </a:ext>
            </a:extLst>
          </p:cNvPr>
          <p:cNvSpPr txBox="1"/>
          <p:nvPr/>
        </p:nvSpPr>
        <p:spPr>
          <a:xfrm>
            <a:off x="6203507" y="48195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-size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5B7B87-22AA-45D7-8C07-A3DEC6F8C5B0}"/>
              </a:ext>
            </a:extLst>
          </p:cNvPr>
          <p:cNvCxnSpPr>
            <a:cxnSpLocks/>
          </p:cNvCxnSpPr>
          <p:nvPr/>
        </p:nvCxnSpPr>
        <p:spPr>
          <a:xfrm rot="2472984" flipH="1">
            <a:off x="578108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72DEFD-FCBB-4077-9046-5236C5DE42FA}"/>
              </a:ext>
            </a:extLst>
          </p:cNvPr>
          <p:cNvSpPr txBox="1"/>
          <p:nvPr/>
        </p:nvSpPr>
        <p:spPr>
          <a:xfrm>
            <a:off x="-103520" y="4896534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818B819-3B13-4460-AFDF-6ADB57876DCB}"/>
              </a:ext>
            </a:extLst>
          </p:cNvPr>
          <p:cNvSpPr/>
          <p:nvPr/>
        </p:nvSpPr>
        <p:spPr>
          <a:xfrm>
            <a:off x="1889863" y="2270883"/>
            <a:ext cx="1063262" cy="217048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2" h="217048">
                <a:moveTo>
                  <a:pt x="0" y="217048"/>
                </a:moveTo>
                <a:cubicBezTo>
                  <a:pt x="71437" y="27341"/>
                  <a:pt x="331425" y="12261"/>
                  <a:pt x="508635" y="5593"/>
                </a:cubicBezTo>
                <a:cubicBezTo>
                  <a:pt x="685845" y="-1075"/>
                  <a:pt x="1034687" y="-32507"/>
                  <a:pt x="1063262" y="177043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2C5B7F-B0E0-4FBF-B633-038AF15D432A}"/>
              </a:ext>
            </a:extLst>
          </p:cNvPr>
          <p:cNvSpPr/>
          <p:nvPr/>
        </p:nvSpPr>
        <p:spPr>
          <a:xfrm>
            <a:off x="3024798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BF6BE24F-04F5-441F-956F-F7152CDE5E0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3AB755-2211-401C-987C-60C9AFBA5D60}"/>
              </a:ext>
            </a:extLst>
          </p:cNvPr>
          <p:cNvSpPr txBox="1"/>
          <p:nvPr/>
        </p:nvSpPr>
        <p:spPr>
          <a:xfrm>
            <a:off x="2410424" y="5296285"/>
            <a:ext cx="617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happens when we write over the block boundary?</a:t>
            </a:r>
          </a:p>
        </p:txBody>
      </p:sp>
    </p:spTree>
    <p:extLst>
      <p:ext uri="{BB962C8B-B14F-4D97-AF65-F5344CB8AC3E}">
        <p14:creationId xmlns:p14="http://schemas.microsoft.com/office/powerpoint/2010/main" val="35301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Wide upward diagonal">
            <a:extLst>
              <a:ext uri="{FF2B5EF4-FFF2-40B4-BE49-F238E27FC236}">
                <a16:creationId xmlns:a16="http://schemas.microsoft.com/office/drawing/2014/main" id="{018AF28D-19B1-4070-9B30-FEE3D42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495550"/>
            <a:ext cx="834580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</a:t>
            </a:r>
            <a:r>
              <a:rPr lang="en-US" dirty="0">
                <a:latin typeface="Inconsolata" panose="020B0609030003000000" pitchFamily="49" charset="0"/>
              </a:rPr>
              <a:t> malloc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904878"/>
            <a:ext cx="8753636" cy="1543047"/>
          </a:xfrm>
        </p:spPr>
        <p:txBody>
          <a:bodyPr/>
          <a:lstStyle/>
          <a:p>
            <a:r>
              <a:rPr lang="en-US" dirty="0"/>
              <a:t>To allocate some amount of space, we find a free block that is at least that size + metadata size. (Which one? Well, first-fit and friends apply!)</a:t>
            </a:r>
          </a:p>
          <a:p>
            <a:pPr lvl="1"/>
            <a:r>
              <a:rPr lang="en-US" dirty="0"/>
              <a:t>Then we will want to split that free block.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4588E48F-1CE4-4599-B560-B7BCBA17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520" y="2495550"/>
            <a:ext cx="4594857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9FA33-9B3F-4035-8E26-B0A9722C36DB}"/>
              </a:ext>
            </a:extLst>
          </p:cNvPr>
          <p:cNvSpPr/>
          <p:nvPr/>
        </p:nvSpPr>
        <p:spPr>
          <a:xfrm>
            <a:off x="172402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6BCE-8B4E-4F14-A278-9F931C788BB5}"/>
              </a:ext>
            </a:extLst>
          </p:cNvPr>
          <p:cNvSpPr/>
          <p:nvPr/>
        </p:nvSpPr>
        <p:spPr>
          <a:xfrm>
            <a:off x="4160520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6B329-9A38-4B59-9B38-00D386264FE8}"/>
              </a:ext>
            </a:extLst>
          </p:cNvPr>
          <p:cNvSpPr/>
          <p:nvPr/>
        </p:nvSpPr>
        <p:spPr>
          <a:xfrm>
            <a:off x="2847976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2515F-1F96-446A-9B0B-4A0CC071995C}"/>
              </a:ext>
            </a:extLst>
          </p:cNvPr>
          <p:cNvSpPr/>
          <p:nvPr/>
        </p:nvSpPr>
        <p:spPr>
          <a:xfrm>
            <a:off x="580755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E2803-BAC8-4E61-8D86-A732655083BF}"/>
              </a:ext>
            </a:extLst>
          </p:cNvPr>
          <p:cNvSpPr/>
          <p:nvPr/>
        </p:nvSpPr>
        <p:spPr>
          <a:xfrm>
            <a:off x="411479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B5D268-87A2-428A-A73A-F50339C0F94D}"/>
              </a:ext>
            </a:extLst>
          </p:cNvPr>
          <p:cNvSpPr/>
          <p:nvPr/>
        </p:nvSpPr>
        <p:spPr>
          <a:xfrm>
            <a:off x="2847975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5B7B87-22AA-45D7-8C07-A3DEC6F8C5B0}"/>
              </a:ext>
            </a:extLst>
          </p:cNvPr>
          <p:cNvCxnSpPr>
            <a:cxnSpLocks/>
          </p:cNvCxnSpPr>
          <p:nvPr/>
        </p:nvCxnSpPr>
        <p:spPr>
          <a:xfrm rot="2472984" flipH="1">
            <a:off x="578108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72DEFD-FCBB-4077-9046-5236C5DE42FA}"/>
              </a:ext>
            </a:extLst>
          </p:cNvPr>
          <p:cNvSpPr txBox="1"/>
          <p:nvPr/>
        </p:nvSpPr>
        <p:spPr>
          <a:xfrm>
            <a:off x="-103520" y="4896534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818B819-3B13-4460-AFDF-6ADB57876DCB}"/>
              </a:ext>
            </a:extLst>
          </p:cNvPr>
          <p:cNvSpPr/>
          <p:nvPr/>
        </p:nvSpPr>
        <p:spPr>
          <a:xfrm>
            <a:off x="1889863" y="2270883"/>
            <a:ext cx="1063262" cy="217048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2" h="217048">
                <a:moveTo>
                  <a:pt x="0" y="217048"/>
                </a:moveTo>
                <a:cubicBezTo>
                  <a:pt x="71437" y="27341"/>
                  <a:pt x="331425" y="12261"/>
                  <a:pt x="508635" y="5593"/>
                </a:cubicBezTo>
                <a:cubicBezTo>
                  <a:pt x="685845" y="-1075"/>
                  <a:pt x="1034687" y="-32507"/>
                  <a:pt x="1063262" y="177043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2C5B7F-B0E0-4FBF-B633-038AF15D432A}"/>
              </a:ext>
            </a:extLst>
          </p:cNvPr>
          <p:cNvSpPr/>
          <p:nvPr/>
        </p:nvSpPr>
        <p:spPr>
          <a:xfrm>
            <a:off x="3024798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BF6BE24F-04F5-441F-956F-F7152CDE5E0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520B1-B37B-4C8D-B6D7-74EC7EFC8856}"/>
              </a:ext>
            </a:extLst>
          </p:cNvPr>
          <p:cNvGrpSpPr/>
          <p:nvPr/>
        </p:nvGrpSpPr>
        <p:grpSpPr>
          <a:xfrm>
            <a:off x="425288" y="1781632"/>
            <a:ext cx="1249953" cy="369332"/>
            <a:chOff x="1981200" y="1883247"/>
            <a:chExt cx="1249953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2837A4-212F-44E6-B210-7E48161A8A22}"/>
                </a:ext>
              </a:extLst>
            </p:cNvPr>
            <p:cNvCxnSpPr/>
            <p:nvPr/>
          </p:nvCxnSpPr>
          <p:spPr>
            <a:xfrm>
              <a:off x="3231153" y="1980805"/>
              <a:ext cx="0" cy="1567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164BB7-C2DC-4689-A93B-779FDDB000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1201" y="1982967"/>
              <a:ext cx="12499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E344B06-8CE0-4C29-B2FB-2765D9F14973}"/>
                </a:ext>
              </a:extLst>
            </p:cNvPr>
            <p:cNvCxnSpPr/>
            <p:nvPr/>
          </p:nvCxnSpPr>
          <p:spPr>
            <a:xfrm flipV="1">
              <a:off x="1981200" y="1979716"/>
              <a:ext cx="0" cy="1567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017BC9-8FBD-4F9C-9902-F892530ABECE}"/>
                </a:ext>
              </a:extLst>
            </p:cNvPr>
            <p:cNvSpPr txBox="1"/>
            <p:nvPr/>
          </p:nvSpPr>
          <p:spPr>
            <a:xfrm>
              <a:off x="2323048" y="1883247"/>
              <a:ext cx="8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Inconsolata" panose="020B0609030003000000" pitchFamily="49" charset="0"/>
                </a:rPr>
                <a:t>size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7E11E8-846E-49A0-B487-AB1C874A3B3E}"/>
                </a:ext>
              </a:extLst>
            </p:cNvPr>
            <p:cNvCxnSpPr/>
            <p:nvPr/>
          </p:nvCxnSpPr>
          <p:spPr>
            <a:xfrm>
              <a:off x="2227761" y="1980805"/>
              <a:ext cx="0" cy="1567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9BEBFD-96D6-40D7-B966-D5EC9B1E952A}"/>
              </a:ext>
            </a:extLst>
          </p:cNvPr>
          <p:cNvSpPr txBox="1"/>
          <p:nvPr/>
        </p:nvSpPr>
        <p:spPr>
          <a:xfrm>
            <a:off x="918352" y="196638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E76D76-D283-4ED4-9BC3-378BBA90442C}"/>
              </a:ext>
            </a:extLst>
          </p:cNvPr>
          <p:cNvSpPr txBox="1"/>
          <p:nvPr/>
        </p:nvSpPr>
        <p:spPr>
          <a:xfrm>
            <a:off x="2210512" y="196638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696F59-BA81-478F-A12D-5A84F3781722}"/>
              </a:ext>
            </a:extLst>
          </p:cNvPr>
          <p:cNvSpPr txBox="1"/>
          <p:nvPr/>
        </p:nvSpPr>
        <p:spPr>
          <a:xfrm>
            <a:off x="3422656" y="196638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5CBE43-A1CE-4C33-9FFE-37B2889D0562}"/>
              </a:ext>
            </a:extLst>
          </p:cNvPr>
          <p:cNvSpPr/>
          <p:nvPr/>
        </p:nvSpPr>
        <p:spPr>
          <a:xfrm>
            <a:off x="4169228" y="2501809"/>
            <a:ext cx="1230086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6E31C8-4A26-4034-9F7E-CEAD111CDD9B}"/>
              </a:ext>
            </a:extLst>
          </p:cNvPr>
          <p:cNvSpPr/>
          <p:nvPr/>
        </p:nvSpPr>
        <p:spPr>
          <a:xfrm>
            <a:off x="4169227" y="2501809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E55C2B-527D-47CD-9B8D-A7D5D9701318}"/>
              </a:ext>
            </a:extLst>
          </p:cNvPr>
          <p:cNvSpPr/>
          <p:nvPr/>
        </p:nvSpPr>
        <p:spPr>
          <a:xfrm>
            <a:off x="5602595" y="3406309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100C07D-2821-4B33-B707-218B4581F0C2}"/>
              </a:ext>
            </a:extLst>
          </p:cNvPr>
          <p:cNvSpPr/>
          <p:nvPr/>
        </p:nvSpPr>
        <p:spPr>
          <a:xfrm>
            <a:off x="4337182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4427 -0.00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1.11111E-6 L 0.26337 0.00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1.11111E-6 L 0.40781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3663 0.001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6111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  <p:bldP spid="41" grpId="0"/>
      <p:bldP spid="42" grpId="0"/>
      <p:bldP spid="46" grpId="0" animBg="1"/>
      <p:bldP spid="49" grpId="0" animBg="1"/>
      <p:bldP spid="50" grpId="0"/>
      <p:bldP spid="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F636-E15D-49C2-B87B-E261A0E2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</a:t>
            </a:r>
            <a:r>
              <a:rPr lang="en-US" dirty="0">
                <a:latin typeface="Inconsolata" panose="020B0609030003000000" pitchFamily="49" charset="0"/>
              </a:rPr>
              <a:t> 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7C9B1-5BE7-4A27-850D-DFD7ACDE1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79263"/>
            <a:ext cx="3960226" cy="3021874"/>
          </a:xfrm>
        </p:spPr>
        <p:txBody>
          <a:bodyPr>
            <a:normAutofit/>
          </a:bodyPr>
          <a:lstStyle/>
          <a:p>
            <a:r>
              <a:rPr lang="en-US" dirty="0"/>
              <a:t>Allocating means finding a free block big enough.</a:t>
            </a:r>
          </a:p>
          <a:p>
            <a:pPr lvl="1"/>
            <a:r>
              <a:rPr lang="en-US" dirty="0"/>
              <a:t>Including the metadata size.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 splitting it into a used block and a smaller free block.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incomplete. (Why?)</a:t>
            </a:r>
          </a:p>
          <a:p>
            <a:pPr lvl="2"/>
            <a:r>
              <a:rPr lang="en-US" dirty="0"/>
              <a:t>(you don’t always split)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3547F-5EA9-4FFE-95A2-B6156B26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C58AD-AF58-4C32-B42F-FF43BB2B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09C6BA-DEEB-4120-87EB-05E048FAF16F}"/>
              </a:ext>
            </a:extLst>
          </p:cNvPr>
          <p:cNvSpPr txBox="1">
            <a:spLocks/>
          </p:cNvSpPr>
          <p:nvPr/>
        </p:nvSpPr>
        <p:spPr>
          <a:xfrm>
            <a:off x="133825" y="653138"/>
            <a:ext cx="6893992" cy="49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</a:t>
            </a:r>
            <a:r>
              <a:rPr lang="en-US" sz="1400" dirty="0" err="1">
                <a:latin typeface="Inconsolata" panose="020B0609030003000000" pitchFamily="49" charset="0"/>
              </a:rPr>
              <a:t>allocList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400" dirty="0">
                <a:latin typeface="Inconsolata" panose="020B0609030003000000" pitchFamily="49" charset="0"/>
              </a:rPr>
              <a:t>* malloc(</a:t>
            </a:r>
            <a:r>
              <a:rPr lang="en-US" sz="1400" dirty="0" err="1">
                <a:latin typeface="Inconsolata" panose="020B0609030003000000" pitchFamily="49" charset="0"/>
              </a:rPr>
              <a:t>size_t</a:t>
            </a:r>
            <a:r>
              <a:rPr lang="en-US" sz="1400" dirty="0">
                <a:latin typeface="Inconsolata" panose="020B0609030003000000" pitchFamily="49" charset="0"/>
              </a:rPr>
              <a:t> size)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400" dirty="0">
                <a:latin typeface="Inconsolata" panose="020B0609030003000000" pitchFamily="49" charset="0"/>
              </a:rPr>
              <a:t> </a:t>
            </a:r>
            <a:r>
              <a:rPr lang="en-US" sz="1400" dirty="0" err="1">
                <a:latin typeface="Inconsolata" panose="020B0609030003000000" pitchFamily="49" charset="0"/>
              </a:rPr>
              <a:t>wantedSize</a:t>
            </a:r>
            <a:r>
              <a:rPr lang="en-US" sz="1400" dirty="0">
                <a:latin typeface="Inconsolata" panose="020B0609030003000000" pitchFamily="49" charset="0"/>
              </a:rPr>
              <a:t> = -(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400" dirty="0">
                <a:latin typeface="Inconsolata" panose="020B0609030003000000" pitchFamily="49" charset="0"/>
              </a:rPr>
              <a:t>)(size +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current = </a:t>
            </a:r>
            <a:r>
              <a:rPr lang="en-US" sz="1400" dirty="0" err="1">
                <a:latin typeface="Inconsolata" panose="020B0609030003000000" pitchFamily="49" charset="0"/>
              </a:rPr>
              <a:t>allocList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1400" dirty="0">
                <a:latin typeface="Inconsolata" panose="020B0609030003000000" pitchFamily="49" charset="0"/>
              </a:rPr>
              <a:t>(current &amp;&amp;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  current-&gt;size &gt; </a:t>
            </a:r>
            <a:r>
              <a:rPr lang="en-US" sz="1400" dirty="0" err="1">
                <a:latin typeface="Inconsolata" panose="020B0609030003000000" pitchFamily="49" charset="0"/>
              </a:rPr>
              <a:t>wantedSize</a:t>
            </a:r>
            <a:r>
              <a:rPr lang="en-US" sz="1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  current = current-&gt;next;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(!current)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NULL;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No free memory!</a:t>
            </a: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Split the block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</a:t>
            </a:r>
            <a:r>
              <a:rPr lang="en-US" sz="1400" dirty="0" err="1">
                <a:latin typeface="Inconsolata" panose="020B0609030003000000" pitchFamily="49" charset="0"/>
              </a:rPr>
              <a:t>freeBlock</a:t>
            </a:r>
            <a:r>
              <a:rPr lang="en-US" sz="1400" dirty="0">
                <a:latin typeface="Inconsolata" panose="020B0609030003000000" pitchFamily="49" charset="0"/>
              </a:rPr>
              <a:t> = (</a:t>
            </a:r>
            <a:r>
              <a:rPr lang="en-US" sz="1400" dirty="0" err="1">
                <a:latin typeface="Inconsolata" panose="020B0609030003000000" pitchFamily="49" charset="0"/>
              </a:rPr>
              <a:t>AllocList</a:t>
            </a:r>
            <a:r>
              <a:rPr lang="en-US" sz="1400" dirty="0">
                <a:latin typeface="Inconsolata" panose="020B0609030003000000" pitchFamily="49" charset="0"/>
              </a:rPr>
              <a:t>*)(((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1400" dirty="0">
                <a:latin typeface="Inconsolata" panose="020B0609030003000000" pitchFamily="49" charset="0"/>
              </a:rPr>
              <a:t>*)current) + size);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freeBlock</a:t>
            </a:r>
            <a:r>
              <a:rPr lang="en-US" sz="1400" dirty="0">
                <a:latin typeface="Inconsolata" panose="020B0609030003000000" pitchFamily="49" charset="0"/>
              </a:rPr>
              <a:t>-&gt;next = current-&gt;next;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freeBlock</a:t>
            </a:r>
            <a:r>
              <a:rPr lang="en-US" sz="1400" dirty="0">
                <a:latin typeface="Inconsolata" panose="020B0609030003000000" pitchFamily="49" charset="0"/>
              </a:rPr>
              <a:t>-&gt;size = current-&gt;size +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1400" dirty="0">
                <a:latin typeface="Inconsolata" panose="020B0609030003000000" pitchFamily="49" charset="0"/>
              </a:rPr>
              <a:t>)size +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current-&gt;next = </a:t>
            </a:r>
            <a:r>
              <a:rPr lang="en-US" sz="1400" dirty="0" err="1">
                <a:latin typeface="Inconsolata" panose="020B0609030003000000" pitchFamily="49" charset="0"/>
              </a:rPr>
              <a:t>freeBlock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current-&gt;size = size;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1400" dirty="0">
                <a:latin typeface="Inconsolata" panose="020B0609030003000000" pitchFamily="49" charset="0"/>
              </a:rPr>
              <a:t>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400" dirty="0">
                <a:latin typeface="Inconsolata" panose="020B0609030003000000" pitchFamily="49" charset="0"/>
              </a:rPr>
              <a:t>*)(current + 1);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21625-D18B-478E-9240-28C443AC5E60}"/>
              </a:ext>
            </a:extLst>
          </p:cNvPr>
          <p:cNvSpPr txBox="1"/>
          <p:nvPr/>
        </p:nvSpPr>
        <p:spPr>
          <a:xfrm>
            <a:off x="1039854" y="5209197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This is first-fit. What should be added to implement next-fit? Best-fit?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FC6A9D-10C2-4671-ACEF-98D652D392A2}"/>
              </a:ext>
            </a:extLst>
          </p:cNvPr>
          <p:cNvCxnSpPr>
            <a:cxnSpLocks/>
          </p:cNvCxnSpPr>
          <p:nvPr/>
        </p:nvCxnSpPr>
        <p:spPr>
          <a:xfrm rot="2472984" flipH="1">
            <a:off x="1679675" y="262120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300964-DE94-4B6B-A54E-26A276CC9953}"/>
                  </a:ext>
                </a:extLst>
              </p:cNvPr>
              <p:cNvSpPr txBox="1"/>
              <p:nvPr/>
            </p:nvSpPr>
            <p:spPr>
              <a:xfrm>
                <a:off x="1925853" y="2614196"/>
                <a:ext cx="282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Lato Black" panose="020B0604020202020204" charset="0"/>
                    <a:ea typeface="Lato Black" panose="020B0604020202020204" charset="0"/>
                    <a:cs typeface="Lato Black" panose="020B0604020202020204" charset="0"/>
                  </a:rPr>
                  <a:t>Linked list traversal;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Lato Black" panose="020B0604020202020204" charset="0"/>
                  <a:ea typeface="Lato Black" panose="020B0604020202020204" charset="0"/>
                  <a:cs typeface="Lato Black" panose="020B060402020202020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300964-DE94-4B6B-A54E-26A276CC9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53" y="2614196"/>
                <a:ext cx="2826415" cy="369332"/>
              </a:xfrm>
              <a:prstGeom prst="rect">
                <a:avLst/>
              </a:prstGeom>
              <a:blipFill>
                <a:blip r:embed="rId3"/>
                <a:stretch>
                  <a:fillRect l="-19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5BE1BF-CBEF-4B85-9971-B89804BBD512}"/>
              </a:ext>
            </a:extLst>
          </p:cNvPr>
          <p:cNvCxnSpPr>
            <a:cxnSpLocks/>
          </p:cNvCxnSpPr>
          <p:nvPr/>
        </p:nvCxnSpPr>
        <p:spPr>
          <a:xfrm rot="2472984" flipH="1">
            <a:off x="5905484" y="448129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E08A97-698C-4CAF-A3B9-89DC6AB4A287}"/>
              </a:ext>
            </a:extLst>
          </p:cNvPr>
          <p:cNvSpPr txBox="1"/>
          <p:nvPr/>
        </p:nvSpPr>
        <p:spPr>
          <a:xfrm>
            <a:off x="6039490" y="4348798"/>
            <a:ext cx="297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Recall that we made size 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negative for a free block.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current-&gt;size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negative.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8BAF-9577-4861-B10D-DA60D3718C62}"/>
              </a:ext>
            </a:extLst>
          </p:cNvPr>
          <p:cNvCxnSpPr>
            <a:cxnSpLocks/>
          </p:cNvCxnSpPr>
          <p:nvPr/>
        </p:nvCxnSpPr>
        <p:spPr>
          <a:xfrm flipH="1">
            <a:off x="2590033" y="4824747"/>
            <a:ext cx="236778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0B2D4F-AC78-4619-9626-3283641031D0}"/>
              </a:ext>
            </a:extLst>
          </p:cNvPr>
          <p:cNvSpPr txBox="1"/>
          <p:nvPr/>
        </p:nvSpPr>
        <p:spPr>
          <a:xfrm>
            <a:off x="2840416" y="4633442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Positive means non-free.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7833E3-242C-40BC-8CB6-442FC712F336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563216" y="118971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445386-C2E1-4AC6-8902-12CC63C2B35C}"/>
              </a:ext>
            </a:extLst>
          </p:cNvPr>
          <p:cNvSpPr txBox="1"/>
          <p:nvPr/>
        </p:nvSpPr>
        <p:spPr>
          <a:xfrm>
            <a:off x="2682572" y="836379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Carefully negate size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D9CBAB-19C4-4461-AC5E-B83740A60A4C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918513" y="356823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FEA86-2985-476F-B33B-3A6257A4AB79}"/>
                  </a:ext>
                </a:extLst>
              </p:cNvPr>
              <p:cNvSpPr txBox="1"/>
              <p:nvPr/>
            </p:nvSpPr>
            <p:spPr>
              <a:xfrm>
                <a:off x="3129855" y="3308676"/>
                <a:ext cx="2676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Lato Black" panose="020B0604020202020204" charset="0"/>
                    <a:ea typeface="Lato Black" panose="020B0604020202020204" charset="0"/>
                    <a:cs typeface="Lato Black" panose="020B0604020202020204" charset="0"/>
                  </a:rPr>
                  <a:t>Linked list append;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(1)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Lato Black" panose="020B0604020202020204" charset="0"/>
                  <a:ea typeface="Lato Black" panose="020B0604020202020204" charset="0"/>
                  <a:cs typeface="Lato Black" panose="020B060402020202020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FEA86-2985-476F-B33B-3A6257A4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55" y="3308676"/>
                <a:ext cx="2676567" cy="369332"/>
              </a:xfrm>
              <a:prstGeom prst="rect">
                <a:avLst/>
              </a:prstGeom>
              <a:blipFill>
                <a:blip r:embed="rId4"/>
                <a:stretch>
                  <a:fillRect l="-18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10BC86-F3A3-478A-A822-C4A00F19AF9F}"/>
              </a:ext>
            </a:extLst>
          </p:cNvPr>
          <p:cNvCxnSpPr>
            <a:cxnSpLocks/>
          </p:cNvCxnSpPr>
          <p:nvPr/>
        </p:nvCxnSpPr>
        <p:spPr>
          <a:xfrm flipH="1">
            <a:off x="3138673" y="5112676"/>
            <a:ext cx="236778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E51B5B-F51A-4DCE-8530-B8AA7712F1CC}"/>
              </a:ext>
            </a:extLst>
          </p:cNvPr>
          <p:cNvSpPr txBox="1"/>
          <p:nvPr/>
        </p:nvSpPr>
        <p:spPr>
          <a:xfrm>
            <a:off x="3389056" y="492137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Think about it!</a:t>
            </a:r>
          </a:p>
        </p:txBody>
      </p:sp>
    </p:spTree>
    <p:extLst>
      <p:ext uri="{BB962C8B-B14F-4D97-AF65-F5344CB8AC3E}">
        <p14:creationId xmlns:p14="http://schemas.microsoft.com/office/powerpoint/2010/main" val="9403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8" grpId="0"/>
      <p:bldP spid="20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Wide upward diagonal">
            <a:extLst>
              <a:ext uri="{FF2B5EF4-FFF2-40B4-BE49-F238E27FC236}">
                <a16:creationId xmlns:a16="http://schemas.microsoft.com/office/drawing/2014/main" id="{018AF28D-19B1-4070-9B30-FEE3D42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495550"/>
            <a:ext cx="834580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</a:t>
            </a:r>
            <a:r>
              <a:rPr lang="en-US" dirty="0">
                <a:latin typeface="Inconsolata" panose="020B0609030003000000" pitchFamily="49" charset="0"/>
              </a:rPr>
              <a:t> free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904878"/>
            <a:ext cx="8753636" cy="1543047"/>
          </a:xfrm>
        </p:spPr>
        <p:txBody>
          <a:bodyPr/>
          <a:lstStyle/>
          <a:p>
            <a:r>
              <a:rPr lang="en-US" dirty="0"/>
              <a:t>When freeing the middle block, you will create empty space.</a:t>
            </a:r>
          </a:p>
          <a:p>
            <a:r>
              <a:rPr lang="en-US" dirty="0"/>
              <a:t>Consider allocations… it’s somewhat difficult to see the empty space.</a:t>
            </a:r>
          </a:p>
          <a:p>
            <a:pPr lvl="1"/>
            <a:r>
              <a:rPr lang="en-US" dirty="0"/>
              <a:t>You have “</a:t>
            </a:r>
            <a:r>
              <a:rPr lang="en-US" i="1" dirty="0"/>
              <a:t>false fragmentation</a:t>
            </a:r>
            <a:r>
              <a:rPr lang="en-US" dirty="0"/>
              <a:t>,” so you will want to merge adjacent free blocks.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4588E48F-1CE4-4599-B560-B7BCBA17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694" y="2495550"/>
            <a:ext cx="433768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9FA33-9B3F-4035-8E26-B0A9722C36DB}"/>
              </a:ext>
            </a:extLst>
          </p:cNvPr>
          <p:cNvSpPr/>
          <p:nvPr/>
        </p:nvSpPr>
        <p:spPr>
          <a:xfrm>
            <a:off x="172402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6BCE-8B4E-4F14-A278-9F931C788BB5}"/>
              </a:ext>
            </a:extLst>
          </p:cNvPr>
          <p:cNvSpPr/>
          <p:nvPr/>
        </p:nvSpPr>
        <p:spPr>
          <a:xfrm>
            <a:off x="4160520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6B329-9A38-4B59-9B38-00D386264FE8}"/>
              </a:ext>
            </a:extLst>
          </p:cNvPr>
          <p:cNvSpPr/>
          <p:nvPr/>
        </p:nvSpPr>
        <p:spPr>
          <a:xfrm>
            <a:off x="2847976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2515F-1F96-446A-9B0B-4A0CC071995C}"/>
              </a:ext>
            </a:extLst>
          </p:cNvPr>
          <p:cNvSpPr/>
          <p:nvPr/>
        </p:nvSpPr>
        <p:spPr>
          <a:xfrm>
            <a:off x="580755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E2803-BAC8-4E61-8D86-A732655083BF}"/>
              </a:ext>
            </a:extLst>
          </p:cNvPr>
          <p:cNvSpPr/>
          <p:nvPr/>
        </p:nvSpPr>
        <p:spPr>
          <a:xfrm>
            <a:off x="411479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B5D268-87A2-428A-A73A-F50339C0F94D}"/>
              </a:ext>
            </a:extLst>
          </p:cNvPr>
          <p:cNvSpPr/>
          <p:nvPr/>
        </p:nvSpPr>
        <p:spPr>
          <a:xfrm>
            <a:off x="2847975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5B7B87-22AA-45D7-8C07-A3DEC6F8C5B0}"/>
              </a:ext>
            </a:extLst>
          </p:cNvPr>
          <p:cNvCxnSpPr>
            <a:cxnSpLocks/>
          </p:cNvCxnSpPr>
          <p:nvPr/>
        </p:nvCxnSpPr>
        <p:spPr>
          <a:xfrm rot="2472984" flipH="1">
            <a:off x="578108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72DEFD-FCBB-4077-9046-5236C5DE42FA}"/>
              </a:ext>
            </a:extLst>
          </p:cNvPr>
          <p:cNvSpPr txBox="1"/>
          <p:nvPr/>
        </p:nvSpPr>
        <p:spPr>
          <a:xfrm>
            <a:off x="-304194" y="4896534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818B819-3B13-4460-AFDF-6ADB57876DCB}"/>
              </a:ext>
            </a:extLst>
          </p:cNvPr>
          <p:cNvSpPr/>
          <p:nvPr/>
        </p:nvSpPr>
        <p:spPr>
          <a:xfrm>
            <a:off x="1889863" y="2270883"/>
            <a:ext cx="1063262" cy="217048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2" h="217048">
                <a:moveTo>
                  <a:pt x="0" y="217048"/>
                </a:moveTo>
                <a:cubicBezTo>
                  <a:pt x="71437" y="27341"/>
                  <a:pt x="331425" y="12261"/>
                  <a:pt x="508635" y="5593"/>
                </a:cubicBezTo>
                <a:cubicBezTo>
                  <a:pt x="685845" y="-1075"/>
                  <a:pt x="1034687" y="-32507"/>
                  <a:pt x="1063262" y="177043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2C5B7F-B0E0-4FBF-B633-038AF15D432A}"/>
              </a:ext>
            </a:extLst>
          </p:cNvPr>
          <p:cNvSpPr/>
          <p:nvPr/>
        </p:nvSpPr>
        <p:spPr>
          <a:xfrm>
            <a:off x="3024798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B2BBBF-4876-4088-A69F-CB6B2B2B0A9A}"/>
              </a:ext>
            </a:extLst>
          </p:cNvPr>
          <p:cNvCxnSpPr>
            <a:cxnSpLocks/>
          </p:cNvCxnSpPr>
          <p:nvPr/>
        </p:nvCxnSpPr>
        <p:spPr>
          <a:xfrm rot="2472984" flipH="1">
            <a:off x="3168536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0DF8978-7447-4C3F-A386-9899B172AA7D}"/>
              </a:ext>
            </a:extLst>
          </p:cNvPr>
          <p:cNvSpPr txBox="1"/>
          <p:nvPr/>
        </p:nvSpPr>
        <p:spPr>
          <a:xfrm>
            <a:off x="2621993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free(node)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27A207-A479-4807-8BAE-70A5CD8DC8F2}"/>
              </a:ext>
            </a:extLst>
          </p:cNvPr>
          <p:cNvCxnSpPr>
            <a:cxnSpLocks/>
          </p:cNvCxnSpPr>
          <p:nvPr/>
        </p:nvCxnSpPr>
        <p:spPr>
          <a:xfrm rot="2472984" flipH="1">
            <a:off x="4382972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37E0FC6-B561-4122-8425-D029609ACF57}"/>
              </a:ext>
            </a:extLst>
          </p:cNvPr>
          <p:cNvSpPr txBox="1"/>
          <p:nvPr/>
        </p:nvSpPr>
        <p:spPr>
          <a:xfrm>
            <a:off x="4130224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node-&gt;next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14E47D-AB61-4EFA-BA39-42383D6B09F1}"/>
              </a:ext>
            </a:extLst>
          </p:cNvPr>
          <p:cNvCxnSpPr>
            <a:cxnSpLocks/>
          </p:cNvCxnSpPr>
          <p:nvPr/>
        </p:nvCxnSpPr>
        <p:spPr>
          <a:xfrm rot="2472984" flipH="1">
            <a:off x="1854217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92B064-2E79-4EEB-82CE-63FD58A3C032}"/>
              </a:ext>
            </a:extLst>
          </p:cNvPr>
          <p:cNvSpPr txBox="1"/>
          <p:nvPr/>
        </p:nvSpPr>
        <p:spPr>
          <a:xfrm>
            <a:off x="1076931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node-&gt;</a:t>
            </a:r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prev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D40E03-784F-4429-9877-251DADB71E62}"/>
              </a:ext>
            </a:extLst>
          </p:cNvPr>
          <p:cNvSpPr/>
          <p:nvPr/>
        </p:nvSpPr>
        <p:spPr>
          <a:xfrm>
            <a:off x="2847974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F2ABEEB-8A74-4B5C-9B20-C748E5EA63F7}"/>
              </a:ext>
            </a:extLst>
          </p:cNvPr>
          <p:cNvSpPr/>
          <p:nvPr/>
        </p:nvSpPr>
        <p:spPr>
          <a:xfrm>
            <a:off x="3024799" y="227462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CFFB89EB-A8DB-40C7-836F-BC245E60444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232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" grpId="0" animBg="1"/>
      <p:bldP spid="46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Wide upward diagonal">
            <a:extLst>
              <a:ext uri="{FF2B5EF4-FFF2-40B4-BE49-F238E27FC236}">
                <a16:creationId xmlns:a16="http://schemas.microsoft.com/office/drawing/2014/main" id="{018AF28D-19B1-4070-9B30-FEE3D42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495550"/>
            <a:ext cx="834580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</a:t>
            </a:r>
            <a:r>
              <a:rPr lang="en-US" dirty="0">
                <a:latin typeface="Inconsolata" panose="020B0609030003000000" pitchFamily="49" charset="0"/>
              </a:rPr>
              <a:t> free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904878"/>
            <a:ext cx="8753636" cy="1543047"/>
          </a:xfrm>
        </p:spPr>
        <p:txBody>
          <a:bodyPr/>
          <a:lstStyle/>
          <a:p>
            <a:r>
              <a:rPr lang="en-US" dirty="0"/>
              <a:t>So, when we free blocks, we look to the left. We look to the right.</a:t>
            </a:r>
          </a:p>
          <a:p>
            <a:pPr lvl="1"/>
            <a:r>
              <a:rPr lang="en-US" dirty="0"/>
              <a:t>We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coalesce </a:t>
            </a:r>
            <a:r>
              <a:rPr lang="en-US" dirty="0"/>
              <a:t>the newly free block with ANY adjacent free blocks.</a:t>
            </a:r>
          </a:p>
          <a:p>
            <a:pPr lvl="1"/>
            <a:r>
              <a:rPr lang="en-US" dirty="0"/>
              <a:t>First one…</a:t>
            </a:r>
          </a:p>
          <a:p>
            <a:pPr lvl="1"/>
            <a:r>
              <a:rPr lang="en-US" dirty="0"/>
              <a:t>Then the other. (And it is linked list node removal; a constant time operation!)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9FA33-9B3F-4035-8E26-B0A9722C36DB}"/>
              </a:ext>
            </a:extLst>
          </p:cNvPr>
          <p:cNvSpPr/>
          <p:nvPr/>
        </p:nvSpPr>
        <p:spPr>
          <a:xfrm>
            <a:off x="172402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6B329-9A38-4B59-9B38-00D386264FE8}"/>
              </a:ext>
            </a:extLst>
          </p:cNvPr>
          <p:cNvSpPr/>
          <p:nvPr/>
        </p:nvSpPr>
        <p:spPr>
          <a:xfrm>
            <a:off x="285668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2515F-1F96-446A-9B0B-4A0CC071995C}"/>
              </a:ext>
            </a:extLst>
          </p:cNvPr>
          <p:cNvSpPr/>
          <p:nvPr/>
        </p:nvSpPr>
        <p:spPr>
          <a:xfrm>
            <a:off x="580755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E2803-BAC8-4E61-8D86-A732655083BF}"/>
              </a:ext>
            </a:extLst>
          </p:cNvPr>
          <p:cNvSpPr/>
          <p:nvPr/>
        </p:nvSpPr>
        <p:spPr>
          <a:xfrm>
            <a:off x="411479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B5D268-87A2-428A-A73A-F50339C0F94D}"/>
              </a:ext>
            </a:extLst>
          </p:cNvPr>
          <p:cNvSpPr/>
          <p:nvPr/>
        </p:nvSpPr>
        <p:spPr>
          <a:xfrm>
            <a:off x="2847975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5B7B87-22AA-45D7-8C07-A3DEC6F8C5B0}"/>
              </a:ext>
            </a:extLst>
          </p:cNvPr>
          <p:cNvCxnSpPr>
            <a:cxnSpLocks/>
          </p:cNvCxnSpPr>
          <p:nvPr/>
        </p:nvCxnSpPr>
        <p:spPr>
          <a:xfrm rot="2472984" flipH="1">
            <a:off x="578108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72DEFD-FCBB-4077-9046-5236C5DE42FA}"/>
              </a:ext>
            </a:extLst>
          </p:cNvPr>
          <p:cNvSpPr txBox="1"/>
          <p:nvPr/>
        </p:nvSpPr>
        <p:spPr>
          <a:xfrm>
            <a:off x="-304194" y="4896534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818B819-3B13-4460-AFDF-6ADB57876DCB}"/>
              </a:ext>
            </a:extLst>
          </p:cNvPr>
          <p:cNvSpPr/>
          <p:nvPr/>
        </p:nvSpPr>
        <p:spPr>
          <a:xfrm>
            <a:off x="1889863" y="2270883"/>
            <a:ext cx="1063262" cy="217048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2" h="217048">
                <a:moveTo>
                  <a:pt x="0" y="217048"/>
                </a:moveTo>
                <a:cubicBezTo>
                  <a:pt x="71437" y="27341"/>
                  <a:pt x="331425" y="12261"/>
                  <a:pt x="508635" y="5593"/>
                </a:cubicBezTo>
                <a:cubicBezTo>
                  <a:pt x="685845" y="-1075"/>
                  <a:pt x="1034687" y="-32507"/>
                  <a:pt x="1063262" y="177043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2C5B7F-B0E0-4FBF-B633-038AF15D432A}"/>
              </a:ext>
            </a:extLst>
          </p:cNvPr>
          <p:cNvSpPr/>
          <p:nvPr/>
        </p:nvSpPr>
        <p:spPr>
          <a:xfrm>
            <a:off x="3024798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B2BBBF-4876-4088-A69F-CB6B2B2B0A9A}"/>
              </a:ext>
            </a:extLst>
          </p:cNvPr>
          <p:cNvCxnSpPr>
            <a:cxnSpLocks/>
          </p:cNvCxnSpPr>
          <p:nvPr/>
        </p:nvCxnSpPr>
        <p:spPr>
          <a:xfrm rot="2472984" flipH="1">
            <a:off x="3168536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0DF8978-7447-4C3F-A386-9899B172AA7D}"/>
              </a:ext>
            </a:extLst>
          </p:cNvPr>
          <p:cNvSpPr txBox="1"/>
          <p:nvPr/>
        </p:nvSpPr>
        <p:spPr>
          <a:xfrm>
            <a:off x="2621993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free(node)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27A207-A479-4807-8BAE-70A5CD8DC8F2}"/>
              </a:ext>
            </a:extLst>
          </p:cNvPr>
          <p:cNvCxnSpPr>
            <a:cxnSpLocks/>
          </p:cNvCxnSpPr>
          <p:nvPr/>
        </p:nvCxnSpPr>
        <p:spPr>
          <a:xfrm rot="2472984" flipH="1">
            <a:off x="4382972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37E0FC6-B561-4122-8425-D029609ACF57}"/>
              </a:ext>
            </a:extLst>
          </p:cNvPr>
          <p:cNvSpPr txBox="1"/>
          <p:nvPr/>
        </p:nvSpPr>
        <p:spPr>
          <a:xfrm>
            <a:off x="4130224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node-&gt;next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14E47D-AB61-4EFA-BA39-42383D6B09F1}"/>
              </a:ext>
            </a:extLst>
          </p:cNvPr>
          <p:cNvCxnSpPr>
            <a:cxnSpLocks/>
          </p:cNvCxnSpPr>
          <p:nvPr/>
        </p:nvCxnSpPr>
        <p:spPr>
          <a:xfrm rot="2472984" flipH="1">
            <a:off x="1854217" y="4865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92B064-2E79-4EEB-82CE-63FD58A3C032}"/>
              </a:ext>
            </a:extLst>
          </p:cNvPr>
          <p:cNvSpPr txBox="1"/>
          <p:nvPr/>
        </p:nvSpPr>
        <p:spPr>
          <a:xfrm>
            <a:off x="1076931" y="4896534"/>
            <a:ext cx="202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node-&gt;</a:t>
            </a:r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prev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D40E03-784F-4429-9877-251DADB71E62}"/>
              </a:ext>
            </a:extLst>
          </p:cNvPr>
          <p:cNvSpPr/>
          <p:nvPr/>
        </p:nvSpPr>
        <p:spPr>
          <a:xfrm>
            <a:off x="2842837" y="249664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F2ABEEB-8A74-4B5C-9B20-C748E5EA63F7}"/>
              </a:ext>
            </a:extLst>
          </p:cNvPr>
          <p:cNvSpPr/>
          <p:nvPr/>
        </p:nvSpPr>
        <p:spPr>
          <a:xfrm>
            <a:off x="3024799" y="227462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64F16-348E-4148-88D7-0E33AFECE32C}"/>
              </a:ext>
            </a:extLst>
          </p:cNvPr>
          <p:cNvSpPr/>
          <p:nvPr/>
        </p:nvSpPr>
        <p:spPr>
          <a:xfrm>
            <a:off x="5602595" y="3406309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6BCE-8B4E-4F14-A278-9F931C788BB5}"/>
              </a:ext>
            </a:extLst>
          </p:cNvPr>
          <p:cNvSpPr/>
          <p:nvPr/>
        </p:nvSpPr>
        <p:spPr>
          <a:xfrm>
            <a:off x="4169229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525C724-7C28-4666-8606-8217BFDBD4B2}"/>
              </a:ext>
            </a:extLst>
          </p:cNvPr>
          <p:cNvSpPr/>
          <p:nvPr/>
        </p:nvSpPr>
        <p:spPr>
          <a:xfrm>
            <a:off x="1908162" y="2265505"/>
            <a:ext cx="2317296" cy="219514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  <a:gd name="connsiteX0" fmla="*/ 0 w 2317296"/>
              <a:gd name="connsiteY0" fmla="*/ 219514 h 219514"/>
              <a:gd name="connsiteX1" fmla="*/ 508635 w 2317296"/>
              <a:gd name="connsiteY1" fmla="*/ 8059 h 219514"/>
              <a:gd name="connsiteX2" fmla="*/ 2317296 w 2317296"/>
              <a:gd name="connsiteY2" fmla="*/ 170801 h 2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296" h="219514">
                <a:moveTo>
                  <a:pt x="0" y="219514"/>
                </a:moveTo>
                <a:cubicBezTo>
                  <a:pt x="71437" y="29807"/>
                  <a:pt x="122419" y="16178"/>
                  <a:pt x="508635" y="8059"/>
                </a:cubicBezTo>
                <a:cubicBezTo>
                  <a:pt x="894851" y="-60"/>
                  <a:pt x="2288721" y="-38749"/>
                  <a:pt x="2317296" y="170801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CD84F-90FE-466E-855F-A9ED05843F16}"/>
              </a:ext>
            </a:extLst>
          </p:cNvPr>
          <p:cNvCxnSpPr>
            <a:cxnSpLocks/>
          </p:cNvCxnSpPr>
          <p:nvPr/>
        </p:nvCxnSpPr>
        <p:spPr>
          <a:xfrm flipH="1" flipV="1">
            <a:off x="2665323" y="2955581"/>
            <a:ext cx="251355" cy="14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C702C6-4348-499F-9D40-D8404028990C}"/>
              </a:ext>
            </a:extLst>
          </p:cNvPr>
          <p:cNvCxnSpPr>
            <a:cxnSpLocks/>
          </p:cNvCxnSpPr>
          <p:nvPr/>
        </p:nvCxnSpPr>
        <p:spPr>
          <a:xfrm flipH="1" flipV="1">
            <a:off x="2665323" y="4331535"/>
            <a:ext cx="251355" cy="14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342F4A-A9F2-4986-B303-329C65EF7419}"/>
              </a:ext>
            </a:extLst>
          </p:cNvPr>
          <p:cNvCxnSpPr>
            <a:cxnSpLocks/>
          </p:cNvCxnSpPr>
          <p:nvPr/>
        </p:nvCxnSpPr>
        <p:spPr>
          <a:xfrm flipH="1" flipV="1">
            <a:off x="3980464" y="2955581"/>
            <a:ext cx="251355" cy="14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E15F8D-D69A-41D1-A78A-835806673714}"/>
              </a:ext>
            </a:extLst>
          </p:cNvPr>
          <p:cNvCxnSpPr>
            <a:cxnSpLocks/>
          </p:cNvCxnSpPr>
          <p:nvPr/>
        </p:nvCxnSpPr>
        <p:spPr>
          <a:xfrm flipH="1" flipV="1">
            <a:off x="3980464" y="4331535"/>
            <a:ext cx="251355" cy="14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8">
            <a:extLst>
              <a:ext uri="{FF2B5EF4-FFF2-40B4-BE49-F238E27FC236}">
                <a16:creationId xmlns:a16="http://schemas.microsoft.com/office/drawing/2014/main" id="{121AF2FA-7095-4677-B774-6F52C89F1D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950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1217 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-0.26719 0.001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4948 -3.33333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28" grpId="0" animBg="1"/>
      <p:bldP spid="45" grpId="0" animBg="1"/>
      <p:bldP spid="47" grpId="0" animBg="1"/>
      <p:bldP spid="30" grpId="0"/>
      <p:bldP spid="34" grpId="0"/>
      <p:bldP spid="42" grpId="0"/>
      <p:bldP spid="46" grpId="0" animBg="1"/>
      <p:bldP spid="46" grpId="1" animBg="1"/>
      <p:bldP spid="48" grpId="0" animBg="1"/>
      <p:bldP spid="9" grpId="0"/>
      <p:bldP spid="13" grpId="0" animBg="1"/>
      <p:bldP spid="33" grpId="0" animBg="1"/>
      <p:bldP spid="3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0788-19BC-474B-B89B-C1A54BC4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</a:t>
            </a:r>
            <a:r>
              <a:rPr lang="en-US" dirty="0">
                <a:latin typeface="Inconsolata" panose="020B0609030003000000" pitchFamily="49" charset="0"/>
              </a:rPr>
              <a:t>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E8C9-B9D3-454E-A708-20938CDF6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54" y="768532"/>
            <a:ext cx="3576021" cy="48278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Finding the header metadata node is simple.</a:t>
            </a:r>
          </a:p>
          <a:p>
            <a:pPr lvl="1"/>
            <a:r>
              <a:rPr lang="en-US" dirty="0"/>
              <a:t>Look at our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malloc</a:t>
            </a:r>
            <a:r>
              <a:rPr lang="en-US" dirty="0" err="1"/>
              <a:t>’s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return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>
                <a:latin typeface="Inconsolata" panose="020B0609030003000000" pitchFamily="49" charset="0"/>
              </a:rPr>
              <a:t>free </a:t>
            </a:r>
            <a:r>
              <a:rPr lang="en-US" dirty="0"/>
              <a:t>is slightly less complex.</a:t>
            </a:r>
          </a:p>
          <a:p>
            <a:pPr lvl="1"/>
            <a:r>
              <a:rPr lang="en-US" dirty="0"/>
              <a:t>It does not have to search.</a:t>
            </a:r>
          </a:p>
          <a:p>
            <a:endParaRPr lang="en-US" dirty="0"/>
          </a:p>
          <a:p>
            <a:r>
              <a:rPr lang="en-US" dirty="0"/>
              <a:t>Where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splits nodes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free </a:t>
            </a:r>
            <a:r>
              <a:rPr lang="en-US" dirty="0"/>
              <a:t>merges them.</a:t>
            </a:r>
          </a:p>
          <a:p>
            <a:pPr lvl="1"/>
            <a:endParaRPr lang="en-US" dirty="0"/>
          </a:p>
          <a:p>
            <a:r>
              <a:rPr lang="en-US" dirty="0"/>
              <a:t>Whenever a block is freed next to an existing one…</a:t>
            </a:r>
          </a:p>
          <a:p>
            <a:pPr lvl="1"/>
            <a:r>
              <a:rPr lang="en-US" dirty="0"/>
              <a:t>It should merge them!</a:t>
            </a:r>
          </a:p>
          <a:p>
            <a:pPr lvl="1"/>
            <a:endParaRPr lang="en-US" dirty="0"/>
          </a:p>
          <a:p>
            <a:r>
              <a:rPr lang="en-US" dirty="0"/>
              <a:t>Consider how much a doubly linked list helped.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95D5E-4A84-4A2D-8F27-900F0516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08FD5-9C63-4097-8F7B-EA1E5ED1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DB626B-BFA7-43C7-9F56-0AC8CA6DC324}"/>
              </a:ext>
            </a:extLst>
          </p:cNvPr>
          <p:cNvSpPr txBox="1">
            <a:spLocks/>
          </p:cNvSpPr>
          <p:nvPr/>
        </p:nvSpPr>
        <p:spPr>
          <a:xfrm>
            <a:off x="133825" y="768532"/>
            <a:ext cx="6893992" cy="482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</a:t>
            </a:r>
            <a:r>
              <a:rPr lang="en-US" sz="1400" dirty="0" err="1">
                <a:latin typeface="Inconsolata" panose="020B0609030003000000" pitchFamily="49" charset="0"/>
              </a:rPr>
              <a:t>allocList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400" dirty="0">
                <a:latin typeface="Inconsolata" panose="020B0609030003000000" pitchFamily="49" charset="0"/>
              </a:rPr>
              <a:t> free(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1400" dirty="0">
                <a:latin typeface="Inconsolata" panose="020B0609030003000000" pitchFamily="49" charset="0"/>
              </a:rPr>
              <a:t>* </a:t>
            </a:r>
            <a:r>
              <a:rPr lang="en-US" sz="1400" dirty="0" err="1">
                <a:latin typeface="Inconsolata" panose="020B0609030003000000" pitchFamily="49" charset="0"/>
              </a:rPr>
              <a:t>ptr</a:t>
            </a:r>
            <a:r>
              <a:rPr lang="en-US" sz="1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header = ((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*)</a:t>
            </a:r>
            <a:r>
              <a:rPr lang="en-US" sz="1400" dirty="0" err="1">
                <a:latin typeface="Inconsolata" panose="020B0609030003000000" pitchFamily="49" charset="0"/>
              </a:rPr>
              <a:t>ptr</a:t>
            </a:r>
            <a:r>
              <a:rPr lang="en-US" sz="1400" dirty="0">
                <a:latin typeface="Inconsolata" panose="020B0609030003000000" pitchFamily="49" charset="0"/>
              </a:rPr>
              <a:t>) - 1;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 = header-&gt;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* next = header-&gt;next;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header-&gt;size = -header-&gt;size;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-&gt;size &lt; 0) {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prev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is free, coalesce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-&gt;size -=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) + -header-&gt;size;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-&gt;next = header-&gt;next; header-&gt;next-&gt;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 = 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header = 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1400" dirty="0">
                <a:latin typeface="Inconsolata" panose="020B0609030003000000" pitchFamily="49" charset="0"/>
              </a:rPr>
              <a:t> (next-&gt;size &lt; 0) {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next is free, coalesce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header-&gt;size -=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1400" dirty="0">
                <a:latin typeface="Inconsolata" panose="020B0609030003000000" pitchFamily="49" charset="0"/>
              </a:rPr>
              <a:t>(</a:t>
            </a:r>
            <a:r>
              <a:rPr lang="en-US" sz="1400" dirty="0" err="1">
                <a:latin typeface="Inconsolata" panose="020B0609030003000000" pitchFamily="49" charset="0"/>
              </a:rPr>
              <a:t>AllocNode</a:t>
            </a:r>
            <a:r>
              <a:rPr lang="en-US" sz="1400" dirty="0">
                <a:latin typeface="Inconsolata" panose="020B0609030003000000" pitchFamily="49" charset="0"/>
              </a:rPr>
              <a:t>) + -next-&gt;size;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header-&gt;next = next-&gt;next;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    header-&gt;next-&gt;</a:t>
            </a:r>
            <a:r>
              <a:rPr lang="en-US" sz="1400" dirty="0" err="1">
                <a:latin typeface="Inconsolata" panose="020B0609030003000000" pitchFamily="49" charset="0"/>
              </a:rPr>
              <a:t>prev</a:t>
            </a:r>
            <a:r>
              <a:rPr lang="en-US" sz="1400" dirty="0">
                <a:latin typeface="Inconsolata" panose="020B0609030003000000" pitchFamily="49" charset="0"/>
              </a:rPr>
              <a:t> = header;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Inconsolata" panose="020B0609030003000000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FFE47-23F8-4C88-A9C6-9795A376F650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557048" y="152934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F870C9-57A7-45E8-A511-E163E854A544}"/>
              </a:ext>
            </a:extLst>
          </p:cNvPr>
          <p:cNvSpPr txBox="1"/>
          <p:nvPr/>
        </p:nvSpPr>
        <p:spPr>
          <a:xfrm>
            <a:off x="2719949" y="1176013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Header is just before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ptr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9C7C6C-23E8-459A-9E91-B54999952CCD}"/>
              </a:ext>
            </a:extLst>
          </p:cNvPr>
          <p:cNvCxnSpPr>
            <a:cxnSpLocks/>
          </p:cNvCxnSpPr>
          <p:nvPr/>
        </p:nvCxnSpPr>
        <p:spPr>
          <a:xfrm rot="2472984" flipH="1">
            <a:off x="2314391" y="355844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F7C413-0D07-4911-ACB8-70D179BBD171}"/>
                  </a:ext>
                </a:extLst>
              </p:cNvPr>
              <p:cNvSpPr txBox="1"/>
              <p:nvPr/>
            </p:nvSpPr>
            <p:spPr>
              <a:xfrm>
                <a:off x="2503419" y="3414116"/>
                <a:ext cx="23615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Lato Black" panose="020B0604020202020204" charset="0"/>
                    <a:ea typeface="Lato Black" panose="020B0604020202020204" charset="0"/>
                    <a:cs typeface="Lato Black" panose="020B0604020202020204" charset="0"/>
                  </a:rPr>
                  <a:t>Resembles linked list</a:t>
                </a:r>
                <a:br>
                  <a:rPr lang="en-US" dirty="0">
                    <a:solidFill>
                      <a:srgbClr val="7030A0"/>
                    </a:solidFill>
                    <a:latin typeface="Lato Black" panose="020B0604020202020204" charset="0"/>
                    <a:ea typeface="Lato Black" panose="020B0604020202020204" charset="0"/>
                    <a:cs typeface="Lato Black" panose="020B0604020202020204" charset="0"/>
                  </a:rPr>
                </a:br>
                <a:r>
                  <a:rPr lang="en-US" dirty="0">
                    <a:solidFill>
                      <a:srgbClr val="7030A0"/>
                    </a:solidFill>
                    <a:latin typeface="Lato Black" panose="020B0604020202020204" charset="0"/>
                    <a:ea typeface="Lato Black" panose="020B0604020202020204" charset="0"/>
                    <a:cs typeface="Lato Black" panose="020B0604020202020204" charset="0"/>
                  </a:rPr>
                  <a:t>delete;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Lato Black" panose="020B0604020202020204" charset="0"/>
                        <a:cs typeface="Lato Black" panose="020B0604020202020204" charset="0"/>
                      </a:rPr>
                      <m:t>(1)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Lato Black" panose="020B0604020202020204" charset="0"/>
                  <a:ea typeface="Lato Black" panose="020B0604020202020204" charset="0"/>
                  <a:cs typeface="Lato Black" panose="020B060402020202020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F7C413-0D07-4911-ACB8-70D179BBD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9" y="3414116"/>
                <a:ext cx="2361544" cy="646331"/>
              </a:xfrm>
              <a:prstGeom prst="rect">
                <a:avLst/>
              </a:prstGeom>
              <a:blipFill>
                <a:blip r:embed="rId3"/>
                <a:stretch>
                  <a:fillRect l="-2326" t="-4717" r="-155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C25A67E-5A73-48CE-B307-C1D6D2A653F8}"/>
              </a:ext>
            </a:extLst>
          </p:cNvPr>
          <p:cNvSpPr txBox="1"/>
          <p:nvPr/>
        </p:nvSpPr>
        <p:spPr>
          <a:xfrm>
            <a:off x="728695" y="5001598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However it subtracts from size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(which makes reflect a </a:t>
            </a:r>
            <a:r>
              <a:rPr lang="en-US" sz="1400" i="1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larger</a:t>
            </a: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space)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64A06-F94B-43AE-84C4-A1C3E24321CA}"/>
              </a:ext>
            </a:extLst>
          </p:cNvPr>
          <p:cNvSpPr txBox="1"/>
          <p:nvPr/>
        </p:nvSpPr>
        <p:spPr>
          <a:xfrm>
            <a:off x="3683206" y="5296285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Are any changes required here for best-fit?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2DDA5E-BBD5-40D1-AAD3-B0F3B772AD7D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314391" y="393100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271DF5-5E75-46A5-9A58-79EBB5EB8A88}"/>
              </a:ext>
            </a:extLst>
          </p:cNvPr>
          <p:cNvCxnSpPr>
            <a:cxnSpLocks/>
          </p:cNvCxnSpPr>
          <p:nvPr/>
        </p:nvCxnSpPr>
        <p:spPr>
          <a:xfrm flipV="1">
            <a:off x="3580821" y="4554583"/>
            <a:ext cx="0" cy="6273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B376A32-FCCD-427A-8AEF-8781C2A34BC6}"/>
              </a:ext>
            </a:extLst>
          </p:cNvPr>
          <p:cNvSpPr/>
          <p:nvPr/>
        </p:nvSpPr>
        <p:spPr>
          <a:xfrm>
            <a:off x="6429168" y="363905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Reallocating our thoughts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280196" cy="4488180"/>
          </a:xfrm>
        </p:spPr>
        <p:txBody>
          <a:bodyPr>
            <a:normAutofit/>
          </a:bodyPr>
          <a:lstStyle/>
          <a:p>
            <a:r>
              <a:rPr lang="en-US" dirty="0"/>
              <a:t>We have looked at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and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calloc</a:t>
            </a:r>
            <a:r>
              <a:rPr lang="en-US" dirty="0"/>
              <a:t>.</a:t>
            </a:r>
            <a:endParaRPr lang="en-US" dirty="0">
              <a:latin typeface="Inconsolata" panose="020B0609030003000000" pitchFamily="49" charset="0"/>
            </a:endParaRPr>
          </a:p>
          <a:p>
            <a:endParaRPr lang="en-US" dirty="0"/>
          </a:p>
          <a:p>
            <a:r>
              <a:rPr lang="en-US" dirty="0"/>
              <a:t>They stake out space in the heap and return an address.</a:t>
            </a:r>
          </a:p>
          <a:p>
            <a:endParaRPr lang="en-US" dirty="0"/>
          </a:p>
          <a:p>
            <a:r>
              <a:rPr lang="en-US" dirty="0"/>
              <a:t>Right now, we live in a nice ideal world.</a:t>
            </a:r>
          </a:p>
          <a:p>
            <a:pPr lvl="1"/>
            <a:r>
              <a:rPr lang="en-US" dirty="0"/>
              <a:t>No other programs are running.</a:t>
            </a:r>
          </a:p>
          <a:p>
            <a:pPr lvl="1"/>
            <a:r>
              <a:rPr lang="en-US" dirty="0"/>
              <a:t>We have access to all of the memory.</a:t>
            </a:r>
          </a:p>
          <a:p>
            <a:pPr lvl="2"/>
            <a:r>
              <a:rPr lang="en-US" dirty="0" err="1"/>
              <a:t>Muhahahaha</a:t>
            </a:r>
            <a:r>
              <a:rPr lang="en-US" dirty="0"/>
              <a:t>!!</a:t>
            </a:r>
          </a:p>
          <a:p>
            <a:pPr lvl="2"/>
            <a:endParaRPr lang="en-US" dirty="0"/>
          </a:p>
          <a:p>
            <a:r>
              <a:rPr lang="en-US" dirty="0"/>
              <a:t>The OS is lying to our program.</a:t>
            </a:r>
          </a:p>
          <a:p>
            <a:pPr lvl="1"/>
            <a:r>
              <a:rPr lang="en-US" dirty="0"/>
              <a:t>This memory is… virtual... reality.</a:t>
            </a:r>
          </a:p>
          <a:p>
            <a:pPr lvl="1"/>
            <a:r>
              <a:rPr lang="en-US" dirty="0"/>
              <a:t>We will investigate this lie later in the course.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2270820"/>
            <a:ext cx="2438400" cy="13716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unused but </a:t>
            </a:r>
          </a:p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1861244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E8701-A5B0-4AC0-80C2-A47A5D780832}"/>
              </a:ext>
            </a:extLst>
          </p:cNvPr>
          <p:cNvSpPr/>
          <p:nvPr/>
        </p:nvSpPr>
        <p:spPr>
          <a:xfrm>
            <a:off x="6426377" y="1870770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364242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364242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22659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905" y="4739222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89" y="4166296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365194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187077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513B1D2-5657-4485-BDCF-C311A5DA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AA12DFC9-8039-40F7-8A36-E58A4155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AF7DD-066F-4CF7-9D9D-B96A69022376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</a:t>
            </a: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Layout</a:t>
            </a: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</p:spTree>
    <p:extLst>
      <p:ext uri="{BB962C8B-B14F-4D97-AF65-F5344CB8AC3E}">
        <p14:creationId xmlns:p14="http://schemas.microsoft.com/office/powerpoint/2010/main" val="35674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F509-7B7B-44FB-81E1-5A984BAF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next-fit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B60C-7E4A-4776-AE84-DF93ED4B95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 typical first-fit version of the malloc function…</a:t>
                </a:r>
              </a:p>
              <a:p>
                <a:pPr lvl="1"/>
                <a:r>
                  <a:rPr lang="en-US" dirty="0"/>
                  <a:t>We can now consider simple improvements.</a:t>
                </a:r>
              </a:p>
              <a:p>
                <a:pPr lvl="1"/>
                <a:r>
                  <a:rPr lang="en-US" dirty="0"/>
                  <a:t>Traversing the list is expensive!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Next-fit helps because we start from the last allocated item.</a:t>
                </a:r>
              </a:p>
              <a:p>
                <a:pPr lvl="1"/>
                <a:r>
                  <a:rPr lang="en-US" dirty="0"/>
                  <a:t>Generally, what do you think comes after the last allocated item.</a:t>
                </a:r>
              </a:p>
              <a:p>
                <a:pPr lvl="1"/>
                <a:r>
                  <a:rPr lang="en-US" dirty="0"/>
                  <a:t>Consider the normal operation…</a:t>
                </a:r>
              </a:p>
              <a:p>
                <a:pPr lvl="2"/>
                <a:r>
                  <a:rPr lang="en-US" dirty="0"/>
                  <a:t>It splits the node and creates free space.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Therefore, seems likely free space will exist near the last allocation.</a:t>
                </a:r>
              </a:p>
              <a:p>
                <a:pPr lvl="1"/>
                <a:r>
                  <a:rPr lang="en-US" dirty="0"/>
                  <a:t>Perhaps causing the average case for malloc to bias itself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However, all strategies have their own worst-case!!</a:t>
                </a:r>
              </a:p>
              <a:p>
                <a:pPr lvl="2"/>
                <a:r>
                  <a:rPr lang="en-US" dirty="0"/>
                  <a:t>Think about what that might be.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B60C-7E4A-4776-AE84-DF93ED4B9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14A61-4AC9-4DAE-8984-8FACB949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28CF2-045C-4657-A0DE-07510D27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92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25DB-F6CB-43E7-A37D-486F56B2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best-fit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92111-4306-4FEF-B002-F33D7D60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967740"/>
            <a:ext cx="8621555" cy="4557078"/>
          </a:xfrm>
        </p:spPr>
        <p:txBody>
          <a:bodyPr>
            <a:normAutofit/>
          </a:bodyPr>
          <a:lstStyle/>
          <a:p>
            <a:r>
              <a:rPr lang="en-US" dirty="0"/>
              <a:t>Best-fit, on the other hand, is not about avoiding traversal.</a:t>
            </a:r>
          </a:p>
          <a:p>
            <a:pPr lvl="1"/>
            <a:r>
              <a:rPr lang="en-US" dirty="0"/>
              <a:t>Instead, we focus on fragmentation.</a:t>
            </a:r>
          </a:p>
          <a:p>
            <a:pPr lvl="1"/>
            <a:endParaRPr lang="en-US" dirty="0"/>
          </a:p>
          <a:p>
            <a:r>
              <a:rPr lang="en-US" dirty="0"/>
              <a:t>Allocating anywhere means worst-case behavior splits nodes poorly.</a:t>
            </a:r>
          </a:p>
          <a:p>
            <a:pPr lvl="1"/>
            <a:r>
              <a:rPr lang="en-US" dirty="0"/>
              <a:t>If we find a PERFECT fit, we </a:t>
            </a:r>
            <a:r>
              <a:rPr lang="en-US" i="1" u="sng" dirty="0"/>
              <a:t>remove</a:t>
            </a:r>
            <a:r>
              <a:rPr lang="en-US" dirty="0"/>
              <a:t> fragmentation.</a:t>
            </a:r>
          </a:p>
          <a:p>
            <a:pPr lvl="1"/>
            <a:endParaRPr lang="en-US" dirty="0"/>
          </a:p>
          <a:p>
            <a:r>
              <a:rPr lang="en-US" dirty="0"/>
              <a:t>Traversal is still bad… and we brute force the search...</a:t>
            </a:r>
          </a:p>
          <a:p>
            <a:pPr lvl="1"/>
            <a:r>
              <a:rPr lang="en-US" dirty="0"/>
              <a:t>But, hey, solve one problem, cause another. That’s systems!</a:t>
            </a:r>
          </a:p>
          <a:p>
            <a:pPr lvl="1"/>
            <a:r>
              <a:rPr lang="en-US" dirty="0"/>
              <a:t>Fragmentation may indeed be a major issue on small memory systems.</a:t>
            </a:r>
          </a:p>
          <a:p>
            <a:pPr lvl="1"/>
            <a:endParaRPr lang="en-US" dirty="0"/>
          </a:p>
          <a:p>
            <a:r>
              <a:rPr lang="en-US" dirty="0"/>
              <a:t>What is the best of both worlds? Next-fit + Best-fit?</a:t>
            </a:r>
          </a:p>
          <a:p>
            <a:pPr lvl="1"/>
            <a:r>
              <a:rPr lang="en-US" dirty="0"/>
              <a:t>Hmm.</a:t>
            </a:r>
          </a:p>
          <a:p>
            <a:pPr lvl="1"/>
            <a:r>
              <a:rPr lang="en-US" dirty="0"/>
              <a:t>Works best if you keep large areas open.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51F88-00D4-4812-9B8D-6D241B25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13A8B-B7E9-44F6-86AA-3016A2A5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0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2D2D-9813-4C23-B8E9-E14BF29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thoughts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8643B-7689-40FB-B386-A4957BF67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541" y="757647"/>
                <a:ext cx="8661036" cy="49344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Don’t need</a:t>
                </a:r>
                <a:r>
                  <a:rPr lang="en-US" dirty="0">
                    <a:latin typeface="Inconsolata" panose="020B0609030003000000" pitchFamily="49" charset="0"/>
                  </a:rPr>
                  <a:t> next </a:t>
                </a:r>
                <a:r>
                  <a:rPr lang="en-US" dirty="0"/>
                  <a:t>pointers since adding size to the block’s address will also move there. (unusually, the linked list is always ordered!)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You don’t need to keep the used blocks in the list.</a:t>
                </a:r>
              </a:p>
              <a:p>
                <a:pPr lvl="1"/>
                <a:r>
                  <a:rPr lang="en-US" dirty="0"/>
                  <a:t>More complex to understand but removes implementation complexity.</a:t>
                </a:r>
              </a:p>
              <a:p>
                <a:pPr lvl="1"/>
                <a:r>
                  <a:rPr lang="en-US" dirty="0"/>
                  <a:t>Free nodes point to the next and previous free nodes. Used nodes point to their neighbors. Traversal is improved since it only visits free nodes;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idea is to only keep track of necessary metadata.</a:t>
                </a:r>
              </a:p>
              <a:p>
                <a:pPr lvl="1"/>
                <a:r>
                  <a:rPr lang="en-US" dirty="0"/>
                  <a:t>You only coalesce when free blocks are adjacent.</a:t>
                </a:r>
              </a:p>
              <a:p>
                <a:pPr lvl="1"/>
                <a:r>
                  <a:rPr lang="en-US" dirty="0"/>
                  <a:t>With a list of only free blocks, you can easily tell when that condition is met…</a:t>
                </a:r>
              </a:p>
              <a:p>
                <a:pPr lvl="2"/>
                <a:r>
                  <a:rPr lang="en-US" dirty="0"/>
                  <a:t>just see if</a:t>
                </a:r>
                <a:r>
                  <a:rPr lang="en-US" dirty="0">
                    <a:latin typeface="Inconsolata" panose="020B0609030003000000" pitchFamily="49" charset="0"/>
                  </a:rPr>
                  <a:t> node-&gt;next </a:t>
                </a:r>
                <a:r>
                  <a:rPr lang="en-US" dirty="0"/>
                  <a:t>is the same address as</a:t>
                </a:r>
                <a:r>
                  <a:rPr lang="en-US" dirty="0">
                    <a:latin typeface="Inconsolata" panose="020B0609030003000000" pitchFamily="49" charset="0"/>
                  </a:rPr>
                  <a:t> 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Inconsolata" panose="020B0609030003000000" pitchFamily="49" charset="0"/>
                  </a:rPr>
                  <a:t>char</a:t>
                </a:r>
                <a:r>
                  <a:rPr lang="en-US" dirty="0">
                    <a:latin typeface="Inconsolata" panose="020B0609030003000000" pitchFamily="49" charset="0"/>
                  </a:rPr>
                  <a:t>*)(node + 1) + node-&gt;size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only other concern is getting from a used block you want to free to its neighboring free block. So those have normal pointers.</a:t>
                </a:r>
              </a:p>
              <a:p>
                <a:pPr lvl="1"/>
                <a:endParaRPr lang="en-US" dirty="0">
                  <a:latin typeface="Inconsolata" panose="020B0609030003000000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8643B-7689-40FB-B386-A4957BF67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541" y="757647"/>
                <a:ext cx="8661036" cy="4934494"/>
              </a:xfrm>
              <a:blipFill>
                <a:blip r:embed="rId2"/>
                <a:stretch>
                  <a:fillRect l="-704" t="-1481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59B39-C144-4869-9B41-F5139BE2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4DCE3-7146-4068-8385-54E92305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07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A8D689E-3B08-4736-8850-A3FBBB20CF2E}"/>
              </a:ext>
            </a:extLst>
          </p:cNvPr>
          <p:cNvSpPr/>
          <p:nvPr/>
        </p:nvSpPr>
        <p:spPr>
          <a:xfrm flipH="1">
            <a:off x="1963042" y="2315683"/>
            <a:ext cx="1080680" cy="198372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  <a:gd name="connsiteX0" fmla="*/ 0 w 1176474"/>
              <a:gd name="connsiteY0" fmla="*/ 222363 h 222363"/>
              <a:gd name="connsiteX1" fmla="*/ 508635 w 1176474"/>
              <a:gd name="connsiteY1" fmla="*/ 10908 h 222363"/>
              <a:gd name="connsiteX2" fmla="*/ 1176474 w 1176474"/>
              <a:gd name="connsiteY2" fmla="*/ 164941 h 222363"/>
              <a:gd name="connsiteX0" fmla="*/ 0 w 1080680"/>
              <a:gd name="connsiteY0" fmla="*/ 184953 h 184953"/>
              <a:gd name="connsiteX1" fmla="*/ 412841 w 1080680"/>
              <a:gd name="connsiteY1" fmla="*/ 8332 h 184953"/>
              <a:gd name="connsiteX2" fmla="*/ 1080680 w 1080680"/>
              <a:gd name="connsiteY2" fmla="*/ 162365 h 184953"/>
              <a:gd name="connsiteX0" fmla="*/ 0 w 1080680"/>
              <a:gd name="connsiteY0" fmla="*/ 198372 h 198372"/>
              <a:gd name="connsiteX1" fmla="*/ 447675 w 1080680"/>
              <a:gd name="connsiteY1" fmla="*/ 4334 h 198372"/>
              <a:gd name="connsiteX2" fmla="*/ 1080680 w 1080680"/>
              <a:gd name="connsiteY2" fmla="*/ 175784 h 1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680" h="198372">
                <a:moveTo>
                  <a:pt x="0" y="198372"/>
                </a:moveTo>
                <a:cubicBezTo>
                  <a:pt x="71437" y="8665"/>
                  <a:pt x="267562" y="8099"/>
                  <a:pt x="447675" y="4334"/>
                </a:cubicBezTo>
                <a:cubicBezTo>
                  <a:pt x="627788" y="569"/>
                  <a:pt x="1052105" y="-33766"/>
                  <a:pt x="1080680" y="175784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2D704F0-8ECE-4390-9B55-7BA5DC1A632C}"/>
              </a:ext>
            </a:extLst>
          </p:cNvPr>
          <p:cNvSpPr/>
          <p:nvPr/>
        </p:nvSpPr>
        <p:spPr>
          <a:xfrm>
            <a:off x="5177548" y="2335235"/>
            <a:ext cx="1176474" cy="222363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  <a:gd name="connsiteX0" fmla="*/ 0 w 1176474"/>
              <a:gd name="connsiteY0" fmla="*/ 222363 h 222363"/>
              <a:gd name="connsiteX1" fmla="*/ 508635 w 1176474"/>
              <a:gd name="connsiteY1" fmla="*/ 10908 h 222363"/>
              <a:gd name="connsiteX2" fmla="*/ 1176474 w 1176474"/>
              <a:gd name="connsiteY2" fmla="*/ 164941 h 2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474" h="222363">
                <a:moveTo>
                  <a:pt x="0" y="222363"/>
                </a:moveTo>
                <a:cubicBezTo>
                  <a:pt x="71437" y="32656"/>
                  <a:pt x="312556" y="20478"/>
                  <a:pt x="508635" y="10908"/>
                </a:cubicBezTo>
                <a:cubicBezTo>
                  <a:pt x="704714" y="1338"/>
                  <a:pt x="1147899" y="-44609"/>
                  <a:pt x="1176474" y="164941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2C5B7F-B0E0-4FBF-B633-038AF15D432A}"/>
              </a:ext>
            </a:extLst>
          </p:cNvPr>
          <p:cNvSpPr/>
          <p:nvPr/>
        </p:nvSpPr>
        <p:spPr>
          <a:xfrm>
            <a:off x="2981253" y="2335235"/>
            <a:ext cx="1176474" cy="222363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  <a:gd name="connsiteX0" fmla="*/ 0 w 1176474"/>
              <a:gd name="connsiteY0" fmla="*/ 222363 h 222363"/>
              <a:gd name="connsiteX1" fmla="*/ 508635 w 1176474"/>
              <a:gd name="connsiteY1" fmla="*/ 10908 h 222363"/>
              <a:gd name="connsiteX2" fmla="*/ 1176474 w 1176474"/>
              <a:gd name="connsiteY2" fmla="*/ 164941 h 2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474" h="222363">
                <a:moveTo>
                  <a:pt x="0" y="222363"/>
                </a:moveTo>
                <a:cubicBezTo>
                  <a:pt x="71437" y="32656"/>
                  <a:pt x="312556" y="20478"/>
                  <a:pt x="508635" y="10908"/>
                </a:cubicBezTo>
                <a:cubicBezTo>
                  <a:pt x="704714" y="1338"/>
                  <a:pt x="1147899" y="-44609"/>
                  <a:pt x="1176474" y="164941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 descr="Wide upward diagonal">
            <a:extLst>
              <a:ext uri="{FF2B5EF4-FFF2-40B4-BE49-F238E27FC236}">
                <a16:creationId xmlns:a16="http://schemas.microsoft.com/office/drawing/2014/main" id="{018AF28D-19B1-4070-9B30-FEE3D42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495550"/>
            <a:ext cx="8345803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300AB-CEB0-49DA-A900-E904F7E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free lists: giving you VIP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A08B-CDBA-4F38-88CF-69D8D18C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835122"/>
            <a:ext cx="8753636" cy="1612803"/>
          </a:xfrm>
        </p:spPr>
        <p:txBody>
          <a:bodyPr/>
          <a:lstStyle/>
          <a:p>
            <a:r>
              <a:rPr lang="en-US" dirty="0"/>
              <a:t>When you allocate, you go through the free list.</a:t>
            </a:r>
          </a:p>
          <a:p>
            <a:pPr lvl="1"/>
            <a:r>
              <a:rPr lang="en-US" dirty="0"/>
              <a:t>You don’t care about allocated nodes.</a:t>
            </a:r>
          </a:p>
          <a:p>
            <a:r>
              <a:rPr lang="en-US" dirty="0"/>
              <a:t>When you free, you only care about coalescing neighbors.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DDC92-4386-4FBA-83DF-4E53706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A37-01CD-414B-B0E6-1D88EC77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4588E48F-1CE4-4599-B560-B7BCBA17B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721" y="2495550"/>
            <a:ext cx="2162656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9FA33-9B3F-4035-8E26-B0A9722C36DB}"/>
              </a:ext>
            </a:extLst>
          </p:cNvPr>
          <p:cNvSpPr/>
          <p:nvPr/>
        </p:nvSpPr>
        <p:spPr>
          <a:xfrm>
            <a:off x="172402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52181-4E4D-4433-A1AF-F742F918033A}"/>
              </a:ext>
            </a:extLst>
          </p:cNvPr>
          <p:cNvSpPr/>
          <p:nvPr/>
        </p:nvSpPr>
        <p:spPr>
          <a:xfrm>
            <a:off x="409575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6BCE-8B4E-4F14-A278-9F931C788BB5}"/>
              </a:ext>
            </a:extLst>
          </p:cNvPr>
          <p:cNvSpPr/>
          <p:nvPr/>
        </p:nvSpPr>
        <p:spPr>
          <a:xfrm>
            <a:off x="4160520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6B329-9A38-4B59-9B38-00D386264FE8}"/>
              </a:ext>
            </a:extLst>
          </p:cNvPr>
          <p:cNvSpPr/>
          <p:nvPr/>
        </p:nvSpPr>
        <p:spPr>
          <a:xfrm>
            <a:off x="2847976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2515F-1F96-446A-9B0B-4A0CC071995C}"/>
              </a:ext>
            </a:extLst>
          </p:cNvPr>
          <p:cNvSpPr/>
          <p:nvPr/>
        </p:nvSpPr>
        <p:spPr>
          <a:xfrm>
            <a:off x="580755" y="2272936"/>
            <a:ext cx="1211308" cy="214995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308" h="214995">
                <a:moveTo>
                  <a:pt x="0" y="214995"/>
                </a:moveTo>
                <a:cubicBezTo>
                  <a:pt x="71437" y="25288"/>
                  <a:pt x="306750" y="8756"/>
                  <a:pt x="508635" y="3540"/>
                </a:cubicBezTo>
                <a:cubicBezTo>
                  <a:pt x="710520" y="-1676"/>
                  <a:pt x="1182733" y="-25851"/>
                  <a:pt x="1211308" y="183699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E2803-BAC8-4E61-8D86-A732655083BF}"/>
              </a:ext>
            </a:extLst>
          </p:cNvPr>
          <p:cNvSpPr/>
          <p:nvPr/>
        </p:nvSpPr>
        <p:spPr>
          <a:xfrm>
            <a:off x="411479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B5D268-87A2-428A-A73A-F50339C0F94D}"/>
              </a:ext>
            </a:extLst>
          </p:cNvPr>
          <p:cNvSpPr/>
          <p:nvPr/>
        </p:nvSpPr>
        <p:spPr>
          <a:xfrm>
            <a:off x="2847975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5B7B87-22AA-45D7-8C07-A3DEC6F8C5B0}"/>
              </a:ext>
            </a:extLst>
          </p:cNvPr>
          <p:cNvCxnSpPr>
            <a:cxnSpLocks/>
          </p:cNvCxnSpPr>
          <p:nvPr/>
        </p:nvCxnSpPr>
        <p:spPr>
          <a:xfrm flipV="1">
            <a:off x="767136" y="4731845"/>
            <a:ext cx="987603" cy="2047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72DEFD-FCBB-4077-9046-5236C5DE42FA}"/>
              </a:ext>
            </a:extLst>
          </p:cNvPr>
          <p:cNvSpPr txBox="1"/>
          <p:nvPr/>
        </p:nvSpPr>
        <p:spPr>
          <a:xfrm>
            <a:off x="-304194" y="4896534"/>
            <a:ext cx="202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AllocNode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 algn="ctr"/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freeList</a:t>
            </a:r>
            <a:endParaRPr lang="en-US" dirty="0">
              <a:latin typeface="Inconsolata" panose="020B0609030003000000" pitchFamily="49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CFFB89EB-A8DB-40C7-836F-BC245E60444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8639" y="3396157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6E883B-ACF8-475B-9E4B-CE2CD1D5C695}"/>
              </a:ext>
            </a:extLst>
          </p:cNvPr>
          <p:cNvSpPr/>
          <p:nvPr/>
        </p:nvSpPr>
        <p:spPr>
          <a:xfrm flipV="1">
            <a:off x="1908162" y="4660363"/>
            <a:ext cx="2317296" cy="219514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  <a:gd name="connsiteX0" fmla="*/ 0 w 2317296"/>
              <a:gd name="connsiteY0" fmla="*/ 219514 h 219514"/>
              <a:gd name="connsiteX1" fmla="*/ 508635 w 2317296"/>
              <a:gd name="connsiteY1" fmla="*/ 8059 h 219514"/>
              <a:gd name="connsiteX2" fmla="*/ 2317296 w 2317296"/>
              <a:gd name="connsiteY2" fmla="*/ 170801 h 2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296" h="219514">
                <a:moveTo>
                  <a:pt x="0" y="219514"/>
                </a:moveTo>
                <a:cubicBezTo>
                  <a:pt x="71437" y="29807"/>
                  <a:pt x="122419" y="16178"/>
                  <a:pt x="508635" y="8059"/>
                </a:cubicBezTo>
                <a:cubicBezTo>
                  <a:pt x="894851" y="-60"/>
                  <a:pt x="2288721" y="-38749"/>
                  <a:pt x="2317296" y="170801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0E9133-7E17-4DA6-A953-1A015B8AFB64}"/>
              </a:ext>
            </a:extLst>
          </p:cNvPr>
          <p:cNvSpPr/>
          <p:nvPr/>
        </p:nvSpPr>
        <p:spPr>
          <a:xfrm>
            <a:off x="5028241" y="2495550"/>
            <a:ext cx="1314450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4F2D0C-2702-45B1-91AC-AA716D1E1547}"/>
              </a:ext>
            </a:extLst>
          </p:cNvPr>
          <p:cNvSpPr/>
          <p:nvPr/>
        </p:nvSpPr>
        <p:spPr>
          <a:xfrm>
            <a:off x="5028240" y="2495550"/>
            <a:ext cx="257175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232475-8590-4D59-91EB-8CEB42161697}"/>
              </a:ext>
            </a:extLst>
          </p:cNvPr>
          <p:cNvSpPr/>
          <p:nvPr/>
        </p:nvSpPr>
        <p:spPr>
          <a:xfrm>
            <a:off x="6335545" y="2495550"/>
            <a:ext cx="257175" cy="2188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FE080DE-A86A-4EFD-92BD-CFF91269A939}"/>
              </a:ext>
            </a:extLst>
          </p:cNvPr>
          <p:cNvSpPr/>
          <p:nvPr/>
        </p:nvSpPr>
        <p:spPr>
          <a:xfrm flipV="1">
            <a:off x="4238750" y="4651654"/>
            <a:ext cx="2317296" cy="219514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063262"/>
              <a:gd name="connsiteY0" fmla="*/ 217048 h 217048"/>
              <a:gd name="connsiteX1" fmla="*/ 508635 w 1063262"/>
              <a:gd name="connsiteY1" fmla="*/ 5593 h 217048"/>
              <a:gd name="connsiteX2" fmla="*/ 1063262 w 1063262"/>
              <a:gd name="connsiteY2" fmla="*/ 177043 h 217048"/>
              <a:gd name="connsiteX0" fmla="*/ 0 w 2317296"/>
              <a:gd name="connsiteY0" fmla="*/ 219514 h 219514"/>
              <a:gd name="connsiteX1" fmla="*/ 508635 w 2317296"/>
              <a:gd name="connsiteY1" fmla="*/ 8059 h 219514"/>
              <a:gd name="connsiteX2" fmla="*/ 2317296 w 2317296"/>
              <a:gd name="connsiteY2" fmla="*/ 170801 h 2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296" h="219514">
                <a:moveTo>
                  <a:pt x="0" y="219514"/>
                </a:moveTo>
                <a:cubicBezTo>
                  <a:pt x="71437" y="29807"/>
                  <a:pt x="122419" y="16178"/>
                  <a:pt x="508635" y="8059"/>
                </a:cubicBezTo>
                <a:cubicBezTo>
                  <a:pt x="894851" y="-60"/>
                  <a:pt x="2288721" y="-38749"/>
                  <a:pt x="2317296" y="170801"/>
                </a:cubicBezTo>
              </a:path>
            </a:pathLst>
          </a:custGeom>
          <a:noFill/>
          <a:ln w="28575">
            <a:solidFill>
              <a:srgbClr val="88009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EBB3406-12A5-44F3-98C4-F88EC89DF980}"/>
              </a:ext>
            </a:extLst>
          </p:cNvPr>
          <p:cNvSpPr/>
          <p:nvPr/>
        </p:nvSpPr>
        <p:spPr>
          <a:xfrm flipH="1">
            <a:off x="4311925" y="2344562"/>
            <a:ext cx="932634" cy="169494"/>
          </a:xfrm>
          <a:custGeom>
            <a:avLst/>
            <a:gdLst>
              <a:gd name="connsiteX0" fmla="*/ 0 w 285750"/>
              <a:gd name="connsiteY0" fmla="*/ 381005 h 381005"/>
              <a:gd name="connsiteX1" fmla="*/ 190500 w 285750"/>
              <a:gd name="connsiteY1" fmla="*/ 5 h 381005"/>
              <a:gd name="connsiteX2" fmla="*/ 285750 w 285750"/>
              <a:gd name="connsiteY2" fmla="*/ 371480 h 381005"/>
              <a:gd name="connsiteX0" fmla="*/ 0 w 1704975"/>
              <a:gd name="connsiteY0" fmla="*/ 381000 h 381000"/>
              <a:gd name="connsiteX1" fmla="*/ 190500 w 1704975"/>
              <a:gd name="connsiteY1" fmla="*/ 0 h 381000"/>
              <a:gd name="connsiteX2" fmla="*/ 1704975 w 1704975"/>
              <a:gd name="connsiteY2" fmla="*/ 381000 h 381000"/>
              <a:gd name="connsiteX0" fmla="*/ 0 w 1495425"/>
              <a:gd name="connsiteY0" fmla="*/ 381163 h 381163"/>
              <a:gd name="connsiteX1" fmla="*/ 190500 w 1495425"/>
              <a:gd name="connsiteY1" fmla="*/ 163 h 381163"/>
              <a:gd name="connsiteX2" fmla="*/ 1495425 w 1495425"/>
              <a:gd name="connsiteY2" fmla="*/ 333538 h 381163"/>
              <a:gd name="connsiteX0" fmla="*/ 0 w 1495425"/>
              <a:gd name="connsiteY0" fmla="*/ 247952 h 247952"/>
              <a:gd name="connsiteX1" fmla="*/ 190500 w 1495425"/>
              <a:gd name="connsiteY1" fmla="*/ 302 h 247952"/>
              <a:gd name="connsiteX2" fmla="*/ 1495425 w 1495425"/>
              <a:gd name="connsiteY2" fmla="*/ 200327 h 247952"/>
              <a:gd name="connsiteX0" fmla="*/ 0 w 1495425"/>
              <a:gd name="connsiteY0" fmla="*/ 219444 h 219444"/>
              <a:gd name="connsiteX1" fmla="*/ 371475 w 1495425"/>
              <a:gd name="connsiteY1" fmla="*/ 369 h 219444"/>
              <a:gd name="connsiteX2" fmla="*/ 1495425 w 1495425"/>
              <a:gd name="connsiteY2" fmla="*/ 171819 h 219444"/>
              <a:gd name="connsiteX0" fmla="*/ 0 w 1495425"/>
              <a:gd name="connsiteY0" fmla="*/ 225219 h 225219"/>
              <a:gd name="connsiteX1" fmla="*/ 371475 w 1495425"/>
              <a:gd name="connsiteY1" fmla="*/ 6144 h 225219"/>
              <a:gd name="connsiteX2" fmla="*/ 1495425 w 1495425"/>
              <a:gd name="connsiteY2" fmla="*/ 177594 h 225219"/>
              <a:gd name="connsiteX0" fmla="*/ 0 w 2447925"/>
              <a:gd name="connsiteY0" fmla="*/ 217048 h 217048"/>
              <a:gd name="connsiteX1" fmla="*/ 1323975 w 2447925"/>
              <a:gd name="connsiteY1" fmla="*/ 5593 h 217048"/>
              <a:gd name="connsiteX2" fmla="*/ 2447925 w 2447925"/>
              <a:gd name="connsiteY2" fmla="*/ 177043 h 217048"/>
              <a:gd name="connsiteX0" fmla="*/ 0 w 2447925"/>
              <a:gd name="connsiteY0" fmla="*/ 217048 h 217048"/>
              <a:gd name="connsiteX1" fmla="*/ 508635 w 2447925"/>
              <a:gd name="connsiteY1" fmla="*/ 5593 h 217048"/>
              <a:gd name="connsiteX2" fmla="*/ 2447925 w 2447925"/>
              <a:gd name="connsiteY2" fmla="*/ 177043 h 217048"/>
              <a:gd name="connsiteX0" fmla="*/ 0 w 1307102"/>
              <a:gd name="connsiteY0" fmla="*/ 217048 h 217048"/>
              <a:gd name="connsiteX1" fmla="*/ 508635 w 1307102"/>
              <a:gd name="connsiteY1" fmla="*/ 5593 h 217048"/>
              <a:gd name="connsiteX2" fmla="*/ 1307102 w 1307102"/>
              <a:gd name="connsiteY2" fmla="*/ 177043 h 217048"/>
              <a:gd name="connsiteX0" fmla="*/ 0 w 1211308"/>
              <a:gd name="connsiteY0" fmla="*/ 214995 h 214995"/>
              <a:gd name="connsiteX1" fmla="*/ 508635 w 1211308"/>
              <a:gd name="connsiteY1" fmla="*/ 3540 h 214995"/>
              <a:gd name="connsiteX2" fmla="*/ 1211308 w 1211308"/>
              <a:gd name="connsiteY2" fmla="*/ 183699 h 214995"/>
              <a:gd name="connsiteX0" fmla="*/ 0 w 1176474"/>
              <a:gd name="connsiteY0" fmla="*/ 222363 h 222363"/>
              <a:gd name="connsiteX1" fmla="*/ 508635 w 1176474"/>
              <a:gd name="connsiteY1" fmla="*/ 10908 h 222363"/>
              <a:gd name="connsiteX2" fmla="*/ 1176474 w 1176474"/>
              <a:gd name="connsiteY2" fmla="*/ 164941 h 222363"/>
              <a:gd name="connsiteX0" fmla="*/ 0 w 932634"/>
              <a:gd name="connsiteY0" fmla="*/ 175599 h 175599"/>
              <a:gd name="connsiteX1" fmla="*/ 264795 w 932634"/>
              <a:gd name="connsiteY1" fmla="*/ 7687 h 175599"/>
              <a:gd name="connsiteX2" fmla="*/ 932634 w 932634"/>
              <a:gd name="connsiteY2" fmla="*/ 161720 h 175599"/>
              <a:gd name="connsiteX0" fmla="*/ 0 w 932634"/>
              <a:gd name="connsiteY0" fmla="*/ 169494 h 169494"/>
              <a:gd name="connsiteX1" fmla="*/ 334464 w 932634"/>
              <a:gd name="connsiteY1" fmla="*/ 10290 h 169494"/>
              <a:gd name="connsiteX2" fmla="*/ 932634 w 932634"/>
              <a:gd name="connsiteY2" fmla="*/ 155615 h 1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634" h="169494">
                <a:moveTo>
                  <a:pt x="0" y="169494"/>
                </a:moveTo>
                <a:cubicBezTo>
                  <a:pt x="71437" y="-20213"/>
                  <a:pt x="179025" y="12603"/>
                  <a:pt x="334464" y="10290"/>
                </a:cubicBezTo>
                <a:cubicBezTo>
                  <a:pt x="489903" y="7977"/>
                  <a:pt x="904059" y="-53935"/>
                  <a:pt x="932634" y="155615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A53F0-E860-4C61-B24A-906E23F17E07}"/>
              </a:ext>
            </a:extLst>
          </p:cNvPr>
          <p:cNvSpPr txBox="1"/>
          <p:nvPr/>
        </p:nvSpPr>
        <p:spPr>
          <a:xfrm>
            <a:off x="4382115" y="5296285"/>
            <a:ext cx="419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Do free nodes need a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prev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pointer?</a:t>
            </a:r>
          </a:p>
        </p:txBody>
      </p:sp>
    </p:spTree>
    <p:extLst>
      <p:ext uri="{BB962C8B-B14F-4D97-AF65-F5344CB8AC3E}">
        <p14:creationId xmlns:p14="http://schemas.microsoft.com/office/powerpoint/2010/main" val="2871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D3F5-9DD7-4228-81E9-C42F4064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notes on boundary tags and fancy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40F2-CAE4-4B6F-87DD-B646B53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Boundary tags </a:t>
            </a:r>
            <a:r>
              <a:rPr lang="en-US" dirty="0"/>
              <a:t>are when you put the size as the first and last item in the block to avoid next and previous pointers.</a:t>
            </a:r>
          </a:p>
          <a:p>
            <a:endParaRPr lang="en-US" dirty="0"/>
          </a:p>
          <a:p>
            <a:r>
              <a:rPr lang="en-US" dirty="0"/>
              <a:t>This is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implicit list </a:t>
            </a:r>
            <a:r>
              <a:rPr lang="en-US" dirty="0"/>
              <a:t>since there are no pointers.</a:t>
            </a:r>
          </a:p>
          <a:p>
            <a:pPr lvl="1"/>
            <a:r>
              <a:rPr lang="en-US" dirty="0"/>
              <a:t>You navigate next/previous by adding/subtracting the size.</a:t>
            </a:r>
          </a:p>
          <a:p>
            <a:pPr lvl="1"/>
            <a:r>
              <a:rPr lang="en-US" dirty="0"/>
              <a:t>Although, once again, free nodes do not need to go backward.</a:t>
            </a:r>
          </a:p>
          <a:p>
            <a:pPr lvl="1"/>
            <a:endParaRPr lang="en-US" dirty="0"/>
          </a:p>
          <a:p>
            <a:r>
              <a:rPr lang="en-US" dirty="0"/>
              <a:t>They do not necessarily improve upon explicit lists.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9A865-292F-4636-8894-1A81773B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EFFCF-CF7C-4BF9-BFE5-33F3E974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3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0114-AC6F-469C-B0B5-E836B80B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are your buddy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1074-64A1-4C6A-9EF1-51507D8A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we easily took the ideas around linked lists and made binary trees.</a:t>
            </a:r>
          </a:p>
          <a:p>
            <a:endParaRPr lang="en-US" dirty="0"/>
          </a:p>
          <a:p>
            <a:r>
              <a:rPr lang="en-US" dirty="0"/>
              <a:t>You can manage memory with a binary tree as well.</a:t>
            </a:r>
          </a:p>
          <a:p>
            <a:endParaRPr lang="en-US" dirty="0"/>
          </a:p>
          <a:p>
            <a:r>
              <a:rPr lang="en-US" dirty="0"/>
              <a:t>This is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buddy allocator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C861-CA00-42E3-A8CD-F6E7A6E2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D9526-1739-4577-A95B-FAC26534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DA01D-2D00-4F21-B3F5-57BC71A337D4}"/>
              </a:ext>
            </a:extLst>
          </p:cNvPr>
          <p:cNvGrpSpPr/>
          <p:nvPr/>
        </p:nvGrpSpPr>
        <p:grpSpPr>
          <a:xfrm>
            <a:off x="6453051" y="3136175"/>
            <a:ext cx="566057" cy="586816"/>
            <a:chOff x="6209211" y="2689783"/>
            <a:chExt cx="566057" cy="5868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417FD8-A711-4219-B70F-6E79A9715930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C25F7-F5CD-4D3B-AA73-9308E103615E}"/>
                </a:ext>
              </a:extLst>
            </p:cNvPr>
            <p:cNvSpPr txBox="1"/>
            <p:nvPr/>
          </p:nvSpPr>
          <p:spPr>
            <a:xfrm>
              <a:off x="6226629" y="268978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size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8DCDA3-10A9-4FC2-AD0B-BBBC975AC825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C8077D-30AA-4FCE-AC79-B63E54A76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47D4A7-37B7-4CCF-A765-C356761B7002}"/>
              </a:ext>
            </a:extLst>
          </p:cNvPr>
          <p:cNvGrpSpPr/>
          <p:nvPr/>
        </p:nvGrpSpPr>
        <p:grpSpPr>
          <a:xfrm>
            <a:off x="7210697" y="4033158"/>
            <a:ext cx="566057" cy="586816"/>
            <a:chOff x="6209211" y="2689783"/>
            <a:chExt cx="566057" cy="5868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A9F626-E28F-47A3-BB2A-87340103AAB3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29955-5B52-4076-AE01-61E5E63CAFFD}"/>
                </a:ext>
              </a:extLst>
            </p:cNvPr>
            <p:cNvSpPr txBox="1"/>
            <p:nvPr/>
          </p:nvSpPr>
          <p:spPr>
            <a:xfrm>
              <a:off x="6226629" y="268978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size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FF7DAB-CC92-450C-A9F8-ED01773C87A9}"/>
                </a:ext>
              </a:extLst>
            </p:cNvPr>
            <p:cNvCxnSpPr>
              <a:cxnSpLocks/>
              <a:stCxn id="18" idx="3"/>
              <a:endCxn id="18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716740-161A-4D0C-B99E-FE943C78D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7F3216-DDD3-4487-8F69-1DAB4866FDB8}"/>
              </a:ext>
            </a:extLst>
          </p:cNvPr>
          <p:cNvGrpSpPr/>
          <p:nvPr/>
        </p:nvGrpSpPr>
        <p:grpSpPr>
          <a:xfrm>
            <a:off x="5704114" y="4033158"/>
            <a:ext cx="566057" cy="586816"/>
            <a:chOff x="6209211" y="2689783"/>
            <a:chExt cx="566057" cy="58681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6BCDED-A501-4302-9039-B11386E74E94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A393A4-15D4-4560-88F0-885DB11A7E05}"/>
                </a:ext>
              </a:extLst>
            </p:cNvPr>
            <p:cNvSpPr txBox="1"/>
            <p:nvPr/>
          </p:nvSpPr>
          <p:spPr>
            <a:xfrm>
              <a:off x="6226629" y="268978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size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992B2E-C139-426D-98D8-4B36099075C7}"/>
                </a:ext>
              </a:extLst>
            </p:cNvPr>
            <p:cNvCxnSpPr>
              <a:cxnSpLocks/>
              <a:stCxn id="23" idx="3"/>
              <a:endCxn id="23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E92781-0079-41A3-85F5-CBCC0ADB7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DB5F9F-8D10-4118-92D4-A57B54E1F97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993402" y="3722991"/>
            <a:ext cx="468358" cy="31016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112B75-B62A-45C6-8B51-E2BCAD57CE79}"/>
              </a:ext>
            </a:extLst>
          </p:cNvPr>
          <p:cNvCxnSpPr>
            <a:cxnSpLocks/>
          </p:cNvCxnSpPr>
          <p:nvPr/>
        </p:nvCxnSpPr>
        <p:spPr>
          <a:xfrm>
            <a:off x="7028225" y="3739761"/>
            <a:ext cx="457743" cy="31016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eart 31">
            <a:extLst>
              <a:ext uri="{FF2B5EF4-FFF2-40B4-BE49-F238E27FC236}">
                <a16:creationId xmlns:a16="http://schemas.microsoft.com/office/drawing/2014/main" id="{7D1ACE2D-97B0-4591-8980-7B61673D16FE}"/>
              </a:ext>
            </a:extLst>
          </p:cNvPr>
          <p:cNvSpPr/>
          <p:nvPr/>
        </p:nvSpPr>
        <p:spPr>
          <a:xfrm>
            <a:off x="6600968" y="4548199"/>
            <a:ext cx="199061" cy="199061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6E2842DF-BAE8-4E76-8BC5-A909F09B6EA6}"/>
              </a:ext>
            </a:extLst>
          </p:cNvPr>
          <p:cNvSpPr/>
          <p:nvPr/>
        </p:nvSpPr>
        <p:spPr>
          <a:xfrm rot="19387021">
            <a:off x="6808409" y="4400089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0C586C01-D5E2-4B35-91C4-F39873487C41}"/>
              </a:ext>
            </a:extLst>
          </p:cNvPr>
          <p:cNvSpPr/>
          <p:nvPr/>
        </p:nvSpPr>
        <p:spPr>
          <a:xfrm rot="2212979" flipH="1">
            <a:off x="6539257" y="4294658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B51C7BC-54E0-4873-8B1A-67676A19F18F}"/>
              </a:ext>
            </a:extLst>
          </p:cNvPr>
          <p:cNvSpPr/>
          <p:nvPr/>
        </p:nvSpPr>
        <p:spPr>
          <a:xfrm rot="2212979" flipH="1">
            <a:off x="6690856" y="4088174"/>
            <a:ext cx="90976" cy="90976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D54-97C9-4582-90DA-13FDE89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013-DCC0-48D1-A914-E79599B5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673345"/>
            <a:ext cx="8634823" cy="906530"/>
          </a:xfrm>
        </p:spPr>
        <p:txBody>
          <a:bodyPr>
            <a:normAutofit/>
          </a:bodyPr>
          <a:lstStyle/>
          <a:p>
            <a:r>
              <a:rPr lang="en-US" dirty="0"/>
              <a:t>Buddy allocators divide memory into halves that are powers of two.</a:t>
            </a:r>
          </a:p>
          <a:p>
            <a:pPr lvl="1"/>
            <a:r>
              <a:rPr lang="en-US" dirty="0"/>
              <a:t>Can cause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internal 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6EEC-90A5-4038-A2CF-4E6E4D4A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BBB0A-B223-45DC-8874-74DDAE9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Rectangle 2" descr="Wide upward diagonal">
            <a:extLst>
              <a:ext uri="{FF2B5EF4-FFF2-40B4-BE49-F238E27FC236}">
                <a16:creationId xmlns:a16="http://schemas.microsoft.com/office/drawing/2014/main" id="{C3B688B2-D031-4788-8260-EFAB0A6B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305446"/>
            <a:ext cx="8107408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64C4E47B-31DF-4065-95DC-E47A02360B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16811" y="4206053"/>
            <a:ext cx="14029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FDBC64-D3CA-48A2-A49B-28ECFDB2C9E4}"/>
              </a:ext>
            </a:extLst>
          </p:cNvPr>
          <p:cNvGrpSpPr/>
          <p:nvPr/>
        </p:nvGrpSpPr>
        <p:grpSpPr>
          <a:xfrm>
            <a:off x="4288971" y="1194359"/>
            <a:ext cx="566057" cy="586816"/>
            <a:chOff x="6209211" y="2689783"/>
            <a:chExt cx="566057" cy="5868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844A95-3F49-4AE2-AA9A-2EE2AD584549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20959E-3570-4F86-A337-ED51E3337CD3}"/>
                </a:ext>
              </a:extLst>
            </p:cNvPr>
            <p:cNvSpPr txBox="1"/>
            <p:nvPr/>
          </p:nvSpPr>
          <p:spPr>
            <a:xfrm>
              <a:off x="6361280" y="2689783"/>
              <a:ext cx="274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T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92AD44-2C7E-4B9F-8E74-7C0A2BC20651}"/>
                </a:ext>
              </a:extLst>
            </p:cNvPr>
            <p:cNvCxnSpPr>
              <a:cxnSpLocks/>
              <a:stCxn id="25" idx="3"/>
              <a:endCxn id="25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D1D90C-B882-4D9F-BD28-AA8778FEB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71A67B3-E327-460B-9BE1-8383F598FC0A}"/>
              </a:ext>
            </a:extLst>
          </p:cNvPr>
          <p:cNvSpPr/>
          <p:nvPr/>
        </p:nvSpPr>
        <p:spPr>
          <a:xfrm>
            <a:off x="409575" y="3305446"/>
            <a:ext cx="957671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Inconsolata" panose="020B0609030003000000" pitchFamily="49" charset="0"/>
              </a:rPr>
              <a:t>&lt;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Inconsolata" panose="020B0609030003000000" pitchFamily="49" charset="0"/>
              </a:rPr>
              <a:t>T/8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52B8D2-7316-4818-A07C-4B9B86360945}"/>
              </a:ext>
            </a:extLst>
          </p:cNvPr>
          <p:cNvGrpSpPr/>
          <p:nvPr/>
        </p:nvGrpSpPr>
        <p:grpSpPr>
          <a:xfrm>
            <a:off x="2381793" y="1822738"/>
            <a:ext cx="566057" cy="586816"/>
            <a:chOff x="6209211" y="2689783"/>
            <a:chExt cx="566057" cy="5868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82AB39-D9D4-4E69-842A-61A409CB95B0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0EDB6B-B893-4D47-99E4-6A99F4F159C5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T/2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5C6CFB-3820-456F-BC84-3031E31EB0F3}"/>
                </a:ext>
              </a:extLst>
            </p:cNvPr>
            <p:cNvCxnSpPr>
              <a:cxnSpLocks/>
              <a:stCxn id="43" idx="3"/>
              <a:endCxn id="43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43EB59-AD68-4E48-BE9D-8B8572C85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310E9-CB30-428D-8764-61CC712C2D37}"/>
              </a:ext>
            </a:extLst>
          </p:cNvPr>
          <p:cNvCxnSpPr>
            <a:cxnSpLocks/>
          </p:cNvCxnSpPr>
          <p:nvPr/>
        </p:nvCxnSpPr>
        <p:spPr>
          <a:xfrm>
            <a:off x="4855028" y="1639661"/>
            <a:ext cx="1537063" cy="13457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886D3B-C7A5-4D69-96B2-1AA9444A30C6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947850" y="1639661"/>
            <a:ext cx="1339074" cy="48686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6CD2FF-A981-4DF4-8293-B56670DF8AF4}"/>
              </a:ext>
            </a:extLst>
          </p:cNvPr>
          <p:cNvGrpSpPr/>
          <p:nvPr/>
        </p:nvGrpSpPr>
        <p:grpSpPr>
          <a:xfrm>
            <a:off x="1223351" y="2418023"/>
            <a:ext cx="566057" cy="586816"/>
            <a:chOff x="6209211" y="2689783"/>
            <a:chExt cx="566057" cy="5868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676385-589F-4974-9BB9-0A5BDEB170E5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8C71B9-1B87-4673-8114-903123D8A0D2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T/4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EAF2F1-E9A3-480F-871B-798C021D6138}"/>
                </a:ext>
              </a:extLst>
            </p:cNvPr>
            <p:cNvCxnSpPr>
              <a:cxnSpLocks/>
              <a:stCxn id="57" idx="3"/>
              <a:endCxn id="57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42C24-A1FF-4BDB-9965-20BD323C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13C003-4772-44E7-A0DB-7450752A71CE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1789408" y="2252568"/>
            <a:ext cx="602856" cy="4692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0BC5F-645C-4289-B958-19032C9D436A}"/>
              </a:ext>
            </a:extLst>
          </p:cNvPr>
          <p:cNvCxnSpPr>
            <a:cxnSpLocks/>
          </p:cNvCxnSpPr>
          <p:nvPr/>
        </p:nvCxnSpPr>
        <p:spPr>
          <a:xfrm>
            <a:off x="2947850" y="2268039"/>
            <a:ext cx="579121" cy="7368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2A21C98-4B69-44AD-91FA-F3F84640060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888411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340EC9-4AF9-42FF-866E-CA36DB250D27}"/>
              </a:ext>
            </a:extLst>
          </p:cNvPr>
          <p:cNvCxnSpPr>
            <a:cxnSpLocks/>
          </p:cNvCxnSpPr>
          <p:nvPr/>
        </p:nvCxnSpPr>
        <p:spPr>
          <a:xfrm>
            <a:off x="1789408" y="2866302"/>
            <a:ext cx="384196" cy="44578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71B95B-5D89-4D1E-BD5F-1164D2AAA21D}"/>
              </a:ext>
            </a:extLst>
          </p:cNvPr>
          <p:cNvCxnSpPr/>
          <p:nvPr/>
        </p:nvCxnSpPr>
        <p:spPr>
          <a:xfrm>
            <a:off x="150638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B51AE2-2458-4A05-9D51-A1CE14BB0C28}"/>
              </a:ext>
            </a:extLst>
          </p:cNvPr>
          <p:cNvCxnSpPr/>
          <p:nvPr/>
        </p:nvCxnSpPr>
        <p:spPr>
          <a:xfrm>
            <a:off x="2594274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C1D668-39A1-4FD8-919B-2574575A5B9E}"/>
              </a:ext>
            </a:extLst>
          </p:cNvPr>
          <p:cNvCxnSpPr/>
          <p:nvPr/>
        </p:nvCxnSpPr>
        <p:spPr>
          <a:xfrm>
            <a:off x="457190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>
            <a:extLst>
              <a:ext uri="{FF2B5EF4-FFF2-40B4-BE49-F238E27FC236}">
                <a16:creationId xmlns:a16="http://schemas.microsoft.com/office/drawing/2014/main" id="{8BE5C9DD-603B-4789-A367-9F139928A81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57510" y="4221443"/>
            <a:ext cx="1688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16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T (total size)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11078AE-1423-4AC7-B46E-F2E8E5D97570}"/>
              </a:ext>
            </a:extLst>
          </p:cNvPr>
          <p:cNvCxnSpPr>
            <a:cxnSpLocks/>
            <a:stCxn id="89" idx="1"/>
          </p:cNvCxnSpPr>
          <p:nvPr/>
        </p:nvCxnSpPr>
        <p:spPr>
          <a:xfrm flipH="1">
            <a:off x="1382636" y="3170097"/>
            <a:ext cx="1279462" cy="10805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8AC7063-5531-4C3C-B985-667F691534D1}"/>
              </a:ext>
            </a:extLst>
          </p:cNvPr>
          <p:cNvSpPr txBox="1"/>
          <p:nvPr/>
        </p:nvSpPr>
        <p:spPr>
          <a:xfrm>
            <a:off x="2662098" y="2985431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Allocation is not a power of two: internal fragmentation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2186E8-94B6-4404-BBB2-1B0FC47A35BB}"/>
              </a:ext>
            </a:extLst>
          </p:cNvPr>
          <p:cNvSpPr/>
          <p:nvPr/>
        </p:nvSpPr>
        <p:spPr>
          <a:xfrm>
            <a:off x="5862632" y="1140456"/>
            <a:ext cx="325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total memory,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 T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is a power of two.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split is, then, also a power of two.</a:t>
            </a:r>
          </a:p>
        </p:txBody>
      </p:sp>
    </p:spTree>
    <p:extLst>
      <p:ext uri="{BB962C8B-B14F-4D97-AF65-F5344CB8AC3E}">
        <p14:creationId xmlns:p14="http://schemas.microsoft.com/office/powerpoint/2010/main" val="22685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D54-97C9-4582-90DA-13FDE89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with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013-DCC0-48D1-A914-E79599B5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673344"/>
            <a:ext cx="8634823" cy="2486888"/>
          </a:xfrm>
        </p:spPr>
        <p:txBody>
          <a:bodyPr>
            <a:normAutofit/>
          </a:bodyPr>
          <a:lstStyle/>
          <a:p>
            <a:r>
              <a:rPr lang="en-US" dirty="0"/>
              <a:t>Assuming</a:t>
            </a:r>
            <a:r>
              <a:rPr lang="en-US" dirty="0">
                <a:latin typeface="Inconsolata" panose="020B0609030003000000" pitchFamily="49" charset="0"/>
              </a:rPr>
              <a:t> T </a:t>
            </a:r>
            <a:r>
              <a:rPr lang="en-US" dirty="0"/>
              <a:t>is</a:t>
            </a:r>
            <a:r>
              <a:rPr lang="en-US" dirty="0">
                <a:latin typeface="Inconsolata" panose="020B0609030003000000" pitchFamily="49" charset="0"/>
              </a:rPr>
              <a:t> 512</a:t>
            </a:r>
            <a:r>
              <a:rPr lang="en-US" dirty="0"/>
              <a:t>, and we allocate 242MiB:</a:t>
            </a:r>
            <a:r>
              <a:rPr lang="en-US" dirty="0">
                <a:latin typeface="Inconsolata" panose="020B0609030003000000" pitchFamily="49" charset="0"/>
              </a:rPr>
              <a:t> malloc(242*1024*1024)</a:t>
            </a:r>
          </a:p>
          <a:p>
            <a:pPr lvl="1"/>
            <a:r>
              <a:rPr lang="en-US" dirty="0"/>
              <a:t>We travel left until we find a block</a:t>
            </a:r>
            <a:br>
              <a:rPr lang="en-US" dirty="0"/>
            </a:br>
            <a:r>
              <a:rPr lang="en-US" dirty="0"/>
              <a:t>that fits.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6EEC-90A5-4038-A2CF-4E6E4D4A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BBB0A-B223-45DC-8874-74DDAE9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Rectangle 2" descr="Wide upward diagonal">
            <a:extLst>
              <a:ext uri="{FF2B5EF4-FFF2-40B4-BE49-F238E27FC236}">
                <a16:creationId xmlns:a16="http://schemas.microsoft.com/office/drawing/2014/main" id="{C3B688B2-D031-4788-8260-EFAB0A6B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305446"/>
            <a:ext cx="8107408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64C4E47B-31DF-4065-95DC-E47A02360B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16811" y="4206053"/>
            <a:ext cx="14029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5D4A4E-70AE-46F7-96A6-7C45A3322260}"/>
              </a:ext>
            </a:extLst>
          </p:cNvPr>
          <p:cNvGrpSpPr/>
          <p:nvPr/>
        </p:nvGrpSpPr>
        <p:grpSpPr>
          <a:xfrm>
            <a:off x="4288971" y="1194359"/>
            <a:ext cx="566057" cy="586816"/>
            <a:chOff x="4288971" y="1194359"/>
            <a:chExt cx="566057" cy="5868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844A95-3F49-4AE2-AA9A-2EE2AD584549}"/>
                </a:ext>
              </a:extLst>
            </p:cNvPr>
            <p:cNvSpPr/>
            <p:nvPr/>
          </p:nvSpPr>
          <p:spPr>
            <a:xfrm>
              <a:off x="4288971" y="1215118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20959E-3570-4F86-A337-ED51E3337CD3}"/>
                </a:ext>
              </a:extLst>
            </p:cNvPr>
            <p:cNvSpPr txBox="1"/>
            <p:nvPr/>
          </p:nvSpPr>
          <p:spPr>
            <a:xfrm>
              <a:off x="4351273" y="1194359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512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92AD44-2C7E-4B9F-8E74-7C0A2BC20651}"/>
                </a:ext>
              </a:extLst>
            </p:cNvPr>
            <p:cNvCxnSpPr>
              <a:cxnSpLocks/>
              <a:stCxn id="25" idx="3"/>
              <a:endCxn id="25" idx="1"/>
            </p:cNvCxnSpPr>
            <p:nvPr/>
          </p:nvCxnSpPr>
          <p:spPr>
            <a:xfrm flipH="1">
              <a:off x="4288971" y="1498147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D1D90C-B882-4D9F-BD28-AA8778FEB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498147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71A67B3-E327-460B-9BE1-8383F598FC0A}"/>
              </a:ext>
            </a:extLst>
          </p:cNvPr>
          <p:cNvSpPr/>
          <p:nvPr/>
        </p:nvSpPr>
        <p:spPr>
          <a:xfrm>
            <a:off x="409575" y="3305446"/>
            <a:ext cx="957671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60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52B8D2-7316-4818-A07C-4B9B86360945}"/>
              </a:ext>
            </a:extLst>
          </p:cNvPr>
          <p:cNvGrpSpPr/>
          <p:nvPr/>
        </p:nvGrpSpPr>
        <p:grpSpPr>
          <a:xfrm>
            <a:off x="2381793" y="1822738"/>
            <a:ext cx="566057" cy="586816"/>
            <a:chOff x="6209211" y="2689783"/>
            <a:chExt cx="566057" cy="5868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82AB39-D9D4-4E69-842A-61A409CB95B0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0EDB6B-B893-4D47-99E4-6A99F4F159C5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256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5C6CFB-3820-456F-BC84-3031E31EB0F3}"/>
                </a:ext>
              </a:extLst>
            </p:cNvPr>
            <p:cNvCxnSpPr>
              <a:cxnSpLocks/>
              <a:stCxn id="43" idx="3"/>
              <a:endCxn id="43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43EB59-AD68-4E48-BE9D-8B8572C85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310E9-CB30-428D-8764-61CC712C2D3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855028" y="1639661"/>
            <a:ext cx="1494055" cy="16657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886D3B-C7A5-4D69-96B2-1AA9444A30C6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947850" y="1639661"/>
            <a:ext cx="1339074" cy="48686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6CD2FF-A981-4DF4-8293-B56670DF8AF4}"/>
              </a:ext>
            </a:extLst>
          </p:cNvPr>
          <p:cNvGrpSpPr/>
          <p:nvPr/>
        </p:nvGrpSpPr>
        <p:grpSpPr>
          <a:xfrm>
            <a:off x="1223351" y="2418023"/>
            <a:ext cx="566057" cy="586816"/>
            <a:chOff x="6209211" y="2689783"/>
            <a:chExt cx="566057" cy="5868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676385-589F-4974-9BB9-0A5BDEB170E5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8C71B9-1B87-4673-8114-903123D8A0D2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128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EAF2F1-E9A3-480F-871B-798C021D6138}"/>
                </a:ext>
              </a:extLst>
            </p:cNvPr>
            <p:cNvCxnSpPr>
              <a:cxnSpLocks/>
              <a:stCxn id="57" idx="3"/>
              <a:endCxn id="57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42C24-A1FF-4BDB-9965-20BD323C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13C003-4772-44E7-A0DB-7450752A71CE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1789408" y="2252568"/>
            <a:ext cx="602856" cy="4692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0BC5F-645C-4289-B958-19032C9D436A}"/>
              </a:ext>
            </a:extLst>
          </p:cNvPr>
          <p:cNvCxnSpPr>
            <a:cxnSpLocks/>
          </p:cNvCxnSpPr>
          <p:nvPr/>
        </p:nvCxnSpPr>
        <p:spPr>
          <a:xfrm>
            <a:off x="2947850" y="2268039"/>
            <a:ext cx="709750" cy="10440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2A21C98-4B69-44AD-91FA-F3F84640060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888411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340EC9-4AF9-42FF-866E-CA36DB250D27}"/>
              </a:ext>
            </a:extLst>
          </p:cNvPr>
          <p:cNvCxnSpPr>
            <a:cxnSpLocks/>
          </p:cNvCxnSpPr>
          <p:nvPr/>
        </p:nvCxnSpPr>
        <p:spPr>
          <a:xfrm>
            <a:off x="1789408" y="2866302"/>
            <a:ext cx="384196" cy="44578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71B95B-5D89-4D1E-BD5F-1164D2AAA21D}"/>
              </a:ext>
            </a:extLst>
          </p:cNvPr>
          <p:cNvCxnSpPr/>
          <p:nvPr/>
        </p:nvCxnSpPr>
        <p:spPr>
          <a:xfrm>
            <a:off x="150638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B51AE2-2458-4A05-9D51-A1CE14BB0C28}"/>
              </a:ext>
            </a:extLst>
          </p:cNvPr>
          <p:cNvCxnSpPr/>
          <p:nvPr/>
        </p:nvCxnSpPr>
        <p:spPr>
          <a:xfrm>
            <a:off x="2594274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C1D668-39A1-4FD8-919B-2574575A5B9E}"/>
              </a:ext>
            </a:extLst>
          </p:cNvPr>
          <p:cNvCxnSpPr/>
          <p:nvPr/>
        </p:nvCxnSpPr>
        <p:spPr>
          <a:xfrm>
            <a:off x="457190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>
            <a:extLst>
              <a:ext uri="{FF2B5EF4-FFF2-40B4-BE49-F238E27FC236}">
                <a16:creationId xmlns:a16="http://schemas.microsoft.com/office/drawing/2014/main" id="{8BE5C9DD-603B-4789-A367-9F139928A81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57510" y="4221443"/>
            <a:ext cx="1688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16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T (total size)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752A0E-6464-45B4-A265-4924260BF027}"/>
              </a:ext>
            </a:extLst>
          </p:cNvPr>
          <p:cNvSpPr/>
          <p:nvPr/>
        </p:nvSpPr>
        <p:spPr>
          <a:xfrm>
            <a:off x="4286922" y="1217041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2D816B-B44C-450A-8E65-EA9999B58E1D}"/>
              </a:ext>
            </a:extLst>
          </p:cNvPr>
          <p:cNvSpPr/>
          <p:nvPr/>
        </p:nvSpPr>
        <p:spPr>
          <a:xfrm>
            <a:off x="2379745" y="1839139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9C6585-0849-45CE-9997-3BA823776C80}"/>
              </a:ext>
            </a:extLst>
          </p:cNvPr>
          <p:cNvSpPr/>
          <p:nvPr/>
        </p:nvSpPr>
        <p:spPr>
          <a:xfrm>
            <a:off x="2375794" y="1834707"/>
            <a:ext cx="566057" cy="5660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473DE-AB08-4702-BEB8-100A255949EA}"/>
              </a:ext>
            </a:extLst>
          </p:cNvPr>
          <p:cNvSpPr/>
          <p:nvPr/>
        </p:nvSpPr>
        <p:spPr>
          <a:xfrm>
            <a:off x="5004305" y="1100939"/>
            <a:ext cx="42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travel back up when we can’t go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further left and go right.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F2C19B5-16EE-4221-B8AD-F98CD1A44429}"/>
              </a:ext>
            </a:extLst>
          </p:cNvPr>
          <p:cNvSpPr/>
          <p:nvPr/>
        </p:nvSpPr>
        <p:spPr>
          <a:xfrm>
            <a:off x="6409507" y="1839140"/>
            <a:ext cx="249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we find a unsplit node that fits, we allocate there.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45EBA2-CB0D-449A-A411-681F154DA6F1}"/>
              </a:ext>
            </a:extLst>
          </p:cNvPr>
          <p:cNvSpPr/>
          <p:nvPr/>
        </p:nvSpPr>
        <p:spPr>
          <a:xfrm>
            <a:off x="4587291" y="3305446"/>
            <a:ext cx="3523583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242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52B5B1-E3DB-417F-9698-2F3541D939BC}"/>
              </a:ext>
            </a:extLst>
          </p:cNvPr>
          <p:cNvSpPr/>
          <p:nvPr/>
        </p:nvSpPr>
        <p:spPr>
          <a:xfrm>
            <a:off x="8123647" y="3312088"/>
            <a:ext cx="393337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E5DDC1-B914-4B81-8A9A-2FD21BA44DD0}"/>
              </a:ext>
            </a:extLst>
          </p:cNvPr>
          <p:cNvSpPr/>
          <p:nvPr/>
        </p:nvSpPr>
        <p:spPr>
          <a:xfrm>
            <a:off x="1367247" y="3312088"/>
            <a:ext cx="115536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B18375-4D7B-4584-9DBE-BDB1B929D06D}"/>
              </a:ext>
            </a:extLst>
          </p:cNvPr>
          <p:cNvSpPr/>
          <p:nvPr/>
        </p:nvSpPr>
        <p:spPr>
          <a:xfrm>
            <a:off x="4286922" y="1213195"/>
            <a:ext cx="566057" cy="56605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4" grpId="1" animBg="1"/>
      <p:bldP spid="69" grpId="0" animBg="1"/>
      <p:bldP spid="9" grpId="0"/>
      <p:bldP spid="72" grpId="0"/>
      <p:bldP spid="74" grpId="0" animBg="1"/>
      <p:bldP spid="75" grpId="0" animBg="1"/>
      <p:bldP spid="8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D54-97C9-4582-90DA-13FDE89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Burying the hatchet: Chopping the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013-DCC0-48D1-A914-E79599B5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673344"/>
            <a:ext cx="8634823" cy="2486888"/>
          </a:xfrm>
        </p:spPr>
        <p:txBody>
          <a:bodyPr>
            <a:normAutofit/>
          </a:bodyPr>
          <a:lstStyle/>
          <a:p>
            <a:r>
              <a:rPr lang="en-US" dirty="0"/>
              <a:t>Let’s allocate 64MiB. So nice, we will allocate it twice.</a:t>
            </a:r>
            <a:endParaRPr lang="en-US" dirty="0">
              <a:latin typeface="Inconsolata" panose="020B0609030003000000" pitchFamily="49" charset="0"/>
            </a:endParaRPr>
          </a:p>
          <a:p>
            <a:pPr lvl="1"/>
            <a:r>
              <a:rPr lang="en-US" dirty="0"/>
              <a:t>Again 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depth-first</a:t>
            </a:r>
            <a:r>
              <a:rPr lang="en-US" dirty="0"/>
              <a:t> search to find</a:t>
            </a:r>
            <a:br>
              <a:rPr lang="en-US" dirty="0"/>
            </a:br>
            <a:r>
              <a:rPr lang="en-US" dirty="0"/>
              <a:t>the first unsplit node that fits 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6EEC-90A5-4038-A2CF-4E6E4D4A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BBB0A-B223-45DC-8874-74DDAE9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Rectangle 2" descr="Wide upward diagonal">
            <a:extLst>
              <a:ext uri="{FF2B5EF4-FFF2-40B4-BE49-F238E27FC236}">
                <a16:creationId xmlns:a16="http://schemas.microsoft.com/office/drawing/2014/main" id="{C3B688B2-D031-4788-8260-EFAB0A6B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305446"/>
            <a:ext cx="8107408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64C4E47B-31DF-4065-95DC-E47A02360B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16811" y="4206053"/>
            <a:ext cx="14029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5D4A4E-70AE-46F7-96A6-7C45A3322260}"/>
              </a:ext>
            </a:extLst>
          </p:cNvPr>
          <p:cNvGrpSpPr/>
          <p:nvPr/>
        </p:nvGrpSpPr>
        <p:grpSpPr>
          <a:xfrm>
            <a:off x="4288971" y="1194359"/>
            <a:ext cx="566057" cy="586816"/>
            <a:chOff x="4288971" y="1194359"/>
            <a:chExt cx="566057" cy="5868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844A95-3F49-4AE2-AA9A-2EE2AD584549}"/>
                </a:ext>
              </a:extLst>
            </p:cNvPr>
            <p:cNvSpPr/>
            <p:nvPr/>
          </p:nvSpPr>
          <p:spPr>
            <a:xfrm>
              <a:off x="4288971" y="1215118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20959E-3570-4F86-A337-ED51E3337CD3}"/>
                </a:ext>
              </a:extLst>
            </p:cNvPr>
            <p:cNvSpPr txBox="1"/>
            <p:nvPr/>
          </p:nvSpPr>
          <p:spPr>
            <a:xfrm>
              <a:off x="4351273" y="1194359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512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92AD44-2C7E-4B9F-8E74-7C0A2BC20651}"/>
                </a:ext>
              </a:extLst>
            </p:cNvPr>
            <p:cNvCxnSpPr>
              <a:cxnSpLocks/>
              <a:stCxn id="25" idx="3"/>
              <a:endCxn id="25" idx="1"/>
            </p:cNvCxnSpPr>
            <p:nvPr/>
          </p:nvCxnSpPr>
          <p:spPr>
            <a:xfrm flipH="1">
              <a:off x="4288971" y="1498147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D1D90C-B882-4D9F-BD28-AA8778FEB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498147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71A67B3-E327-460B-9BE1-8383F598FC0A}"/>
              </a:ext>
            </a:extLst>
          </p:cNvPr>
          <p:cNvSpPr/>
          <p:nvPr/>
        </p:nvSpPr>
        <p:spPr>
          <a:xfrm>
            <a:off x="409575" y="3305446"/>
            <a:ext cx="957671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60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52B8D2-7316-4818-A07C-4B9B86360945}"/>
              </a:ext>
            </a:extLst>
          </p:cNvPr>
          <p:cNvGrpSpPr/>
          <p:nvPr/>
        </p:nvGrpSpPr>
        <p:grpSpPr>
          <a:xfrm>
            <a:off x="2381793" y="1822738"/>
            <a:ext cx="566057" cy="586816"/>
            <a:chOff x="6209211" y="2689783"/>
            <a:chExt cx="566057" cy="5868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82AB39-D9D4-4E69-842A-61A409CB95B0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0EDB6B-B893-4D47-99E4-6A99F4F159C5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256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5C6CFB-3820-456F-BC84-3031E31EB0F3}"/>
                </a:ext>
              </a:extLst>
            </p:cNvPr>
            <p:cNvCxnSpPr>
              <a:cxnSpLocks/>
              <a:stCxn id="43" idx="3"/>
              <a:endCxn id="43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43EB59-AD68-4E48-BE9D-8B8572C85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310E9-CB30-428D-8764-61CC712C2D3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855028" y="1639661"/>
            <a:ext cx="1494055" cy="16657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886D3B-C7A5-4D69-96B2-1AA9444A30C6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947850" y="1639661"/>
            <a:ext cx="1339074" cy="48686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6CD2FF-A981-4DF4-8293-B56670DF8AF4}"/>
              </a:ext>
            </a:extLst>
          </p:cNvPr>
          <p:cNvGrpSpPr/>
          <p:nvPr/>
        </p:nvGrpSpPr>
        <p:grpSpPr>
          <a:xfrm>
            <a:off x="1223351" y="2418023"/>
            <a:ext cx="566057" cy="586816"/>
            <a:chOff x="6209211" y="2689783"/>
            <a:chExt cx="566057" cy="5868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676385-589F-4974-9BB9-0A5BDEB170E5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8C71B9-1B87-4673-8114-903123D8A0D2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128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EAF2F1-E9A3-480F-871B-798C021D6138}"/>
                </a:ext>
              </a:extLst>
            </p:cNvPr>
            <p:cNvCxnSpPr>
              <a:cxnSpLocks/>
              <a:stCxn id="57" idx="3"/>
              <a:endCxn id="57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42C24-A1FF-4BDB-9965-20BD323C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66D7BD-96AA-4CD8-BB5D-2E7A52E68A74}"/>
              </a:ext>
            </a:extLst>
          </p:cNvPr>
          <p:cNvGrpSpPr/>
          <p:nvPr/>
        </p:nvGrpSpPr>
        <p:grpSpPr>
          <a:xfrm>
            <a:off x="3504798" y="2418023"/>
            <a:ext cx="566057" cy="586816"/>
            <a:chOff x="6209211" y="2689783"/>
            <a:chExt cx="566057" cy="58681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CF6723-3E56-4809-9628-B1EB078E0AC1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986462-E694-4FA2-9335-0DA6CD353747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128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2B79BE-C77E-49AA-81D9-EBC3DF3C2267}"/>
                </a:ext>
              </a:extLst>
            </p:cNvPr>
            <p:cNvCxnSpPr>
              <a:cxnSpLocks/>
              <a:stCxn id="62" idx="3"/>
              <a:endCxn id="62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A38769-5494-424F-8F3A-053CFBB66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13C003-4772-44E7-A0DB-7450752A71CE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1789408" y="2252568"/>
            <a:ext cx="602856" cy="4692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2A21C98-4B69-44AD-91FA-F3F84640060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888411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340EC9-4AF9-42FF-866E-CA36DB250D27}"/>
              </a:ext>
            </a:extLst>
          </p:cNvPr>
          <p:cNvCxnSpPr>
            <a:cxnSpLocks/>
          </p:cNvCxnSpPr>
          <p:nvPr/>
        </p:nvCxnSpPr>
        <p:spPr>
          <a:xfrm>
            <a:off x="1789408" y="2866302"/>
            <a:ext cx="384196" cy="44578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71B95B-5D89-4D1E-BD5F-1164D2AAA21D}"/>
              </a:ext>
            </a:extLst>
          </p:cNvPr>
          <p:cNvCxnSpPr/>
          <p:nvPr/>
        </p:nvCxnSpPr>
        <p:spPr>
          <a:xfrm>
            <a:off x="150638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B51AE2-2458-4A05-9D51-A1CE14BB0C28}"/>
              </a:ext>
            </a:extLst>
          </p:cNvPr>
          <p:cNvCxnSpPr/>
          <p:nvPr/>
        </p:nvCxnSpPr>
        <p:spPr>
          <a:xfrm>
            <a:off x="2594274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C1D668-39A1-4FD8-919B-2574575A5B9E}"/>
              </a:ext>
            </a:extLst>
          </p:cNvPr>
          <p:cNvCxnSpPr/>
          <p:nvPr/>
        </p:nvCxnSpPr>
        <p:spPr>
          <a:xfrm>
            <a:off x="457190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>
            <a:extLst>
              <a:ext uri="{FF2B5EF4-FFF2-40B4-BE49-F238E27FC236}">
                <a16:creationId xmlns:a16="http://schemas.microsoft.com/office/drawing/2014/main" id="{8BE5C9DD-603B-4789-A367-9F139928A81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57510" y="4221443"/>
            <a:ext cx="1688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16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T (total size)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752A0E-6464-45B4-A265-4924260BF027}"/>
              </a:ext>
            </a:extLst>
          </p:cNvPr>
          <p:cNvSpPr/>
          <p:nvPr/>
        </p:nvSpPr>
        <p:spPr>
          <a:xfrm>
            <a:off x="4286922" y="1217041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473DE-AB08-4702-BEB8-100A255949EA}"/>
              </a:ext>
            </a:extLst>
          </p:cNvPr>
          <p:cNvSpPr/>
          <p:nvPr/>
        </p:nvSpPr>
        <p:spPr>
          <a:xfrm>
            <a:off x="5004305" y="1100939"/>
            <a:ext cx="42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node is fine! Allocate that!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F2C19B5-16EE-4221-B8AD-F98CD1A44429}"/>
              </a:ext>
            </a:extLst>
          </p:cNvPr>
          <p:cNvSpPr/>
          <p:nvPr/>
        </p:nvSpPr>
        <p:spPr>
          <a:xfrm>
            <a:off x="6531428" y="1856617"/>
            <a:ext cx="2490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we find a unsplit node that is too big, we split in half and keep going.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45EBA2-CB0D-449A-A411-681F154DA6F1}"/>
              </a:ext>
            </a:extLst>
          </p:cNvPr>
          <p:cNvSpPr/>
          <p:nvPr/>
        </p:nvSpPr>
        <p:spPr>
          <a:xfrm>
            <a:off x="4587291" y="3305446"/>
            <a:ext cx="3523583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242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52B5B1-E3DB-417F-9698-2F3541D939BC}"/>
              </a:ext>
            </a:extLst>
          </p:cNvPr>
          <p:cNvSpPr/>
          <p:nvPr/>
        </p:nvSpPr>
        <p:spPr>
          <a:xfrm>
            <a:off x="8123647" y="3312088"/>
            <a:ext cx="393337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82F219-684F-402E-B1EB-DDA3D00CBF35}"/>
              </a:ext>
            </a:extLst>
          </p:cNvPr>
          <p:cNvSpPr/>
          <p:nvPr/>
        </p:nvSpPr>
        <p:spPr>
          <a:xfrm>
            <a:off x="1222327" y="2438782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4E8DDD-A9BF-41BB-B8F2-8EBB58D3E6F0}"/>
              </a:ext>
            </a:extLst>
          </p:cNvPr>
          <p:cNvSpPr/>
          <p:nvPr/>
        </p:nvSpPr>
        <p:spPr>
          <a:xfrm>
            <a:off x="1498177" y="3305446"/>
            <a:ext cx="1080702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64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1CED114-E06B-442E-BDA7-AFD750FA354D}"/>
              </a:ext>
            </a:extLst>
          </p:cNvPr>
          <p:cNvSpPr/>
          <p:nvPr/>
        </p:nvSpPr>
        <p:spPr>
          <a:xfrm>
            <a:off x="5329296" y="1458452"/>
            <a:ext cx="42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it again!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5847E6-E9A0-409F-9C87-49A29C98A3D5}"/>
              </a:ext>
            </a:extLst>
          </p:cNvPr>
          <p:cNvSpPr/>
          <p:nvPr/>
        </p:nvSpPr>
        <p:spPr>
          <a:xfrm>
            <a:off x="1224375" y="2441262"/>
            <a:ext cx="566057" cy="5660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84AC18-DB46-43D2-9AB6-0AF6D55BB223}"/>
              </a:ext>
            </a:extLst>
          </p:cNvPr>
          <p:cNvSpPr/>
          <p:nvPr/>
        </p:nvSpPr>
        <p:spPr>
          <a:xfrm>
            <a:off x="1367247" y="3312088"/>
            <a:ext cx="115536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13D5B3E-F2FB-4047-9D15-598983C12887}"/>
              </a:ext>
            </a:extLst>
          </p:cNvPr>
          <p:cNvCxnSpPr/>
          <p:nvPr/>
        </p:nvCxnSpPr>
        <p:spPr>
          <a:xfrm>
            <a:off x="3631537" y="3312088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7684926-D7F5-44D1-A239-B02AA1948744}"/>
              </a:ext>
            </a:extLst>
          </p:cNvPr>
          <p:cNvCxnSpPr>
            <a:cxnSpLocks/>
          </p:cNvCxnSpPr>
          <p:nvPr/>
        </p:nvCxnSpPr>
        <p:spPr>
          <a:xfrm flipH="1">
            <a:off x="3176409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C76524E-34CB-43CB-975F-F2853202A11F}"/>
              </a:ext>
            </a:extLst>
          </p:cNvPr>
          <p:cNvCxnSpPr>
            <a:cxnSpLocks/>
          </p:cNvCxnSpPr>
          <p:nvPr/>
        </p:nvCxnSpPr>
        <p:spPr>
          <a:xfrm>
            <a:off x="4077406" y="2866302"/>
            <a:ext cx="174603" cy="43250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2C8C01ED-A4F0-410C-AEEF-5F9A46F47019}"/>
              </a:ext>
            </a:extLst>
          </p:cNvPr>
          <p:cNvSpPr/>
          <p:nvPr/>
        </p:nvSpPr>
        <p:spPr>
          <a:xfrm>
            <a:off x="2578879" y="3305446"/>
            <a:ext cx="1052658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64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846F242-0191-44F6-A1BB-F780CAC873E0}"/>
              </a:ext>
            </a:extLst>
          </p:cNvPr>
          <p:cNvCxnSpPr>
            <a:cxnSpLocks/>
          </p:cNvCxnSpPr>
          <p:nvPr/>
        </p:nvCxnSpPr>
        <p:spPr>
          <a:xfrm>
            <a:off x="2938223" y="2273958"/>
            <a:ext cx="755178" cy="101836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A930090-87DB-46AA-99A1-42B2C465CF79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940989" y="2283389"/>
            <a:ext cx="563809" cy="4384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731F5CD-6AEA-4B26-B869-D38BEE939FE9}"/>
              </a:ext>
            </a:extLst>
          </p:cNvPr>
          <p:cNvSpPr/>
          <p:nvPr/>
        </p:nvSpPr>
        <p:spPr>
          <a:xfrm>
            <a:off x="2296254" y="1755555"/>
            <a:ext cx="725289" cy="72528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2D816B-B44C-450A-8E65-EA9999B58E1D}"/>
              </a:ext>
            </a:extLst>
          </p:cNvPr>
          <p:cNvSpPr/>
          <p:nvPr/>
        </p:nvSpPr>
        <p:spPr>
          <a:xfrm>
            <a:off x="2379745" y="1839139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7471A6-A893-45A1-8542-BCDF1C096277}"/>
              </a:ext>
            </a:extLst>
          </p:cNvPr>
          <p:cNvSpPr/>
          <p:nvPr/>
        </p:nvSpPr>
        <p:spPr>
          <a:xfrm>
            <a:off x="3512559" y="2440353"/>
            <a:ext cx="566057" cy="56605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8A89FA8-5536-489F-8EBE-E334611D526A}"/>
              </a:ext>
            </a:extLst>
          </p:cNvPr>
          <p:cNvSpPr/>
          <p:nvPr/>
        </p:nvSpPr>
        <p:spPr>
          <a:xfrm>
            <a:off x="2590482" y="3317046"/>
            <a:ext cx="1041054" cy="217707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805A19-F521-4142-A266-E7B6B0EB3A46}"/>
              </a:ext>
            </a:extLst>
          </p:cNvPr>
          <p:cNvSpPr/>
          <p:nvPr/>
        </p:nvSpPr>
        <p:spPr>
          <a:xfrm>
            <a:off x="1509779" y="3317046"/>
            <a:ext cx="1097263" cy="217707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9" grpId="0"/>
      <p:bldP spid="72" grpId="0"/>
      <p:bldP spid="66" grpId="0" animBg="1"/>
      <p:bldP spid="66" grpId="1" animBg="1"/>
      <p:bldP spid="66" grpId="2" animBg="1"/>
      <p:bldP spid="66" grpId="3" animBg="1"/>
      <p:bldP spid="76" grpId="0" animBg="1"/>
      <p:bldP spid="77" grpId="0"/>
      <p:bldP spid="80" grpId="1" animBg="1"/>
      <p:bldP spid="95" grpId="0" animBg="1"/>
      <p:bldP spid="82" grpId="0" animBg="1"/>
      <p:bldP spid="54" grpId="0" animBg="1"/>
      <p:bldP spid="54" grpId="1" animBg="1"/>
      <p:bldP spid="54" grpId="2" animBg="1"/>
      <p:bldP spid="99" grpId="0" animBg="1"/>
      <p:bldP spid="94" grpId="0" animBg="1"/>
      <p:bldP spid="94" grpId="1" animBg="1"/>
      <p:bldP spid="67" grpId="0" animBg="1"/>
      <p:bldP spid="6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D54-97C9-4582-90DA-13FDE89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Coalescing friendships (animated)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013-DCC0-48D1-A914-E79599B5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" y="673344"/>
            <a:ext cx="8634823" cy="2486888"/>
          </a:xfrm>
        </p:spPr>
        <p:txBody>
          <a:bodyPr>
            <a:normAutofit/>
          </a:bodyPr>
          <a:lstStyle/>
          <a:p>
            <a:r>
              <a:rPr lang="en-US" dirty="0"/>
              <a:t>Coalescing happens because every block has a buddy!</a:t>
            </a:r>
          </a:p>
          <a:p>
            <a:pPr lvl="1"/>
            <a:r>
              <a:rPr lang="en-US" dirty="0"/>
              <a:t>When both sides of a split node</a:t>
            </a:r>
            <a:br>
              <a:rPr lang="en-US" dirty="0"/>
            </a:br>
            <a:r>
              <a:rPr lang="en-US" dirty="0"/>
              <a:t>are free, coalesce them!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C6EEC-90A5-4038-A2CF-4E6E4D4A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BBB0A-B223-45DC-8874-74DDAE9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Rectangle 2" descr="Wide upward diagonal">
            <a:extLst>
              <a:ext uri="{FF2B5EF4-FFF2-40B4-BE49-F238E27FC236}">
                <a16:creationId xmlns:a16="http://schemas.microsoft.com/office/drawing/2014/main" id="{C3B688B2-D031-4788-8260-EFAB0A6B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305446"/>
            <a:ext cx="8107408" cy="21886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64C4E47B-31DF-4065-95DC-E47A02360B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16811" y="4206053"/>
            <a:ext cx="14029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5D4A4E-70AE-46F7-96A6-7C45A3322260}"/>
              </a:ext>
            </a:extLst>
          </p:cNvPr>
          <p:cNvGrpSpPr/>
          <p:nvPr/>
        </p:nvGrpSpPr>
        <p:grpSpPr>
          <a:xfrm>
            <a:off x="4288971" y="1194359"/>
            <a:ext cx="566057" cy="586816"/>
            <a:chOff x="4288971" y="1194359"/>
            <a:chExt cx="566057" cy="5868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844A95-3F49-4AE2-AA9A-2EE2AD584549}"/>
                </a:ext>
              </a:extLst>
            </p:cNvPr>
            <p:cNvSpPr/>
            <p:nvPr/>
          </p:nvSpPr>
          <p:spPr>
            <a:xfrm>
              <a:off x="4288971" y="1215118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20959E-3570-4F86-A337-ED51E3337CD3}"/>
                </a:ext>
              </a:extLst>
            </p:cNvPr>
            <p:cNvSpPr txBox="1"/>
            <p:nvPr/>
          </p:nvSpPr>
          <p:spPr>
            <a:xfrm>
              <a:off x="4351273" y="1194359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512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92AD44-2C7E-4B9F-8E74-7C0A2BC20651}"/>
                </a:ext>
              </a:extLst>
            </p:cNvPr>
            <p:cNvCxnSpPr>
              <a:cxnSpLocks/>
              <a:stCxn id="25" idx="3"/>
              <a:endCxn id="25" idx="1"/>
            </p:cNvCxnSpPr>
            <p:nvPr/>
          </p:nvCxnSpPr>
          <p:spPr>
            <a:xfrm flipH="1">
              <a:off x="4288971" y="1498147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D1D90C-B882-4D9F-BD28-AA8778FEB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498147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71A67B3-E327-460B-9BE1-8383F598FC0A}"/>
              </a:ext>
            </a:extLst>
          </p:cNvPr>
          <p:cNvSpPr/>
          <p:nvPr/>
        </p:nvSpPr>
        <p:spPr>
          <a:xfrm>
            <a:off x="409575" y="3305446"/>
            <a:ext cx="957671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60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52B8D2-7316-4818-A07C-4B9B86360945}"/>
              </a:ext>
            </a:extLst>
          </p:cNvPr>
          <p:cNvGrpSpPr/>
          <p:nvPr/>
        </p:nvGrpSpPr>
        <p:grpSpPr>
          <a:xfrm>
            <a:off x="2381793" y="1822738"/>
            <a:ext cx="566057" cy="586816"/>
            <a:chOff x="6209211" y="2689783"/>
            <a:chExt cx="566057" cy="5868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82AB39-D9D4-4E69-842A-61A409CB95B0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0EDB6B-B893-4D47-99E4-6A99F4F159C5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256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5C6CFB-3820-456F-BC84-3031E31EB0F3}"/>
                </a:ext>
              </a:extLst>
            </p:cNvPr>
            <p:cNvCxnSpPr>
              <a:cxnSpLocks/>
              <a:stCxn id="43" idx="3"/>
              <a:endCxn id="43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43EB59-AD68-4E48-BE9D-8B8572C85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9310E9-CB30-428D-8764-61CC712C2D3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855028" y="1639661"/>
            <a:ext cx="1494055" cy="16657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886D3B-C7A5-4D69-96B2-1AA9444A30C6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947850" y="1639661"/>
            <a:ext cx="1339074" cy="48686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6CD2FF-A981-4DF4-8293-B56670DF8AF4}"/>
              </a:ext>
            </a:extLst>
          </p:cNvPr>
          <p:cNvGrpSpPr/>
          <p:nvPr/>
        </p:nvGrpSpPr>
        <p:grpSpPr>
          <a:xfrm>
            <a:off x="1223351" y="2418023"/>
            <a:ext cx="566057" cy="586816"/>
            <a:chOff x="6209211" y="2689783"/>
            <a:chExt cx="566057" cy="5868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676385-589F-4974-9BB9-0A5BDEB170E5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8C71B9-1B87-4673-8114-903123D8A0D2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128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EAF2F1-E9A3-480F-871B-798C021D6138}"/>
                </a:ext>
              </a:extLst>
            </p:cNvPr>
            <p:cNvCxnSpPr>
              <a:cxnSpLocks/>
              <a:stCxn id="57" idx="3"/>
              <a:endCxn id="57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42C24-A1FF-4BDB-9965-20BD323C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66D7BD-96AA-4CD8-BB5D-2E7A52E68A74}"/>
              </a:ext>
            </a:extLst>
          </p:cNvPr>
          <p:cNvGrpSpPr/>
          <p:nvPr/>
        </p:nvGrpSpPr>
        <p:grpSpPr>
          <a:xfrm>
            <a:off x="3504798" y="2418023"/>
            <a:ext cx="566057" cy="586816"/>
            <a:chOff x="6209211" y="2689783"/>
            <a:chExt cx="566057" cy="58681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CF6723-3E56-4809-9628-B1EB078E0AC1}"/>
                </a:ext>
              </a:extLst>
            </p:cNvPr>
            <p:cNvSpPr/>
            <p:nvPr/>
          </p:nvSpPr>
          <p:spPr>
            <a:xfrm>
              <a:off x="6209211" y="2710542"/>
              <a:ext cx="566057" cy="56605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986462-E694-4FA2-9335-0DA6CD353747}"/>
                </a:ext>
              </a:extLst>
            </p:cNvPr>
            <p:cNvSpPr txBox="1"/>
            <p:nvPr/>
          </p:nvSpPr>
          <p:spPr>
            <a:xfrm>
              <a:off x="6271513" y="2689783"/>
              <a:ext cx="453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Inconsolata" panose="020B0609030003000000" pitchFamily="49" charset="0"/>
                </a:rPr>
                <a:t>128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2B79BE-C77E-49AA-81D9-EBC3DF3C2267}"/>
                </a:ext>
              </a:extLst>
            </p:cNvPr>
            <p:cNvCxnSpPr>
              <a:cxnSpLocks/>
              <a:stCxn id="62" idx="3"/>
              <a:endCxn id="62" idx="1"/>
            </p:cNvCxnSpPr>
            <p:nvPr/>
          </p:nvCxnSpPr>
          <p:spPr>
            <a:xfrm flipH="1">
              <a:off x="6209211" y="2993571"/>
              <a:ext cx="5660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A38769-5494-424F-8F3A-053CFBB66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40" y="2993571"/>
              <a:ext cx="0" cy="2830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13C003-4772-44E7-A0DB-7450752A71CE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1789408" y="2252568"/>
            <a:ext cx="602856" cy="4692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0BC5F-645C-4289-B958-19032C9D436A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947850" y="2268039"/>
            <a:ext cx="556948" cy="45377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2A21C98-4B69-44AD-91FA-F3F84640060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888411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340EC9-4AF9-42FF-866E-CA36DB250D27}"/>
              </a:ext>
            </a:extLst>
          </p:cNvPr>
          <p:cNvCxnSpPr>
            <a:cxnSpLocks/>
          </p:cNvCxnSpPr>
          <p:nvPr/>
        </p:nvCxnSpPr>
        <p:spPr>
          <a:xfrm>
            <a:off x="1789408" y="2866302"/>
            <a:ext cx="384196" cy="44578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71B95B-5D89-4D1E-BD5F-1164D2AAA21D}"/>
              </a:ext>
            </a:extLst>
          </p:cNvPr>
          <p:cNvCxnSpPr/>
          <p:nvPr/>
        </p:nvCxnSpPr>
        <p:spPr>
          <a:xfrm>
            <a:off x="150638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B51AE2-2458-4A05-9D51-A1CE14BB0C28}"/>
              </a:ext>
            </a:extLst>
          </p:cNvPr>
          <p:cNvCxnSpPr/>
          <p:nvPr/>
        </p:nvCxnSpPr>
        <p:spPr>
          <a:xfrm>
            <a:off x="2594274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C1D668-39A1-4FD8-919B-2574575A5B9E}"/>
              </a:ext>
            </a:extLst>
          </p:cNvPr>
          <p:cNvCxnSpPr/>
          <p:nvPr/>
        </p:nvCxnSpPr>
        <p:spPr>
          <a:xfrm>
            <a:off x="4571900" y="3305446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>
            <a:extLst>
              <a:ext uri="{FF2B5EF4-FFF2-40B4-BE49-F238E27FC236}">
                <a16:creationId xmlns:a16="http://schemas.microsoft.com/office/drawing/2014/main" id="{8BE5C9DD-603B-4789-A367-9F139928A81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57510" y="4221443"/>
            <a:ext cx="1688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16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T (total size)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473DE-AB08-4702-BEB8-100A255949EA}"/>
              </a:ext>
            </a:extLst>
          </p:cNvPr>
          <p:cNvSpPr/>
          <p:nvPr/>
        </p:nvSpPr>
        <p:spPr>
          <a:xfrm>
            <a:off x="5004305" y="1100939"/>
            <a:ext cx="42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this keeps happening, it will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coalesce larger spaces.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F2C19B5-16EE-4221-B8AD-F98CD1A44429}"/>
              </a:ext>
            </a:extLst>
          </p:cNvPr>
          <p:cNvSpPr/>
          <p:nvPr/>
        </p:nvSpPr>
        <p:spPr>
          <a:xfrm>
            <a:off x="6966856" y="2126526"/>
            <a:ext cx="2054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Repeating as much as necessary.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45EBA2-CB0D-449A-A411-681F154DA6F1}"/>
              </a:ext>
            </a:extLst>
          </p:cNvPr>
          <p:cNvSpPr/>
          <p:nvPr/>
        </p:nvSpPr>
        <p:spPr>
          <a:xfrm>
            <a:off x="4587291" y="3305446"/>
            <a:ext cx="3523583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242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52B5B1-E3DB-417F-9698-2F3541D939BC}"/>
              </a:ext>
            </a:extLst>
          </p:cNvPr>
          <p:cNvSpPr/>
          <p:nvPr/>
        </p:nvSpPr>
        <p:spPr>
          <a:xfrm>
            <a:off x="8123647" y="3312088"/>
            <a:ext cx="393337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4E8DDD-A9BF-41BB-B8F2-8EBB58D3E6F0}"/>
              </a:ext>
            </a:extLst>
          </p:cNvPr>
          <p:cNvSpPr/>
          <p:nvPr/>
        </p:nvSpPr>
        <p:spPr>
          <a:xfrm>
            <a:off x="1498177" y="3305446"/>
            <a:ext cx="1080702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64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84AC18-DB46-43D2-9AB6-0AF6D55BB223}"/>
              </a:ext>
            </a:extLst>
          </p:cNvPr>
          <p:cNvSpPr/>
          <p:nvPr/>
        </p:nvSpPr>
        <p:spPr>
          <a:xfrm>
            <a:off x="1367247" y="3312088"/>
            <a:ext cx="115536" cy="2182028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13D5B3E-F2FB-4047-9D15-598983C12887}"/>
              </a:ext>
            </a:extLst>
          </p:cNvPr>
          <p:cNvCxnSpPr/>
          <p:nvPr/>
        </p:nvCxnSpPr>
        <p:spPr>
          <a:xfrm>
            <a:off x="3622828" y="3312088"/>
            <a:ext cx="0" cy="218867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7684926-D7F5-44D1-A239-B02AA1948744}"/>
              </a:ext>
            </a:extLst>
          </p:cNvPr>
          <p:cNvCxnSpPr>
            <a:cxnSpLocks/>
          </p:cNvCxnSpPr>
          <p:nvPr/>
        </p:nvCxnSpPr>
        <p:spPr>
          <a:xfrm flipH="1">
            <a:off x="3193827" y="2866302"/>
            <a:ext cx="334940" cy="43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C76524E-34CB-43CB-975F-F2853202A11F}"/>
              </a:ext>
            </a:extLst>
          </p:cNvPr>
          <p:cNvCxnSpPr>
            <a:cxnSpLocks/>
          </p:cNvCxnSpPr>
          <p:nvPr/>
        </p:nvCxnSpPr>
        <p:spPr>
          <a:xfrm>
            <a:off x="4094824" y="2866302"/>
            <a:ext cx="174603" cy="43250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2C8C01ED-A4F0-410C-AEEF-5F9A46F47019}"/>
              </a:ext>
            </a:extLst>
          </p:cNvPr>
          <p:cNvSpPr/>
          <p:nvPr/>
        </p:nvSpPr>
        <p:spPr>
          <a:xfrm>
            <a:off x="2578879" y="3305446"/>
            <a:ext cx="1043131" cy="218867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nconsolata" panose="020B0609030003000000" pitchFamily="49" charset="0"/>
              </a:rPr>
              <a:t>64 </a:t>
            </a:r>
            <a:r>
              <a:rPr lang="en-US" dirty="0" err="1">
                <a:solidFill>
                  <a:schemeClr val="tx1"/>
                </a:solidFill>
                <a:latin typeface="Inconsolata" panose="020B0609030003000000" pitchFamily="49" charset="0"/>
              </a:rPr>
              <a:t>MiB</a:t>
            </a:r>
            <a:endParaRPr lang="en-US" dirty="0">
              <a:solidFill>
                <a:schemeClr val="tx1"/>
              </a:solidFill>
              <a:latin typeface="Inconsolata" panose="020B0609030003000000" pitchFamily="49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E3D017-0FC1-40E5-B724-56D919164C36}"/>
              </a:ext>
            </a:extLst>
          </p:cNvPr>
          <p:cNvSpPr txBox="1"/>
          <p:nvPr/>
        </p:nvSpPr>
        <p:spPr>
          <a:xfrm>
            <a:off x="2878704" y="3364068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67FDAF-85D0-45D8-8197-7CEEB9C4EA90}"/>
              </a:ext>
            </a:extLst>
          </p:cNvPr>
          <p:cNvSpPr txBox="1"/>
          <p:nvPr/>
        </p:nvSpPr>
        <p:spPr>
          <a:xfrm>
            <a:off x="642188" y="3364068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C916B6-C321-4E60-87CE-1573DACD2927}"/>
              </a:ext>
            </a:extLst>
          </p:cNvPr>
          <p:cNvSpPr txBox="1"/>
          <p:nvPr/>
        </p:nvSpPr>
        <p:spPr>
          <a:xfrm>
            <a:off x="1756373" y="3364068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Marcellus SC" panose="020E0602050203020307" pitchFamily="34" charset="0"/>
              </a:rPr>
              <a:t>x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59D0D47-889A-4191-9557-FBE03367E5D9}"/>
              </a:ext>
            </a:extLst>
          </p:cNvPr>
          <p:cNvCxnSpPr>
            <a:cxnSpLocks/>
          </p:cNvCxnSpPr>
          <p:nvPr/>
        </p:nvCxnSpPr>
        <p:spPr>
          <a:xfrm flipH="1">
            <a:off x="2597620" y="1639660"/>
            <a:ext cx="1696778" cy="1659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art 10">
            <a:extLst>
              <a:ext uri="{FF2B5EF4-FFF2-40B4-BE49-F238E27FC236}">
                <a16:creationId xmlns:a16="http://schemas.microsoft.com/office/drawing/2014/main" id="{3AA37438-F7C7-4D3B-A4B6-03557A1ADB15}"/>
              </a:ext>
            </a:extLst>
          </p:cNvPr>
          <p:cNvSpPr/>
          <p:nvPr/>
        </p:nvSpPr>
        <p:spPr>
          <a:xfrm>
            <a:off x="3535174" y="4027017"/>
            <a:ext cx="199061" cy="199061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art 90">
            <a:extLst>
              <a:ext uri="{FF2B5EF4-FFF2-40B4-BE49-F238E27FC236}">
                <a16:creationId xmlns:a16="http://schemas.microsoft.com/office/drawing/2014/main" id="{5C58A724-01C1-4E3B-8B0C-38687DC6C820}"/>
              </a:ext>
            </a:extLst>
          </p:cNvPr>
          <p:cNvSpPr/>
          <p:nvPr/>
        </p:nvSpPr>
        <p:spPr>
          <a:xfrm rot="19387021">
            <a:off x="3742615" y="3878907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art 91">
            <a:extLst>
              <a:ext uri="{FF2B5EF4-FFF2-40B4-BE49-F238E27FC236}">
                <a16:creationId xmlns:a16="http://schemas.microsoft.com/office/drawing/2014/main" id="{5755CEF5-596F-487D-A482-0A1F093A13F8}"/>
              </a:ext>
            </a:extLst>
          </p:cNvPr>
          <p:cNvSpPr/>
          <p:nvPr/>
        </p:nvSpPr>
        <p:spPr>
          <a:xfrm rot="2212979" flipH="1">
            <a:off x="3473463" y="3773476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art 92">
            <a:extLst>
              <a:ext uri="{FF2B5EF4-FFF2-40B4-BE49-F238E27FC236}">
                <a16:creationId xmlns:a16="http://schemas.microsoft.com/office/drawing/2014/main" id="{A34B8662-DEA8-4F1A-AFD0-C0F38127C92C}"/>
              </a:ext>
            </a:extLst>
          </p:cNvPr>
          <p:cNvSpPr/>
          <p:nvPr/>
        </p:nvSpPr>
        <p:spPr>
          <a:xfrm rot="2212979" flipH="1">
            <a:off x="3625062" y="3566992"/>
            <a:ext cx="90976" cy="90976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art 95">
            <a:extLst>
              <a:ext uri="{FF2B5EF4-FFF2-40B4-BE49-F238E27FC236}">
                <a16:creationId xmlns:a16="http://schemas.microsoft.com/office/drawing/2014/main" id="{50F8B735-2F94-4B2C-9581-226FA6FC27EF}"/>
              </a:ext>
            </a:extLst>
          </p:cNvPr>
          <p:cNvSpPr/>
          <p:nvPr/>
        </p:nvSpPr>
        <p:spPr>
          <a:xfrm>
            <a:off x="1370403" y="4027017"/>
            <a:ext cx="199061" cy="199061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art 96">
            <a:extLst>
              <a:ext uri="{FF2B5EF4-FFF2-40B4-BE49-F238E27FC236}">
                <a16:creationId xmlns:a16="http://schemas.microsoft.com/office/drawing/2014/main" id="{53E4B74A-3F60-47FE-B7D0-C6C66F1000F8}"/>
              </a:ext>
            </a:extLst>
          </p:cNvPr>
          <p:cNvSpPr/>
          <p:nvPr/>
        </p:nvSpPr>
        <p:spPr>
          <a:xfrm rot="19387021">
            <a:off x="1577844" y="3878907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art 97">
            <a:extLst>
              <a:ext uri="{FF2B5EF4-FFF2-40B4-BE49-F238E27FC236}">
                <a16:creationId xmlns:a16="http://schemas.microsoft.com/office/drawing/2014/main" id="{DFBE9B67-7EC6-4B9B-B160-E0E21FA70386}"/>
              </a:ext>
            </a:extLst>
          </p:cNvPr>
          <p:cNvSpPr/>
          <p:nvPr/>
        </p:nvSpPr>
        <p:spPr>
          <a:xfrm rot="2212979" flipH="1">
            <a:off x="1308692" y="3773476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art 98">
            <a:extLst>
              <a:ext uri="{FF2B5EF4-FFF2-40B4-BE49-F238E27FC236}">
                <a16:creationId xmlns:a16="http://schemas.microsoft.com/office/drawing/2014/main" id="{52FAE63C-557C-40E3-B523-858975FF3CD8}"/>
              </a:ext>
            </a:extLst>
          </p:cNvPr>
          <p:cNvSpPr/>
          <p:nvPr/>
        </p:nvSpPr>
        <p:spPr>
          <a:xfrm rot="2212979" flipH="1">
            <a:off x="1460291" y="3566992"/>
            <a:ext cx="90976" cy="90976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art 99">
            <a:extLst>
              <a:ext uri="{FF2B5EF4-FFF2-40B4-BE49-F238E27FC236}">
                <a16:creationId xmlns:a16="http://schemas.microsoft.com/office/drawing/2014/main" id="{ABB31E1E-3183-4430-B474-C6281FBE9493}"/>
              </a:ext>
            </a:extLst>
          </p:cNvPr>
          <p:cNvSpPr/>
          <p:nvPr/>
        </p:nvSpPr>
        <p:spPr>
          <a:xfrm>
            <a:off x="2450799" y="4027017"/>
            <a:ext cx="199061" cy="199061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art 100">
            <a:extLst>
              <a:ext uri="{FF2B5EF4-FFF2-40B4-BE49-F238E27FC236}">
                <a16:creationId xmlns:a16="http://schemas.microsoft.com/office/drawing/2014/main" id="{ED46DDE3-8D30-4529-A414-2B7344206C3C}"/>
              </a:ext>
            </a:extLst>
          </p:cNvPr>
          <p:cNvSpPr/>
          <p:nvPr/>
        </p:nvSpPr>
        <p:spPr>
          <a:xfrm rot="19387021">
            <a:off x="2658240" y="3878907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art 101">
            <a:extLst>
              <a:ext uri="{FF2B5EF4-FFF2-40B4-BE49-F238E27FC236}">
                <a16:creationId xmlns:a16="http://schemas.microsoft.com/office/drawing/2014/main" id="{B4ECE5EF-E388-495F-BAC1-411882AD14BE}"/>
              </a:ext>
            </a:extLst>
          </p:cNvPr>
          <p:cNvSpPr/>
          <p:nvPr/>
        </p:nvSpPr>
        <p:spPr>
          <a:xfrm rot="2212979" flipH="1">
            <a:off x="2389088" y="3773476"/>
            <a:ext cx="123422" cy="123422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art 102">
            <a:extLst>
              <a:ext uri="{FF2B5EF4-FFF2-40B4-BE49-F238E27FC236}">
                <a16:creationId xmlns:a16="http://schemas.microsoft.com/office/drawing/2014/main" id="{4F0295F6-ADC6-43A7-9569-70FEA5A2BA03}"/>
              </a:ext>
            </a:extLst>
          </p:cNvPr>
          <p:cNvSpPr/>
          <p:nvPr/>
        </p:nvSpPr>
        <p:spPr>
          <a:xfrm rot="2212979" flipH="1">
            <a:off x="2540687" y="3566992"/>
            <a:ext cx="90976" cy="90976"/>
          </a:xfrm>
          <a:prstGeom prst="hear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  <p:bldP spid="72" grpId="0"/>
      <p:bldP spid="76" grpId="0" animBg="1"/>
      <p:bldP spid="81" grpId="0" animBg="1"/>
      <p:bldP spid="95" grpId="0" animBg="1"/>
      <p:bldP spid="68" grpId="0"/>
      <p:bldP spid="68" grpId="1"/>
      <p:bldP spid="69" grpId="0"/>
      <p:bldP spid="69" grpId="1"/>
      <p:bldP spid="71" grpId="0"/>
      <p:bldP spid="71" grpId="1"/>
      <p:bldP spid="11" grpId="0" animBg="1"/>
      <p:bldP spid="11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of Allocation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puzzle without any optimal solution. Welcome to computers!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A10D-4B08-4072-8C00-5E5610BE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Thinking like an arborist</a:t>
            </a:r>
            <a:r>
              <a:rPr lang="en-US" sz="2000" dirty="0"/>
              <a:t> (but only if you are feeling listless)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D54D-7AA8-4E5F-AD5D-7D704BEEC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33" y="779066"/>
            <a:ext cx="3375896" cy="2823223"/>
          </a:xfrm>
        </p:spPr>
        <p:txBody>
          <a:bodyPr/>
          <a:lstStyle/>
          <a:p>
            <a:r>
              <a:rPr lang="en-US" dirty="0"/>
              <a:t>How does a tree-based allocation system deal with fragmentation?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some immediate drawbacks from using a tree scheme?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8ECF9-7461-4486-80BB-8C16070E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D1A6A-74A3-40C4-BAB4-479FFD0D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54FA68-60FC-4FAC-BB8D-AFBF09000367}"/>
              </a:ext>
            </a:extLst>
          </p:cNvPr>
          <p:cNvGrpSpPr/>
          <p:nvPr/>
        </p:nvGrpSpPr>
        <p:grpSpPr>
          <a:xfrm>
            <a:off x="124497" y="3800229"/>
            <a:ext cx="5221768" cy="1582186"/>
            <a:chOff x="-35551" y="2272936"/>
            <a:chExt cx="8790929" cy="266363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48E749-A874-483A-9C93-E4450ADC7B38}"/>
                </a:ext>
              </a:extLst>
            </p:cNvPr>
            <p:cNvSpPr/>
            <p:nvPr/>
          </p:nvSpPr>
          <p:spPr>
            <a:xfrm flipH="1">
              <a:off x="1963042" y="2315683"/>
              <a:ext cx="1080680" cy="198372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211308"/>
                <a:gd name="connsiteY0" fmla="*/ 214995 h 214995"/>
                <a:gd name="connsiteX1" fmla="*/ 508635 w 1211308"/>
                <a:gd name="connsiteY1" fmla="*/ 3540 h 214995"/>
                <a:gd name="connsiteX2" fmla="*/ 1211308 w 1211308"/>
                <a:gd name="connsiteY2" fmla="*/ 183699 h 214995"/>
                <a:gd name="connsiteX0" fmla="*/ 0 w 1176474"/>
                <a:gd name="connsiteY0" fmla="*/ 222363 h 222363"/>
                <a:gd name="connsiteX1" fmla="*/ 508635 w 1176474"/>
                <a:gd name="connsiteY1" fmla="*/ 10908 h 222363"/>
                <a:gd name="connsiteX2" fmla="*/ 1176474 w 1176474"/>
                <a:gd name="connsiteY2" fmla="*/ 164941 h 222363"/>
                <a:gd name="connsiteX0" fmla="*/ 0 w 1080680"/>
                <a:gd name="connsiteY0" fmla="*/ 184953 h 184953"/>
                <a:gd name="connsiteX1" fmla="*/ 412841 w 1080680"/>
                <a:gd name="connsiteY1" fmla="*/ 8332 h 184953"/>
                <a:gd name="connsiteX2" fmla="*/ 1080680 w 1080680"/>
                <a:gd name="connsiteY2" fmla="*/ 162365 h 184953"/>
                <a:gd name="connsiteX0" fmla="*/ 0 w 1080680"/>
                <a:gd name="connsiteY0" fmla="*/ 198372 h 198372"/>
                <a:gd name="connsiteX1" fmla="*/ 447675 w 1080680"/>
                <a:gd name="connsiteY1" fmla="*/ 4334 h 198372"/>
                <a:gd name="connsiteX2" fmla="*/ 1080680 w 1080680"/>
                <a:gd name="connsiteY2" fmla="*/ 175784 h 19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680" h="198372">
                  <a:moveTo>
                    <a:pt x="0" y="198372"/>
                  </a:moveTo>
                  <a:cubicBezTo>
                    <a:pt x="71437" y="8665"/>
                    <a:pt x="267562" y="8099"/>
                    <a:pt x="447675" y="4334"/>
                  </a:cubicBezTo>
                  <a:cubicBezTo>
                    <a:pt x="627788" y="569"/>
                    <a:pt x="1052105" y="-33766"/>
                    <a:pt x="1080680" y="17578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E8A98-F2A3-4470-91C1-4DA93B76117D}"/>
                </a:ext>
              </a:extLst>
            </p:cNvPr>
            <p:cNvSpPr/>
            <p:nvPr/>
          </p:nvSpPr>
          <p:spPr>
            <a:xfrm>
              <a:off x="5177548" y="2335235"/>
              <a:ext cx="1176474" cy="222363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211308"/>
                <a:gd name="connsiteY0" fmla="*/ 214995 h 214995"/>
                <a:gd name="connsiteX1" fmla="*/ 508635 w 1211308"/>
                <a:gd name="connsiteY1" fmla="*/ 3540 h 214995"/>
                <a:gd name="connsiteX2" fmla="*/ 1211308 w 1211308"/>
                <a:gd name="connsiteY2" fmla="*/ 183699 h 214995"/>
                <a:gd name="connsiteX0" fmla="*/ 0 w 1176474"/>
                <a:gd name="connsiteY0" fmla="*/ 222363 h 222363"/>
                <a:gd name="connsiteX1" fmla="*/ 508635 w 1176474"/>
                <a:gd name="connsiteY1" fmla="*/ 10908 h 222363"/>
                <a:gd name="connsiteX2" fmla="*/ 1176474 w 1176474"/>
                <a:gd name="connsiteY2" fmla="*/ 164941 h 2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474" h="222363">
                  <a:moveTo>
                    <a:pt x="0" y="222363"/>
                  </a:moveTo>
                  <a:cubicBezTo>
                    <a:pt x="71437" y="32656"/>
                    <a:pt x="312556" y="20478"/>
                    <a:pt x="508635" y="10908"/>
                  </a:cubicBezTo>
                  <a:cubicBezTo>
                    <a:pt x="704714" y="1338"/>
                    <a:pt x="1147899" y="-44609"/>
                    <a:pt x="1176474" y="16494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6316DF-CD35-431B-BF0D-93B8CDB6DE71}"/>
                </a:ext>
              </a:extLst>
            </p:cNvPr>
            <p:cNvSpPr/>
            <p:nvPr/>
          </p:nvSpPr>
          <p:spPr>
            <a:xfrm>
              <a:off x="2981253" y="2335235"/>
              <a:ext cx="1176474" cy="222363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211308"/>
                <a:gd name="connsiteY0" fmla="*/ 214995 h 214995"/>
                <a:gd name="connsiteX1" fmla="*/ 508635 w 1211308"/>
                <a:gd name="connsiteY1" fmla="*/ 3540 h 214995"/>
                <a:gd name="connsiteX2" fmla="*/ 1211308 w 1211308"/>
                <a:gd name="connsiteY2" fmla="*/ 183699 h 214995"/>
                <a:gd name="connsiteX0" fmla="*/ 0 w 1176474"/>
                <a:gd name="connsiteY0" fmla="*/ 222363 h 222363"/>
                <a:gd name="connsiteX1" fmla="*/ 508635 w 1176474"/>
                <a:gd name="connsiteY1" fmla="*/ 10908 h 222363"/>
                <a:gd name="connsiteX2" fmla="*/ 1176474 w 1176474"/>
                <a:gd name="connsiteY2" fmla="*/ 164941 h 2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474" h="222363">
                  <a:moveTo>
                    <a:pt x="0" y="222363"/>
                  </a:moveTo>
                  <a:cubicBezTo>
                    <a:pt x="71437" y="32656"/>
                    <a:pt x="312556" y="20478"/>
                    <a:pt x="508635" y="10908"/>
                  </a:cubicBezTo>
                  <a:cubicBezTo>
                    <a:pt x="704714" y="1338"/>
                    <a:pt x="1147899" y="-44609"/>
                    <a:pt x="1176474" y="16494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" descr="Wide upward diagonal">
              <a:extLst>
                <a:ext uri="{FF2B5EF4-FFF2-40B4-BE49-F238E27FC236}">
                  <a16:creationId xmlns:a16="http://schemas.microsoft.com/office/drawing/2014/main" id="{3572B2E6-2B90-4EE7-A9AD-C9C91FEC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2495550"/>
              <a:ext cx="8345803" cy="218867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2" descr="Wide upward diagonal">
              <a:extLst>
                <a:ext uri="{FF2B5EF4-FFF2-40B4-BE49-F238E27FC236}">
                  <a16:creationId xmlns:a16="http://schemas.microsoft.com/office/drawing/2014/main" id="{6CC4D19E-B1A0-4803-B327-094D391D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721" y="2495550"/>
              <a:ext cx="2162656" cy="218867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r>
                <a:rPr lang="en-US" sz="1600" kern="12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available</a:t>
              </a:r>
              <a:br>
                <a:rPr lang="en-US" sz="1600" kern="12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600" kern="12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F4BB58-C627-481B-980C-B5A930E090AE}"/>
                </a:ext>
              </a:extLst>
            </p:cNvPr>
            <p:cNvSpPr/>
            <p:nvPr/>
          </p:nvSpPr>
          <p:spPr>
            <a:xfrm>
              <a:off x="1724025" y="2495550"/>
              <a:ext cx="257175" cy="21886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6FC2D4-B1F2-435D-9AC7-36231FE16E79}"/>
                </a:ext>
              </a:extLst>
            </p:cNvPr>
            <p:cNvSpPr/>
            <p:nvPr/>
          </p:nvSpPr>
          <p:spPr>
            <a:xfrm>
              <a:off x="409575" y="2495550"/>
              <a:ext cx="1314450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0CFF1E-F495-42C2-97CC-C45F4B9BE52E}"/>
                </a:ext>
              </a:extLst>
            </p:cNvPr>
            <p:cNvSpPr/>
            <p:nvPr/>
          </p:nvSpPr>
          <p:spPr>
            <a:xfrm>
              <a:off x="4160520" y="2495550"/>
              <a:ext cx="257175" cy="21886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8A375-D608-49E8-BBD5-D51CB9B1572A}"/>
                </a:ext>
              </a:extLst>
            </p:cNvPr>
            <p:cNvSpPr/>
            <p:nvPr/>
          </p:nvSpPr>
          <p:spPr>
            <a:xfrm>
              <a:off x="2847976" y="2495550"/>
              <a:ext cx="1314450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646F87-935F-4182-A6CE-1EB43E9AAD7A}"/>
                </a:ext>
              </a:extLst>
            </p:cNvPr>
            <p:cNvSpPr/>
            <p:nvPr/>
          </p:nvSpPr>
          <p:spPr>
            <a:xfrm>
              <a:off x="580755" y="2272936"/>
              <a:ext cx="1211308" cy="214995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211308"/>
                <a:gd name="connsiteY0" fmla="*/ 214995 h 214995"/>
                <a:gd name="connsiteX1" fmla="*/ 508635 w 1211308"/>
                <a:gd name="connsiteY1" fmla="*/ 3540 h 214995"/>
                <a:gd name="connsiteX2" fmla="*/ 1211308 w 1211308"/>
                <a:gd name="connsiteY2" fmla="*/ 183699 h 21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308" h="214995">
                  <a:moveTo>
                    <a:pt x="0" y="214995"/>
                  </a:moveTo>
                  <a:cubicBezTo>
                    <a:pt x="71437" y="25288"/>
                    <a:pt x="306750" y="8756"/>
                    <a:pt x="508635" y="3540"/>
                  </a:cubicBezTo>
                  <a:cubicBezTo>
                    <a:pt x="710520" y="-1676"/>
                    <a:pt x="1182733" y="-25851"/>
                    <a:pt x="1211308" y="183699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D3FBDE-ED19-4106-8E15-3FCF54C7D054}"/>
                </a:ext>
              </a:extLst>
            </p:cNvPr>
            <p:cNvSpPr/>
            <p:nvPr/>
          </p:nvSpPr>
          <p:spPr>
            <a:xfrm>
              <a:off x="411479" y="2495550"/>
              <a:ext cx="257175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7C7384-BA0A-4424-AAB5-F2E5A48B6B0C}"/>
                </a:ext>
              </a:extLst>
            </p:cNvPr>
            <p:cNvSpPr/>
            <p:nvPr/>
          </p:nvSpPr>
          <p:spPr>
            <a:xfrm>
              <a:off x="2847975" y="2495550"/>
              <a:ext cx="257175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813B10-61EE-459F-B0EE-2CD4940B5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136" y="4731845"/>
              <a:ext cx="987603" cy="2047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26B1A521-5B1C-4B6E-8436-C6A26555C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38641" y="3360609"/>
              <a:ext cx="1646605" cy="440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1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rPr>
                <a:t>0x00000000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9FEE49-CEAE-4007-B848-5DDF02761A32}"/>
                </a:ext>
              </a:extLst>
            </p:cNvPr>
            <p:cNvSpPr/>
            <p:nvPr/>
          </p:nvSpPr>
          <p:spPr>
            <a:xfrm flipV="1">
              <a:off x="1908162" y="4660363"/>
              <a:ext cx="2317296" cy="219514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063262"/>
                <a:gd name="connsiteY0" fmla="*/ 217048 h 217048"/>
                <a:gd name="connsiteX1" fmla="*/ 508635 w 1063262"/>
                <a:gd name="connsiteY1" fmla="*/ 5593 h 217048"/>
                <a:gd name="connsiteX2" fmla="*/ 1063262 w 1063262"/>
                <a:gd name="connsiteY2" fmla="*/ 177043 h 217048"/>
                <a:gd name="connsiteX0" fmla="*/ 0 w 2317296"/>
                <a:gd name="connsiteY0" fmla="*/ 219514 h 219514"/>
                <a:gd name="connsiteX1" fmla="*/ 508635 w 2317296"/>
                <a:gd name="connsiteY1" fmla="*/ 8059 h 219514"/>
                <a:gd name="connsiteX2" fmla="*/ 2317296 w 2317296"/>
                <a:gd name="connsiteY2" fmla="*/ 170801 h 2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296" h="219514">
                  <a:moveTo>
                    <a:pt x="0" y="219514"/>
                  </a:moveTo>
                  <a:cubicBezTo>
                    <a:pt x="71437" y="29807"/>
                    <a:pt x="122419" y="16178"/>
                    <a:pt x="508635" y="8059"/>
                  </a:cubicBezTo>
                  <a:cubicBezTo>
                    <a:pt x="894851" y="-60"/>
                    <a:pt x="2288721" y="-38749"/>
                    <a:pt x="2317296" y="170801"/>
                  </a:cubicBezTo>
                </a:path>
              </a:pathLst>
            </a:custGeom>
            <a:noFill/>
            <a:ln w="28575">
              <a:solidFill>
                <a:srgbClr val="88009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05A987-545A-445B-A20B-84F76E647415}"/>
                </a:ext>
              </a:extLst>
            </p:cNvPr>
            <p:cNvSpPr/>
            <p:nvPr/>
          </p:nvSpPr>
          <p:spPr>
            <a:xfrm>
              <a:off x="5028241" y="2495550"/>
              <a:ext cx="1314450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01657E-5F3D-4D49-8D93-F59A30A208F5}"/>
                </a:ext>
              </a:extLst>
            </p:cNvPr>
            <p:cNvSpPr/>
            <p:nvPr/>
          </p:nvSpPr>
          <p:spPr>
            <a:xfrm>
              <a:off x="5028240" y="2495550"/>
              <a:ext cx="257175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34CFAC-4C6E-410E-9CEC-6CE9B8B35148}"/>
                </a:ext>
              </a:extLst>
            </p:cNvPr>
            <p:cNvSpPr/>
            <p:nvPr/>
          </p:nvSpPr>
          <p:spPr>
            <a:xfrm>
              <a:off x="6335545" y="2495550"/>
              <a:ext cx="257175" cy="21886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067099-2B44-4899-9055-D8F875CA3255}"/>
                </a:ext>
              </a:extLst>
            </p:cNvPr>
            <p:cNvSpPr/>
            <p:nvPr/>
          </p:nvSpPr>
          <p:spPr>
            <a:xfrm flipV="1">
              <a:off x="4238750" y="4651654"/>
              <a:ext cx="2317296" cy="219514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063262"/>
                <a:gd name="connsiteY0" fmla="*/ 217048 h 217048"/>
                <a:gd name="connsiteX1" fmla="*/ 508635 w 1063262"/>
                <a:gd name="connsiteY1" fmla="*/ 5593 h 217048"/>
                <a:gd name="connsiteX2" fmla="*/ 1063262 w 1063262"/>
                <a:gd name="connsiteY2" fmla="*/ 177043 h 217048"/>
                <a:gd name="connsiteX0" fmla="*/ 0 w 2317296"/>
                <a:gd name="connsiteY0" fmla="*/ 219514 h 219514"/>
                <a:gd name="connsiteX1" fmla="*/ 508635 w 2317296"/>
                <a:gd name="connsiteY1" fmla="*/ 8059 h 219514"/>
                <a:gd name="connsiteX2" fmla="*/ 2317296 w 2317296"/>
                <a:gd name="connsiteY2" fmla="*/ 170801 h 2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296" h="219514">
                  <a:moveTo>
                    <a:pt x="0" y="219514"/>
                  </a:moveTo>
                  <a:cubicBezTo>
                    <a:pt x="71437" y="29807"/>
                    <a:pt x="122419" y="16178"/>
                    <a:pt x="508635" y="8059"/>
                  </a:cubicBezTo>
                  <a:cubicBezTo>
                    <a:pt x="894851" y="-60"/>
                    <a:pt x="2288721" y="-38749"/>
                    <a:pt x="2317296" y="170801"/>
                  </a:cubicBezTo>
                </a:path>
              </a:pathLst>
            </a:custGeom>
            <a:noFill/>
            <a:ln w="28575">
              <a:solidFill>
                <a:srgbClr val="88009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174FDA-1F83-43E1-B2B1-061688377335}"/>
                </a:ext>
              </a:extLst>
            </p:cNvPr>
            <p:cNvSpPr/>
            <p:nvPr/>
          </p:nvSpPr>
          <p:spPr>
            <a:xfrm flipH="1">
              <a:off x="4311925" y="2344562"/>
              <a:ext cx="932634" cy="169494"/>
            </a:xfrm>
            <a:custGeom>
              <a:avLst/>
              <a:gdLst>
                <a:gd name="connsiteX0" fmla="*/ 0 w 285750"/>
                <a:gd name="connsiteY0" fmla="*/ 381005 h 381005"/>
                <a:gd name="connsiteX1" fmla="*/ 190500 w 285750"/>
                <a:gd name="connsiteY1" fmla="*/ 5 h 381005"/>
                <a:gd name="connsiteX2" fmla="*/ 285750 w 285750"/>
                <a:gd name="connsiteY2" fmla="*/ 371480 h 381005"/>
                <a:gd name="connsiteX0" fmla="*/ 0 w 1704975"/>
                <a:gd name="connsiteY0" fmla="*/ 381000 h 381000"/>
                <a:gd name="connsiteX1" fmla="*/ 190500 w 1704975"/>
                <a:gd name="connsiteY1" fmla="*/ 0 h 381000"/>
                <a:gd name="connsiteX2" fmla="*/ 1704975 w 1704975"/>
                <a:gd name="connsiteY2" fmla="*/ 381000 h 381000"/>
                <a:gd name="connsiteX0" fmla="*/ 0 w 1495425"/>
                <a:gd name="connsiteY0" fmla="*/ 381163 h 381163"/>
                <a:gd name="connsiteX1" fmla="*/ 190500 w 1495425"/>
                <a:gd name="connsiteY1" fmla="*/ 163 h 381163"/>
                <a:gd name="connsiteX2" fmla="*/ 1495425 w 1495425"/>
                <a:gd name="connsiteY2" fmla="*/ 333538 h 381163"/>
                <a:gd name="connsiteX0" fmla="*/ 0 w 1495425"/>
                <a:gd name="connsiteY0" fmla="*/ 247952 h 247952"/>
                <a:gd name="connsiteX1" fmla="*/ 190500 w 1495425"/>
                <a:gd name="connsiteY1" fmla="*/ 302 h 247952"/>
                <a:gd name="connsiteX2" fmla="*/ 1495425 w 1495425"/>
                <a:gd name="connsiteY2" fmla="*/ 200327 h 247952"/>
                <a:gd name="connsiteX0" fmla="*/ 0 w 1495425"/>
                <a:gd name="connsiteY0" fmla="*/ 219444 h 219444"/>
                <a:gd name="connsiteX1" fmla="*/ 371475 w 1495425"/>
                <a:gd name="connsiteY1" fmla="*/ 369 h 219444"/>
                <a:gd name="connsiteX2" fmla="*/ 1495425 w 1495425"/>
                <a:gd name="connsiteY2" fmla="*/ 171819 h 219444"/>
                <a:gd name="connsiteX0" fmla="*/ 0 w 1495425"/>
                <a:gd name="connsiteY0" fmla="*/ 225219 h 225219"/>
                <a:gd name="connsiteX1" fmla="*/ 371475 w 1495425"/>
                <a:gd name="connsiteY1" fmla="*/ 6144 h 225219"/>
                <a:gd name="connsiteX2" fmla="*/ 1495425 w 1495425"/>
                <a:gd name="connsiteY2" fmla="*/ 177594 h 225219"/>
                <a:gd name="connsiteX0" fmla="*/ 0 w 2447925"/>
                <a:gd name="connsiteY0" fmla="*/ 217048 h 217048"/>
                <a:gd name="connsiteX1" fmla="*/ 1323975 w 2447925"/>
                <a:gd name="connsiteY1" fmla="*/ 5593 h 217048"/>
                <a:gd name="connsiteX2" fmla="*/ 2447925 w 2447925"/>
                <a:gd name="connsiteY2" fmla="*/ 177043 h 217048"/>
                <a:gd name="connsiteX0" fmla="*/ 0 w 2447925"/>
                <a:gd name="connsiteY0" fmla="*/ 217048 h 217048"/>
                <a:gd name="connsiteX1" fmla="*/ 508635 w 2447925"/>
                <a:gd name="connsiteY1" fmla="*/ 5593 h 217048"/>
                <a:gd name="connsiteX2" fmla="*/ 2447925 w 2447925"/>
                <a:gd name="connsiteY2" fmla="*/ 177043 h 217048"/>
                <a:gd name="connsiteX0" fmla="*/ 0 w 1307102"/>
                <a:gd name="connsiteY0" fmla="*/ 217048 h 217048"/>
                <a:gd name="connsiteX1" fmla="*/ 508635 w 1307102"/>
                <a:gd name="connsiteY1" fmla="*/ 5593 h 217048"/>
                <a:gd name="connsiteX2" fmla="*/ 1307102 w 1307102"/>
                <a:gd name="connsiteY2" fmla="*/ 177043 h 217048"/>
                <a:gd name="connsiteX0" fmla="*/ 0 w 1211308"/>
                <a:gd name="connsiteY0" fmla="*/ 214995 h 214995"/>
                <a:gd name="connsiteX1" fmla="*/ 508635 w 1211308"/>
                <a:gd name="connsiteY1" fmla="*/ 3540 h 214995"/>
                <a:gd name="connsiteX2" fmla="*/ 1211308 w 1211308"/>
                <a:gd name="connsiteY2" fmla="*/ 183699 h 214995"/>
                <a:gd name="connsiteX0" fmla="*/ 0 w 1176474"/>
                <a:gd name="connsiteY0" fmla="*/ 222363 h 222363"/>
                <a:gd name="connsiteX1" fmla="*/ 508635 w 1176474"/>
                <a:gd name="connsiteY1" fmla="*/ 10908 h 222363"/>
                <a:gd name="connsiteX2" fmla="*/ 1176474 w 1176474"/>
                <a:gd name="connsiteY2" fmla="*/ 164941 h 222363"/>
                <a:gd name="connsiteX0" fmla="*/ 0 w 932634"/>
                <a:gd name="connsiteY0" fmla="*/ 175599 h 175599"/>
                <a:gd name="connsiteX1" fmla="*/ 264795 w 932634"/>
                <a:gd name="connsiteY1" fmla="*/ 7687 h 175599"/>
                <a:gd name="connsiteX2" fmla="*/ 932634 w 932634"/>
                <a:gd name="connsiteY2" fmla="*/ 161720 h 175599"/>
                <a:gd name="connsiteX0" fmla="*/ 0 w 932634"/>
                <a:gd name="connsiteY0" fmla="*/ 169494 h 169494"/>
                <a:gd name="connsiteX1" fmla="*/ 334464 w 932634"/>
                <a:gd name="connsiteY1" fmla="*/ 10290 h 169494"/>
                <a:gd name="connsiteX2" fmla="*/ 932634 w 932634"/>
                <a:gd name="connsiteY2" fmla="*/ 155615 h 16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634" h="169494">
                  <a:moveTo>
                    <a:pt x="0" y="169494"/>
                  </a:moveTo>
                  <a:cubicBezTo>
                    <a:pt x="71437" y="-20213"/>
                    <a:pt x="179025" y="12603"/>
                    <a:pt x="334464" y="10290"/>
                  </a:cubicBezTo>
                  <a:cubicBezTo>
                    <a:pt x="489903" y="7977"/>
                    <a:pt x="904059" y="-53935"/>
                    <a:pt x="932634" y="155615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75B4814-0A32-40A6-96C7-838FF576195B}"/>
              </a:ext>
            </a:extLst>
          </p:cNvPr>
          <p:cNvGrpSpPr/>
          <p:nvPr/>
        </p:nvGrpSpPr>
        <p:grpSpPr>
          <a:xfrm>
            <a:off x="3735414" y="912414"/>
            <a:ext cx="5147840" cy="2502422"/>
            <a:chOff x="826517" y="-4894240"/>
            <a:chExt cx="8958882" cy="4355012"/>
          </a:xfrm>
        </p:grpSpPr>
        <p:sp>
          <p:nvSpPr>
            <p:cNvPr id="99" name="Rectangle 2" descr="Wide upward diagonal">
              <a:extLst>
                <a:ext uri="{FF2B5EF4-FFF2-40B4-BE49-F238E27FC236}">
                  <a16:creationId xmlns:a16="http://schemas.microsoft.com/office/drawing/2014/main" id="{AD9F1BFB-C4FC-412D-BA11-957DECF1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073" y="-2727898"/>
              <a:ext cx="8107408" cy="218867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0" name="Text Box 18">
              <a:extLst>
                <a:ext uri="{FF2B5EF4-FFF2-40B4-BE49-F238E27FC236}">
                  <a16:creationId xmlns:a16="http://schemas.microsoft.com/office/drawing/2014/main" id="{55BEF588-9D1A-4348-92E3-985A7A9E1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51832" y="-1870267"/>
              <a:ext cx="1604656" cy="455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Tx/>
                <a:defRPr/>
              </a:pPr>
              <a:r>
                <a:rPr lang="en-US" sz="11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rPr>
                <a:t>0x00000000</a:t>
              </a:r>
              <a:endParaRPr lang="en-US" sz="1050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ADC1799-A841-4AFE-9BC5-E216CAE7D9EE}"/>
                </a:ext>
              </a:extLst>
            </p:cNvPr>
            <p:cNvGrpSpPr/>
            <p:nvPr/>
          </p:nvGrpSpPr>
          <p:grpSpPr>
            <a:xfrm>
              <a:off x="5119682" y="-4894240"/>
              <a:ext cx="656144" cy="642071"/>
              <a:chOff x="4250185" y="1139104"/>
              <a:chExt cx="656144" cy="642071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7A07200-11F9-4E5E-921C-7044DFEB5B28}"/>
                  </a:ext>
                </a:extLst>
              </p:cNvPr>
              <p:cNvSpPr/>
              <p:nvPr/>
            </p:nvSpPr>
            <p:spPr>
              <a:xfrm>
                <a:off x="4288971" y="1215118"/>
                <a:ext cx="566057" cy="566057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60A10CD-CCBC-48C1-984D-26CEE2FAE186}"/>
                  </a:ext>
                </a:extLst>
              </p:cNvPr>
              <p:cNvSpPr txBox="1"/>
              <p:nvPr/>
            </p:nvSpPr>
            <p:spPr>
              <a:xfrm>
                <a:off x="4250185" y="1139104"/>
                <a:ext cx="656144" cy="428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Inconsolata" panose="020B0609030003000000" pitchFamily="49" charset="0"/>
                  </a:rPr>
                  <a:t>512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0B431DE-9642-4205-AEC4-955EA05BE0DD}"/>
                  </a:ext>
                </a:extLst>
              </p:cNvPr>
              <p:cNvCxnSpPr>
                <a:cxnSpLocks/>
                <a:stCxn id="102" idx="3"/>
                <a:endCxn id="102" idx="1"/>
              </p:cNvCxnSpPr>
              <p:nvPr/>
            </p:nvCxnSpPr>
            <p:spPr>
              <a:xfrm flipH="1">
                <a:off x="4288971" y="1498147"/>
                <a:ext cx="566057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4C4F9A5-9012-46C0-8FC3-58D02CD624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2000" y="1498147"/>
                <a:ext cx="0" cy="28302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67B8707-1B7B-48D9-89AA-75CBA73101A3}"/>
                </a:ext>
              </a:extLst>
            </p:cNvPr>
            <p:cNvSpPr/>
            <p:nvPr/>
          </p:nvSpPr>
          <p:spPr>
            <a:xfrm>
              <a:off x="1279072" y="-2727898"/>
              <a:ext cx="957671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Inconsolata" panose="020B0609030003000000" pitchFamily="49" charset="0"/>
                </a:rPr>
                <a:t>60 </a:t>
              </a:r>
              <a:r>
                <a:rPr lang="en-US" dirty="0" err="1">
                  <a:solidFill>
                    <a:schemeClr val="tx1"/>
                  </a:solidFill>
                  <a:latin typeface="Inconsolata" panose="020B0609030003000000" pitchFamily="49" charset="0"/>
                </a:rPr>
                <a:t>MiB</a:t>
              </a:r>
              <a:endParaRPr lang="en-US" dirty="0">
                <a:solidFill>
                  <a:schemeClr val="tx1"/>
                </a:solidFill>
                <a:latin typeface="Inconsolata" panose="020B0609030003000000" pitchFamily="49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D4463DB-E706-468D-BDCB-EEC07336B7F7}"/>
                </a:ext>
              </a:extLst>
            </p:cNvPr>
            <p:cNvGrpSpPr/>
            <p:nvPr/>
          </p:nvGrpSpPr>
          <p:grpSpPr>
            <a:xfrm>
              <a:off x="3212504" y="-4265861"/>
              <a:ext cx="656144" cy="642071"/>
              <a:chOff x="6170425" y="2634528"/>
              <a:chExt cx="656144" cy="642071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C5CF9F4-82EE-444B-BFD8-34BCAEACE567}"/>
                  </a:ext>
                </a:extLst>
              </p:cNvPr>
              <p:cNvSpPr/>
              <p:nvPr/>
            </p:nvSpPr>
            <p:spPr>
              <a:xfrm>
                <a:off x="6209211" y="2710542"/>
                <a:ext cx="566057" cy="566057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9FBD463-5A7C-404D-888D-62DC2E910497}"/>
                  </a:ext>
                </a:extLst>
              </p:cNvPr>
              <p:cNvSpPr txBox="1"/>
              <p:nvPr/>
            </p:nvSpPr>
            <p:spPr>
              <a:xfrm>
                <a:off x="6170425" y="2634528"/>
                <a:ext cx="656144" cy="428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Inconsolata" panose="020B0609030003000000" pitchFamily="49" charset="0"/>
                  </a:rPr>
                  <a:t>256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166CEF0-9578-4376-AE4B-9AAA894D21D8}"/>
                  </a:ext>
                </a:extLst>
              </p:cNvPr>
              <p:cNvCxnSpPr>
                <a:cxnSpLocks/>
                <a:stCxn id="108" idx="3"/>
                <a:endCxn id="108" idx="1"/>
              </p:cNvCxnSpPr>
              <p:nvPr/>
            </p:nvCxnSpPr>
            <p:spPr>
              <a:xfrm flipH="1">
                <a:off x="6209211" y="2993571"/>
                <a:ext cx="566057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C9F83A39-8F68-46B8-9E5F-074758CC3C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2240" y="2993571"/>
                <a:ext cx="0" cy="28302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4C7633D-E807-4652-8A83-934D8A8D37C4}"/>
                </a:ext>
              </a:extLst>
            </p:cNvPr>
            <p:cNvCxnSpPr>
              <a:cxnSpLocks/>
              <a:endCxn id="130" idx="0"/>
            </p:cNvCxnSpPr>
            <p:nvPr/>
          </p:nvCxnSpPr>
          <p:spPr>
            <a:xfrm>
              <a:off x="5724525" y="-4393683"/>
              <a:ext cx="1494055" cy="166578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6C46360-DD6E-48F1-BFFF-B990E02EBA4F}"/>
                </a:ext>
              </a:extLst>
            </p:cNvPr>
            <p:cNvCxnSpPr>
              <a:cxnSpLocks/>
              <a:endCxn id="108" idx="3"/>
            </p:cNvCxnSpPr>
            <p:nvPr/>
          </p:nvCxnSpPr>
          <p:spPr>
            <a:xfrm flipH="1">
              <a:off x="3817347" y="-4393683"/>
              <a:ext cx="1339074" cy="48686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4C95985-5FAF-4F38-BAC3-910991852121}"/>
                </a:ext>
              </a:extLst>
            </p:cNvPr>
            <p:cNvGrpSpPr/>
            <p:nvPr/>
          </p:nvGrpSpPr>
          <p:grpSpPr>
            <a:xfrm>
              <a:off x="2054062" y="-3665052"/>
              <a:ext cx="656144" cy="636547"/>
              <a:chOff x="6170425" y="2640052"/>
              <a:chExt cx="656144" cy="63654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4FC2EED-900E-4881-AC17-621697599A8B}"/>
                  </a:ext>
                </a:extLst>
              </p:cNvPr>
              <p:cNvSpPr/>
              <p:nvPr/>
            </p:nvSpPr>
            <p:spPr>
              <a:xfrm>
                <a:off x="6209211" y="2710542"/>
                <a:ext cx="566057" cy="566057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C482986-843C-4C08-8050-C4F419487DF8}"/>
                  </a:ext>
                </a:extLst>
              </p:cNvPr>
              <p:cNvSpPr txBox="1"/>
              <p:nvPr/>
            </p:nvSpPr>
            <p:spPr>
              <a:xfrm>
                <a:off x="6170425" y="2640052"/>
                <a:ext cx="656144" cy="428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Inconsolata" panose="020B0609030003000000" pitchFamily="49" charset="0"/>
                  </a:rPr>
                  <a:t>128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B659489-AD25-43FC-8BF1-C3EFBCE36DD6}"/>
                  </a:ext>
                </a:extLst>
              </p:cNvPr>
              <p:cNvCxnSpPr>
                <a:cxnSpLocks/>
                <a:stCxn id="115" idx="3"/>
                <a:endCxn id="115" idx="1"/>
              </p:cNvCxnSpPr>
              <p:nvPr/>
            </p:nvCxnSpPr>
            <p:spPr>
              <a:xfrm flipH="1">
                <a:off x="6209211" y="2993571"/>
                <a:ext cx="566057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4EED222-3C6E-4833-A3C8-BCB56F6BD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2240" y="2993571"/>
                <a:ext cx="0" cy="28302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B4BDAD0-708F-4DAA-83EA-19E2E63235A2}"/>
                </a:ext>
              </a:extLst>
            </p:cNvPr>
            <p:cNvCxnSpPr>
              <a:cxnSpLocks/>
              <a:endCxn id="115" idx="3"/>
            </p:cNvCxnSpPr>
            <p:nvPr/>
          </p:nvCxnSpPr>
          <p:spPr>
            <a:xfrm flipH="1">
              <a:off x="2658905" y="-3780776"/>
              <a:ext cx="602856" cy="46924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38D2435-CFB7-463D-8163-513D72DB419B}"/>
                </a:ext>
              </a:extLst>
            </p:cNvPr>
            <p:cNvCxnSpPr>
              <a:cxnSpLocks/>
            </p:cNvCxnSpPr>
            <p:nvPr/>
          </p:nvCxnSpPr>
          <p:spPr>
            <a:xfrm>
              <a:off x="3817347" y="-3765305"/>
              <a:ext cx="709750" cy="104404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1F6649A-754B-498D-AEB5-13C4E8F4A51C}"/>
                </a:ext>
              </a:extLst>
            </p:cNvPr>
            <p:cNvCxnSpPr>
              <a:cxnSpLocks/>
              <a:endCxn id="106" idx="0"/>
            </p:cNvCxnSpPr>
            <p:nvPr/>
          </p:nvCxnSpPr>
          <p:spPr>
            <a:xfrm flipH="1">
              <a:off x="1757908" y="-3167042"/>
              <a:ext cx="334940" cy="4391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5D4D48D-251F-4CB4-A981-66385969369C}"/>
                </a:ext>
              </a:extLst>
            </p:cNvPr>
            <p:cNvCxnSpPr>
              <a:cxnSpLocks/>
            </p:cNvCxnSpPr>
            <p:nvPr/>
          </p:nvCxnSpPr>
          <p:spPr>
            <a:xfrm>
              <a:off x="2658905" y="-3167042"/>
              <a:ext cx="384196" cy="44578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816112E-7AA3-4D3F-8F41-DAD6299E9346}"/>
                </a:ext>
              </a:extLst>
            </p:cNvPr>
            <p:cNvCxnSpPr/>
            <p:nvPr/>
          </p:nvCxnSpPr>
          <p:spPr>
            <a:xfrm>
              <a:off x="2375877" y="-2727898"/>
              <a:ext cx="0" cy="218867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2D8F53C-370A-4476-BE68-5736E5CFEADB}"/>
                </a:ext>
              </a:extLst>
            </p:cNvPr>
            <p:cNvCxnSpPr/>
            <p:nvPr/>
          </p:nvCxnSpPr>
          <p:spPr>
            <a:xfrm>
              <a:off x="3463771" y="-2727898"/>
              <a:ext cx="0" cy="218867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A7285B-E955-4F82-B5E8-7D0221AD56EB}"/>
                </a:ext>
              </a:extLst>
            </p:cNvPr>
            <p:cNvCxnSpPr/>
            <p:nvPr/>
          </p:nvCxnSpPr>
          <p:spPr>
            <a:xfrm>
              <a:off x="5441397" y="-2727898"/>
              <a:ext cx="0" cy="218867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18">
              <a:extLst>
                <a:ext uri="{FF2B5EF4-FFF2-40B4-BE49-F238E27FC236}">
                  <a16:creationId xmlns:a16="http://schemas.microsoft.com/office/drawing/2014/main" id="{8BA1B940-C92D-4F4D-8DF4-4576C7CFC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590276" y="-1856876"/>
              <a:ext cx="1961743" cy="4285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Tx/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rPr>
                <a:t>T (total size)</a:t>
              </a:r>
              <a:endParaRPr lang="en-US" sz="1000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BFA3110-988F-41A5-95D8-269A7619620F}"/>
                </a:ext>
              </a:extLst>
            </p:cNvPr>
            <p:cNvSpPr/>
            <p:nvPr/>
          </p:nvSpPr>
          <p:spPr>
            <a:xfrm>
              <a:off x="5456788" y="-2727898"/>
              <a:ext cx="3523583" cy="2188670"/>
            </a:xfrm>
            <a:prstGeom prst="rect">
              <a:avLst/>
            </a:prstGeom>
            <a:solidFill>
              <a:srgbClr val="A9D1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Inconsolata" panose="020B0609030003000000" pitchFamily="49" charset="0"/>
                </a:rPr>
                <a:t>242 </a:t>
              </a:r>
              <a:r>
                <a:rPr lang="en-US" dirty="0" err="1">
                  <a:solidFill>
                    <a:schemeClr val="tx1"/>
                  </a:solidFill>
                  <a:latin typeface="Inconsolata" panose="020B0609030003000000" pitchFamily="49" charset="0"/>
                </a:rPr>
                <a:t>MiB</a:t>
              </a:r>
              <a:endParaRPr lang="en-US" dirty="0">
                <a:solidFill>
                  <a:schemeClr val="tx1"/>
                </a:solidFill>
                <a:latin typeface="Inconsolata" panose="020B0609030003000000" pitchFamily="49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81F364C-B40C-4014-A0A3-881665C9F918}"/>
                </a:ext>
              </a:extLst>
            </p:cNvPr>
            <p:cNvSpPr/>
            <p:nvPr/>
          </p:nvSpPr>
          <p:spPr>
            <a:xfrm>
              <a:off x="8993144" y="-2721256"/>
              <a:ext cx="393337" cy="2182028"/>
            </a:xfrm>
            <a:prstGeom prst="rect">
              <a:avLst/>
            </a:prstGeom>
            <a:solidFill>
              <a:schemeClr val="bg2">
                <a:lumMod val="10000"/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6CF33EA-244D-436D-8071-AF2024B39553}"/>
                </a:ext>
              </a:extLst>
            </p:cNvPr>
            <p:cNvSpPr/>
            <p:nvPr/>
          </p:nvSpPr>
          <p:spPr>
            <a:xfrm>
              <a:off x="2236744" y="-2721256"/>
              <a:ext cx="115536" cy="2182028"/>
            </a:xfrm>
            <a:prstGeom prst="rect">
              <a:avLst/>
            </a:prstGeom>
            <a:solidFill>
              <a:schemeClr val="bg2">
                <a:lumMod val="10000"/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8241C6DE-C88B-48AA-B759-A7EEFB0129BF}"/>
              </a:ext>
            </a:extLst>
          </p:cNvPr>
          <p:cNvSpPr txBox="1">
            <a:spLocks/>
          </p:cNvSpPr>
          <p:nvPr/>
        </p:nvSpPr>
        <p:spPr>
          <a:xfrm>
            <a:off x="5565020" y="4048495"/>
            <a:ext cx="3375896" cy="128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you imagine a possibility of using a hybrid approach?</a:t>
            </a:r>
          </a:p>
        </p:txBody>
      </p:sp>
    </p:spTree>
    <p:extLst>
      <p:ext uri="{BB962C8B-B14F-4D97-AF65-F5344CB8AC3E}">
        <p14:creationId xmlns:p14="http://schemas.microsoft.com/office/powerpoint/2010/main" val="1033314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1FBE-7B45-4D12-B22C-297BADDD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Lies and Damned Lies!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0BA59-6E69-4A7D-911A-F7FDC56A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687977"/>
            <a:ext cx="8475980" cy="5004163"/>
          </a:xfrm>
        </p:spPr>
        <p:txBody>
          <a:bodyPr>
            <a:normAutofit/>
          </a:bodyPr>
          <a:lstStyle/>
          <a:p>
            <a:r>
              <a:rPr lang="en-US" dirty="0"/>
              <a:t>Does your program actually own all of memory?</a:t>
            </a:r>
          </a:p>
          <a:p>
            <a:pPr lvl="1"/>
            <a:r>
              <a:rPr lang="en-US" dirty="0"/>
              <a:t>On modern systems, </a:t>
            </a:r>
            <a:r>
              <a:rPr lang="en-US" u="sng" dirty="0"/>
              <a:t>absolutely </a:t>
            </a:r>
            <a:r>
              <a:rPr lang="en-US" u="sng" dirty="0" err="1"/>
              <a:t>heckin</a:t>
            </a:r>
            <a:r>
              <a:rPr lang="en-US" u="sng" dirty="0"/>
              <a:t> not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Your program still has to request memory allocations from the OS.</a:t>
            </a:r>
          </a:p>
          <a:p>
            <a:pPr lvl="1"/>
            <a:r>
              <a:rPr lang="en-US" dirty="0"/>
              <a:t>Generally,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takes on this responsibility behind the scenes.</a:t>
            </a:r>
          </a:p>
          <a:p>
            <a:pPr lvl="1"/>
            <a:r>
              <a:rPr lang="en-US" dirty="0"/>
              <a:t>In Linux, you request pages in the normal heap in LIFO order with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sbrk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Or, you request specific virtual memory pages with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mmap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segmentation fault.</a:t>
            </a:r>
          </a:p>
          <a:p>
            <a:pPr lvl="1"/>
            <a:r>
              <a:rPr lang="en-US" dirty="0"/>
              <a:t>Segments are the “code”, “data”, “heap” separation. You fault by doing something the segment does not allow. (write to read-only memory)</a:t>
            </a:r>
          </a:p>
          <a:p>
            <a:pPr lvl="1"/>
            <a:r>
              <a:rPr lang="en-US" dirty="0"/>
              <a:t>A historic misnomer since we actually have paging, not segmented memory.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“page”? Virtual memory??</a:t>
            </a:r>
          </a:p>
          <a:p>
            <a:pPr lvl="1"/>
            <a:r>
              <a:rPr lang="en-US" dirty="0"/>
              <a:t>It replaced segments and is part of the much grander lie about sharing memory with multiple applications at the same time. More on this later!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128B6-3915-4D13-B1D7-A599AF21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27D93-521C-44A7-A0D4-EA1E2687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3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B136-BC25-484C-8FE9-8B9C1E42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know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93DE-E43F-4A49-98D0-FB3DD0F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0" y="885825"/>
            <a:ext cx="8753635" cy="46024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find this topic interesting, it is a WIDE area of research.</a:t>
            </a:r>
          </a:p>
          <a:p>
            <a:endParaRPr lang="en-US" dirty="0"/>
          </a:p>
          <a:p>
            <a:r>
              <a:rPr lang="en-US" dirty="0"/>
              <a:t>Malloc is generally more complex or specialized these days than the options here.</a:t>
            </a:r>
          </a:p>
          <a:p>
            <a:pPr lvl="1"/>
            <a:r>
              <a:rPr lang="en-US" dirty="0"/>
              <a:t>Or some kind of hybrid, as the need arises.</a:t>
            </a:r>
          </a:p>
          <a:p>
            <a:endParaRPr lang="en-US" dirty="0"/>
          </a:p>
          <a:p>
            <a:r>
              <a:rPr lang="en-US" dirty="0"/>
              <a:t>The Linux kernel makes use of a Slab Allocator</a:t>
            </a:r>
          </a:p>
          <a:p>
            <a:pPr lvl="1"/>
            <a:r>
              <a:rPr lang="en-US" dirty="0">
                <a:hlinkClick r:id="rId2"/>
              </a:rPr>
              <a:t>https://en.wikipedia.org/wiki/Slab_allocation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Modern C (</a:t>
            </a:r>
            <a:r>
              <a:rPr lang="en-US" dirty="0" err="1"/>
              <a:t>glibc</a:t>
            </a:r>
            <a:r>
              <a:rPr lang="en-US" dirty="0"/>
              <a:t>) uses a hybrid malloc:</a:t>
            </a:r>
            <a:endParaRPr lang="en-US" sz="2000" dirty="0"/>
          </a:p>
          <a:p>
            <a:pPr lvl="1"/>
            <a:r>
              <a:rPr lang="en-US" sz="1600" dirty="0">
                <a:hlinkClick r:id="rId3"/>
              </a:rPr>
              <a:t>https://www.gnu.org/software/libc/manual/html_node/The-GNU-Allocator.html</a:t>
            </a:r>
            <a:endParaRPr lang="en-US" sz="1600" dirty="0"/>
          </a:p>
          <a:p>
            <a:pPr lvl="1"/>
            <a:endParaRPr lang="en-US" dirty="0"/>
          </a:p>
          <a:p>
            <a:r>
              <a:rPr lang="en-US" dirty="0"/>
              <a:t>Professor Knuth has written about several classic algorithms.</a:t>
            </a:r>
          </a:p>
          <a:p>
            <a:pPr lvl="1"/>
            <a:r>
              <a:rPr lang="en-US" dirty="0"/>
              <a:t>Buddy Allocation comes from the 60s. Groovy.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8C8D5-58D6-4922-81A7-5DAF0AD9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920DA-8A0C-4E1F-85E0-97BE9DCC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B376A32-FCCD-427A-8AEF-8781C2A34BC6}"/>
              </a:ext>
            </a:extLst>
          </p:cNvPr>
          <p:cNvSpPr/>
          <p:nvPr/>
        </p:nvSpPr>
        <p:spPr>
          <a:xfrm>
            <a:off x="6429168" y="363905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heap of possibilities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471206" cy="4557078"/>
          </a:xfrm>
        </p:spPr>
        <p:txBody>
          <a:bodyPr>
            <a:normAutofit/>
          </a:bodyPr>
          <a:lstStyle/>
          <a:p>
            <a:r>
              <a:rPr lang="en-US" dirty="0"/>
              <a:t>Stack access often does not deviate much.</a:t>
            </a:r>
          </a:p>
          <a:p>
            <a:pPr lvl="1"/>
            <a:r>
              <a:rPr lang="en-US" dirty="0"/>
              <a:t>We allocate a little bit at a time.</a:t>
            </a:r>
          </a:p>
          <a:p>
            <a:pPr lvl="1"/>
            <a:r>
              <a:rPr lang="en-US" dirty="0"/>
              <a:t>We allocate and free the memory VERY often.</a:t>
            </a:r>
          </a:p>
          <a:p>
            <a:endParaRPr lang="en-US" dirty="0"/>
          </a:p>
          <a:p>
            <a:r>
              <a:rPr lang="en-US" dirty="0"/>
              <a:t>Heap allocations have many access patterns that are possible.</a:t>
            </a:r>
          </a:p>
          <a:p>
            <a:pPr lvl="1"/>
            <a:r>
              <a:rPr lang="en-US" dirty="0"/>
              <a:t>You might allocate a lot at a time and keep it around for a long time. Or a short time.</a:t>
            </a:r>
          </a:p>
          <a:p>
            <a:pPr lvl="1"/>
            <a:r>
              <a:rPr lang="en-US" dirty="0"/>
              <a:t>You might allocate a lot of small things, instead.</a:t>
            </a:r>
          </a:p>
          <a:p>
            <a:pPr lvl="1"/>
            <a:r>
              <a:rPr lang="en-US" dirty="0"/>
              <a:t>Maybe you do a little bit of everything?</a:t>
            </a:r>
          </a:p>
          <a:p>
            <a:pPr lvl="1"/>
            <a:endParaRPr lang="en-US" dirty="0"/>
          </a:p>
          <a:p>
            <a:r>
              <a:rPr lang="en-US" dirty="0"/>
              <a:t>Often, such patterns are not easy to predict.</a:t>
            </a:r>
          </a:p>
          <a:p>
            <a:pPr lvl="1"/>
            <a:r>
              <a:rPr lang="en-US" dirty="0"/>
              <a:t>Do you get a big file as input? A small file?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2270820"/>
            <a:ext cx="2438400" cy="13716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currently unused but </a:t>
            </a:r>
          </a:p>
          <a:p>
            <a:pPr algn="ctr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1861244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E8701-A5B0-4AC0-80C2-A47A5D780832}"/>
              </a:ext>
            </a:extLst>
          </p:cNvPr>
          <p:cNvSpPr/>
          <p:nvPr/>
        </p:nvSpPr>
        <p:spPr>
          <a:xfrm>
            <a:off x="6426377" y="1870770"/>
            <a:ext cx="2438400" cy="412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3642422"/>
            <a:ext cx="2438400" cy="508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671121"/>
            <a:ext cx="2438400" cy="6286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156771"/>
            <a:ext cx="2438400" cy="514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364242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22659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905" y="4739222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89" y="4166296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365194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187077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513B1D2-5657-4485-BDCF-C311A5DA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AA12DFC9-8039-40F7-8A36-E58A4155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AF7DD-066F-4CF7-9D9D-B96A69022376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</a:t>
            </a: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Layout</a:t>
            </a: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</p:spTree>
    <p:extLst>
      <p:ext uri="{BB962C8B-B14F-4D97-AF65-F5344CB8AC3E}">
        <p14:creationId xmlns:p14="http://schemas.microsoft.com/office/powerpoint/2010/main" val="12409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-0.08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00035 -0.08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-0.04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7 L -0.00034 -0.04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017 0.0108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1.11111E-6 0.0136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1" grpId="0" animBg="1"/>
      <p:bldP spid="37" grpId="0" animBg="1"/>
      <p:bldP spid="18" grpId="0" animBg="1"/>
      <p:bldP spid="25" grpId="0" animBg="1"/>
      <p:bldP spid="26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154827"/>
            <a:ext cx="2438400" cy="291431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8" name="Rectangle 2" descr="Wide upward diagonal">
            <a:extLst>
              <a:ext uri="{FF2B5EF4-FFF2-40B4-BE49-F238E27FC236}">
                <a16:creationId xmlns:a16="http://schemas.microsoft.com/office/drawing/2014/main" id="{DB9676C2-6B10-4098-B116-0F63A7C7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520" y="1169577"/>
            <a:ext cx="2438400" cy="241405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08B43428-84CD-4BC0-ADFA-48241F30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520" y="1158539"/>
            <a:ext cx="2438400" cy="192228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heaping helping of good luck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471206" cy="4557078"/>
          </a:xfrm>
        </p:spPr>
        <p:txBody>
          <a:bodyPr>
            <a:normAutofit/>
          </a:bodyPr>
          <a:lstStyle/>
          <a:p>
            <a:r>
              <a:rPr lang="en-US" dirty="0"/>
              <a:t>Allocations could happen in a nice order.</a:t>
            </a:r>
          </a:p>
          <a:p>
            <a:endParaRPr lang="en-US" dirty="0"/>
          </a:p>
          <a:p>
            <a:r>
              <a:rPr lang="en-US" dirty="0"/>
              <a:t>When something is allocated, it can be allocated after everything else.</a:t>
            </a:r>
          </a:p>
          <a:p>
            <a:endParaRPr lang="en-US" dirty="0"/>
          </a:p>
          <a:p>
            <a:r>
              <a:rPr lang="en-US" dirty="0"/>
              <a:t>When freed, it makes room for new things.</a:t>
            </a:r>
          </a:p>
          <a:p>
            <a:pPr lvl="1"/>
            <a:endParaRPr lang="en-US" dirty="0"/>
          </a:p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IF ONLY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 mean, it’s possible… but like…</a:t>
            </a:r>
          </a:p>
          <a:p>
            <a:pPr lvl="2"/>
            <a:r>
              <a:rPr lang="en-US" dirty="0"/>
              <a:t>the heap and stack are different things for a reason.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06542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913565"/>
            <a:ext cx="2438400" cy="38620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559297"/>
            <a:ext cx="2438400" cy="36322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06914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4855265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01" y="4509293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07866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94074-EF5A-4CFF-8E2E-65A199F5D052}"/>
              </a:ext>
            </a:extLst>
          </p:cNvPr>
          <p:cNvSpPr/>
          <p:nvPr/>
        </p:nvSpPr>
        <p:spPr>
          <a:xfrm>
            <a:off x="6421614" y="357736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3433F3-37FA-420E-8BDC-15F82ECF62A6}"/>
              </a:ext>
            </a:extLst>
          </p:cNvPr>
          <p:cNvSpPr/>
          <p:nvPr/>
        </p:nvSpPr>
        <p:spPr>
          <a:xfrm>
            <a:off x="6421614" y="308979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7" grpId="0" uiExpand="1" build="p"/>
      <p:bldP spid="32" grpId="0" animBg="1"/>
      <p:bldP spid="32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 descr="Wide upward diagonal">
            <a:extLst>
              <a:ext uri="{FF2B5EF4-FFF2-40B4-BE49-F238E27FC236}">
                <a16:creationId xmlns:a16="http://schemas.microsoft.com/office/drawing/2014/main" id="{E851E30D-26BE-492D-A0C6-894192D3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174670"/>
            <a:ext cx="2438400" cy="290850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7" name="Rectangle 2" descr="Wide upward diagonal">
            <a:extLst>
              <a:ext uri="{FF2B5EF4-FFF2-40B4-BE49-F238E27FC236}">
                <a16:creationId xmlns:a16="http://schemas.microsoft.com/office/drawing/2014/main" id="{5B8CE81E-3119-42B9-8C9F-3ACEBD52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997" y="1169576"/>
            <a:ext cx="2438400" cy="151624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102" name="Rectangle 2" descr="Wide upward diagonal">
            <a:extLst>
              <a:ext uri="{FF2B5EF4-FFF2-40B4-BE49-F238E27FC236}">
                <a16:creationId xmlns:a16="http://schemas.microsoft.com/office/drawing/2014/main" id="{4F3CBBEB-3216-497B-B042-3762101A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091" y="1176681"/>
            <a:ext cx="2438400" cy="177377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99" name="Rectangle 2" descr="Wide upward diagonal">
            <a:extLst>
              <a:ext uri="{FF2B5EF4-FFF2-40B4-BE49-F238E27FC236}">
                <a16:creationId xmlns:a16="http://schemas.microsoft.com/office/drawing/2014/main" id="{F8CD9336-8D0F-4267-A797-9D2E0ED86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851" y="1176680"/>
            <a:ext cx="2438400" cy="226555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97" name="Rectangle 2" descr="Wide upward diagonal">
            <a:extLst>
              <a:ext uri="{FF2B5EF4-FFF2-40B4-BE49-F238E27FC236}">
                <a16:creationId xmlns:a16="http://schemas.microsoft.com/office/drawing/2014/main" id="{C6FBCA55-B4CD-4A38-8C63-678C45DC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520" y="1169577"/>
            <a:ext cx="2438400" cy="241405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potholes… as annoying as real ones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471206" cy="4557078"/>
          </a:xfrm>
        </p:spPr>
        <p:txBody>
          <a:bodyPr>
            <a:normAutofit/>
          </a:bodyPr>
          <a:lstStyle/>
          <a:p>
            <a:r>
              <a:rPr lang="en-US" dirty="0"/>
              <a:t>Small allocations interfere with large ones.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small gaps interfere with allocation, this is called </a:t>
            </a:r>
            <a:r>
              <a:rPr lang="en-US" i="1" dirty="0">
                <a:solidFill>
                  <a:srgbClr val="4C6FA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fragmentation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146601"/>
            <a:ext cx="2438400" cy="290850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06542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2" descr="Wide upward diagonal">
            <a:extLst>
              <a:ext uri="{FF2B5EF4-FFF2-40B4-BE49-F238E27FC236}">
                <a16:creationId xmlns:a16="http://schemas.microsoft.com/office/drawing/2014/main" id="{61B1F44F-D42F-49EE-AA10-9CFCA6F7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649" y="1164705"/>
            <a:ext cx="2438400" cy="151624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memory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913565"/>
            <a:ext cx="2438400" cy="38620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559297"/>
            <a:ext cx="2438400" cy="36322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06914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4855265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01" y="4509293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07866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E3BE55-3D1F-41D2-8D36-E11D9E453D27}"/>
              </a:ext>
            </a:extLst>
          </p:cNvPr>
          <p:cNvGrpSpPr/>
          <p:nvPr/>
        </p:nvGrpSpPr>
        <p:grpSpPr>
          <a:xfrm>
            <a:off x="1511640" y="3190323"/>
            <a:ext cx="355283" cy="547742"/>
            <a:chOff x="2852760" y="3289383"/>
            <a:chExt cx="355283" cy="547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138225-C58A-4B72-B0BF-B8D92F62E95F}"/>
                </a:ext>
              </a:extLst>
            </p:cNvPr>
            <p:cNvSpPr/>
            <p:nvPr/>
          </p:nvSpPr>
          <p:spPr>
            <a:xfrm>
              <a:off x="2852760" y="3289383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7F97A5-2CEB-4505-8136-52744C9CF958}"/>
                </a:ext>
              </a:extLst>
            </p:cNvPr>
            <p:cNvSpPr/>
            <p:nvPr/>
          </p:nvSpPr>
          <p:spPr>
            <a:xfrm>
              <a:off x="2852760" y="3478985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0A826E-07CC-4F9A-9853-5D15F22EE81C}"/>
                </a:ext>
              </a:extLst>
            </p:cNvPr>
            <p:cNvSpPr/>
            <p:nvPr/>
          </p:nvSpPr>
          <p:spPr>
            <a:xfrm>
              <a:off x="3040403" y="3478985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F565A6-6911-468A-B312-DCC387D49487}"/>
                </a:ext>
              </a:extLst>
            </p:cNvPr>
            <p:cNvSpPr/>
            <p:nvPr/>
          </p:nvSpPr>
          <p:spPr>
            <a:xfrm>
              <a:off x="3040403" y="3669485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2DFEA9-AB93-44CA-852D-F965A136881D}"/>
              </a:ext>
            </a:extLst>
          </p:cNvPr>
          <p:cNvSpPr txBox="1"/>
          <p:nvPr/>
        </p:nvSpPr>
        <p:spPr>
          <a:xfrm>
            <a:off x="3505232" y="3496482"/>
            <a:ext cx="42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CF848AE-8561-4460-85C7-47C67AC3F45A}"/>
              </a:ext>
            </a:extLst>
          </p:cNvPr>
          <p:cNvGrpSpPr/>
          <p:nvPr/>
        </p:nvGrpSpPr>
        <p:grpSpPr>
          <a:xfrm>
            <a:off x="663891" y="2529524"/>
            <a:ext cx="2062163" cy="2877453"/>
            <a:chOff x="2005011" y="2628584"/>
            <a:chExt cx="2062163" cy="287745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C53B927-6962-4DFB-9CA6-FEC11D6B980F}"/>
                </a:ext>
              </a:extLst>
            </p:cNvPr>
            <p:cNvSpPr/>
            <p:nvPr/>
          </p:nvSpPr>
          <p:spPr>
            <a:xfrm>
              <a:off x="3042784" y="5103313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8C7988-CEB6-4607-AFB6-ED8F8FD1E32D}"/>
                </a:ext>
              </a:extLst>
            </p:cNvPr>
            <p:cNvSpPr/>
            <p:nvPr/>
          </p:nvSpPr>
          <p:spPr>
            <a:xfrm>
              <a:off x="3235688" y="5103313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7BAA60-BCFF-4513-AE2E-008573F00C19}"/>
                </a:ext>
              </a:extLst>
            </p:cNvPr>
            <p:cNvSpPr/>
            <p:nvPr/>
          </p:nvSpPr>
          <p:spPr>
            <a:xfrm>
              <a:off x="3235688" y="5293558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D275AB-1F4D-4179-B12A-68C26C45F067}"/>
                </a:ext>
              </a:extLst>
            </p:cNvPr>
            <p:cNvSpPr/>
            <p:nvPr/>
          </p:nvSpPr>
          <p:spPr>
            <a:xfrm>
              <a:off x="3043306" y="5293558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60D2D1-EE01-404A-99CE-D13BEDD0DE00}"/>
                </a:ext>
              </a:extLst>
            </p:cNvPr>
            <p:cNvSpPr/>
            <p:nvPr/>
          </p:nvSpPr>
          <p:spPr>
            <a:xfrm>
              <a:off x="2849880" y="5105406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5339906-F1AC-4B9D-A1F8-CB4562A1CBDB}"/>
                </a:ext>
              </a:extLst>
            </p:cNvPr>
            <p:cNvSpPr/>
            <p:nvPr/>
          </p:nvSpPr>
          <p:spPr>
            <a:xfrm>
              <a:off x="2849880" y="5293558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31E745-B851-4F0F-BC6B-AEF71D989FE7}"/>
                </a:ext>
              </a:extLst>
            </p:cNvPr>
            <p:cNvSpPr/>
            <p:nvPr/>
          </p:nvSpPr>
          <p:spPr>
            <a:xfrm>
              <a:off x="2656358" y="5293558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F40577-A4D9-4892-B633-AD21E5C6F310}"/>
                </a:ext>
              </a:extLst>
            </p:cNvPr>
            <p:cNvSpPr/>
            <p:nvPr/>
          </p:nvSpPr>
          <p:spPr>
            <a:xfrm>
              <a:off x="2656358" y="5104757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F10FA9-721D-4315-A215-EA12B31B442D}"/>
                </a:ext>
              </a:extLst>
            </p:cNvPr>
            <p:cNvSpPr/>
            <p:nvPr/>
          </p:nvSpPr>
          <p:spPr>
            <a:xfrm>
              <a:off x="2656953" y="4910588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C078FE-DA99-4FCE-9D29-F33AF7660C0C}"/>
                </a:ext>
              </a:extLst>
            </p:cNvPr>
            <p:cNvSpPr/>
            <p:nvPr/>
          </p:nvSpPr>
          <p:spPr>
            <a:xfrm>
              <a:off x="2849880" y="4912969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5EE439-9E03-4035-B2F8-CD10CA798F39}"/>
                </a:ext>
              </a:extLst>
            </p:cNvPr>
            <p:cNvSpPr/>
            <p:nvPr/>
          </p:nvSpPr>
          <p:spPr>
            <a:xfrm>
              <a:off x="2849880" y="4720055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858107-F3CF-4BF6-817C-D69B516011E6}"/>
                </a:ext>
              </a:extLst>
            </p:cNvPr>
            <p:cNvSpPr/>
            <p:nvPr/>
          </p:nvSpPr>
          <p:spPr>
            <a:xfrm>
              <a:off x="2466001" y="5293558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447635A-28B9-43C4-A150-5327BE083907}"/>
                </a:ext>
              </a:extLst>
            </p:cNvPr>
            <p:cNvSpPr/>
            <p:nvPr/>
          </p:nvSpPr>
          <p:spPr>
            <a:xfrm>
              <a:off x="2466001" y="5105487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125E455-9108-46C8-92CC-B328701FA065}"/>
                </a:ext>
              </a:extLst>
            </p:cNvPr>
            <p:cNvSpPr/>
            <p:nvPr/>
          </p:nvSpPr>
          <p:spPr>
            <a:xfrm>
              <a:off x="2466001" y="4912591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20AFC42-648B-46D0-9AFB-E3ECCD1282D8}"/>
                </a:ext>
              </a:extLst>
            </p:cNvPr>
            <p:cNvSpPr/>
            <p:nvPr/>
          </p:nvSpPr>
          <p:spPr>
            <a:xfrm>
              <a:off x="2466001" y="4719695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DDA5691-7A9D-424D-A288-4C335C6403A6}"/>
                </a:ext>
              </a:extLst>
            </p:cNvPr>
            <p:cNvSpPr/>
            <p:nvPr/>
          </p:nvSpPr>
          <p:spPr>
            <a:xfrm>
              <a:off x="2656953" y="4719695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A24798E-D0C6-4FC2-AF20-B463380266E7}"/>
                </a:ext>
              </a:extLst>
            </p:cNvPr>
            <p:cNvSpPr/>
            <p:nvPr/>
          </p:nvSpPr>
          <p:spPr>
            <a:xfrm>
              <a:off x="2085054" y="4914568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303263C-E7E3-42E3-808C-AF9FB0C9D2B5}"/>
                </a:ext>
              </a:extLst>
            </p:cNvPr>
            <p:cNvSpPr/>
            <p:nvPr/>
          </p:nvSpPr>
          <p:spPr>
            <a:xfrm>
              <a:off x="2085054" y="5104170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A3F0E4-4744-49CC-A5A6-BB9851154373}"/>
                </a:ext>
              </a:extLst>
            </p:cNvPr>
            <p:cNvSpPr/>
            <p:nvPr/>
          </p:nvSpPr>
          <p:spPr>
            <a:xfrm>
              <a:off x="2275078" y="5104170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D2C5D9-0AD7-4990-9524-82FFD6ACC838}"/>
                </a:ext>
              </a:extLst>
            </p:cNvPr>
            <p:cNvSpPr/>
            <p:nvPr/>
          </p:nvSpPr>
          <p:spPr>
            <a:xfrm>
              <a:off x="2275078" y="5291495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0D45FB-F4F0-4C1A-845A-2A68AFC04A69}"/>
                </a:ext>
              </a:extLst>
            </p:cNvPr>
            <p:cNvSpPr/>
            <p:nvPr/>
          </p:nvSpPr>
          <p:spPr>
            <a:xfrm>
              <a:off x="2085054" y="4528708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7F071B-711B-444A-89B7-E621BC22690D}"/>
                </a:ext>
              </a:extLst>
            </p:cNvPr>
            <p:cNvSpPr/>
            <p:nvPr/>
          </p:nvSpPr>
          <p:spPr>
            <a:xfrm>
              <a:off x="2085054" y="4720691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C018FE1-A0B4-4DD9-AB8C-9A178E9672FE}"/>
                </a:ext>
              </a:extLst>
            </p:cNvPr>
            <p:cNvSpPr/>
            <p:nvPr/>
          </p:nvSpPr>
          <p:spPr>
            <a:xfrm>
              <a:off x="2275078" y="4720691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C9E9D15-1B39-42E5-B4F2-06594B3D1FA5}"/>
                </a:ext>
              </a:extLst>
            </p:cNvPr>
            <p:cNvSpPr/>
            <p:nvPr/>
          </p:nvSpPr>
          <p:spPr>
            <a:xfrm>
              <a:off x="2275078" y="4913572"/>
              <a:ext cx="167640" cy="16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7AB33BD-8FAB-4ABB-9315-A14E53304A2E}"/>
                </a:ext>
              </a:extLst>
            </p:cNvPr>
            <p:cNvSpPr/>
            <p:nvPr/>
          </p:nvSpPr>
          <p:spPr>
            <a:xfrm>
              <a:off x="2273056" y="4530195"/>
              <a:ext cx="167640" cy="16764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7F69671-0E3A-458E-A35F-2E0C479B156A}"/>
                </a:ext>
              </a:extLst>
            </p:cNvPr>
            <p:cNvSpPr/>
            <p:nvPr/>
          </p:nvSpPr>
          <p:spPr>
            <a:xfrm>
              <a:off x="2084891" y="4339662"/>
              <a:ext cx="167640" cy="16764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B4DE31-7015-4E3B-9943-419F390D074B}"/>
                </a:ext>
              </a:extLst>
            </p:cNvPr>
            <p:cNvSpPr/>
            <p:nvPr/>
          </p:nvSpPr>
          <p:spPr>
            <a:xfrm>
              <a:off x="2273056" y="4339662"/>
              <a:ext cx="167640" cy="16764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6BE558-4A5D-426B-8EDD-787EC7E3DC67}"/>
                </a:ext>
              </a:extLst>
            </p:cNvPr>
            <p:cNvSpPr/>
            <p:nvPr/>
          </p:nvSpPr>
          <p:spPr>
            <a:xfrm>
              <a:off x="2273056" y="4149129"/>
              <a:ext cx="167640" cy="167640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F24C07-B424-4325-9CE9-30EA1E87FD7D}"/>
                </a:ext>
              </a:extLst>
            </p:cNvPr>
            <p:cNvSpPr/>
            <p:nvPr/>
          </p:nvSpPr>
          <p:spPr>
            <a:xfrm>
              <a:off x="3428472" y="5105406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ACF8D8E-7C85-4F26-B142-7BA3E4377AFB}"/>
                </a:ext>
              </a:extLst>
            </p:cNvPr>
            <p:cNvSpPr/>
            <p:nvPr/>
          </p:nvSpPr>
          <p:spPr>
            <a:xfrm>
              <a:off x="3428472" y="5293558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28EEE8-DFEB-4FC6-A288-140AC8651A5D}"/>
                </a:ext>
              </a:extLst>
            </p:cNvPr>
            <p:cNvSpPr/>
            <p:nvPr/>
          </p:nvSpPr>
          <p:spPr>
            <a:xfrm>
              <a:off x="3428472" y="4912969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25A9BC5-6839-4E0F-BBDE-DCAF088F9C56}"/>
                </a:ext>
              </a:extLst>
            </p:cNvPr>
            <p:cNvSpPr/>
            <p:nvPr/>
          </p:nvSpPr>
          <p:spPr>
            <a:xfrm>
              <a:off x="3428472" y="4720055"/>
              <a:ext cx="167640" cy="167640"/>
            </a:xfrm>
            <a:prstGeom prst="rect">
              <a:avLst/>
            </a:prstGeom>
            <a:solidFill>
              <a:srgbClr val="C38BBF"/>
            </a:solidFill>
            <a:ln>
              <a:solidFill>
                <a:srgbClr val="9D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1BC366C-1869-4BC0-B8ED-E7A0C8E1E7C2}"/>
                </a:ext>
              </a:extLst>
            </p:cNvPr>
            <p:cNvSpPr/>
            <p:nvPr/>
          </p:nvSpPr>
          <p:spPr>
            <a:xfrm>
              <a:off x="3429613" y="4330138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7BE465E-F17E-4669-9738-0E856894A6CE}"/>
                </a:ext>
              </a:extLst>
            </p:cNvPr>
            <p:cNvSpPr/>
            <p:nvPr/>
          </p:nvSpPr>
          <p:spPr>
            <a:xfrm>
              <a:off x="3624898" y="4330138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C2347C-FE0A-4884-9593-8C09F7124BF3}"/>
                </a:ext>
              </a:extLst>
            </p:cNvPr>
            <p:cNvSpPr/>
            <p:nvPr/>
          </p:nvSpPr>
          <p:spPr>
            <a:xfrm>
              <a:off x="3624898" y="4525145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805CE58-267B-441C-A970-ED8858247536}"/>
                </a:ext>
              </a:extLst>
            </p:cNvPr>
            <p:cNvSpPr/>
            <p:nvPr/>
          </p:nvSpPr>
          <p:spPr>
            <a:xfrm>
              <a:off x="3429658" y="4522764"/>
              <a:ext cx="167640" cy="167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1935E3F-F022-45EF-AB16-A6227962775B}"/>
                </a:ext>
              </a:extLst>
            </p:cNvPr>
            <p:cNvSpPr/>
            <p:nvPr/>
          </p:nvSpPr>
          <p:spPr>
            <a:xfrm>
              <a:off x="3818264" y="4718347"/>
              <a:ext cx="167640" cy="167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AFC0012-107D-428F-AA48-6ED337CF09CF}"/>
                </a:ext>
              </a:extLst>
            </p:cNvPr>
            <p:cNvSpPr/>
            <p:nvPr/>
          </p:nvSpPr>
          <p:spPr>
            <a:xfrm>
              <a:off x="3816478" y="4525433"/>
              <a:ext cx="167640" cy="167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EFF5603-5457-436E-90CD-B36ADE2C1786}"/>
                </a:ext>
              </a:extLst>
            </p:cNvPr>
            <p:cNvSpPr/>
            <p:nvPr/>
          </p:nvSpPr>
          <p:spPr>
            <a:xfrm>
              <a:off x="3816478" y="4330138"/>
              <a:ext cx="167640" cy="167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CAF7732-CAF0-4DB9-9D03-A79361AF3F79}"/>
                </a:ext>
              </a:extLst>
            </p:cNvPr>
            <p:cNvSpPr/>
            <p:nvPr/>
          </p:nvSpPr>
          <p:spPr>
            <a:xfrm>
              <a:off x="3622668" y="4718347"/>
              <a:ext cx="167640" cy="167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9768531-5EBE-4ABF-A8ED-52C4A12A5D25}"/>
                </a:ext>
              </a:extLst>
            </p:cNvPr>
            <p:cNvSpPr/>
            <p:nvPr/>
          </p:nvSpPr>
          <p:spPr>
            <a:xfrm>
              <a:off x="3818134" y="4912969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AD4468A-D8EF-4FB6-B1FB-5A763C168D3E}"/>
                </a:ext>
              </a:extLst>
            </p:cNvPr>
            <p:cNvSpPr/>
            <p:nvPr/>
          </p:nvSpPr>
          <p:spPr>
            <a:xfrm>
              <a:off x="3622420" y="5293558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9FB0A44-D3F1-4AE3-AF7E-49F28A42F9BE}"/>
                </a:ext>
              </a:extLst>
            </p:cNvPr>
            <p:cNvSpPr/>
            <p:nvPr/>
          </p:nvSpPr>
          <p:spPr>
            <a:xfrm>
              <a:off x="3622420" y="5103106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C1CE77F-E1AA-41BD-898A-C459817464E0}"/>
                </a:ext>
              </a:extLst>
            </p:cNvPr>
            <p:cNvSpPr/>
            <p:nvPr/>
          </p:nvSpPr>
          <p:spPr>
            <a:xfrm>
              <a:off x="3622420" y="4912591"/>
              <a:ext cx="167640" cy="167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BD86F7-AFD8-4EC5-98D9-A1EC45BBC1EF}"/>
                </a:ext>
              </a:extLst>
            </p:cNvPr>
            <p:cNvCxnSpPr/>
            <p:nvPr/>
          </p:nvCxnSpPr>
          <p:spPr>
            <a:xfrm>
              <a:off x="2025014" y="2628584"/>
              <a:ext cx="0" cy="287745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EFB0FA2-2224-4749-B6FE-55D14979E639}"/>
                </a:ext>
              </a:extLst>
            </p:cNvPr>
            <p:cNvCxnSpPr/>
            <p:nvPr/>
          </p:nvCxnSpPr>
          <p:spPr>
            <a:xfrm>
              <a:off x="4047175" y="2628584"/>
              <a:ext cx="0" cy="287745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6279699-33E1-4EFF-B56E-C456E37003CF}"/>
                </a:ext>
              </a:extLst>
            </p:cNvPr>
            <p:cNvCxnSpPr>
              <a:cxnSpLocks/>
            </p:cNvCxnSpPr>
            <p:nvPr/>
          </p:nvCxnSpPr>
          <p:spPr>
            <a:xfrm>
              <a:off x="2005011" y="5506037"/>
              <a:ext cx="2062163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14E04CC-5F43-40D9-97B5-1783AD276F56}"/>
              </a:ext>
            </a:extLst>
          </p:cNvPr>
          <p:cNvGrpSpPr/>
          <p:nvPr/>
        </p:nvGrpSpPr>
        <p:grpSpPr>
          <a:xfrm>
            <a:off x="3162575" y="2943880"/>
            <a:ext cx="1110869" cy="523220"/>
            <a:chOff x="4503695" y="3042940"/>
            <a:chExt cx="1110869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640F3C-470A-469D-88E2-F41153573873}"/>
                </a:ext>
              </a:extLst>
            </p:cNvPr>
            <p:cNvSpPr txBox="1"/>
            <p:nvPr/>
          </p:nvSpPr>
          <p:spPr>
            <a:xfrm>
              <a:off x="4504965" y="3042940"/>
              <a:ext cx="1109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Marcellus SC" panose="020E0602050203020307" pitchFamily="34" charset="0"/>
                </a:rPr>
                <a:t>Next</a:t>
              </a:r>
            </a:p>
            <a:p>
              <a:pPr algn="ctr"/>
              <a:r>
                <a:rPr lang="en-US" sz="1400" dirty="0">
                  <a:latin typeface="Marcellus SC" panose="020E0602050203020307" pitchFamily="34" charset="0"/>
                </a:rPr>
                <a:t>Allocation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F0F90AB-FB38-4E5B-A3B3-45DA63BF1116}"/>
                </a:ext>
              </a:extLst>
            </p:cNvPr>
            <p:cNvCxnSpPr/>
            <p:nvPr/>
          </p:nvCxnSpPr>
          <p:spPr>
            <a:xfrm>
              <a:off x="4504965" y="3566160"/>
              <a:ext cx="110959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1587044-157E-4F0D-95C7-59A2BC966117}"/>
                </a:ext>
              </a:extLst>
            </p:cNvPr>
            <p:cNvCxnSpPr/>
            <p:nvPr/>
          </p:nvCxnSpPr>
          <p:spPr>
            <a:xfrm>
              <a:off x="4503695" y="3543300"/>
              <a:ext cx="110959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A2A5ECEE-713A-4151-9D37-440C17DC0F9F}"/>
              </a:ext>
            </a:extLst>
          </p:cNvPr>
          <p:cNvSpPr txBox="1"/>
          <p:nvPr/>
        </p:nvSpPr>
        <p:spPr>
          <a:xfrm rot="20087626">
            <a:off x="1094249" y="283833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C8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Ugh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727B44-7BA2-4BDC-A16F-02E54748B454}"/>
              </a:ext>
            </a:extLst>
          </p:cNvPr>
          <p:cNvSpPr txBox="1"/>
          <p:nvPr/>
        </p:nvSpPr>
        <p:spPr>
          <a:xfrm rot="2056750">
            <a:off x="639339" y="5198214"/>
            <a:ext cx="3513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FF7C8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Ugh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10C7ABE-BA08-4C20-B619-B4F9F5EB6723}"/>
              </a:ext>
            </a:extLst>
          </p:cNvPr>
          <p:cNvSpPr txBox="1"/>
          <p:nvPr/>
        </p:nvSpPr>
        <p:spPr>
          <a:xfrm rot="16200000">
            <a:off x="2343541" y="5061263"/>
            <a:ext cx="434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7C8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Ugh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AE06480-1C9B-43FC-A6F4-8A1C159B21A2}"/>
              </a:ext>
            </a:extLst>
          </p:cNvPr>
          <p:cNvSpPr/>
          <p:nvPr/>
        </p:nvSpPr>
        <p:spPr>
          <a:xfrm>
            <a:off x="6421614" y="357736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67034F-3535-4D08-8160-1E702A7D1BE4}"/>
              </a:ext>
            </a:extLst>
          </p:cNvPr>
          <p:cNvSpPr/>
          <p:nvPr/>
        </p:nvSpPr>
        <p:spPr>
          <a:xfrm>
            <a:off x="6421614" y="344424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23240D8-0990-4A8D-9C44-E28BF64E7AC6}"/>
              </a:ext>
            </a:extLst>
          </p:cNvPr>
          <p:cNvSpPr/>
          <p:nvPr/>
        </p:nvSpPr>
        <p:spPr>
          <a:xfrm>
            <a:off x="6421614" y="2960950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A694CA6-2DDB-47E1-85FC-AD3A0379037B}"/>
              </a:ext>
            </a:extLst>
          </p:cNvPr>
          <p:cNvSpPr txBox="1"/>
          <p:nvPr/>
        </p:nvSpPr>
        <p:spPr>
          <a:xfrm>
            <a:off x="5237374" y="33118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free()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53F6355-01B1-4B9D-86E0-A0A6628AF417}"/>
              </a:ext>
            </a:extLst>
          </p:cNvPr>
          <p:cNvCxnSpPr>
            <a:cxnSpLocks/>
          </p:cNvCxnSpPr>
          <p:nvPr/>
        </p:nvCxnSpPr>
        <p:spPr>
          <a:xfrm flipV="1">
            <a:off x="6094140" y="3513007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3FDA88-F232-41CF-AE37-592B109FF9AA}"/>
              </a:ext>
            </a:extLst>
          </p:cNvPr>
          <p:cNvSpPr/>
          <p:nvPr/>
        </p:nvSpPr>
        <p:spPr>
          <a:xfrm>
            <a:off x="6421614" y="2687918"/>
            <a:ext cx="2438400" cy="284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7FC734-4F3F-480A-9B5A-8D730EB7269A}"/>
              </a:ext>
            </a:extLst>
          </p:cNvPr>
          <p:cNvSpPr txBox="1"/>
          <p:nvPr/>
        </p:nvSpPr>
        <p:spPr>
          <a:xfrm>
            <a:off x="5006541" y="26115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malloc()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B2D587C-7E4F-46A7-81D4-406D1688C1C1}"/>
              </a:ext>
            </a:extLst>
          </p:cNvPr>
          <p:cNvCxnSpPr>
            <a:cxnSpLocks/>
          </p:cNvCxnSpPr>
          <p:nvPr/>
        </p:nvCxnSpPr>
        <p:spPr>
          <a:xfrm flipV="1">
            <a:off x="6094140" y="2830277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074ABDC-E56A-4FFD-9B43-565463D8B0A1}"/>
              </a:ext>
            </a:extLst>
          </p:cNvPr>
          <p:cNvSpPr txBox="1"/>
          <p:nvPr/>
        </p:nvSpPr>
        <p:spPr>
          <a:xfrm>
            <a:off x="3139666" y="4621411"/>
            <a:ext cx="2874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if we had omniscience of future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allocations, we could avoid this…</a:t>
            </a:r>
            <a:b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but we can’t know ahead of time!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5F8246D-5CB4-4287-A7EE-CCD63B6B8869}"/>
              </a:ext>
            </a:extLst>
          </p:cNvPr>
          <p:cNvCxnSpPr>
            <a:cxnSpLocks/>
          </p:cNvCxnSpPr>
          <p:nvPr/>
        </p:nvCxnSpPr>
        <p:spPr>
          <a:xfrm flipH="1" flipV="1">
            <a:off x="2971972" y="4486119"/>
            <a:ext cx="162298" cy="1421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2" grpId="0" animBg="1"/>
      <p:bldP spid="102" grpId="1" animBg="1"/>
      <p:bldP spid="99" grpId="0" animBg="1"/>
      <p:bldP spid="99" grpId="1" animBg="1"/>
      <p:bldP spid="97" grpId="0" animBg="1"/>
      <p:bldP spid="97" grpId="1" animBg="1"/>
      <p:bldP spid="7" grpId="0" uiExpand="1" build="p"/>
      <p:bldP spid="21" grpId="0" animBg="1"/>
      <p:bldP spid="116" grpId="0" animBg="1"/>
      <p:bldP spid="8" grpId="0"/>
      <p:bldP spid="93" grpId="0"/>
      <p:bldP spid="94" grpId="0"/>
      <p:bldP spid="95" grpId="0"/>
      <p:bldP spid="96" grpId="0" animBg="1"/>
      <p:bldP spid="98" grpId="0" animBg="1"/>
      <p:bldP spid="98" grpId="1" animBg="1"/>
      <p:bldP spid="100" grpId="0" animBg="1"/>
      <p:bldP spid="103" grpId="0"/>
      <p:bldP spid="106" grpId="0" animBg="1"/>
      <p:bldP spid="108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 descr="Wide upward diagonal">
            <a:extLst>
              <a:ext uri="{FF2B5EF4-FFF2-40B4-BE49-F238E27FC236}">
                <a16:creationId xmlns:a16="http://schemas.microsoft.com/office/drawing/2014/main" id="{41968B67-C276-4EA8-B264-B408CC5B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154827"/>
            <a:ext cx="2438400" cy="2908505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07879-A1ED-4E7E-A466-F64F5E1C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worst case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23C2E-6AE3-4B4F-8CE6-A4864FE2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5930454" cy="4557078"/>
          </a:xfrm>
        </p:spPr>
        <p:txBody>
          <a:bodyPr>
            <a:normAutofit/>
          </a:bodyPr>
          <a:lstStyle/>
          <a:p>
            <a:r>
              <a:rPr lang="en-US" dirty="0"/>
              <a:t>When you allocate a lot of small things…</a:t>
            </a:r>
          </a:p>
          <a:p>
            <a:pPr lvl="1"/>
            <a:r>
              <a:rPr lang="en-US" dirty="0"/>
              <a:t>Free every other one…</a:t>
            </a:r>
          </a:p>
          <a:p>
            <a:pPr lvl="1"/>
            <a:r>
              <a:rPr lang="en-US" dirty="0"/>
              <a:t>And then attempt to allocate a bigger thing…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 though there is technically enough memory…</a:t>
            </a:r>
          </a:p>
          <a:p>
            <a:pPr lvl="1"/>
            <a:r>
              <a:rPr lang="en-US" dirty="0"/>
              <a:t>There is no continuous space.</a:t>
            </a:r>
          </a:p>
          <a:p>
            <a:pPr lvl="1"/>
            <a:r>
              <a:rPr lang="en-US" dirty="0"/>
              <a:t>Therefore, our naïve</a:t>
            </a:r>
            <a:r>
              <a:rPr lang="en-US" dirty="0">
                <a:latin typeface="Inconsolata" panose="020B0609030003000000" pitchFamily="49" charset="0"/>
              </a:rPr>
              <a:t> malloc </a:t>
            </a:r>
            <a:r>
              <a:rPr lang="en-US" dirty="0"/>
              <a:t>will fail.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have to come up with some strategy.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760F9-2614-470F-BBE6-94C7A326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26EC8-D00F-49E5-9FFD-AF0F9D9C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ADB359-2959-49A0-A666-526998645C35}"/>
              </a:ext>
            </a:extLst>
          </p:cNvPr>
          <p:cNvSpPr/>
          <p:nvPr/>
        </p:nvSpPr>
        <p:spPr>
          <a:xfrm>
            <a:off x="6431140" y="809990"/>
            <a:ext cx="2438400" cy="33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319D5-8F3D-499C-8A91-CCF98CED2DD2}"/>
              </a:ext>
            </a:extLst>
          </p:cNvPr>
          <p:cNvSpPr/>
          <p:nvPr/>
        </p:nvSpPr>
        <p:spPr>
          <a:xfrm>
            <a:off x="6426377" y="4065428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235594F-D80A-418A-ACA9-E6CDF46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792476"/>
            <a:ext cx="2438400" cy="450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73FFF0C-CC40-4EBD-8F98-52BAA752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913565"/>
            <a:ext cx="2438400" cy="38620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C57AA34-7AFE-4A98-987F-C899396E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4559297"/>
            <a:ext cx="2438400" cy="36322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8996A220-8FD2-4841-8B2F-5C632CC3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406914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DBF0D1F-A797-4656-9CB3-297D85E09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377" y="1161091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E2901A6-5635-4C69-9A8F-3C6B416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4855265"/>
            <a:ext cx="8418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8CCE447B-7EE4-4B91-9798-D6D1F833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701" y="4509293"/>
            <a:ext cx="15792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static data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702EFBD-D86A-4BE3-AB09-FB9A9A359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76" y="4078665"/>
            <a:ext cx="8435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heap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E007B186-BD42-4A5A-B2C8-8BB5F54D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037" y="758250"/>
            <a:ext cx="8851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400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A5A1C8E-13E5-4AA6-B86E-1EFA30C5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CD862-913F-4695-A047-AA8D5C7BBF7E}"/>
              </a:ext>
            </a:extLst>
          </p:cNvPr>
          <p:cNvSpPr/>
          <p:nvPr/>
        </p:nvSpPr>
        <p:spPr>
          <a:xfrm>
            <a:off x="6421614" y="395478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5C693A-9D4E-45E0-80A8-9C85DFF81632}"/>
              </a:ext>
            </a:extLst>
          </p:cNvPr>
          <p:cNvSpPr/>
          <p:nvPr/>
        </p:nvSpPr>
        <p:spPr>
          <a:xfrm>
            <a:off x="6421614" y="3663872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74282-B78C-4667-AAD7-00C76FEE6FFD}"/>
              </a:ext>
            </a:extLst>
          </p:cNvPr>
          <p:cNvSpPr/>
          <p:nvPr/>
        </p:nvSpPr>
        <p:spPr>
          <a:xfrm>
            <a:off x="6421614" y="3374033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C055F1-4C90-4FFB-9C4D-78976E6AB272}"/>
              </a:ext>
            </a:extLst>
          </p:cNvPr>
          <p:cNvSpPr/>
          <p:nvPr/>
        </p:nvSpPr>
        <p:spPr>
          <a:xfrm>
            <a:off x="6421614" y="3089739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D191CE-616A-4AE5-A7B4-017610E1F4AA}"/>
              </a:ext>
            </a:extLst>
          </p:cNvPr>
          <p:cNvSpPr/>
          <p:nvPr/>
        </p:nvSpPr>
        <p:spPr>
          <a:xfrm>
            <a:off x="6421614" y="2805231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3A5CA6-AFE5-442F-804B-1B49B8065C0B}"/>
              </a:ext>
            </a:extLst>
          </p:cNvPr>
          <p:cNvSpPr/>
          <p:nvPr/>
        </p:nvSpPr>
        <p:spPr>
          <a:xfrm>
            <a:off x="6421614" y="250815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9DA5D3-8D14-4532-BCCC-B5252A6C1190}"/>
              </a:ext>
            </a:extLst>
          </p:cNvPr>
          <p:cNvSpPr/>
          <p:nvPr/>
        </p:nvSpPr>
        <p:spPr>
          <a:xfrm>
            <a:off x="6421614" y="2201560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00439-0FAC-4FBE-9F5F-6DD3F82002A4}"/>
              </a:ext>
            </a:extLst>
          </p:cNvPr>
          <p:cNvSpPr/>
          <p:nvPr/>
        </p:nvSpPr>
        <p:spPr>
          <a:xfrm>
            <a:off x="6421614" y="1917436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CF7FF0-7192-4FFB-8775-A52D997BE052}"/>
              </a:ext>
            </a:extLst>
          </p:cNvPr>
          <p:cNvSpPr/>
          <p:nvPr/>
        </p:nvSpPr>
        <p:spPr>
          <a:xfrm>
            <a:off x="6421614" y="1656034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4235CA-0177-4ADA-AC69-F7455653AF99}"/>
              </a:ext>
            </a:extLst>
          </p:cNvPr>
          <p:cNvSpPr/>
          <p:nvPr/>
        </p:nvSpPr>
        <p:spPr>
          <a:xfrm>
            <a:off x="6421614" y="1388146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310468-6052-4B4F-9115-1584B8C1033B}"/>
              </a:ext>
            </a:extLst>
          </p:cNvPr>
          <p:cNvSpPr/>
          <p:nvPr/>
        </p:nvSpPr>
        <p:spPr>
          <a:xfrm>
            <a:off x="6421614" y="1158515"/>
            <a:ext cx="2438400" cy="137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75813B-0E8A-43A4-999F-409C8B4D14DB}"/>
              </a:ext>
            </a:extLst>
          </p:cNvPr>
          <p:cNvSpPr/>
          <p:nvPr/>
        </p:nvSpPr>
        <p:spPr>
          <a:xfrm>
            <a:off x="3352800" y="4748957"/>
            <a:ext cx="2438400" cy="491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E6DFC7-F4B4-4578-BE15-05CEF93B4665}"/>
              </a:ext>
            </a:extLst>
          </p:cNvPr>
          <p:cNvSpPr txBox="1"/>
          <p:nvPr/>
        </p:nvSpPr>
        <p:spPr>
          <a:xfrm>
            <a:off x="3680661" y="43564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Inconsolata" panose="020B0609030003000000" pitchFamily="49" charset="0"/>
              </a:rPr>
              <a:t>malloc()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A0B7AC3-27FB-44FC-A203-3CA00FCFAAD5}"/>
              </a:ext>
            </a:extLst>
          </p:cNvPr>
          <p:cNvCxnSpPr>
            <a:cxnSpLocks/>
          </p:cNvCxnSpPr>
          <p:nvPr/>
        </p:nvCxnSpPr>
        <p:spPr>
          <a:xfrm flipV="1">
            <a:off x="4806360" y="4575085"/>
            <a:ext cx="228895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F999AD9-03EF-4CC4-AB21-D94C8ED3EA33}"/>
              </a:ext>
            </a:extLst>
          </p:cNvPr>
          <p:cNvSpPr txBox="1"/>
          <p:nvPr/>
        </p:nvSpPr>
        <p:spPr>
          <a:xfrm>
            <a:off x="5048999" y="43944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</a:t>
            </a:r>
            <a:r>
              <a:rPr lang="en-US" b="1">
                <a:solidFill>
                  <a:srgbClr val="FF0000"/>
                </a:solidFill>
                <a:latin typeface="Marcellus SC" panose="020E0602050203020307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 ?</a:t>
            </a:r>
            <a:endParaRPr lang="en-US" b="1" dirty="0">
              <a:solidFill>
                <a:srgbClr val="FF0000"/>
              </a:solidFill>
              <a:latin typeface="Marcellus SC" panose="020E0602050203020307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2" grpId="0" animBg="1"/>
      <p:bldP spid="43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31199</TotalTime>
  <Words>5505</Words>
  <Application>Microsoft Office PowerPoint</Application>
  <PresentationFormat>On-screen Show (16:10)</PresentationFormat>
  <Paragraphs>897</Paragraphs>
  <Slides>52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Cambria Math</vt:lpstr>
      <vt:lpstr>Lato</vt:lpstr>
      <vt:lpstr>Inconsolata</vt:lpstr>
      <vt:lpstr>DejaVu Sans</vt:lpstr>
      <vt:lpstr>Segoe UI</vt:lpstr>
      <vt:lpstr>Calibri Light</vt:lpstr>
      <vt:lpstr>Wingdings</vt:lpstr>
      <vt:lpstr>Lato Hairline</vt:lpstr>
      <vt:lpstr>Calibri</vt:lpstr>
      <vt:lpstr>Lato Semibold</vt:lpstr>
      <vt:lpstr>Lato Black</vt:lpstr>
      <vt:lpstr>Lato Light</vt:lpstr>
      <vt:lpstr>Arial</vt:lpstr>
      <vt:lpstr>Lato Heavy</vt:lpstr>
      <vt:lpstr>Marcellus SC</vt:lpstr>
      <vt:lpstr>Office Theme</vt:lpstr>
      <vt:lpstr>PowerPoint Presentation</vt:lpstr>
      <vt:lpstr>Our Story So Far</vt:lpstr>
      <vt:lpstr>Reallocating our thoughts</vt:lpstr>
      <vt:lpstr>Reallocating our thoughts</vt:lpstr>
      <vt:lpstr>The World of Allocation</vt:lpstr>
      <vt:lpstr>A heap of possibilities</vt:lpstr>
      <vt:lpstr>A heaping helping of good luck</vt:lpstr>
      <vt:lpstr>Digital potholes… as annoying as real ones</vt:lpstr>
      <vt:lpstr>The worst case</vt:lpstr>
      <vt:lpstr>Moving is never easy</vt:lpstr>
      <vt:lpstr>Moving is NEVER easy</vt:lpstr>
      <vt:lpstr>Stressing it out</vt:lpstr>
      <vt:lpstr>Stressing it out: Big Arrays</vt:lpstr>
      <vt:lpstr>Stressing it out: Performance Consistency</vt:lpstr>
      <vt:lpstr>The Linked List</vt:lpstr>
      <vt:lpstr>What is a linked list?</vt:lpstr>
      <vt:lpstr>Keeping ahead of the list.</vt:lpstr>
      <vt:lpstr>Adding some links to our chain</vt:lpstr>
      <vt:lpstr>We can add them anywhere!!</vt:lpstr>
      <vt:lpstr>We can add them anywhere!!</vt:lpstr>
      <vt:lpstr>Traversal… on the other hand…</vt:lpstr>
      <vt:lpstr>Removing… on the other, other hand!</vt:lpstr>
      <vt:lpstr>Removing… on the other, other hand!</vt:lpstr>
      <vt:lpstr>On your own!</vt:lpstr>
      <vt:lpstr>Linked lists … link you … to the world!</vt:lpstr>
      <vt:lpstr>Seeing the trees through the forest</vt:lpstr>
      <vt:lpstr>De-Stressing it out: Linked Lists</vt:lpstr>
      <vt:lpstr>Implementing Malloc</vt:lpstr>
      <vt:lpstr>The malloc essentials</vt:lpstr>
      <vt:lpstr>Choosing where to allocate</vt:lpstr>
      <vt:lpstr>Managing that metadata!</vt:lpstr>
      <vt:lpstr>Tracking memory: Our fresh new world.</vt:lpstr>
      <vt:lpstr>Linked lists are our friend, here</vt:lpstr>
      <vt:lpstr>Tracking memory: High level metadata</vt:lpstr>
      <vt:lpstr>Implementing malloc</vt:lpstr>
      <vt:lpstr>Implementing malloc</vt:lpstr>
      <vt:lpstr>Implementing free</vt:lpstr>
      <vt:lpstr>Implementing free</vt:lpstr>
      <vt:lpstr>Implementing free</vt:lpstr>
      <vt:lpstr>Thinking about next-fit</vt:lpstr>
      <vt:lpstr>Thinking about best-fit</vt:lpstr>
      <vt:lpstr>Other thoughts</vt:lpstr>
      <vt:lpstr>Explicit free lists: giving you VIP access</vt:lpstr>
      <vt:lpstr>Quick notes on boundary tags and fancy tricks</vt:lpstr>
      <vt:lpstr>Trees are your buddy</vt:lpstr>
      <vt:lpstr>Divide and conquer</vt:lpstr>
      <vt:lpstr>Allocating with trees</vt:lpstr>
      <vt:lpstr>Burying the hatchet: Chopping the trees</vt:lpstr>
      <vt:lpstr>Coalescing friendships (animated)</vt:lpstr>
      <vt:lpstr>Thinking like an arborist (but only if you are feeling listless)</vt:lpstr>
      <vt:lpstr>Lies and Damned Lies!</vt:lpstr>
      <vt:lpstr>I want to know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395</cp:revision>
  <dcterms:created xsi:type="dcterms:W3CDTF">2020-01-05T03:35:10Z</dcterms:created>
  <dcterms:modified xsi:type="dcterms:W3CDTF">2020-02-05T07:19:10Z</dcterms:modified>
</cp:coreProperties>
</file>