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7"/>
  </p:notesMasterIdLst>
  <p:sldIdLst>
    <p:sldId id="256" r:id="rId2"/>
    <p:sldId id="259" r:id="rId3"/>
    <p:sldId id="261" r:id="rId4"/>
    <p:sldId id="612" r:id="rId5"/>
    <p:sldId id="613" r:id="rId6"/>
    <p:sldId id="611" r:id="rId7"/>
    <p:sldId id="301" r:id="rId8"/>
    <p:sldId id="614" r:id="rId9"/>
    <p:sldId id="616" r:id="rId10"/>
    <p:sldId id="617" r:id="rId11"/>
    <p:sldId id="615" r:id="rId12"/>
    <p:sldId id="619" r:id="rId13"/>
    <p:sldId id="618" r:id="rId14"/>
    <p:sldId id="621" r:id="rId15"/>
    <p:sldId id="623" r:id="rId16"/>
    <p:sldId id="622" r:id="rId17"/>
    <p:sldId id="624" r:id="rId18"/>
    <p:sldId id="632" r:id="rId19"/>
    <p:sldId id="633" r:id="rId20"/>
    <p:sldId id="620" r:id="rId21"/>
    <p:sldId id="625" r:id="rId22"/>
    <p:sldId id="626" r:id="rId23"/>
    <p:sldId id="627" r:id="rId24"/>
    <p:sldId id="629" r:id="rId25"/>
    <p:sldId id="628" r:id="rId26"/>
    <p:sldId id="631" r:id="rId27"/>
    <p:sldId id="630" r:id="rId28"/>
    <p:sldId id="634" r:id="rId29"/>
    <p:sldId id="635" r:id="rId30"/>
    <p:sldId id="636" r:id="rId31"/>
    <p:sldId id="639" r:id="rId32"/>
    <p:sldId id="637" r:id="rId33"/>
    <p:sldId id="640" r:id="rId34"/>
    <p:sldId id="638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651" r:id="rId4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DejaVu Sans" panose="020B0603030804020204" pitchFamily="34" charset="0"/>
      <p:regular r:id="rId54"/>
      <p:bold r:id="rId55"/>
      <p:italic r:id="rId56"/>
      <p:boldItalic r:id="rId57"/>
    </p:embeddedFont>
    <p:embeddedFont>
      <p:font typeface="Inconsolata" panose="020B0609030003000000" pitchFamily="49" charset="0"/>
      <p:regular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ato Black" panose="020F0502020204030203" pitchFamily="34" charset="0"/>
      <p:bold r:id="rId63"/>
      <p:boldItalic r:id="rId64"/>
    </p:embeddedFont>
    <p:embeddedFont>
      <p:font typeface="Lato Hairline" panose="020F0502020204030203" pitchFamily="34" charset="0"/>
      <p:regular r:id="rId65"/>
      <p:italic r:id="rId66"/>
    </p:embeddedFont>
    <p:embeddedFont>
      <p:font typeface="Lato Heavy" panose="020F0502020204030203" pitchFamily="34" charset="0"/>
      <p:bold r:id="rId67"/>
      <p:boldItalic r:id="rId68"/>
    </p:embeddedFont>
    <p:embeddedFont>
      <p:font typeface="Lato Light" panose="020F0502020204030203" pitchFamily="34" charset="0"/>
      <p:regular r:id="rId69"/>
      <p:italic r:id="rId70"/>
    </p:embeddedFont>
    <p:embeddedFont>
      <p:font typeface="Lato Semibold" panose="020F0502020204030203" pitchFamily="34" charset="0"/>
      <p:bold r:id="rId71"/>
      <p:boldItalic r:id="rId72"/>
    </p:embeddedFont>
    <p:embeddedFont>
      <p:font typeface="Marcellus SC" panose="020E0602050203020307" pitchFamily="34" charset="0"/>
      <p:regular r:id="rId73"/>
    </p:embeddedFont>
    <p:embeddedFont>
      <p:font typeface="Segoe UI" panose="020B0502040204020203" pitchFamily="34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Going with the Flow" id="{262D39B8-1B04-47B5-B397-CFF80E4C15F7}">
          <p14:sldIdLst>
            <p14:sldId id="259"/>
            <p14:sldId id="261"/>
            <p14:sldId id="612"/>
            <p14:sldId id="613"/>
            <p14:sldId id="611"/>
            <p14:sldId id="301"/>
            <p14:sldId id="614"/>
            <p14:sldId id="616"/>
            <p14:sldId id="617"/>
            <p14:sldId id="615"/>
            <p14:sldId id="619"/>
            <p14:sldId id="618"/>
            <p14:sldId id="621"/>
            <p14:sldId id="623"/>
            <p14:sldId id="622"/>
            <p14:sldId id="624"/>
            <p14:sldId id="632"/>
            <p14:sldId id="633"/>
            <p14:sldId id="620"/>
            <p14:sldId id="625"/>
            <p14:sldId id="626"/>
            <p14:sldId id="627"/>
            <p14:sldId id="629"/>
            <p14:sldId id="628"/>
            <p14:sldId id="631"/>
            <p14:sldId id="630"/>
            <p14:sldId id="634"/>
            <p14:sldId id="635"/>
            <p14:sldId id="636"/>
            <p14:sldId id="639"/>
            <p14:sldId id="637"/>
            <p14:sldId id="640"/>
            <p14:sldId id="638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144"/>
    <a:srgbClr val="4C6FA3"/>
    <a:srgbClr val="C288BE"/>
    <a:srgbClr val="AB5DA5"/>
    <a:srgbClr val="2F528F"/>
    <a:srgbClr val="0C2348"/>
    <a:srgbClr val="F4B183"/>
    <a:srgbClr val="EDF1F9"/>
    <a:srgbClr val="355482"/>
    <a:srgbClr val="091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29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6" Type="http://schemas.openxmlformats.org/officeDocument/2006/relationships/font" Target="fonts/font29.fntdata"/><Relationship Id="rId7" Type="http://schemas.openxmlformats.org/officeDocument/2006/relationships/slide" Target="slides/slide6.xml"/><Relationship Id="rId71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font" Target="fonts/font27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font" Target="fonts/font2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77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615EA3-D94F-4234-8230-46AE658C9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" y="22860"/>
            <a:ext cx="8978900" cy="567531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17972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FFFDB-EBF0-49B5-A587-CAB0A23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42C0CA-CAF1-45F1-9F56-F9C580D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383AF2-3E7E-44F9-B029-099F5FCDF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64382"/>
            <a:ext cx="8247062" cy="2377281"/>
          </a:xfrm>
        </p:spPr>
        <p:txBody>
          <a:bodyPr anchor="b"/>
          <a:lstStyle>
            <a:lvl1pPr algn="ctr">
              <a:defRPr sz="4500">
                <a:solidFill>
                  <a:schemeClr val="tx2">
                    <a:lumMod val="50000"/>
                  </a:schemeClr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64153"/>
            <a:ext cx="8247062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" y="5274258"/>
            <a:ext cx="3086100" cy="304271"/>
          </a:xfrm>
        </p:spPr>
        <p:txBody>
          <a:bodyPr/>
          <a:lstStyle>
            <a:lvl1pPr>
              <a:defRPr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65100" y="5274258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9235440" cy="30427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7" y="6350"/>
            <a:ext cx="9142923" cy="571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4" y="1969989"/>
            <a:ext cx="6427691" cy="672583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Marcellus SC" panose="020E0602050203020307" pitchFamily="34" charset="0"/>
              </a:rPr>
              <a:t>How Programs</a:t>
            </a:r>
            <a:endParaRPr lang="en-US" sz="4400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151" y="5384800"/>
            <a:ext cx="3009900" cy="23281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6371834" y="3669975"/>
            <a:ext cx="252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</a:p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content borrowed from Vinicius Petrucci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Jarrett Billingsley)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6709263" y="2093391"/>
            <a:ext cx="200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3642" y="2715766"/>
            <a:ext cx="6427691" cy="6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Marcellus SC" panose="020E0602050203020307" pitchFamily="34" charset="0"/>
              </a:rPr>
              <a:t>Are Made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7416053" y="547209"/>
            <a:ext cx="900953" cy="90095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8C98-F7C2-42BC-ADE2-ABE43BFE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ELF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10EC8-7A6D-46B0-BC89-59AA259F6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557078"/>
          </a:xfrm>
        </p:spPr>
        <p:txBody>
          <a:bodyPr>
            <a:normAutofit/>
          </a:bodyPr>
          <a:lstStyle/>
          <a:p>
            <a:r>
              <a:rPr lang="en-US" dirty="0"/>
              <a:t>The remaining fields indicate where certain sections start.</a:t>
            </a:r>
          </a:p>
          <a:p>
            <a:r>
              <a:rPr lang="en-US" dirty="0"/>
              <a:t>An ELF executable contains these sections:</a:t>
            </a:r>
          </a:p>
          <a:p>
            <a:pPr lvl="1"/>
            <a:r>
              <a:rPr lang="en-US" dirty="0"/>
              <a:t>Segment Headers (where .text, .data, .</a:t>
            </a:r>
            <a:r>
              <a:rPr lang="en-US" dirty="0" err="1"/>
              <a:t>bss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exist in the executable)</a:t>
            </a:r>
          </a:p>
          <a:p>
            <a:pPr lvl="2"/>
            <a:r>
              <a:rPr lang="en-US" dirty="0"/>
              <a:t>The initial data for each memory segment in the memory layout!</a:t>
            </a:r>
          </a:p>
          <a:p>
            <a:pPr lvl="2"/>
            <a:r>
              <a:rPr lang="en-US" dirty="0"/>
              <a:t>We will look at these again when we look at </a:t>
            </a:r>
            <a:r>
              <a:rPr lang="en-US" i="1" dirty="0"/>
              <a:t>loading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Symbol Table</a:t>
            </a:r>
          </a:p>
          <a:p>
            <a:pPr lvl="2"/>
            <a:r>
              <a:rPr lang="en-US" dirty="0"/>
              <a:t>All of the “names” that may be referenced by other code.</a:t>
            </a:r>
          </a:p>
          <a:p>
            <a:pPr lvl="2"/>
            <a:endParaRPr lang="en-US" dirty="0"/>
          </a:p>
          <a:p>
            <a:r>
              <a:rPr lang="en-US" dirty="0"/>
              <a:t>Symbols can consist of: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Global variables</a:t>
            </a:r>
          </a:p>
          <a:p>
            <a:pPr lvl="1"/>
            <a:r>
              <a:rPr lang="en-US" dirty="0"/>
              <a:t>Special sections (special compiler or OS areas)</a:t>
            </a:r>
          </a:p>
          <a:p>
            <a:pPr lvl="1"/>
            <a:endParaRPr lang="en-US" dirty="0"/>
          </a:p>
          <a:p>
            <a:r>
              <a:rPr lang="en-US" dirty="0"/>
              <a:t>We will focus on function/variable symbols.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647B8-B6EB-4CC6-A08F-DA8920C3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55CF-9769-40B5-BC36-082197A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5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66D4-CB7D-4E57-96F6-A70B460D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Inconsolata" panose="020B0609030003000000" pitchFamily="49" charset="0"/>
              </a:rPr>
              <a:t>readelf</a:t>
            </a:r>
            <a:r>
              <a:rPr lang="en-US" dirty="0"/>
              <a:t> – Viewing the symbol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C4CC3-669C-4566-A31F-B973903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1069489"/>
          </a:xfrm>
        </p:spPr>
        <p:txBody>
          <a:bodyPr/>
          <a:lstStyle/>
          <a:p>
            <a:r>
              <a:rPr lang="en-US" dirty="0"/>
              <a:t>You can investigate the symbols that are part of any object file using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readelf</a:t>
            </a:r>
            <a:r>
              <a:rPr lang="en-US" dirty="0">
                <a:latin typeface="Inconsolata" panose="020B0609030003000000" pitchFamily="49" charset="0"/>
              </a:rPr>
              <a:t> -s </a:t>
            </a:r>
            <a:r>
              <a:rPr lang="en-US" dirty="0"/>
              <a:t>command on Linux/UNIX.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B37D2-28BF-4D43-96EF-5ACD1757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1567A-60A4-4BEA-AED4-5948BCE5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943DBF-6558-4EB2-91D9-664BC24F07BA}"/>
              </a:ext>
            </a:extLst>
          </p:cNvPr>
          <p:cNvSpPr txBox="1">
            <a:spLocks/>
          </p:cNvSpPr>
          <p:nvPr/>
        </p:nvSpPr>
        <p:spPr>
          <a:xfrm>
            <a:off x="4492440" y="2576527"/>
            <a:ext cx="4585721" cy="307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Symbol table '.</a:t>
            </a:r>
            <a:r>
              <a:rPr lang="en-US" sz="1000" dirty="0" err="1">
                <a:latin typeface="Inconsolata" panose="020B0609030003000000" pitchFamily="49" charset="0"/>
              </a:rPr>
              <a:t>symtab</a:t>
            </a:r>
            <a:r>
              <a:rPr lang="en-US" sz="1000" dirty="0">
                <a:latin typeface="Inconsolata" panose="020B0609030003000000" pitchFamily="49" charset="0"/>
              </a:rPr>
              <a:t>' contains 13 entries: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Num: Value    </a:t>
            </a:r>
            <a:r>
              <a:rPr lang="en-US" sz="1000" dirty="0" err="1">
                <a:latin typeface="Inconsolata" panose="020B0609030003000000" pitchFamily="49" charset="0"/>
              </a:rPr>
              <a:t>Sz</a:t>
            </a:r>
            <a:r>
              <a:rPr lang="en-US" sz="1000" dirty="0">
                <a:latin typeface="Inconsolata" panose="020B0609030003000000" pitchFamily="49" charset="0"/>
              </a:rPr>
              <a:t> Type    Bind   Vis      </a:t>
            </a:r>
            <a:r>
              <a:rPr lang="en-US" sz="1000" dirty="0" err="1">
                <a:latin typeface="Inconsolata" panose="020B0609030003000000" pitchFamily="49" charset="0"/>
              </a:rPr>
              <a:t>Ndx</a:t>
            </a:r>
            <a:r>
              <a:rPr lang="en-US" sz="1000" dirty="0">
                <a:latin typeface="Inconsolata" panose="020B0609030003000000" pitchFamily="49" charset="0"/>
              </a:rPr>
              <a:t> 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0: 00000000  0 NOTYPE  LOCAL  DEFAULT  UND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1: 00000000  0 FILE    LOCAL  DEFAULT  ABS </a:t>
            </a:r>
            <a:r>
              <a:rPr lang="en-US" sz="1000" dirty="0" err="1">
                <a:latin typeface="Inconsolata" panose="020B0609030003000000" pitchFamily="49" charset="0"/>
              </a:rPr>
              <a:t>pirate.c</a:t>
            </a:r>
            <a:endParaRPr lang="en-US" sz="10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2: 00000000  0 SECTION LOCAL  DEFAULT   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3: 00000000  0 SECTION LOCAL  DEFAULT   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4: 00000000  0 SECTION LOCAL  DEFAULT   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5: 00000000  0 SECTION LOCAL  DEFAULT   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6: 00000000  0 SECTION LOCAL  DEFAULT   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7: 00000000  0 SECTION LOCAL  DEFAULT   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8: 00000000  0 SECTION LOCAL  DEFAULT   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9: 00000000 39 FUNC    GLOBAL DEFAULT    1 </a:t>
            </a:r>
            <a:r>
              <a:rPr lang="en-US" sz="1000" dirty="0" err="1">
                <a:latin typeface="Inconsolata" panose="020B0609030003000000" pitchFamily="49" charset="0"/>
              </a:rPr>
              <a:t>speak_like_pirate</a:t>
            </a:r>
            <a:endParaRPr lang="en-US" sz="10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10: 00000000  0 NOTYPE  GLOBAL DEFAULT  UND _GLOBAL_OFFSET_TABLE_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11: 00000000  0 NOTYPE  GLOBAL DEFAULT  UND </a:t>
            </a:r>
            <a:r>
              <a:rPr lang="en-US" sz="1000" dirty="0" err="1">
                <a:latin typeface="Inconsolata" panose="020B0609030003000000" pitchFamily="49" charset="0"/>
              </a:rPr>
              <a:t>printf</a:t>
            </a:r>
            <a:endParaRPr lang="en-US" sz="10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12: 00000027 23 FUNC    GLOBAL DEFAULT    1 main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E4FC95-1FE6-43A1-8DAE-C0365B75A8D3}"/>
              </a:ext>
            </a:extLst>
          </p:cNvPr>
          <p:cNvSpPr txBox="1">
            <a:spLocks/>
          </p:cNvSpPr>
          <p:nvPr/>
        </p:nvSpPr>
        <p:spPr>
          <a:xfrm>
            <a:off x="93905" y="2576526"/>
            <a:ext cx="4398537" cy="310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speak_like_pirate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600" dirty="0">
                <a:latin typeface="Inconsolata" panose="020B0609030003000000" pitchFamily="49" charset="0"/>
              </a:rPr>
              <a:t>* foo)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Arr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matey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! %s\n"</a:t>
            </a:r>
            <a:r>
              <a:rPr lang="en-US" sz="1600" dirty="0">
                <a:latin typeface="Inconsolata" panose="020B0609030003000000" pitchFamily="49" charset="0"/>
              </a:rPr>
              <a:t>, foo);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speak_like_pirate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 World!"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BFAE1-51F2-47FF-B94D-399141362EA3}"/>
              </a:ext>
            </a:extLst>
          </p:cNvPr>
          <p:cNvSpPr txBox="1"/>
          <p:nvPr/>
        </p:nvSpPr>
        <p:spPr>
          <a:xfrm>
            <a:off x="65836" y="221309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-c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pirate.c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C54A5-303C-41FE-B330-EEECBC40AFDE}"/>
              </a:ext>
            </a:extLst>
          </p:cNvPr>
          <p:cNvSpPr txBox="1"/>
          <p:nvPr/>
        </p:nvSpPr>
        <p:spPr>
          <a:xfrm>
            <a:off x="4492440" y="2207195"/>
            <a:ext cx="40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readelf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-s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pirate.o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7DAC13-7A3F-4460-B6A6-4A88CB4E63CF}"/>
              </a:ext>
            </a:extLst>
          </p:cNvPr>
          <p:cNvCxnSpPr>
            <a:cxnSpLocks/>
          </p:cNvCxnSpPr>
          <p:nvPr/>
        </p:nvCxnSpPr>
        <p:spPr>
          <a:xfrm>
            <a:off x="4433007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2A693-92E3-4214-B0C6-9DD44DC37A09}"/>
              </a:ext>
            </a:extLst>
          </p:cNvPr>
          <p:cNvCxnSpPr>
            <a:cxnSpLocks/>
          </p:cNvCxnSpPr>
          <p:nvPr/>
        </p:nvCxnSpPr>
        <p:spPr>
          <a:xfrm>
            <a:off x="4460797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761026-7422-4B9F-839E-17F70FD72510}"/>
              </a:ext>
            </a:extLst>
          </p:cNvPr>
          <p:cNvSpPr txBox="1"/>
          <p:nvPr/>
        </p:nvSpPr>
        <p:spPr>
          <a:xfrm>
            <a:off x="883187" y="4108186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is a symbol. It has a location.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32F509-6EC3-46E9-994E-FA17AF1BCE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0910" y="4302072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4E5EB-4CCB-4163-867C-399D70E90821}"/>
              </a:ext>
            </a:extLst>
          </p:cNvPr>
          <p:cNvSpPr txBox="1"/>
          <p:nvPr/>
        </p:nvSpPr>
        <p:spPr>
          <a:xfrm>
            <a:off x="5451230" y="5378971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Here it is! At 0x27 (39) bytes.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570BFE-D34D-4B26-9D69-7733F050BE8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94113" y="5379685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7292-B8E9-4C65-8071-B401ACA2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nconsolata" panose="020B0609030003000000" pitchFamily="49" charset="0"/>
              </a:rPr>
              <a:t>static</a:t>
            </a:r>
            <a:r>
              <a:rPr lang="en-US" dirty="0"/>
              <a:t>; Controlling the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A24D6-F049-4A23-A4D4-5C973D2A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keyword?</a:t>
            </a:r>
          </a:p>
          <a:p>
            <a:endParaRPr lang="en-US" dirty="0"/>
          </a:p>
          <a:p>
            <a:r>
              <a:rPr lang="en-US" dirty="0"/>
              <a:t>This forces any symbol to be </a:t>
            </a:r>
            <a:r>
              <a:rPr lang="en-US" i="1" dirty="0"/>
              <a:t>local</a:t>
            </a:r>
            <a:r>
              <a:rPr lang="en-US" dirty="0"/>
              <a:t> to the current file. That is, it can not be referenced by an outside function.</a:t>
            </a:r>
          </a:p>
          <a:p>
            <a:pPr lvl="1"/>
            <a:r>
              <a:rPr lang="en-US" dirty="0"/>
              <a:t>This is because the symbol will not be included in the symbol table!</a:t>
            </a:r>
          </a:p>
          <a:p>
            <a:pPr lvl="1"/>
            <a:r>
              <a:rPr lang="en-US" dirty="0"/>
              <a:t>The linker will not be able to see it.</a:t>
            </a:r>
          </a:p>
          <a:p>
            <a:pPr lvl="1"/>
            <a:endParaRPr lang="en-US" dirty="0"/>
          </a:p>
          <a:p>
            <a:r>
              <a:rPr lang="en-US" dirty="0"/>
              <a:t>This is useful for avoiding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name collisions</a:t>
            </a:r>
            <a:r>
              <a:rPr lang="en-US" dirty="0"/>
              <a:t>, when two functions have the same name.</a:t>
            </a:r>
          </a:p>
          <a:p>
            <a:pPr lvl="1"/>
            <a:r>
              <a:rPr lang="en-US" dirty="0"/>
              <a:t>This normally would make using multiple files and other people’s code troublesome.</a:t>
            </a:r>
          </a:p>
          <a:p>
            <a:pPr lvl="1"/>
            <a:r>
              <a:rPr lang="en-US" dirty="0"/>
              <a:t>Using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</a:t>
            </a:r>
            <a:r>
              <a:rPr lang="en-US" dirty="0"/>
              <a:t> helps because it will not pollute the symbol table.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A41DA-DA14-4FBF-95FF-F26E3B7B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A627C-6C95-4D6D-B518-F53FBD1C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9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66D4-CB7D-4E57-96F6-A70B460D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the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C4CC3-669C-4566-A31F-B973903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1069489"/>
          </a:xfrm>
        </p:spPr>
        <p:txBody>
          <a:bodyPr/>
          <a:lstStyle/>
          <a:p>
            <a:r>
              <a:rPr lang="en-US" dirty="0"/>
              <a:t>You can investigate the impact of using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</a:t>
            </a:r>
            <a:r>
              <a:rPr lang="en-US" dirty="0"/>
              <a:t> by again using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readelf</a:t>
            </a:r>
            <a:r>
              <a:rPr lang="en-US" dirty="0">
                <a:latin typeface="Inconsolata" panose="020B0609030003000000" pitchFamily="49" charset="0"/>
              </a:rPr>
              <a:t> -s </a:t>
            </a:r>
            <a:r>
              <a:rPr lang="en-US" dirty="0"/>
              <a:t>command on Linux/UNIX.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B37D2-28BF-4D43-96EF-5ACD1757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1567A-60A4-4BEA-AED4-5948BCE5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943DBF-6558-4EB2-91D9-664BC24F07BA}"/>
              </a:ext>
            </a:extLst>
          </p:cNvPr>
          <p:cNvSpPr txBox="1">
            <a:spLocks/>
          </p:cNvSpPr>
          <p:nvPr/>
        </p:nvSpPr>
        <p:spPr>
          <a:xfrm>
            <a:off x="4492440" y="2576527"/>
            <a:ext cx="4585721" cy="307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Symbol table '.</a:t>
            </a:r>
            <a:r>
              <a:rPr lang="en-US" sz="1000" dirty="0" err="1">
                <a:latin typeface="Inconsolata" panose="020B0609030003000000" pitchFamily="49" charset="0"/>
              </a:rPr>
              <a:t>symtab</a:t>
            </a:r>
            <a:r>
              <a:rPr lang="en-US" sz="1000" dirty="0">
                <a:latin typeface="Inconsolata" panose="020B0609030003000000" pitchFamily="49" charset="0"/>
              </a:rPr>
              <a:t>' contains 13 entries: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Num: Value    </a:t>
            </a:r>
            <a:r>
              <a:rPr lang="en-US" sz="1000" dirty="0" err="1">
                <a:latin typeface="Inconsolata" panose="020B0609030003000000" pitchFamily="49" charset="0"/>
              </a:rPr>
              <a:t>Sz</a:t>
            </a:r>
            <a:r>
              <a:rPr lang="en-US" sz="1000" dirty="0">
                <a:latin typeface="Inconsolata" panose="020B0609030003000000" pitchFamily="49" charset="0"/>
              </a:rPr>
              <a:t> Type    Bind   Vis      </a:t>
            </a:r>
            <a:r>
              <a:rPr lang="en-US" sz="1000" dirty="0" err="1">
                <a:latin typeface="Inconsolata" panose="020B0609030003000000" pitchFamily="49" charset="0"/>
              </a:rPr>
              <a:t>Ndx</a:t>
            </a:r>
            <a:r>
              <a:rPr lang="en-US" sz="1000" dirty="0">
                <a:latin typeface="Inconsolata" panose="020B0609030003000000" pitchFamily="49" charset="0"/>
              </a:rPr>
              <a:t> 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0: 00000000  0 NOTYPE  LOCAL  DEFAULT  UND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1: 00000000  0 FILE    LOCAL  DEFAULT  ABS </a:t>
            </a:r>
            <a:r>
              <a:rPr lang="en-US" sz="1000" dirty="0" err="1">
                <a:latin typeface="Inconsolata" panose="020B0609030003000000" pitchFamily="49" charset="0"/>
              </a:rPr>
              <a:t>pirate.c</a:t>
            </a:r>
            <a:endParaRPr lang="en-US" sz="10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2: 00000000  0 SECTION LOCAL  DEFAULT   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3: 00000000  0 SECTION LOCAL  DEFAULT   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4: 00000000  0 SECTION LOCAL  DEFAULT   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5: 00000000  0 SECTION LOCAL  DEFAULT   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</a:t>
            </a:r>
            <a:r>
              <a:rPr lang="en-US" sz="1000" dirty="0">
                <a:solidFill>
                  <a:srgbClr val="7030A0"/>
                </a:solidFill>
                <a:latin typeface="Inconsolata" panose="020B0609030003000000" pitchFamily="49" charset="0"/>
              </a:rPr>
              <a:t>6: 00000000 39 SECTION </a:t>
            </a:r>
            <a:r>
              <a:rPr lang="en-US" sz="1000" u="sng" dirty="0">
                <a:solidFill>
                  <a:srgbClr val="7030A0"/>
                </a:solidFill>
                <a:latin typeface="Inconsolata" panose="020B0609030003000000" pitchFamily="49" charset="0"/>
              </a:rPr>
              <a:t>LOCAL</a:t>
            </a:r>
            <a:r>
              <a:rPr lang="en-US" sz="1000" dirty="0">
                <a:solidFill>
                  <a:srgbClr val="7030A0"/>
                </a:solidFill>
                <a:latin typeface="Inconsolata" panose="020B0609030003000000" pitchFamily="49" charset="0"/>
              </a:rPr>
              <a:t>  DEFAULT    1 </a:t>
            </a:r>
            <a:r>
              <a:rPr lang="en-US" sz="1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speak_like_pirate</a:t>
            </a:r>
            <a:endParaRPr lang="en-US" sz="10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7: 00000000  0 SECTION LOCAL  DEFAULT   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8: 00000000  0 SECTION LOCAL  DEFAULT   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 9: 00000000  0 SECTION LOCAL  DEFAULT   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10: 00000000  0 NOTYPE  GLOBAL DEFAULT  UND _GLOBAL_OFFSET_TABLE_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11: 00000000  0 NOTYPE  GLOBAL DEFAULT  UND </a:t>
            </a:r>
            <a:r>
              <a:rPr lang="en-US" sz="1000" dirty="0" err="1">
                <a:latin typeface="Inconsolata" panose="020B0609030003000000" pitchFamily="49" charset="0"/>
              </a:rPr>
              <a:t>printf</a:t>
            </a:r>
            <a:endParaRPr lang="en-US" sz="10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Inconsolata" panose="020B0609030003000000" pitchFamily="49" charset="0"/>
              </a:rPr>
              <a:t>    12: 00000027 23 FUNC    GLOBAL DEFAULT    1 main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E4FC95-1FE6-43A1-8DAE-C0365B75A8D3}"/>
              </a:ext>
            </a:extLst>
          </p:cNvPr>
          <p:cNvSpPr txBox="1">
            <a:spLocks/>
          </p:cNvSpPr>
          <p:nvPr/>
        </p:nvSpPr>
        <p:spPr>
          <a:xfrm>
            <a:off x="93905" y="2576526"/>
            <a:ext cx="4398537" cy="3100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void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Inconsolata" panose="020B0609030003000000" pitchFamily="49" charset="0"/>
              </a:rPr>
              <a:t>speak_like_pirate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600" dirty="0">
                <a:latin typeface="Inconsolata" panose="020B0609030003000000" pitchFamily="49" charset="0"/>
              </a:rPr>
              <a:t>* foo)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Arr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matey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! %s\n"</a:t>
            </a:r>
            <a:r>
              <a:rPr lang="en-US" sz="1600" dirty="0">
                <a:latin typeface="Inconsolata" panose="020B0609030003000000" pitchFamily="49" charset="0"/>
              </a:rPr>
              <a:t>, foo);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speak_like_pirate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 World!"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BFAE1-51F2-47FF-B94D-399141362EA3}"/>
              </a:ext>
            </a:extLst>
          </p:cNvPr>
          <p:cNvSpPr txBox="1"/>
          <p:nvPr/>
        </p:nvSpPr>
        <p:spPr>
          <a:xfrm>
            <a:off x="65836" y="221309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-c pirate-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static.c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C54A5-303C-41FE-B330-EEECBC40AFDE}"/>
              </a:ext>
            </a:extLst>
          </p:cNvPr>
          <p:cNvSpPr txBox="1"/>
          <p:nvPr/>
        </p:nvSpPr>
        <p:spPr>
          <a:xfrm>
            <a:off x="4492440" y="2207195"/>
            <a:ext cx="40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readelf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-s pirate-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static.o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7DAC13-7A3F-4460-B6A6-4A88CB4E63CF}"/>
              </a:ext>
            </a:extLst>
          </p:cNvPr>
          <p:cNvCxnSpPr>
            <a:cxnSpLocks/>
          </p:cNvCxnSpPr>
          <p:nvPr/>
        </p:nvCxnSpPr>
        <p:spPr>
          <a:xfrm>
            <a:off x="4433007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2A693-92E3-4214-B0C6-9DD44DC37A09}"/>
              </a:ext>
            </a:extLst>
          </p:cNvPr>
          <p:cNvCxnSpPr>
            <a:cxnSpLocks/>
          </p:cNvCxnSpPr>
          <p:nvPr/>
        </p:nvCxnSpPr>
        <p:spPr>
          <a:xfrm>
            <a:off x="4460797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761026-7422-4B9F-839E-17F70FD72510}"/>
              </a:ext>
            </a:extLst>
          </p:cNvPr>
          <p:cNvSpPr txBox="1"/>
          <p:nvPr/>
        </p:nvSpPr>
        <p:spPr>
          <a:xfrm>
            <a:off x="712004" y="2866355"/>
            <a:ext cx="3833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symbol has a location… but it can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only be referenced in this file.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32F509-6EC3-46E9-994E-FA17AF1BCE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9727" y="3060241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4E5EB-4CCB-4163-867C-399D70E90821}"/>
              </a:ext>
            </a:extLst>
          </p:cNvPr>
          <p:cNvSpPr txBox="1"/>
          <p:nvPr/>
        </p:nvSpPr>
        <p:spPr>
          <a:xfrm>
            <a:off x="5047412" y="5376446"/>
            <a:ext cx="345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Our static function is now “LOCAL”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570BFE-D34D-4B26-9D69-7733F050BE8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90295" y="5377160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935-BD9A-4004-A389-FAFBB816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nconsolata" panose="020B0609030003000000" pitchFamily="49" charset="0"/>
              </a:rPr>
              <a:t>extern</a:t>
            </a:r>
            <a:r>
              <a:rPr lang="en-US" dirty="0"/>
              <a:t>; when you used to be an intern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EFA9-8746-45AE-BC09-6894385F2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side of the coin is the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extern </a:t>
            </a:r>
            <a:r>
              <a:rPr lang="en-US" dirty="0"/>
              <a:t>keyword.</a:t>
            </a:r>
          </a:p>
          <a:p>
            <a:r>
              <a:rPr lang="en-US" dirty="0"/>
              <a:t>This tells the linker that it should expect the symbol to be found elsewhere.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C84CD-B792-4FB0-9D83-E53061C8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788DC-F87A-416F-90DE-8165C459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75D260-B555-470D-854D-1F79B6156B5C}"/>
              </a:ext>
            </a:extLst>
          </p:cNvPr>
          <p:cNvSpPr txBox="1">
            <a:spLocks/>
          </p:cNvSpPr>
          <p:nvPr/>
        </p:nvSpPr>
        <p:spPr>
          <a:xfrm>
            <a:off x="4492440" y="2576527"/>
            <a:ext cx="4585721" cy="307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pirate_greet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Arr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matey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!"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Declare the function (implicitly extern)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 err="1">
                <a:latin typeface="Inconsolata" panose="020B0609030003000000" pitchFamily="49" charset="0"/>
              </a:rPr>
              <a:t>speak_like_pirate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600" dirty="0">
                <a:latin typeface="Inconsolata" panose="020B0609030003000000" pitchFamily="49" charset="0"/>
              </a:rPr>
              <a:t>*);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speak_like_pirate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 World!"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27F07E-4754-4D31-9116-5F35B22F8D95}"/>
              </a:ext>
            </a:extLst>
          </p:cNvPr>
          <p:cNvSpPr txBox="1">
            <a:spLocks/>
          </p:cNvSpPr>
          <p:nvPr/>
        </p:nvSpPr>
        <p:spPr>
          <a:xfrm>
            <a:off x="93905" y="2576526"/>
            <a:ext cx="4398537" cy="310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extern const char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pirate_greet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pirate_greet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is explicitly extern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 err="1">
                <a:latin typeface="Inconsolata" panose="020B0609030003000000" pitchFamily="49" charset="0"/>
              </a:rPr>
              <a:t>speak_like_pirate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600" dirty="0">
                <a:latin typeface="Inconsolata" panose="020B0609030003000000" pitchFamily="49" charset="0"/>
              </a:rPr>
              <a:t>* foo)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"%s %s\n"</a:t>
            </a:r>
            <a:r>
              <a:rPr lang="en-US" sz="1600" dirty="0">
                <a:latin typeface="Inconsolata" panose="020B0609030003000000" pitchFamily="49" charset="0"/>
              </a:rPr>
              <a:t>, </a:t>
            </a:r>
            <a:r>
              <a:rPr lang="en-US" sz="1600" dirty="0" err="1">
                <a:latin typeface="Inconsolata" panose="020B0609030003000000" pitchFamily="49" charset="0"/>
              </a:rPr>
              <a:t>pirate_greet</a:t>
            </a:r>
            <a:r>
              <a:rPr lang="en-US" sz="1600" dirty="0">
                <a:latin typeface="Inconsolata" panose="020B0609030003000000" pitchFamily="49" charset="0"/>
              </a:rPr>
              <a:t>, foo);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75F71-4107-447C-9505-1A1639F573CE}"/>
              </a:ext>
            </a:extLst>
          </p:cNvPr>
          <p:cNvSpPr txBox="1"/>
          <p:nvPr/>
        </p:nvSpPr>
        <p:spPr>
          <a:xfrm>
            <a:off x="65836" y="221309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pirate.c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D06C5-6B37-4DAB-852A-F9DC8569F132}"/>
              </a:ext>
            </a:extLst>
          </p:cNvPr>
          <p:cNvSpPr txBox="1"/>
          <p:nvPr/>
        </p:nvSpPr>
        <p:spPr>
          <a:xfrm>
            <a:off x="4492440" y="2207195"/>
            <a:ext cx="40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main.c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DE9267-E8B2-4119-B4DC-FC4463E6F180}"/>
              </a:ext>
            </a:extLst>
          </p:cNvPr>
          <p:cNvCxnSpPr>
            <a:cxnSpLocks/>
          </p:cNvCxnSpPr>
          <p:nvPr/>
        </p:nvCxnSpPr>
        <p:spPr>
          <a:xfrm>
            <a:off x="4433007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F2BDA0-E66D-4297-8B65-01AC283CE773}"/>
              </a:ext>
            </a:extLst>
          </p:cNvPr>
          <p:cNvCxnSpPr>
            <a:cxnSpLocks/>
          </p:cNvCxnSpPr>
          <p:nvPr/>
        </p:nvCxnSpPr>
        <p:spPr>
          <a:xfrm>
            <a:off x="4460797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7612E3-E747-4166-8351-D241D87567AA}"/>
              </a:ext>
            </a:extLst>
          </p:cNvPr>
          <p:cNvSpPr txBox="1"/>
          <p:nvPr/>
        </p:nvSpPr>
        <p:spPr>
          <a:xfrm>
            <a:off x="606826" y="3194229"/>
            <a:ext cx="286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symbol is… somewhere.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D69953-6A26-425A-B453-5343960F8B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4549" y="3388115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3FF2F1-BF56-41D2-A53F-7F90AEBBC181}"/>
              </a:ext>
            </a:extLst>
          </p:cNvPr>
          <p:cNvSpPr txBox="1"/>
          <p:nvPr/>
        </p:nvSpPr>
        <p:spPr>
          <a:xfrm>
            <a:off x="6203728" y="2307159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Here it is!!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F91AD4-60AE-4623-BD07-C32DA2A109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71451" y="2501045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FE8F-A7A5-44FF-A47A-847C34A3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of global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2820-BAE2-4F24-9DD8-C87D617D6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671590"/>
          </a:xfrm>
        </p:spPr>
        <p:txBody>
          <a:bodyPr>
            <a:normAutofit/>
          </a:bodyPr>
          <a:lstStyle/>
          <a:p>
            <a:r>
              <a:rPr lang="en-US" dirty="0"/>
              <a:t>You should always avoid global variables.</a:t>
            </a:r>
          </a:p>
          <a:p>
            <a:endParaRPr lang="en-US" dirty="0"/>
          </a:p>
          <a:p>
            <a:r>
              <a:rPr lang="en-US" dirty="0"/>
              <a:t>However, if you are using them, make sure to liberally use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</a:t>
            </a:r>
          </a:p>
          <a:p>
            <a:pPr lvl="1"/>
            <a:r>
              <a:rPr lang="en-US" dirty="0"/>
              <a:t>This will stop the names of variables from polluting the symbol table.</a:t>
            </a:r>
          </a:p>
          <a:p>
            <a:pPr lvl="1"/>
            <a:r>
              <a:rPr lang="en-US" dirty="0"/>
              <a:t>The use of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extern </a:t>
            </a:r>
            <a:r>
              <a:rPr lang="en-US" dirty="0"/>
              <a:t>is likely indicating a poor design.</a:t>
            </a:r>
          </a:p>
          <a:p>
            <a:pPr lvl="1"/>
            <a:endParaRPr lang="en-US" dirty="0"/>
          </a:p>
          <a:p>
            <a:r>
              <a:rPr lang="en-US" dirty="0"/>
              <a:t>This is also true for functions, too.</a:t>
            </a:r>
          </a:p>
          <a:p>
            <a:pPr lvl="1"/>
            <a:r>
              <a:rPr lang="en-US" dirty="0"/>
              <a:t>Generally declare them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</a:t>
            </a:r>
            <a:r>
              <a:rPr lang="en-US" dirty="0"/>
              <a:t> unless you need</a:t>
            </a:r>
            <a:br>
              <a:rPr lang="en-US" dirty="0"/>
            </a:br>
            <a:r>
              <a:rPr lang="en-US" dirty="0"/>
              <a:t>them from within another file.</a:t>
            </a:r>
          </a:p>
          <a:p>
            <a:pPr lvl="1"/>
            <a:r>
              <a:rPr lang="en-US" dirty="0"/>
              <a:t>Helps make it clear what functions are important</a:t>
            </a:r>
            <a:br>
              <a:rPr lang="en-US" dirty="0"/>
            </a:br>
            <a:r>
              <a:rPr lang="en-US" dirty="0"/>
              <a:t>and which can be deleted or refactored.</a:t>
            </a:r>
          </a:p>
          <a:p>
            <a:pPr lvl="1"/>
            <a:r>
              <a:rPr lang="en-US" dirty="0"/>
              <a:t>(Much like private functions in classes)</a:t>
            </a:r>
          </a:p>
          <a:p>
            <a:pPr lvl="1"/>
            <a:endParaRPr lang="en-US" dirty="0"/>
          </a:p>
          <a:p>
            <a:r>
              <a:rPr lang="en-US" dirty="0"/>
              <a:t>Always initialize your global variables!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CD0F5-F565-44B1-95F9-1E9BEEF1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DEF2E-8CCA-4F14-B9DC-0B103D7A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DF469-CC7F-45A8-B1D0-5BCFF511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07" y="3160993"/>
            <a:ext cx="1846185" cy="18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F638-EBCC-4013-A2BE-13AF8325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through the linker’s eyes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B5CC-F476-429B-9B61-368DA023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84276"/>
            <a:ext cx="8343900" cy="1219335"/>
          </a:xfrm>
        </p:spPr>
        <p:txBody>
          <a:bodyPr>
            <a:normAutofit/>
          </a:bodyPr>
          <a:lstStyle/>
          <a:p>
            <a:r>
              <a:rPr lang="en-US" dirty="0"/>
              <a:t>Which symbols are part of each file?</a:t>
            </a:r>
          </a:p>
          <a:p>
            <a:r>
              <a:rPr lang="en-US" dirty="0"/>
              <a:t>Which are local and which are global?</a:t>
            </a:r>
          </a:p>
          <a:p>
            <a:r>
              <a:rPr lang="en-US" dirty="0"/>
              <a:t>Which symbols are satisfied by the other file?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025C8-DB16-44E5-A556-C1BCB185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AA20A-2441-4851-AFBC-736DEA6D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C90E84-3298-4898-B41E-BA46549B66A2}"/>
              </a:ext>
            </a:extLst>
          </p:cNvPr>
          <p:cNvSpPr txBox="1">
            <a:spLocks/>
          </p:cNvSpPr>
          <p:nvPr/>
        </p:nvSpPr>
        <p:spPr>
          <a:xfrm>
            <a:off x="4492440" y="2576527"/>
            <a:ext cx="4585721" cy="307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 err="1">
                <a:latin typeface="Inconsolata" panose="020B0609030003000000" pitchFamily="49" charset="0"/>
              </a:rPr>
              <a:t>fibonacci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product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25;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product *= </a:t>
            </a:r>
            <a:r>
              <a:rPr lang="en-US" sz="1600" dirty="0" err="1">
                <a:latin typeface="Inconsolata" panose="020B0609030003000000" pitchFamily="49" charset="0"/>
              </a:rPr>
              <a:t>fibonacci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product;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B2F4D7-3FEB-47FF-B8BC-B7CD2B02A309}"/>
              </a:ext>
            </a:extLst>
          </p:cNvPr>
          <p:cNvSpPr txBox="1">
            <a:spLocks/>
          </p:cNvSpPr>
          <p:nvPr/>
        </p:nvSpPr>
        <p:spPr>
          <a:xfrm>
            <a:off x="93905" y="2576526"/>
            <a:ext cx="4398537" cy="310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 </a:t>
            </a:r>
            <a:r>
              <a:rPr lang="en-US" sz="1600" dirty="0" err="1">
                <a:latin typeface="Inconsolata" panose="020B0609030003000000" pitchFamily="49" charset="0"/>
              </a:rPr>
              <a:t>memoized</a:t>
            </a:r>
            <a:r>
              <a:rPr lang="en-US" sz="1600" dirty="0">
                <a:latin typeface="Inconsolata" panose="020B0609030003000000" pitchFamily="49" charset="0"/>
              </a:rPr>
              <a:t>[100] = {1, 1, 0};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 err="1">
                <a:latin typeface="Inconsolata" panose="020B0609030003000000" pitchFamily="49" charset="0"/>
              </a:rPr>
              <a:t>fibonacci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n)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(!</a:t>
            </a:r>
            <a:r>
              <a:rPr lang="en-US" sz="1600" dirty="0" err="1">
                <a:latin typeface="Inconsolata" panose="020B0609030003000000" pitchFamily="49" charset="0"/>
              </a:rPr>
              <a:t>memoized</a:t>
            </a:r>
            <a:r>
              <a:rPr lang="en-US" sz="1600" dirty="0">
                <a:latin typeface="Inconsolata" panose="020B0609030003000000" pitchFamily="49" charset="0"/>
              </a:rPr>
              <a:t>[n])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tmp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 err="1">
                <a:latin typeface="Inconsolata" panose="020B0609030003000000" pitchFamily="49" charset="0"/>
              </a:rPr>
              <a:t>fibonacci</a:t>
            </a:r>
            <a:r>
              <a:rPr lang="en-US" sz="1600" dirty="0">
                <a:latin typeface="Inconsolata" panose="020B0609030003000000" pitchFamily="49" charset="0"/>
              </a:rPr>
              <a:t>(n - 1);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memoized</a:t>
            </a:r>
            <a:r>
              <a:rPr lang="en-US" sz="1600" dirty="0">
                <a:latin typeface="Inconsolata" panose="020B0609030003000000" pitchFamily="49" charset="0"/>
              </a:rPr>
              <a:t>[n] = </a:t>
            </a:r>
            <a:r>
              <a:rPr lang="en-US" sz="1600" dirty="0" err="1">
                <a:latin typeface="Inconsolata" panose="020B0609030003000000" pitchFamily="49" charset="0"/>
              </a:rPr>
              <a:t>tmp</a:t>
            </a:r>
            <a:r>
              <a:rPr lang="en-US" sz="1600" dirty="0">
                <a:latin typeface="Inconsolata" panose="020B0609030003000000" pitchFamily="49" charset="0"/>
              </a:rPr>
              <a:t> + </a:t>
            </a:r>
            <a:r>
              <a:rPr lang="en-US" sz="1600" dirty="0" err="1">
                <a:latin typeface="Inconsolata" panose="020B0609030003000000" pitchFamily="49" charset="0"/>
              </a:rPr>
              <a:t>fibonacci</a:t>
            </a:r>
            <a:r>
              <a:rPr lang="en-US" sz="1600" dirty="0">
                <a:latin typeface="Inconsolata" panose="020B0609030003000000" pitchFamily="49" charset="0"/>
              </a:rPr>
              <a:t>(n - 2);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memoized</a:t>
            </a:r>
            <a:r>
              <a:rPr lang="en-US" sz="1600" dirty="0">
                <a:latin typeface="Inconsolata" panose="020B0609030003000000" pitchFamily="49" charset="0"/>
              </a:rPr>
              <a:t>[n];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A3D62-FD24-4803-925F-55C79467FE60}"/>
              </a:ext>
            </a:extLst>
          </p:cNvPr>
          <p:cNvSpPr txBox="1"/>
          <p:nvPr/>
        </p:nvSpPr>
        <p:spPr>
          <a:xfrm>
            <a:off x="65836" y="221309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fibonacci.c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10CA3-00FD-4460-8188-C870FF599AFC}"/>
              </a:ext>
            </a:extLst>
          </p:cNvPr>
          <p:cNvSpPr txBox="1"/>
          <p:nvPr/>
        </p:nvSpPr>
        <p:spPr>
          <a:xfrm>
            <a:off x="4492440" y="2207195"/>
            <a:ext cx="40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main.c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AC041-97C6-4F56-9A5B-4A9E29050750}"/>
              </a:ext>
            </a:extLst>
          </p:cNvPr>
          <p:cNvSpPr txBox="1"/>
          <p:nvPr/>
        </p:nvSpPr>
        <p:spPr>
          <a:xfrm>
            <a:off x="2055311" y="2322105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 local symbol.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765CB0-7D1E-4F6B-BE89-2E1366DEA1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23034" y="2515991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CD49C2-3588-4F09-BD86-438F5E11C9F8}"/>
              </a:ext>
            </a:extLst>
          </p:cNvPr>
          <p:cNvSpPr txBox="1"/>
          <p:nvPr/>
        </p:nvSpPr>
        <p:spPr>
          <a:xfrm>
            <a:off x="1329169" y="439295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Referenced here.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2B06FF-57C3-4C88-9538-4A0F7C65F892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97434" y="4379391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669F85-D0C0-4D5B-865D-A3D5CD130320}"/>
              </a:ext>
            </a:extLst>
          </p:cNvPr>
          <p:cNvSpPr txBox="1"/>
          <p:nvPr/>
        </p:nvSpPr>
        <p:spPr>
          <a:xfrm>
            <a:off x="1342160" y="2963234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 global symbol.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42F3FF-9B05-4F32-BDDC-164BD7F5D65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09883" y="3157120"/>
            <a:ext cx="169566" cy="14466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E4C520-B50F-4C0B-9D86-22688C3743AE}"/>
              </a:ext>
            </a:extLst>
          </p:cNvPr>
          <p:cNvSpPr txBox="1"/>
          <p:nvPr/>
        </p:nvSpPr>
        <p:spPr>
          <a:xfrm>
            <a:off x="6641576" y="4393386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Referenced here.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F9FD12-048E-4375-962B-086174FCFE37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22157" y="4377263"/>
            <a:ext cx="169566" cy="14466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9EA486-A795-4DFD-88D5-482082FFD250}"/>
              </a:ext>
            </a:extLst>
          </p:cNvPr>
          <p:cNvSpPr txBox="1"/>
          <p:nvPr/>
        </p:nvSpPr>
        <p:spPr>
          <a:xfrm>
            <a:off x="6425148" y="3181676"/>
            <a:ext cx="241284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Linker doesn’t see these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temporary variables.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0DB1FF-0917-4FC5-B303-5173E772531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92871" y="3375562"/>
            <a:ext cx="169566" cy="1446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06E3219-9581-45A7-A943-B3EF27B25594}"/>
              </a:ext>
            </a:extLst>
          </p:cNvPr>
          <p:cNvSpPr txBox="1"/>
          <p:nvPr/>
        </p:nvSpPr>
        <p:spPr>
          <a:xfrm>
            <a:off x="5319416" y="2935455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 global symbol.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8077E2-31E8-4F42-A8CB-2C5FE983C7E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87139" y="3129341"/>
            <a:ext cx="169566" cy="14466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2AAE7C-28DC-4769-AC86-802F69E8D204}"/>
              </a:ext>
            </a:extLst>
          </p:cNvPr>
          <p:cNvSpPr txBox="1"/>
          <p:nvPr/>
        </p:nvSpPr>
        <p:spPr>
          <a:xfrm>
            <a:off x="6595731" y="904656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linker references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“main” when it compiles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executable.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1B7636-273A-432F-B79D-D38E2F9407A7}"/>
              </a:ext>
            </a:extLst>
          </p:cNvPr>
          <p:cNvSpPr txBox="1"/>
          <p:nvPr/>
        </p:nvSpPr>
        <p:spPr>
          <a:xfrm>
            <a:off x="5940012" y="2147801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need to tell the compiler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that we are linking to a symbol.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B24433-50E3-4A8F-B03C-F17E8657F5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05703" y="2482636"/>
            <a:ext cx="169566" cy="14466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A3FC-01D5-4110-A9C8-8AD7976F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it up: Playing mad-libs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E1D7-2D26-4A5C-B602-8D2D2184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084" y="967740"/>
            <a:ext cx="2790435" cy="4557078"/>
          </a:xfrm>
        </p:spPr>
        <p:txBody>
          <a:bodyPr/>
          <a:lstStyle/>
          <a:p>
            <a:r>
              <a:rPr lang="en-US" dirty="0"/>
              <a:t>The compiler hands off object files with blanks where referenced symbols reside.</a:t>
            </a:r>
          </a:p>
          <a:p>
            <a:endParaRPr lang="en-US" dirty="0"/>
          </a:p>
          <a:p>
            <a:r>
              <a:rPr lang="en-US" dirty="0"/>
              <a:t>The linker’s job is to fill in those blanks with the location of the symbol in the final executable.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2BEA1-4930-4687-ADD7-6BCAB16E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4B6C8-84C1-417F-A874-57ED6C3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59CA51-ED76-4A38-BBC4-E9FD3FFE78CE}"/>
              </a:ext>
            </a:extLst>
          </p:cNvPr>
          <p:cNvGrpSpPr/>
          <p:nvPr/>
        </p:nvGrpSpPr>
        <p:grpSpPr>
          <a:xfrm>
            <a:off x="267397" y="986116"/>
            <a:ext cx="1501563" cy="1893332"/>
            <a:chOff x="267397" y="1104900"/>
            <a:chExt cx="1501563" cy="1893332"/>
          </a:xfrm>
        </p:grpSpPr>
        <p:sp>
          <p:nvSpPr>
            <p:cNvPr id="8" name="Card 6">
              <a:extLst>
                <a:ext uri="{FF2B5EF4-FFF2-40B4-BE49-F238E27FC236}">
                  <a16:creationId xmlns:a16="http://schemas.microsoft.com/office/drawing/2014/main" id="{37A2E7DC-0176-4A88-971B-15B1B4993B9C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11F468-685E-4EE2-85D2-A2B58E06BCBC}"/>
                </a:ext>
              </a:extLst>
            </p:cNvPr>
            <p:cNvSpPr txBox="1"/>
            <p:nvPr/>
          </p:nvSpPr>
          <p:spPr>
            <a:xfrm>
              <a:off x="267397" y="2628900"/>
              <a:ext cx="1501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fibonacci.c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0E7752-4D66-49EB-B7A4-6B0F06E796BD}"/>
              </a:ext>
            </a:extLst>
          </p:cNvPr>
          <p:cNvGrpSpPr/>
          <p:nvPr/>
        </p:nvGrpSpPr>
        <p:grpSpPr>
          <a:xfrm flipV="1">
            <a:off x="1437430" y="2439089"/>
            <a:ext cx="1063517" cy="1026848"/>
            <a:chOff x="1837928" y="1030692"/>
            <a:chExt cx="1063517" cy="1029620"/>
          </a:xfrm>
        </p:grpSpPr>
        <p:sp>
          <p:nvSpPr>
            <p:cNvPr id="11" name="Bent Arrow 11">
              <a:extLst>
                <a:ext uri="{FF2B5EF4-FFF2-40B4-BE49-F238E27FC236}">
                  <a16:creationId xmlns:a16="http://schemas.microsoft.com/office/drawing/2014/main" id="{6065787A-4E65-4448-9D00-F26831B8A298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7BB27-A1EA-4F23-8851-2879079C9105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28CE5C-AFDA-495F-AB0E-EDA5B21D3BCE}"/>
              </a:ext>
            </a:extLst>
          </p:cNvPr>
          <p:cNvGrpSpPr/>
          <p:nvPr/>
        </p:nvGrpSpPr>
        <p:grpSpPr>
          <a:xfrm>
            <a:off x="304800" y="3380926"/>
            <a:ext cx="1219200" cy="1893332"/>
            <a:chOff x="304800" y="1104900"/>
            <a:chExt cx="1219200" cy="1893332"/>
          </a:xfrm>
        </p:grpSpPr>
        <p:sp>
          <p:nvSpPr>
            <p:cNvPr id="17" name="Card 6">
              <a:extLst>
                <a:ext uri="{FF2B5EF4-FFF2-40B4-BE49-F238E27FC236}">
                  <a16:creationId xmlns:a16="http://schemas.microsoft.com/office/drawing/2014/main" id="{E8FFC00A-CC61-4E13-85A6-63C06E8E111F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A89505-FCF1-4B47-B22F-6657B03B55C3}"/>
                </a:ext>
              </a:extLst>
            </p:cNvPr>
            <p:cNvSpPr txBox="1"/>
            <p:nvPr/>
          </p:nvSpPr>
          <p:spPr>
            <a:xfrm>
              <a:off x="449247" y="2628900"/>
              <a:ext cx="96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main.c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DD6E89-82A3-4783-88C4-07E35D1E15E9}"/>
              </a:ext>
            </a:extLst>
          </p:cNvPr>
          <p:cNvGrpSpPr/>
          <p:nvPr/>
        </p:nvGrpSpPr>
        <p:grpSpPr>
          <a:xfrm flipV="1">
            <a:off x="1410534" y="4833899"/>
            <a:ext cx="1063517" cy="1026848"/>
            <a:chOff x="1837928" y="1030692"/>
            <a:chExt cx="1063517" cy="1029620"/>
          </a:xfrm>
        </p:grpSpPr>
        <p:sp>
          <p:nvSpPr>
            <p:cNvPr id="20" name="Bent Arrow 11">
              <a:extLst>
                <a:ext uri="{FF2B5EF4-FFF2-40B4-BE49-F238E27FC236}">
                  <a16:creationId xmlns:a16="http://schemas.microsoft.com/office/drawing/2014/main" id="{E1C59B7B-44DB-4952-AC7E-33491A94F57A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AE92D5-C598-470B-BA4B-5EFF0E4B1F36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2" name="Card 6">
            <a:extLst>
              <a:ext uri="{FF2B5EF4-FFF2-40B4-BE49-F238E27FC236}">
                <a16:creationId xmlns:a16="http://schemas.microsoft.com/office/drawing/2014/main" id="{BBBF358F-0637-4379-86C0-2D27F1FC1BAB}"/>
              </a:ext>
            </a:extLst>
          </p:cNvPr>
          <p:cNvSpPr/>
          <p:nvPr/>
        </p:nvSpPr>
        <p:spPr>
          <a:xfrm>
            <a:off x="2392829" y="3380926"/>
            <a:ext cx="1219200" cy="1524000"/>
          </a:xfrm>
          <a:prstGeom prst="flowChartPunchedCa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0" algn="ctr" defTabSz="713232">
              <a:defRPr/>
            </a:pPr>
            <a:r>
              <a:rPr lang="en-US" sz="700" dirty="0">
                <a:solidFill>
                  <a:srgbClr val="00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10010101000101010010101001010001010101110101010100111010011101001000101011101010010101010100010100100101001010010100100100101001010110101001010101110101011111101001010100101010001010010101001001010010110101001011001010100101010010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D16CBA-9DE1-4739-A5FF-BD6A1A51AC0E}"/>
              </a:ext>
            </a:extLst>
          </p:cNvPr>
          <p:cNvSpPr txBox="1"/>
          <p:nvPr/>
        </p:nvSpPr>
        <p:spPr>
          <a:xfrm>
            <a:off x="2545785" y="4904926"/>
            <a:ext cx="10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main.o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A6EA39-7BCF-4EB7-84EF-F38D64E90EE9}"/>
              </a:ext>
            </a:extLst>
          </p:cNvPr>
          <p:cNvGrpSpPr/>
          <p:nvPr/>
        </p:nvGrpSpPr>
        <p:grpSpPr>
          <a:xfrm>
            <a:off x="4459835" y="986116"/>
            <a:ext cx="1398297" cy="1893332"/>
            <a:chOff x="304800" y="1104900"/>
            <a:chExt cx="1398297" cy="1893332"/>
          </a:xfrm>
        </p:grpSpPr>
        <p:sp>
          <p:nvSpPr>
            <p:cNvPr id="31" name="Card 6">
              <a:extLst>
                <a:ext uri="{FF2B5EF4-FFF2-40B4-BE49-F238E27FC236}">
                  <a16:creationId xmlns:a16="http://schemas.microsoft.com/office/drawing/2014/main" id="{271216CE-009F-4AC8-B19D-A4E089F9946E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lvl="0" algn="ctr" defTabSz="713232">
                <a:defRPr/>
              </a:pPr>
              <a:r>
                <a:rPr lang="en-US" sz="700" dirty="0">
                  <a:solidFill>
                    <a:srgbClr val="000000"/>
                  </a:solidFill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11101001010100101010001010010101001001010010110101001011001010100101010010100101010001010100101010010100010101011101010101001110100111010010001010111010100101010101000101001001010010100101001001001010010101101010010101011101010111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CC84A3-5690-4CB2-990F-F1229BB85F3D}"/>
                </a:ext>
              </a:extLst>
            </p:cNvPr>
            <p:cNvSpPr txBox="1"/>
            <p:nvPr/>
          </p:nvSpPr>
          <p:spPr>
            <a:xfrm>
              <a:off x="416965" y="2628900"/>
              <a:ext cx="128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fibonacci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6F4AAEC-4335-4EB2-8B76-199DA63B8815}"/>
              </a:ext>
            </a:extLst>
          </p:cNvPr>
          <p:cNvSpPr txBox="1"/>
          <p:nvPr/>
        </p:nvSpPr>
        <p:spPr>
          <a:xfrm>
            <a:off x="3710715" y="3599947"/>
            <a:ext cx="212140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 err="1">
                <a:latin typeface="Inconsolata" panose="020B0609030003000000" pitchFamily="49" charset="0"/>
              </a:rPr>
              <a:t>fibonacci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66D1D8-AE5E-4B06-AD2F-A58BEB331B6E}"/>
              </a:ext>
            </a:extLst>
          </p:cNvPr>
          <p:cNvSpPr txBox="1"/>
          <p:nvPr/>
        </p:nvSpPr>
        <p:spPr>
          <a:xfrm>
            <a:off x="3710715" y="3904924"/>
            <a:ext cx="2121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???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00C1376-8B5E-4439-8BE7-13BAC52D37FB}"/>
              </a:ext>
            </a:extLst>
          </p:cNvPr>
          <p:cNvSpPr/>
          <p:nvPr/>
        </p:nvSpPr>
        <p:spPr>
          <a:xfrm>
            <a:off x="3586044" y="1748116"/>
            <a:ext cx="1446328" cy="1850745"/>
          </a:xfrm>
          <a:custGeom>
            <a:avLst/>
            <a:gdLst>
              <a:gd name="connsiteX0" fmla="*/ 0 w 1446328"/>
              <a:gd name="connsiteY0" fmla="*/ 0 h 1850745"/>
              <a:gd name="connsiteX1" fmla="*/ 453542 w 1446328"/>
              <a:gd name="connsiteY1" fmla="*/ 833932 h 1850745"/>
              <a:gd name="connsiteX2" fmla="*/ 1367942 w 1446328"/>
              <a:gd name="connsiteY2" fmla="*/ 1382572 h 1850745"/>
              <a:gd name="connsiteX3" fmla="*/ 1397203 w 1446328"/>
              <a:gd name="connsiteY3" fmla="*/ 1850745 h 185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328" h="1850745">
                <a:moveTo>
                  <a:pt x="0" y="0"/>
                </a:moveTo>
                <a:cubicBezTo>
                  <a:pt x="112776" y="301751"/>
                  <a:pt x="225552" y="603503"/>
                  <a:pt x="453542" y="833932"/>
                </a:cubicBezTo>
                <a:cubicBezTo>
                  <a:pt x="681532" y="1064361"/>
                  <a:pt x="1210665" y="1213103"/>
                  <a:pt x="1367942" y="1382572"/>
                </a:cubicBezTo>
                <a:cubicBezTo>
                  <a:pt x="1525219" y="1552041"/>
                  <a:pt x="1397203" y="1850745"/>
                  <a:pt x="1397203" y="1850745"/>
                </a:cubicBezTo>
              </a:path>
            </a:pathLst>
          </a:custGeom>
          <a:noFill/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3F3B8E-7A6E-4CC0-AC79-E18834C2E0C7}"/>
              </a:ext>
            </a:extLst>
          </p:cNvPr>
          <p:cNvGrpSpPr/>
          <p:nvPr/>
        </p:nvGrpSpPr>
        <p:grpSpPr>
          <a:xfrm flipV="1">
            <a:off x="3612859" y="2387184"/>
            <a:ext cx="925971" cy="1026849"/>
            <a:chOff x="1837928" y="1030692"/>
            <a:chExt cx="925971" cy="1029620"/>
          </a:xfrm>
        </p:grpSpPr>
        <p:sp>
          <p:nvSpPr>
            <p:cNvPr id="27" name="Bent Arrow 11">
              <a:extLst>
                <a:ext uri="{FF2B5EF4-FFF2-40B4-BE49-F238E27FC236}">
                  <a16:creationId xmlns:a16="http://schemas.microsoft.com/office/drawing/2014/main" id="{D7D4E596-7652-4703-9BBB-A6DFD6A88CBA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390883-E1D4-4B2B-ABD9-457CFC257558}"/>
                </a:ext>
              </a:extLst>
            </p:cNvPr>
            <p:cNvSpPr txBox="1"/>
            <p:nvPr/>
          </p:nvSpPr>
          <p:spPr>
            <a:xfrm rot="13362312">
              <a:off x="2353209" y="1405439"/>
              <a:ext cx="41069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link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350E85C-A4C1-4FEF-A385-CC689E3F9265}"/>
              </a:ext>
            </a:extLst>
          </p:cNvPr>
          <p:cNvSpPr/>
          <p:nvPr/>
        </p:nvSpPr>
        <p:spPr>
          <a:xfrm rot="19097237">
            <a:off x="3685098" y="3089853"/>
            <a:ext cx="660538" cy="2151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ECBD1D-6E4A-48A6-9F27-22286AEC38F6}"/>
              </a:ext>
            </a:extLst>
          </p:cNvPr>
          <p:cNvGrpSpPr/>
          <p:nvPr/>
        </p:nvGrpSpPr>
        <p:grpSpPr>
          <a:xfrm>
            <a:off x="2355295" y="986116"/>
            <a:ext cx="1524137" cy="1893332"/>
            <a:chOff x="267266" y="1104900"/>
            <a:chExt cx="1524137" cy="1893332"/>
          </a:xfrm>
        </p:grpSpPr>
        <p:sp>
          <p:nvSpPr>
            <p:cNvPr id="14" name="Card 6">
              <a:extLst>
                <a:ext uri="{FF2B5EF4-FFF2-40B4-BE49-F238E27FC236}">
                  <a16:creationId xmlns:a16="http://schemas.microsoft.com/office/drawing/2014/main" id="{B6C60E61-631A-4441-A53B-76B8BBE9E9BE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01010101010001010010010100101001010010010010100101011010100101010111010101111110100101010010101000101001010100100101001011010100101100101010010101001010010101000101010010101001010001010101110101010100111010011101001000101011101010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CB390D-5BF1-41FB-A320-2A67E1E67477}"/>
                </a:ext>
              </a:extLst>
            </p:cNvPr>
            <p:cNvSpPr txBox="1"/>
            <p:nvPr/>
          </p:nvSpPr>
          <p:spPr>
            <a:xfrm>
              <a:off x="267266" y="2628900"/>
              <a:ext cx="1524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fibonacci.o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E23CC13-C5F3-4313-8E5E-D8F0D48F8382}"/>
              </a:ext>
            </a:extLst>
          </p:cNvPr>
          <p:cNvSpPr txBox="1"/>
          <p:nvPr/>
        </p:nvSpPr>
        <p:spPr>
          <a:xfrm>
            <a:off x="3710714" y="3904924"/>
            <a:ext cx="2121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0x007c0e10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1B4077-F0C8-43CA-BE88-AF521FF2F87B}"/>
              </a:ext>
            </a:extLst>
          </p:cNvPr>
          <p:cNvSpPr/>
          <p:nvPr/>
        </p:nvSpPr>
        <p:spPr>
          <a:xfrm>
            <a:off x="2475286" y="3818534"/>
            <a:ext cx="1097794" cy="100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5D5E98-1388-47C8-858F-B14CB94B5885}"/>
              </a:ext>
            </a:extLst>
          </p:cNvPr>
          <p:cNvSpPr/>
          <p:nvPr/>
        </p:nvSpPr>
        <p:spPr>
          <a:xfrm>
            <a:off x="2433712" y="3938501"/>
            <a:ext cx="192445" cy="7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318120-BA90-4098-A424-1F951D185827}"/>
              </a:ext>
            </a:extLst>
          </p:cNvPr>
          <p:cNvSpPr txBox="1"/>
          <p:nvPr/>
        </p:nvSpPr>
        <p:spPr>
          <a:xfrm>
            <a:off x="2392828" y="37669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11101001110100100101010101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4" grpId="0" animBg="1"/>
      <p:bldP spid="35" grpId="0" animBg="1"/>
      <p:bldP spid="36" grpId="0" animBg="1"/>
      <p:bldP spid="29" grpId="0" animBg="1"/>
      <p:bldP spid="37" grpId="0" animBg="1"/>
      <p:bldP spid="39" grpId="0" animBg="1"/>
      <p:bldP spid="40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350E85C-A4C1-4FEF-A385-CC689E3F9265}"/>
              </a:ext>
            </a:extLst>
          </p:cNvPr>
          <p:cNvSpPr/>
          <p:nvPr/>
        </p:nvSpPr>
        <p:spPr>
          <a:xfrm rot="19097237">
            <a:off x="3685098" y="3089853"/>
            <a:ext cx="660538" cy="2151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1A3FC-01D5-4110-A9C8-8AD7976F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Libraries (</a:t>
            </a:r>
            <a:r>
              <a:rPr lang="en-US" dirty="0">
                <a:latin typeface="Inconsolata" panose="020B0609030003000000" pitchFamily="49" charset="0"/>
              </a:rPr>
              <a:t>*.a </a:t>
            </a:r>
            <a:r>
              <a:rPr lang="en-US" dirty="0"/>
              <a:t>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E1D7-2D26-4A5C-B602-8D2D2184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084" y="967740"/>
            <a:ext cx="3125716" cy="4557078"/>
          </a:xfrm>
        </p:spPr>
        <p:txBody>
          <a:bodyPr/>
          <a:lstStyle/>
          <a:p>
            <a:r>
              <a:rPr lang="en-US" dirty="0"/>
              <a:t>If you want to share your library with others…</a:t>
            </a:r>
          </a:p>
          <a:p>
            <a:endParaRPr lang="en-US" dirty="0"/>
          </a:p>
          <a:p>
            <a:r>
              <a:rPr lang="en-US" dirty="0"/>
              <a:t>Instead of creating an executable, you can package together all of the</a:t>
            </a:r>
            <a:r>
              <a:rPr lang="en-US" dirty="0">
                <a:latin typeface="Inconsolata" panose="020B0609030003000000" pitchFamily="49" charset="0"/>
              </a:rPr>
              <a:t> *.o </a:t>
            </a:r>
            <a:r>
              <a:rPr lang="en-US" dirty="0"/>
              <a:t>files into a single archive (</a:t>
            </a:r>
            <a:r>
              <a:rPr lang="en-US" dirty="0">
                <a:latin typeface="Inconsolata" panose="020B0609030003000000" pitchFamily="49" charset="0"/>
              </a:rPr>
              <a:t>.a </a:t>
            </a:r>
            <a:r>
              <a:rPr lang="en-US" dirty="0"/>
              <a:t>file)</a:t>
            </a:r>
          </a:p>
          <a:p>
            <a:endParaRPr lang="en-US" dirty="0"/>
          </a:p>
          <a:p>
            <a:r>
              <a:rPr lang="en-US" dirty="0"/>
              <a:t>You can use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ar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program on Linux for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2BEA1-4930-4687-ADD7-6BCAB16E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4B6C8-84C1-417F-A874-57ED6C3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59CA51-ED76-4A38-BBC4-E9FD3FFE78CE}"/>
              </a:ext>
            </a:extLst>
          </p:cNvPr>
          <p:cNvGrpSpPr/>
          <p:nvPr/>
        </p:nvGrpSpPr>
        <p:grpSpPr>
          <a:xfrm>
            <a:off x="304800" y="986116"/>
            <a:ext cx="1464160" cy="1893332"/>
            <a:chOff x="304800" y="1104900"/>
            <a:chExt cx="1464160" cy="1893332"/>
          </a:xfrm>
        </p:grpSpPr>
        <p:sp>
          <p:nvSpPr>
            <p:cNvPr id="8" name="Card 6">
              <a:extLst>
                <a:ext uri="{FF2B5EF4-FFF2-40B4-BE49-F238E27FC236}">
                  <a16:creationId xmlns:a16="http://schemas.microsoft.com/office/drawing/2014/main" id="{37A2E7DC-0176-4A88-971B-15B1B4993B9C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11F468-685E-4EE2-85D2-A2B58E06BCBC}"/>
                </a:ext>
              </a:extLst>
            </p:cNvPr>
            <p:cNvSpPr txBox="1"/>
            <p:nvPr/>
          </p:nvSpPr>
          <p:spPr>
            <a:xfrm>
              <a:off x="549760" y="26289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util.c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0E7752-4D66-49EB-B7A4-6B0F06E796BD}"/>
              </a:ext>
            </a:extLst>
          </p:cNvPr>
          <p:cNvGrpSpPr/>
          <p:nvPr/>
        </p:nvGrpSpPr>
        <p:grpSpPr>
          <a:xfrm flipV="1">
            <a:off x="1437430" y="2439089"/>
            <a:ext cx="1063517" cy="1026848"/>
            <a:chOff x="1837928" y="1030692"/>
            <a:chExt cx="1063517" cy="1029620"/>
          </a:xfrm>
        </p:grpSpPr>
        <p:sp>
          <p:nvSpPr>
            <p:cNvPr id="11" name="Bent Arrow 11">
              <a:extLst>
                <a:ext uri="{FF2B5EF4-FFF2-40B4-BE49-F238E27FC236}">
                  <a16:creationId xmlns:a16="http://schemas.microsoft.com/office/drawing/2014/main" id="{6065787A-4E65-4448-9D00-F26831B8A298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7BB27-A1EA-4F23-8851-2879079C9105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28CE5C-AFDA-495F-AB0E-EDA5B21D3BCE}"/>
              </a:ext>
            </a:extLst>
          </p:cNvPr>
          <p:cNvGrpSpPr/>
          <p:nvPr/>
        </p:nvGrpSpPr>
        <p:grpSpPr>
          <a:xfrm>
            <a:off x="304800" y="3380926"/>
            <a:ext cx="1219200" cy="1893332"/>
            <a:chOff x="304800" y="1104900"/>
            <a:chExt cx="1219200" cy="1893332"/>
          </a:xfrm>
        </p:grpSpPr>
        <p:sp>
          <p:nvSpPr>
            <p:cNvPr id="17" name="Card 6">
              <a:extLst>
                <a:ext uri="{FF2B5EF4-FFF2-40B4-BE49-F238E27FC236}">
                  <a16:creationId xmlns:a16="http://schemas.microsoft.com/office/drawing/2014/main" id="{E8FFC00A-CC61-4E13-85A6-63C06E8E111F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A89505-FCF1-4B47-B22F-6657B03B55C3}"/>
                </a:ext>
              </a:extLst>
            </p:cNvPr>
            <p:cNvSpPr txBox="1"/>
            <p:nvPr/>
          </p:nvSpPr>
          <p:spPr>
            <a:xfrm>
              <a:off x="449247" y="2628900"/>
              <a:ext cx="96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tree.c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DD6E89-82A3-4783-88C4-07E35D1E15E9}"/>
              </a:ext>
            </a:extLst>
          </p:cNvPr>
          <p:cNvGrpSpPr/>
          <p:nvPr/>
        </p:nvGrpSpPr>
        <p:grpSpPr>
          <a:xfrm flipV="1">
            <a:off x="1410534" y="4833899"/>
            <a:ext cx="1063517" cy="1026848"/>
            <a:chOff x="1837928" y="1030692"/>
            <a:chExt cx="1063517" cy="1029620"/>
          </a:xfrm>
        </p:grpSpPr>
        <p:sp>
          <p:nvSpPr>
            <p:cNvPr id="20" name="Bent Arrow 11">
              <a:extLst>
                <a:ext uri="{FF2B5EF4-FFF2-40B4-BE49-F238E27FC236}">
                  <a16:creationId xmlns:a16="http://schemas.microsoft.com/office/drawing/2014/main" id="{E1C59B7B-44DB-4952-AC7E-33491A94F57A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AE92D5-C598-470B-BA4B-5EFF0E4B1F36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2" name="Card 6">
            <a:extLst>
              <a:ext uri="{FF2B5EF4-FFF2-40B4-BE49-F238E27FC236}">
                <a16:creationId xmlns:a16="http://schemas.microsoft.com/office/drawing/2014/main" id="{BBBF358F-0637-4379-86C0-2D27F1FC1BAB}"/>
              </a:ext>
            </a:extLst>
          </p:cNvPr>
          <p:cNvSpPr/>
          <p:nvPr/>
        </p:nvSpPr>
        <p:spPr>
          <a:xfrm>
            <a:off x="2392829" y="3380926"/>
            <a:ext cx="1219200" cy="1524000"/>
          </a:xfrm>
          <a:prstGeom prst="flowChartPunchedCa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0" algn="ctr" defTabSz="713232">
              <a:defRPr/>
            </a:pPr>
            <a:r>
              <a:rPr lang="en-US" sz="700" dirty="0">
                <a:solidFill>
                  <a:srgbClr val="00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10010101000101010010101001010001010101110101010100111010011101001000101011101010010101010100010100100101001010010100100100101001010110101001010101110101011111101001010100101010001010010101001001010010110101001011001010100101010010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D16CBA-9DE1-4739-A5FF-BD6A1A51AC0E}"/>
              </a:ext>
            </a:extLst>
          </p:cNvPr>
          <p:cNvSpPr txBox="1"/>
          <p:nvPr/>
        </p:nvSpPr>
        <p:spPr>
          <a:xfrm>
            <a:off x="2545785" y="4904926"/>
            <a:ext cx="10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tree.o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A6EA39-7BCF-4EB7-84EF-F38D64E90EE9}"/>
              </a:ext>
            </a:extLst>
          </p:cNvPr>
          <p:cNvGrpSpPr/>
          <p:nvPr/>
        </p:nvGrpSpPr>
        <p:grpSpPr>
          <a:xfrm>
            <a:off x="4459835" y="986116"/>
            <a:ext cx="1398297" cy="1893332"/>
            <a:chOff x="304800" y="1104900"/>
            <a:chExt cx="1398297" cy="1893332"/>
          </a:xfrm>
        </p:grpSpPr>
        <p:sp>
          <p:nvSpPr>
            <p:cNvPr id="31" name="Card 6">
              <a:extLst>
                <a:ext uri="{FF2B5EF4-FFF2-40B4-BE49-F238E27FC236}">
                  <a16:creationId xmlns:a16="http://schemas.microsoft.com/office/drawing/2014/main" id="{271216CE-009F-4AC8-B19D-A4E089F9946E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lvl="0" algn="ctr" defTabSz="713232">
                <a:defRPr/>
              </a:pPr>
              <a:r>
                <a:rPr lang="en-US" sz="700" dirty="0">
                  <a:solidFill>
                    <a:srgbClr val="000000"/>
                  </a:solidFill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11101001010100101010001010010101001001010010110101001011001010100101010010100101010001010100101010010100010101011101010101001110100111010010001010111010100101010101000101001001010010100101001001001010010101101010010101011101010111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CC84A3-5690-4CB2-990F-F1229BB85F3D}"/>
                </a:ext>
              </a:extLst>
            </p:cNvPr>
            <p:cNvSpPr txBox="1"/>
            <p:nvPr/>
          </p:nvSpPr>
          <p:spPr>
            <a:xfrm>
              <a:off x="416965" y="2628900"/>
              <a:ext cx="128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my-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lib.a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3F3B8E-7A6E-4CC0-AC79-E18834C2E0C7}"/>
              </a:ext>
            </a:extLst>
          </p:cNvPr>
          <p:cNvGrpSpPr/>
          <p:nvPr/>
        </p:nvGrpSpPr>
        <p:grpSpPr>
          <a:xfrm flipV="1">
            <a:off x="3612859" y="2387184"/>
            <a:ext cx="1051005" cy="1026849"/>
            <a:chOff x="1837928" y="1030692"/>
            <a:chExt cx="1051005" cy="1029620"/>
          </a:xfrm>
        </p:grpSpPr>
        <p:sp>
          <p:nvSpPr>
            <p:cNvPr id="27" name="Bent Arrow 11">
              <a:extLst>
                <a:ext uri="{FF2B5EF4-FFF2-40B4-BE49-F238E27FC236}">
                  <a16:creationId xmlns:a16="http://schemas.microsoft.com/office/drawing/2014/main" id="{D7D4E596-7652-4703-9BBB-A6DFD6A88CBA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390883-E1D4-4B2B-ABD9-457CFC257558}"/>
                </a:ext>
              </a:extLst>
            </p:cNvPr>
            <p:cNvSpPr txBox="1"/>
            <p:nvPr/>
          </p:nvSpPr>
          <p:spPr>
            <a:xfrm rot="13362312">
              <a:off x="2228175" y="1405440"/>
              <a:ext cx="660758" cy="27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archive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ECBD1D-6E4A-48A6-9F27-22286AEC38F6}"/>
              </a:ext>
            </a:extLst>
          </p:cNvPr>
          <p:cNvGrpSpPr/>
          <p:nvPr/>
        </p:nvGrpSpPr>
        <p:grpSpPr>
          <a:xfrm>
            <a:off x="2392829" y="986116"/>
            <a:ext cx="1486603" cy="1893332"/>
            <a:chOff x="304800" y="1104900"/>
            <a:chExt cx="1486603" cy="1893332"/>
          </a:xfrm>
        </p:grpSpPr>
        <p:sp>
          <p:nvSpPr>
            <p:cNvPr id="14" name="Card 6">
              <a:extLst>
                <a:ext uri="{FF2B5EF4-FFF2-40B4-BE49-F238E27FC236}">
                  <a16:creationId xmlns:a16="http://schemas.microsoft.com/office/drawing/2014/main" id="{B6C60E61-631A-4441-A53B-76B8BBE9E9BE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01010101010001010010010100101001010010010010100101011010100101010111010101111110100101010010101000101001010100100101001011010100101100101010010101001010010101000101010010101001010001010101110101010100111010011101001000101011101010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CB390D-5BF1-41FB-A320-2A67E1E67477}"/>
                </a:ext>
              </a:extLst>
            </p:cNvPr>
            <p:cNvSpPr txBox="1"/>
            <p:nvPr/>
          </p:nvSpPr>
          <p:spPr>
            <a:xfrm>
              <a:off x="557395" y="2628900"/>
              <a:ext cx="1234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util.o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1EB73C4-2561-4FD3-B6F4-AD019E1E4FAC}"/>
              </a:ext>
            </a:extLst>
          </p:cNvPr>
          <p:cNvSpPr txBox="1"/>
          <p:nvPr/>
        </p:nvSpPr>
        <p:spPr>
          <a:xfrm>
            <a:off x="2554567" y="528269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Inconsolata" panose="020B0609030003000000" pitchFamily="49" charset="0"/>
              </a:rPr>
              <a:t>ar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rs</a:t>
            </a:r>
            <a:r>
              <a:rPr lang="en-US" dirty="0">
                <a:latin typeface="Inconsolata" panose="020B0609030003000000" pitchFamily="49" charset="0"/>
              </a:rPr>
              <a:t> my-</a:t>
            </a:r>
            <a:r>
              <a:rPr lang="en-US" dirty="0" err="1">
                <a:latin typeface="Inconsolata" panose="020B0609030003000000" pitchFamily="49" charset="0"/>
              </a:rPr>
              <a:t>lib.a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util.o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tree.o</a:t>
            </a:r>
            <a:endParaRPr lang="en-US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ent Arrow 11">
            <a:extLst>
              <a:ext uri="{FF2B5EF4-FFF2-40B4-BE49-F238E27FC236}">
                <a16:creationId xmlns:a16="http://schemas.microsoft.com/office/drawing/2014/main" id="{A6B56CAB-1CB8-4ECE-9277-0003F1E02AD3}"/>
              </a:ext>
            </a:extLst>
          </p:cNvPr>
          <p:cNvSpPr/>
          <p:nvPr/>
        </p:nvSpPr>
        <p:spPr>
          <a:xfrm rot="19102855">
            <a:off x="3849953" y="2975847"/>
            <a:ext cx="802814" cy="784123"/>
          </a:xfrm>
          <a:custGeom>
            <a:avLst/>
            <a:gdLst>
              <a:gd name="connsiteX0" fmla="*/ 0 w 1026849"/>
              <a:gd name="connsiteY0" fmla="*/ 896141 h 896141"/>
              <a:gd name="connsiteX1" fmla="*/ 0 w 1026849"/>
              <a:gd name="connsiteY1" fmla="*/ 896141 h 896141"/>
              <a:gd name="connsiteX2" fmla="*/ 784123 w 1026849"/>
              <a:gd name="connsiteY2" fmla="*/ 112018 h 896141"/>
              <a:gd name="connsiteX3" fmla="*/ 802814 w 1026849"/>
              <a:gd name="connsiteY3" fmla="*/ 112018 h 896141"/>
              <a:gd name="connsiteX4" fmla="*/ 802814 w 1026849"/>
              <a:gd name="connsiteY4" fmla="*/ 0 h 896141"/>
              <a:gd name="connsiteX5" fmla="*/ 1026849 w 1026849"/>
              <a:gd name="connsiteY5" fmla="*/ 224035 h 896141"/>
              <a:gd name="connsiteX6" fmla="*/ 802814 w 1026849"/>
              <a:gd name="connsiteY6" fmla="*/ 448071 h 896141"/>
              <a:gd name="connsiteX7" fmla="*/ 802814 w 1026849"/>
              <a:gd name="connsiteY7" fmla="*/ 336053 h 896141"/>
              <a:gd name="connsiteX8" fmla="*/ 784123 w 1026849"/>
              <a:gd name="connsiteY8" fmla="*/ 336053 h 896141"/>
              <a:gd name="connsiteX9" fmla="*/ 224035 w 1026849"/>
              <a:gd name="connsiteY9" fmla="*/ 896141 h 896141"/>
              <a:gd name="connsiteX10" fmla="*/ 224035 w 1026849"/>
              <a:gd name="connsiteY10" fmla="*/ 896141 h 896141"/>
              <a:gd name="connsiteX11" fmla="*/ 0 w 1026849"/>
              <a:gd name="connsiteY11" fmla="*/ 896141 h 896141"/>
              <a:gd name="connsiteX0" fmla="*/ 0 w 1026849"/>
              <a:gd name="connsiteY0" fmla="*/ 784123 h 784123"/>
              <a:gd name="connsiteX1" fmla="*/ 0 w 1026849"/>
              <a:gd name="connsiteY1" fmla="*/ 784123 h 784123"/>
              <a:gd name="connsiteX2" fmla="*/ 784123 w 1026849"/>
              <a:gd name="connsiteY2" fmla="*/ 0 h 784123"/>
              <a:gd name="connsiteX3" fmla="*/ 802814 w 1026849"/>
              <a:gd name="connsiteY3" fmla="*/ 0 h 784123"/>
              <a:gd name="connsiteX4" fmla="*/ 795354 w 1026849"/>
              <a:gd name="connsiteY4" fmla="*/ 104324 h 784123"/>
              <a:gd name="connsiteX5" fmla="*/ 1026849 w 1026849"/>
              <a:gd name="connsiteY5" fmla="*/ 112017 h 784123"/>
              <a:gd name="connsiteX6" fmla="*/ 802814 w 1026849"/>
              <a:gd name="connsiteY6" fmla="*/ 336053 h 784123"/>
              <a:gd name="connsiteX7" fmla="*/ 802814 w 1026849"/>
              <a:gd name="connsiteY7" fmla="*/ 224035 h 784123"/>
              <a:gd name="connsiteX8" fmla="*/ 784123 w 1026849"/>
              <a:gd name="connsiteY8" fmla="*/ 224035 h 784123"/>
              <a:gd name="connsiteX9" fmla="*/ 224035 w 1026849"/>
              <a:gd name="connsiteY9" fmla="*/ 784123 h 784123"/>
              <a:gd name="connsiteX10" fmla="*/ 224035 w 1026849"/>
              <a:gd name="connsiteY10" fmla="*/ 784123 h 784123"/>
              <a:gd name="connsiteX11" fmla="*/ 0 w 1026849"/>
              <a:gd name="connsiteY11" fmla="*/ 784123 h 784123"/>
              <a:gd name="connsiteX0" fmla="*/ 0 w 1026849"/>
              <a:gd name="connsiteY0" fmla="*/ 784123 h 784123"/>
              <a:gd name="connsiteX1" fmla="*/ 0 w 1026849"/>
              <a:gd name="connsiteY1" fmla="*/ 784123 h 784123"/>
              <a:gd name="connsiteX2" fmla="*/ 784123 w 1026849"/>
              <a:gd name="connsiteY2" fmla="*/ 0 h 784123"/>
              <a:gd name="connsiteX3" fmla="*/ 802814 w 1026849"/>
              <a:gd name="connsiteY3" fmla="*/ 0 h 784123"/>
              <a:gd name="connsiteX4" fmla="*/ 795354 w 1026849"/>
              <a:gd name="connsiteY4" fmla="*/ 104324 h 784123"/>
              <a:gd name="connsiteX5" fmla="*/ 1026849 w 1026849"/>
              <a:gd name="connsiteY5" fmla="*/ 112017 h 784123"/>
              <a:gd name="connsiteX6" fmla="*/ 795643 w 1026849"/>
              <a:gd name="connsiteY6" fmla="*/ 129009 h 784123"/>
              <a:gd name="connsiteX7" fmla="*/ 802814 w 1026849"/>
              <a:gd name="connsiteY7" fmla="*/ 224035 h 784123"/>
              <a:gd name="connsiteX8" fmla="*/ 784123 w 1026849"/>
              <a:gd name="connsiteY8" fmla="*/ 224035 h 784123"/>
              <a:gd name="connsiteX9" fmla="*/ 224035 w 1026849"/>
              <a:gd name="connsiteY9" fmla="*/ 784123 h 784123"/>
              <a:gd name="connsiteX10" fmla="*/ 224035 w 1026849"/>
              <a:gd name="connsiteY10" fmla="*/ 784123 h 784123"/>
              <a:gd name="connsiteX11" fmla="*/ 0 w 1026849"/>
              <a:gd name="connsiteY11" fmla="*/ 784123 h 784123"/>
              <a:gd name="connsiteX0" fmla="*/ 0 w 802814"/>
              <a:gd name="connsiteY0" fmla="*/ 784123 h 784123"/>
              <a:gd name="connsiteX1" fmla="*/ 0 w 802814"/>
              <a:gd name="connsiteY1" fmla="*/ 784123 h 784123"/>
              <a:gd name="connsiteX2" fmla="*/ 784123 w 802814"/>
              <a:gd name="connsiteY2" fmla="*/ 0 h 784123"/>
              <a:gd name="connsiteX3" fmla="*/ 802814 w 802814"/>
              <a:gd name="connsiteY3" fmla="*/ 0 h 784123"/>
              <a:gd name="connsiteX4" fmla="*/ 795354 w 802814"/>
              <a:gd name="connsiteY4" fmla="*/ 104324 h 784123"/>
              <a:gd name="connsiteX5" fmla="*/ 792912 w 802814"/>
              <a:gd name="connsiteY5" fmla="*/ 120777 h 784123"/>
              <a:gd name="connsiteX6" fmla="*/ 795643 w 802814"/>
              <a:gd name="connsiteY6" fmla="*/ 129009 h 784123"/>
              <a:gd name="connsiteX7" fmla="*/ 802814 w 802814"/>
              <a:gd name="connsiteY7" fmla="*/ 224035 h 784123"/>
              <a:gd name="connsiteX8" fmla="*/ 784123 w 802814"/>
              <a:gd name="connsiteY8" fmla="*/ 224035 h 784123"/>
              <a:gd name="connsiteX9" fmla="*/ 224035 w 802814"/>
              <a:gd name="connsiteY9" fmla="*/ 784123 h 784123"/>
              <a:gd name="connsiteX10" fmla="*/ 224035 w 802814"/>
              <a:gd name="connsiteY10" fmla="*/ 784123 h 784123"/>
              <a:gd name="connsiteX11" fmla="*/ 0 w 802814"/>
              <a:gd name="connsiteY11" fmla="*/ 784123 h 7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14" h="784123">
                <a:moveTo>
                  <a:pt x="0" y="784123"/>
                </a:moveTo>
                <a:lnTo>
                  <a:pt x="0" y="784123"/>
                </a:lnTo>
                <a:cubicBezTo>
                  <a:pt x="0" y="351064"/>
                  <a:pt x="351064" y="0"/>
                  <a:pt x="784123" y="0"/>
                </a:cubicBezTo>
                <a:lnTo>
                  <a:pt x="802814" y="0"/>
                </a:lnTo>
                <a:lnTo>
                  <a:pt x="795354" y="104324"/>
                </a:lnTo>
                <a:lnTo>
                  <a:pt x="792912" y="120777"/>
                </a:lnTo>
                <a:lnTo>
                  <a:pt x="795643" y="129009"/>
                </a:lnTo>
                <a:lnTo>
                  <a:pt x="802814" y="224035"/>
                </a:lnTo>
                <a:lnTo>
                  <a:pt x="784123" y="224035"/>
                </a:lnTo>
                <a:cubicBezTo>
                  <a:pt x="474795" y="224035"/>
                  <a:pt x="224035" y="474795"/>
                  <a:pt x="224035" y="784123"/>
                </a:cubicBezTo>
                <a:lnTo>
                  <a:pt x="224035" y="784123"/>
                </a:lnTo>
                <a:lnTo>
                  <a:pt x="0" y="7841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A9F95-AD36-458D-9522-A89655E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Compilation: Simple Overview – Redux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B7D77-1D21-4A1E-B21B-7F70B7C7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5AC2-2BBD-4DBE-B367-03C82632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94508A-C70E-4600-BD11-F69C45240C94}"/>
              </a:ext>
            </a:extLst>
          </p:cNvPr>
          <p:cNvGrpSpPr/>
          <p:nvPr/>
        </p:nvGrpSpPr>
        <p:grpSpPr>
          <a:xfrm>
            <a:off x="304800" y="986116"/>
            <a:ext cx="1219200" cy="1893332"/>
            <a:chOff x="304800" y="1104900"/>
            <a:chExt cx="1219200" cy="1893332"/>
          </a:xfrm>
        </p:grpSpPr>
        <p:sp>
          <p:nvSpPr>
            <p:cNvPr id="9" name="Card 6">
              <a:extLst>
                <a:ext uri="{FF2B5EF4-FFF2-40B4-BE49-F238E27FC236}">
                  <a16:creationId xmlns:a16="http://schemas.microsoft.com/office/drawing/2014/main" id="{9457BEF4-7B0C-4ECC-BF72-553AA6700449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B9E568-6D6C-4ABE-AF68-E48F4C02317E}"/>
                </a:ext>
              </a:extLst>
            </p:cNvPr>
            <p:cNvSpPr txBox="1"/>
            <p:nvPr/>
          </p:nvSpPr>
          <p:spPr>
            <a:xfrm>
              <a:off x="467001" y="26289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CC648-FE79-47FD-8B81-B05F4B72E47C}"/>
              </a:ext>
            </a:extLst>
          </p:cNvPr>
          <p:cNvGrpSpPr/>
          <p:nvPr/>
        </p:nvGrpSpPr>
        <p:grpSpPr>
          <a:xfrm flipV="1">
            <a:off x="1437430" y="2439089"/>
            <a:ext cx="1063517" cy="1026848"/>
            <a:chOff x="1837928" y="1030692"/>
            <a:chExt cx="1063517" cy="1029620"/>
          </a:xfrm>
        </p:grpSpPr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4C4791CE-044C-4FA8-96D4-B9FDB7900C43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BC3ECD-ECAA-4EB8-A534-59F4FCD2DBDD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85C865-099A-42B5-B228-A77F189E1AB5}"/>
              </a:ext>
            </a:extLst>
          </p:cNvPr>
          <p:cNvGrpSpPr/>
          <p:nvPr/>
        </p:nvGrpSpPr>
        <p:grpSpPr>
          <a:xfrm>
            <a:off x="2392829" y="986116"/>
            <a:ext cx="1219200" cy="1893332"/>
            <a:chOff x="304800" y="1104900"/>
            <a:chExt cx="1219200" cy="1893332"/>
          </a:xfrm>
        </p:grpSpPr>
        <p:sp>
          <p:nvSpPr>
            <p:cNvPr id="18" name="Card 6">
              <a:extLst>
                <a:ext uri="{FF2B5EF4-FFF2-40B4-BE49-F238E27FC236}">
                  <a16:creationId xmlns:a16="http://schemas.microsoft.com/office/drawing/2014/main" id="{F32DCA46-3BF9-404C-A9EA-1B3CFC1967A6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01010101010001010010010100101001010010010010100101011010100101010111010101111110100101010010101000101001010100100101001011010100101100101010010101001010010101000101010010101001010001010101110101010100111010011101001000101011101010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60958-3282-45A4-B77A-5014DD16EBF8}"/>
                </a:ext>
              </a:extLst>
            </p:cNvPr>
            <p:cNvSpPr txBox="1"/>
            <p:nvPr/>
          </p:nvSpPr>
          <p:spPr>
            <a:xfrm>
              <a:off x="467001" y="26289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C874B5-F1F0-4F39-B824-A6A60622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602" y="806824"/>
            <a:ext cx="3179905" cy="4873857"/>
          </a:xfrm>
        </p:spPr>
        <p:txBody>
          <a:bodyPr>
            <a:normAutofit/>
          </a:bodyPr>
          <a:lstStyle/>
          <a:p>
            <a:r>
              <a:rPr lang="en-US" dirty="0"/>
              <a:t>We can use my-</a:t>
            </a:r>
            <a:r>
              <a:rPr lang="en-US" dirty="0" err="1"/>
              <a:t>lib.a</a:t>
            </a:r>
            <a:r>
              <a:rPr lang="en-US" dirty="0"/>
              <a:t> in place of the object files we need.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*.a </a:t>
            </a:r>
            <a:r>
              <a:rPr lang="en-US" dirty="0"/>
              <a:t>file is just a container for a set of object files. Essentially, it is just a kind of zip file of object files.</a:t>
            </a:r>
          </a:p>
          <a:p>
            <a:endParaRPr lang="en-US" dirty="0"/>
          </a:p>
          <a:p>
            <a:r>
              <a:rPr lang="en-US" dirty="0"/>
              <a:t>These object files get copied into our executable… not very efficient! Hmm!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538E65-AB05-4857-8767-0971B9197A79}"/>
              </a:ext>
            </a:extLst>
          </p:cNvPr>
          <p:cNvGrpSpPr/>
          <p:nvPr/>
        </p:nvGrpSpPr>
        <p:grpSpPr>
          <a:xfrm>
            <a:off x="304800" y="3380926"/>
            <a:ext cx="1219200" cy="1893332"/>
            <a:chOff x="304800" y="1104900"/>
            <a:chExt cx="1219200" cy="1893332"/>
          </a:xfrm>
        </p:grpSpPr>
        <p:sp>
          <p:nvSpPr>
            <p:cNvPr id="29" name="Card 6">
              <a:extLst>
                <a:ext uri="{FF2B5EF4-FFF2-40B4-BE49-F238E27FC236}">
                  <a16:creationId xmlns:a16="http://schemas.microsoft.com/office/drawing/2014/main" id="{8A5F265B-76AD-438D-B234-CBC830D1316E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21B70-5BE6-440E-9790-17E240A69261}"/>
                </a:ext>
              </a:extLst>
            </p:cNvPr>
            <p:cNvSpPr txBox="1"/>
            <p:nvPr/>
          </p:nvSpPr>
          <p:spPr>
            <a:xfrm>
              <a:off x="554409" y="2628900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util.c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605B91-87ED-4FAA-9106-515F6AA1573B}"/>
              </a:ext>
            </a:extLst>
          </p:cNvPr>
          <p:cNvGrpSpPr/>
          <p:nvPr/>
        </p:nvGrpSpPr>
        <p:grpSpPr>
          <a:xfrm flipV="1">
            <a:off x="1410534" y="4833899"/>
            <a:ext cx="1063517" cy="1026848"/>
            <a:chOff x="1837928" y="1030692"/>
            <a:chExt cx="1063517" cy="1029620"/>
          </a:xfrm>
        </p:grpSpPr>
        <p:sp>
          <p:nvSpPr>
            <p:cNvPr id="32" name="Bent Arrow 11">
              <a:extLst>
                <a:ext uri="{FF2B5EF4-FFF2-40B4-BE49-F238E27FC236}">
                  <a16:creationId xmlns:a16="http://schemas.microsoft.com/office/drawing/2014/main" id="{8EE8924D-9F28-4367-9328-124417B12176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A8DDAD-7B16-46D5-B09E-BAA433BAB039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5" name="Card 6">
            <a:extLst>
              <a:ext uri="{FF2B5EF4-FFF2-40B4-BE49-F238E27FC236}">
                <a16:creationId xmlns:a16="http://schemas.microsoft.com/office/drawing/2014/main" id="{CBDA10E0-DBFB-438C-A41F-AA8F4CABEDA0}"/>
              </a:ext>
            </a:extLst>
          </p:cNvPr>
          <p:cNvSpPr/>
          <p:nvPr/>
        </p:nvSpPr>
        <p:spPr>
          <a:xfrm>
            <a:off x="2392829" y="3380926"/>
            <a:ext cx="1219200" cy="1524000"/>
          </a:xfrm>
          <a:prstGeom prst="flowChartPunchedCa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0" algn="ctr" defTabSz="713232">
              <a:defRPr/>
            </a:pPr>
            <a:r>
              <a:rPr lang="en-US" sz="700" dirty="0">
                <a:solidFill>
                  <a:srgbClr val="00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10010101000101010010101001010001010101110101010100111010011101001000101011101010010101010100010100100101001010010100100100101001010110101001010101110101011111101001010100101010001010010101001001010010110101001011001010100101010010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A9EAC4-FEF1-4880-BD5E-8D2F5F8B06DC}"/>
              </a:ext>
            </a:extLst>
          </p:cNvPr>
          <p:cNvSpPr txBox="1"/>
          <p:nvPr/>
        </p:nvSpPr>
        <p:spPr>
          <a:xfrm>
            <a:off x="2689505" y="490492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util.o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Card 6">
            <a:extLst>
              <a:ext uri="{FF2B5EF4-FFF2-40B4-BE49-F238E27FC236}">
                <a16:creationId xmlns:a16="http://schemas.microsoft.com/office/drawing/2014/main" id="{B8371FE0-CAAE-42CC-8420-AEA2C4B1D785}"/>
              </a:ext>
            </a:extLst>
          </p:cNvPr>
          <p:cNvSpPr/>
          <p:nvPr/>
        </p:nvSpPr>
        <p:spPr>
          <a:xfrm>
            <a:off x="4136549" y="3380926"/>
            <a:ext cx="1219200" cy="1524000"/>
          </a:xfrm>
          <a:prstGeom prst="flowChartPunchedCa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0" algn="ctr" defTabSz="713232">
              <a:defRPr/>
            </a:pPr>
            <a:r>
              <a:rPr lang="en-US" sz="700" dirty="0">
                <a:solidFill>
                  <a:srgbClr val="00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10010101000101010010101001010001010101110101010100111010011101001000101011101010010101010100010100100101001010010100100100101001010110101001010101110101011111101001010100101010001010010101001001010010110101001011001010100101010010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F6C9DC-D455-415E-8BAC-3CBA51BE041D}"/>
              </a:ext>
            </a:extLst>
          </p:cNvPr>
          <p:cNvSpPr txBox="1"/>
          <p:nvPr/>
        </p:nvSpPr>
        <p:spPr>
          <a:xfrm>
            <a:off x="4295631" y="4904926"/>
            <a:ext cx="105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my-lib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C78896-275D-4EF4-950C-AC0DBB80493C}"/>
              </a:ext>
            </a:extLst>
          </p:cNvPr>
          <p:cNvGrpSpPr/>
          <p:nvPr/>
        </p:nvGrpSpPr>
        <p:grpSpPr>
          <a:xfrm flipV="1">
            <a:off x="3612859" y="2387184"/>
            <a:ext cx="925971" cy="1026849"/>
            <a:chOff x="1837928" y="1030692"/>
            <a:chExt cx="925971" cy="1029620"/>
          </a:xfrm>
        </p:grpSpPr>
        <p:sp>
          <p:nvSpPr>
            <p:cNvPr id="25" name="Bent Arrow 11">
              <a:extLst>
                <a:ext uri="{FF2B5EF4-FFF2-40B4-BE49-F238E27FC236}">
                  <a16:creationId xmlns:a16="http://schemas.microsoft.com/office/drawing/2014/main" id="{05DC74A4-B42D-4ACA-A9E8-103818956689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F5646C-D981-4792-84C7-9A89C40B9A1C}"/>
                </a:ext>
              </a:extLst>
            </p:cNvPr>
            <p:cNvSpPr txBox="1"/>
            <p:nvPr/>
          </p:nvSpPr>
          <p:spPr>
            <a:xfrm rot="13362312">
              <a:off x="2353209" y="1405439"/>
              <a:ext cx="41069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link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D146D6A-9ACC-41FD-A93C-6F8E054C8F18}"/>
              </a:ext>
            </a:extLst>
          </p:cNvPr>
          <p:cNvSpPr/>
          <p:nvPr/>
        </p:nvSpPr>
        <p:spPr>
          <a:xfrm rot="19097237">
            <a:off x="3685098" y="3089853"/>
            <a:ext cx="660538" cy="2151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BC81C7-9F78-4978-88CD-704EAE4B844D}"/>
              </a:ext>
            </a:extLst>
          </p:cNvPr>
          <p:cNvGrpSpPr/>
          <p:nvPr/>
        </p:nvGrpSpPr>
        <p:grpSpPr>
          <a:xfrm>
            <a:off x="4459835" y="986116"/>
            <a:ext cx="1219200" cy="1893332"/>
            <a:chOff x="304800" y="1104900"/>
            <a:chExt cx="1219200" cy="1893332"/>
          </a:xfrm>
        </p:grpSpPr>
        <p:sp>
          <p:nvSpPr>
            <p:cNvPr id="38" name="Card 6">
              <a:extLst>
                <a:ext uri="{FF2B5EF4-FFF2-40B4-BE49-F238E27FC236}">
                  <a16:creationId xmlns:a16="http://schemas.microsoft.com/office/drawing/2014/main" id="{7A1AF6FC-4C17-455E-A16B-A4BB06EBD9DC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lvl="0" algn="ctr" defTabSz="713232">
                <a:defRPr/>
              </a:pPr>
              <a:r>
                <a:rPr lang="en-US" sz="700" dirty="0">
                  <a:solidFill>
                    <a:srgbClr val="000000"/>
                  </a:solidFill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11101001010100101010001010010101001001010010110101001011001010100101010010100101010001010100101010010100010101011101010101001110100111010010001010111010100101010101000101001001010010100101001001001010010101101010010101011101010111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7DE61B-2F87-4FD0-9B15-A506F3114C17}"/>
                </a:ext>
              </a:extLst>
            </p:cNvPr>
            <p:cNvSpPr txBox="1"/>
            <p:nvPr/>
          </p:nvSpPr>
          <p:spPr>
            <a:xfrm>
              <a:off x="567850" y="2628900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1B3337-3B72-453C-8FFE-53651D2DA0F9}"/>
              </a:ext>
            </a:extLst>
          </p:cNvPr>
          <p:cNvSpPr txBox="1"/>
          <p:nvPr/>
        </p:nvSpPr>
        <p:spPr>
          <a:xfrm>
            <a:off x="3797679" y="522180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External Libraries</a:t>
            </a:r>
          </a:p>
        </p:txBody>
      </p:sp>
    </p:spTree>
    <p:extLst>
      <p:ext uri="{BB962C8B-B14F-4D97-AF65-F5344CB8AC3E}">
        <p14:creationId xmlns:p14="http://schemas.microsoft.com/office/powerpoint/2010/main" val="8772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5" grpId="0" animBg="1"/>
      <p:bldP spid="36" grpId="0"/>
      <p:bldP spid="41" grpId="0" animBg="1"/>
      <p:bldP spid="42" grpId="0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Filling in the blanks.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E04F6-DD25-46AC-9E6D-FDF1D8DD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A8DA0-FDA7-4982-B397-FE0677F5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C9E36B-AB3F-4080-A677-4A3030635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should always stretch before you run – OSes do this, too.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27629-7BBA-4F8B-A517-AE02D499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ABD6E-CFC3-4D76-A5B1-F828BDC2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1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774AF-34BE-41E3-99F0-A1E2BA01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E1EF98-13A6-4E52-A02E-BE7A7E7C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3888688" cy="4179729"/>
          </a:xfrm>
        </p:spPr>
        <p:txBody>
          <a:bodyPr/>
          <a:lstStyle/>
          <a:p>
            <a:r>
              <a:rPr lang="en-US" dirty="0"/>
              <a:t>How does your ELF executable actually run?</a:t>
            </a:r>
          </a:p>
          <a:p>
            <a:endParaRPr lang="en-US" dirty="0"/>
          </a:p>
          <a:p>
            <a:r>
              <a:rPr lang="en-US" dirty="0"/>
              <a:t>There needs to be some system software to unpack the executable into memory.</a:t>
            </a:r>
          </a:p>
          <a:p>
            <a:endParaRPr lang="en-US" dirty="0"/>
          </a:p>
          <a:p>
            <a:r>
              <a:rPr lang="en-US" dirty="0"/>
              <a:t>That system software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loader</a:t>
            </a:r>
            <a:r>
              <a:rPr lang="en-US" dirty="0"/>
              <a:t> and it is part of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operating system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99152-06A1-4842-82E7-A36DA5DE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761E8-44D7-4221-AF60-0011DDEA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FC261588-6BE3-42D2-9E1B-84AEB16C7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69" y="1813168"/>
            <a:ext cx="3861724" cy="3125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D37D80-A892-4207-9301-92545A71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449" y="2335998"/>
            <a:ext cx="1468230" cy="2366821"/>
          </a:xfrm>
          <a:prstGeom prst="rect">
            <a:avLst/>
          </a:prstGeom>
        </p:spPr>
      </p:pic>
      <p:pic>
        <p:nvPicPr>
          <p:cNvPr id="8" name="Picture 7" descr="A picture containing table, sitting, room, white&#10;&#10;Description automatically generated">
            <a:extLst>
              <a:ext uri="{FF2B5EF4-FFF2-40B4-BE49-F238E27FC236}">
                <a16:creationId xmlns:a16="http://schemas.microsoft.com/office/drawing/2014/main" id="{464A856F-4CC9-4606-AA37-9375888EC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08" y="2871380"/>
            <a:ext cx="2777692" cy="1845180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11B75A7-9913-4AD5-A805-35AE659D5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10" y="3408566"/>
            <a:ext cx="1236086" cy="770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59C324-1F8A-40B7-91FD-A98DC4F21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7308" y="2871379"/>
            <a:ext cx="2777692" cy="18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28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16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-0.17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16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EDF1-D54F-4266-AD97-70CF246E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Segments – Deeper dive!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3D170-908C-437A-885B-8EB942EB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798820" cy="4179729"/>
          </a:xfrm>
        </p:spPr>
        <p:txBody>
          <a:bodyPr/>
          <a:lstStyle/>
          <a:p>
            <a:r>
              <a:rPr lang="en-US" dirty="0"/>
              <a:t>The ELF executable defines several segments: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.text</a:t>
            </a:r>
            <a:r>
              <a:rPr lang="en-US" dirty="0"/>
              <a:t> – The code segment (machine code)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.data</a:t>
            </a:r>
            <a:r>
              <a:rPr lang="en-US" dirty="0"/>
              <a:t> – The data segment (program data)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.</a:t>
            </a:r>
            <a:r>
              <a:rPr lang="en-US" dirty="0" err="1">
                <a:latin typeface="Inconsolata" panose="020B0609030003000000" pitchFamily="49" charset="0"/>
              </a:rPr>
              <a:t>rodata</a:t>
            </a:r>
            <a:r>
              <a:rPr lang="en-US" dirty="0"/>
              <a:t> – The read-only data segment (constants)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.</a:t>
            </a:r>
            <a:r>
              <a:rPr lang="en-US" dirty="0" err="1">
                <a:latin typeface="Inconsolata" panose="020B0609030003000000" pitchFamily="49" charset="0"/>
              </a:rPr>
              <a:t>bss</a:t>
            </a:r>
            <a:r>
              <a:rPr lang="en-US" dirty="0"/>
              <a:t> – Uninitialized data segment (“zero” data)</a:t>
            </a:r>
          </a:p>
          <a:p>
            <a:pPr lvl="1"/>
            <a:endParaRPr lang="en-US" dirty="0"/>
          </a:p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.</a:t>
            </a:r>
            <a:r>
              <a:rPr lang="en-US" dirty="0" err="1">
                <a:latin typeface="Inconsolata" panose="020B0609030003000000" pitchFamily="49" charset="0"/>
              </a:rPr>
              <a:t>bss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segment is a special segment for all data that starts as</a:t>
            </a:r>
            <a:r>
              <a:rPr lang="en-US" dirty="0">
                <a:latin typeface="Inconsolata" panose="020B0609030003000000" pitchFamily="49" charset="0"/>
              </a:rPr>
              <a:t> 0 </a:t>
            </a:r>
            <a:r>
              <a:rPr lang="en-US" dirty="0"/>
              <a:t>or</a:t>
            </a:r>
            <a:r>
              <a:rPr lang="en-US" dirty="0">
                <a:latin typeface="Inconsolata" panose="020B0609030003000000" pitchFamily="49" charset="0"/>
              </a:rPr>
              <a:t> NULL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(Its name is Block Started by Symbol which is a historic nonsense name. Sigh!)</a:t>
            </a:r>
          </a:p>
          <a:p>
            <a:pPr lvl="1"/>
            <a:r>
              <a:rPr lang="en-US" dirty="0"/>
              <a:t>It is often an optimization: the executable does not need to store a whole bunch of zeros.</a:t>
            </a:r>
          </a:p>
          <a:p>
            <a:pPr lvl="1"/>
            <a:r>
              <a:rPr lang="en-US" dirty="0"/>
              <a:t>Hmm… the operating system must then allocate a bunch of zeros. Is that fast?? (We’ll get there)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11030-A2AA-472A-ABE7-4F4E7C90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AAC80-C6BA-4054-8301-8E55A7D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BCA79D-5BFB-41B3-96B8-4CD8145856C2}"/>
              </a:ext>
            </a:extLst>
          </p:cNvPr>
          <p:cNvGrpSpPr/>
          <p:nvPr/>
        </p:nvGrpSpPr>
        <p:grpSpPr>
          <a:xfrm>
            <a:off x="6414653" y="592672"/>
            <a:ext cx="2453931" cy="5078526"/>
            <a:chOff x="6400799" y="-88054"/>
            <a:chExt cx="2453931" cy="67713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443094-D751-4E7A-AC8F-5C524E6C4EA0}"/>
                </a:ext>
              </a:extLst>
            </p:cNvPr>
            <p:cNvSpPr/>
            <p:nvPr/>
          </p:nvSpPr>
          <p:spPr>
            <a:xfrm>
              <a:off x="6412523" y="401769"/>
              <a:ext cx="2438400" cy="854874"/>
            </a:xfrm>
            <a:prstGeom prst="rect">
              <a:avLst/>
            </a:prstGeom>
            <a:solidFill>
              <a:srgbClr val="C288B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51DEFD-DA95-4F29-B021-D391450E4E5A}"/>
                </a:ext>
              </a:extLst>
            </p:cNvPr>
            <p:cNvSpPr/>
            <p:nvPr/>
          </p:nvSpPr>
          <p:spPr>
            <a:xfrm>
              <a:off x="6416330" y="3302557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defRPr/>
              </a:pPr>
              <a:r>
                <a:rPr lang="en-US" sz="24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heap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2D159B-33DA-46CB-B82C-8CA13F8D5C78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23490A-26DD-44B8-B08C-FA910161016C}"/>
                </a:ext>
              </a:extLst>
            </p:cNvPr>
            <p:cNvSpPr/>
            <p:nvPr/>
          </p:nvSpPr>
          <p:spPr>
            <a:xfrm>
              <a:off x="6400799" y="1269158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5AAB53-7EA0-49F6-97C3-23FD0495B27E}"/>
                </a:ext>
              </a:extLst>
            </p:cNvPr>
            <p:cNvGrpSpPr/>
            <p:nvPr/>
          </p:nvGrpSpPr>
          <p:grpSpPr>
            <a:xfrm>
              <a:off x="6400799" y="-88054"/>
              <a:ext cx="2450124" cy="6771366"/>
              <a:chOff x="6400799" y="-88054"/>
              <a:chExt cx="2450124" cy="6771366"/>
            </a:xfrm>
          </p:grpSpPr>
          <p:sp>
            <p:nvSpPr>
              <p:cNvPr id="10" name="Rectangle 2" descr="Wide upward diagonal">
                <a:extLst>
                  <a:ext uri="{FF2B5EF4-FFF2-40B4-BE49-F238E27FC236}">
                    <a16:creationId xmlns:a16="http://schemas.microsoft.com/office/drawing/2014/main" id="{4CAA74A7-5885-4D61-B104-AAEF88973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878013"/>
                <a:ext cx="2438400" cy="142175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172FEEC9-2DD4-440D-9803-57E5FF10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12037"/>
                <a:ext cx="2438400" cy="57760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421D7654-62E2-47D8-ABCA-CCD08CD4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F60FBE20-C13F-4D55-AC21-ABD78E36F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7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35E9F0E8-5D43-4CC7-823F-0EF328D31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1881815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199C8562-9A18-45FF-A1EE-439274E256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097" y="5440678"/>
                <a:ext cx="793807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.text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2C00A605-DB82-4309-BE9B-97C42F562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8223" y="4676777"/>
                <a:ext cx="845104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.data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262CC615-A936-48BD-86B9-B879E2FA46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2762" y="3990975"/>
                <a:ext cx="696024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bss</a:t>
                </a:r>
                <a:endParaRPr lang="en-US" sz="2400" kern="12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5C0DACD6-E5D5-482B-B5E7-C001A697D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0" y="1250920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1C3A2F04-4A9E-4ED7-9CDB-74252981D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2203" y="186499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5AFAA52D-0B88-451A-812F-6064873E8D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-8805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BAAE370D-1368-4BCE-B6FC-7AE0DA7A3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F21891D6-9866-4FC3-87C4-A0357E0C5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799" y="3290041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2F985029-400B-4ED6-BB0C-263463FCE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2203" y="293171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Text Box 13">
                <a:extLst>
                  <a:ext uri="{FF2B5EF4-FFF2-40B4-BE49-F238E27FC236}">
                    <a16:creationId xmlns:a16="http://schemas.microsoft.com/office/drawing/2014/main" id="{C7B9B9CD-5BE8-4242-82DE-52E2DC94C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4463" y="519774"/>
                <a:ext cx="2292615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Kernel Memory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56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9156-F3C5-4FF6-8A99-4CDCF0A1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E3368-96FE-4DA2-A7AB-F917C72C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706862" cy="455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Take the ELF executable.</a:t>
            </a:r>
          </a:p>
          <a:p>
            <a:pPr lvl="1"/>
            <a:r>
              <a:rPr lang="en-US" dirty="0"/>
              <a:t>This defines each segment and where in memory it should go.</a:t>
            </a:r>
          </a:p>
          <a:p>
            <a:pPr marL="0" indent="0">
              <a:buNone/>
            </a:pPr>
            <a:r>
              <a:rPr lang="en-US" dirty="0"/>
              <a:t>2. Place the</a:t>
            </a:r>
            <a:r>
              <a:rPr lang="en-US" dirty="0">
                <a:latin typeface="Inconsolata" panose="020B0609030003000000" pitchFamily="49" charset="0"/>
              </a:rPr>
              <a:t> .text </a:t>
            </a:r>
            <a:r>
              <a:rPr lang="en-US" dirty="0"/>
              <a:t>segment into memory.</a:t>
            </a:r>
          </a:p>
          <a:p>
            <a:pPr marL="0" indent="0">
              <a:buNone/>
            </a:pPr>
            <a:r>
              <a:rPr lang="en-US" dirty="0"/>
              <a:t>3. Place the</a:t>
            </a:r>
            <a:r>
              <a:rPr lang="en-US" dirty="0">
                <a:latin typeface="Inconsolata" panose="020B0609030003000000" pitchFamily="49" charset="0"/>
              </a:rPr>
              <a:t> .data </a:t>
            </a:r>
            <a:r>
              <a:rPr lang="en-US" dirty="0"/>
              <a:t>segment into memory.</a:t>
            </a:r>
          </a:p>
          <a:p>
            <a:pPr marL="0" indent="0">
              <a:buNone/>
            </a:pPr>
            <a:r>
              <a:rPr lang="en-US" dirty="0"/>
              <a:t>4. Write the number of zeroes specified to the </a:t>
            </a:r>
            <a:r>
              <a:rPr lang="en-US" dirty="0">
                <a:latin typeface="Inconsolata" panose="020B0609030003000000" pitchFamily="49" charset="0"/>
              </a:rPr>
              <a:t>.</a:t>
            </a:r>
            <a:r>
              <a:rPr lang="en-US" dirty="0" err="1">
                <a:latin typeface="Inconsolata" panose="020B0609030003000000" pitchFamily="49" charset="0"/>
              </a:rPr>
              <a:t>bss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segment.</a:t>
            </a:r>
          </a:p>
          <a:p>
            <a:pPr marL="0" indent="0">
              <a:buNone/>
            </a:pPr>
            <a:r>
              <a:rPr lang="en-US" dirty="0"/>
              <a:t>5. Allocate the stack and assign the stack pointer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6. Jump to the entry point address (the location of the</a:t>
            </a:r>
            <a:r>
              <a:rPr lang="en-US" dirty="0">
                <a:latin typeface="Inconsolata" panose="020B0609030003000000" pitchFamily="49" charset="0"/>
              </a:rPr>
              <a:t> _start </a:t>
            </a:r>
            <a:r>
              <a:rPr lang="en-US" dirty="0"/>
              <a:t>symbol)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_start </a:t>
            </a:r>
            <a:r>
              <a:rPr lang="en-US" dirty="0"/>
              <a:t>will call main after initializing the C runtime and the heap.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77397-172D-427A-AC72-3993D8B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A20EB-D2A5-4612-8DFA-EEDEDD51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191A9-9B38-4929-A78A-99657E1A79D6}"/>
              </a:ext>
            </a:extLst>
          </p:cNvPr>
          <p:cNvSpPr/>
          <p:nvPr/>
        </p:nvSpPr>
        <p:spPr>
          <a:xfrm>
            <a:off x="6426377" y="960039"/>
            <a:ext cx="2438400" cy="641156"/>
          </a:xfrm>
          <a:prstGeom prst="rect">
            <a:avLst/>
          </a:prstGeom>
          <a:solidFill>
            <a:srgbClr val="C288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33987-1543-481D-821C-BB021D501A9C}"/>
              </a:ext>
            </a:extLst>
          </p:cNvPr>
          <p:cNvSpPr/>
          <p:nvPr/>
        </p:nvSpPr>
        <p:spPr>
          <a:xfrm>
            <a:off x="6430184" y="3135631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05FFD-BB12-4EB5-AC1F-C61E601DACB9}"/>
              </a:ext>
            </a:extLst>
          </p:cNvPr>
          <p:cNvSpPr/>
          <p:nvPr/>
        </p:nvSpPr>
        <p:spPr>
          <a:xfrm>
            <a:off x="6426377" y="3642420"/>
            <a:ext cx="2438400" cy="5088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90F24-8A7A-49F7-81A8-9B1BFC85C957}"/>
              </a:ext>
            </a:extLst>
          </p:cNvPr>
          <p:cNvSpPr/>
          <p:nvPr/>
        </p:nvSpPr>
        <p:spPr>
          <a:xfrm>
            <a:off x="6414653" y="1610581"/>
            <a:ext cx="2438400" cy="456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 descr="Wide upward diagonal">
            <a:extLst>
              <a:ext uri="{FF2B5EF4-FFF2-40B4-BE49-F238E27FC236}">
                <a16:creationId xmlns:a16="http://schemas.microsoft.com/office/drawing/2014/main" id="{945C2625-2A92-44A6-A828-CCEC6720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2067223"/>
            <a:ext cx="2438400" cy="106631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currently unused but </a:t>
            </a:r>
          </a:p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7BCF285-4679-4683-B5E7-A71F2260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967740"/>
            <a:ext cx="2438400" cy="4332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D099CD4-C10A-427A-8EC9-D443B819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671121"/>
            <a:ext cx="2438400" cy="6286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1F30E31-DF7B-4103-8DE6-8389CAC2E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156771"/>
            <a:ext cx="2438400" cy="514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9B6100E8-0C3B-4998-B2C4-1D423855C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2070074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7171F64-19C2-45F7-B670-93F0F06A5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51" y="4739222"/>
            <a:ext cx="7938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50A619D-6B0B-461F-89B7-BF04B8EB8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77" y="4166296"/>
            <a:ext cx="8451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CEF1FF23-E83C-4FB8-9A31-E25E2D25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616" y="3651945"/>
            <a:ext cx="69602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400" kern="12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4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71302CE1-6A93-4718-9AD2-869FE9345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4" y="1596903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E2CB7F7A-BE63-4141-A30B-9640FE300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057" y="2057460"/>
            <a:ext cx="0" cy="285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6E71037A-46E2-4E75-9061-3D4D41490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592672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67366EFE-B024-4ED1-9AF7-3A1CB51F7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DD961D10-D64E-4CBF-ABDF-C66E6EC43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4653" y="3126244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3059F8FB-1B23-466A-B7CD-C1034F9004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6057" y="2857500"/>
            <a:ext cx="0" cy="285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F12A1417-BF54-45F7-82B8-0D9BD438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317" y="1048543"/>
            <a:ext cx="22926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Kernel Memory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19B8B-1793-4C3C-9BAE-8C5979E5BE1C}"/>
              </a:ext>
            </a:extLst>
          </p:cNvPr>
          <p:cNvSpPr txBox="1"/>
          <p:nvPr/>
        </p:nvSpPr>
        <p:spPr>
          <a:xfrm>
            <a:off x="5479631" y="48007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%rip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773979-4ABF-4344-8BE3-F392F65A6A8B}"/>
              </a:ext>
            </a:extLst>
          </p:cNvPr>
          <p:cNvCxnSpPr>
            <a:cxnSpLocks/>
          </p:cNvCxnSpPr>
          <p:nvPr/>
        </p:nvCxnSpPr>
        <p:spPr>
          <a:xfrm>
            <a:off x="6095482" y="5015926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623B89E-6545-485A-A0B4-6522AC09C042}"/>
              </a:ext>
            </a:extLst>
          </p:cNvPr>
          <p:cNvSpPr txBox="1"/>
          <p:nvPr/>
        </p:nvSpPr>
        <p:spPr>
          <a:xfrm>
            <a:off x="4214630" y="619881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Our lie starts to unravel!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have a kernel…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A1C06C-5BC8-43A6-95EF-C26A3AF6BB2C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166041" y="976209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4" grpId="0" animBg="1"/>
      <p:bldP spid="25" grpId="0" animBg="1"/>
      <p:bldP spid="27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4382-D0F2-4494-B0D0-A7318C60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.</a:t>
            </a:r>
            <a:r>
              <a:rPr lang="en-US" dirty="0" err="1"/>
              <a:t>bss</a:t>
            </a:r>
            <a:r>
              <a:rPr lang="en-US" dirty="0"/>
              <a:t> BS I’ve dealt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836C-CAAF-49A6-BA84-31531F0B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Forgetting to zero the .</a:t>
            </a:r>
            <a:r>
              <a:rPr lang="en-US" dirty="0" err="1"/>
              <a:t>bss</a:t>
            </a:r>
            <a:r>
              <a:rPr lang="en-US" dirty="0"/>
              <a:t> segment is… very interesting.</a:t>
            </a:r>
          </a:p>
          <a:p>
            <a:pPr lvl="1"/>
            <a:r>
              <a:rPr lang="en-US" dirty="0"/>
              <a:t>If you write an OS, and forget this, then you get loops that don’t work write.</a:t>
            </a:r>
          </a:p>
          <a:p>
            <a:pPr lvl="1"/>
            <a:r>
              <a:rPr lang="en-US" dirty="0"/>
              <a:t>Because now variables that were equal to</a:t>
            </a:r>
            <a:r>
              <a:rPr lang="en-US" dirty="0">
                <a:latin typeface="Inconsolata" panose="020B0609030003000000" pitchFamily="49" charset="0"/>
              </a:rPr>
              <a:t> 0 </a:t>
            </a:r>
            <a:r>
              <a:rPr lang="en-US" dirty="0"/>
              <a:t>are now random garbage.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B20F7-FA87-444E-B396-B1B63D3D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FA23A-D300-4FE1-B91A-1E8D0E06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A9D323-49E7-4875-A691-FA97F8221041}"/>
              </a:ext>
            </a:extLst>
          </p:cNvPr>
          <p:cNvSpPr txBox="1">
            <a:spLocks/>
          </p:cNvSpPr>
          <p:nvPr/>
        </p:nvSpPr>
        <p:spPr>
          <a:xfrm>
            <a:off x="1236905" y="2576526"/>
            <a:ext cx="4398537" cy="310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 </a:t>
            </a:r>
            <a:r>
              <a:rPr lang="en-US" sz="1600" dirty="0">
                <a:latin typeface="Inconsolata" panose="020B0609030003000000" pitchFamily="49" charset="0"/>
              </a:rPr>
              <a:t>count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 </a:t>
            </a:r>
            <a:r>
              <a:rPr lang="en-US" sz="1600" dirty="0">
                <a:latin typeface="Inconsolata" panose="020B0609030003000000" pitchFamily="49" charset="0"/>
              </a:rPr>
              <a:t>things[10] = {0};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 err="1">
                <a:latin typeface="Inconsolata" panose="020B0609030003000000" pitchFamily="49" charset="0"/>
              </a:rPr>
              <a:t>sumThings</a:t>
            </a:r>
            <a:r>
              <a:rPr lang="en-US" sz="1600" dirty="0">
                <a:latin typeface="Inconsolata" panose="020B0609030003000000" pitchFamily="49" charset="0"/>
              </a:rPr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ret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counter;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ret += things[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ret;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909FB-6ADD-4426-8EE4-FEA8C4020B0C}"/>
              </a:ext>
            </a:extLst>
          </p:cNvPr>
          <p:cNvSpPr txBox="1"/>
          <p:nvPr/>
        </p:nvSpPr>
        <p:spPr>
          <a:xfrm>
            <a:off x="1208836" y="221309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main.c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572D9-BD11-4967-8FA4-A5BB874A832D}"/>
              </a:ext>
            </a:extLst>
          </p:cNvPr>
          <p:cNvSpPr txBox="1"/>
          <p:nvPr/>
        </p:nvSpPr>
        <p:spPr>
          <a:xfrm>
            <a:off x="3198311" y="2322105"/>
            <a:ext cx="385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goes into the .</a:t>
            </a:r>
            <a:r>
              <a:rPr lang="en-US" sz="1600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bss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because it is zero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EDA65B-95DC-4934-8927-5DB51F2D3A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66034" y="2515991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6BC144-63C8-4BB3-97AB-134FDADEADD3}"/>
              </a:ext>
            </a:extLst>
          </p:cNvPr>
          <p:cNvSpPr txBox="1"/>
          <p:nvPr/>
        </p:nvSpPr>
        <p:spPr>
          <a:xfrm>
            <a:off x="2926891" y="3561560"/>
            <a:ext cx="527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does not go into the .</a:t>
            </a:r>
            <a:r>
              <a:rPr lang="en-US" sz="1600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bss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because it is not a symbol.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652D42-4122-4708-9371-3692B65DC2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94614" y="3755446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8AE0-F30B-47DB-A3AF-DE93B74E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it???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9557-2218-430A-AD2D-8346185F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472940"/>
          </a:xfrm>
        </p:spPr>
        <p:txBody>
          <a:bodyPr/>
          <a:lstStyle/>
          <a:p>
            <a:r>
              <a:rPr lang="en-US" dirty="0"/>
              <a:t>Pretty much! However, let’s make it more flexible.</a:t>
            </a:r>
          </a:p>
          <a:p>
            <a:endParaRPr lang="en-US" dirty="0"/>
          </a:p>
          <a:p>
            <a:r>
              <a:rPr lang="en-US" dirty="0"/>
              <a:t>Our linking so far 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static linking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where all of the code goes into the executable. Duplicate code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static libraries </a:t>
            </a:r>
            <a:r>
              <a:rPr lang="en-US" dirty="0"/>
              <a:t>is copied in.</a:t>
            </a:r>
          </a:p>
          <a:p>
            <a:pPr lvl="1"/>
            <a:r>
              <a:rPr lang="en-US" dirty="0"/>
              <a:t>Not very space efficient. Duplicates code most programs are using! (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if we “shared” the code external to the executable?</a:t>
            </a:r>
          </a:p>
          <a:p>
            <a:pPr lvl="1"/>
            <a:endParaRPr lang="en-US" dirty="0"/>
          </a:p>
          <a:p>
            <a:r>
              <a:rPr lang="en-US" dirty="0"/>
              <a:t>For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linking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we will think about loading not just the executable, but library code as well.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shared library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OS loader must load the program into memory and also take on the task of loading library code.</a:t>
            </a:r>
          </a:p>
          <a:p>
            <a:pPr lvl="1"/>
            <a:r>
              <a:rPr lang="en-US" dirty="0"/>
              <a:t>It then must do the “mad-libs” replacing references in the program to point to where in memory the library code was loaded. Tricky!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03508-2A26-4CB3-B172-42694362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4A99A-188C-40D3-8D65-4734EF82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E03B2F-E0C8-4A2A-B52D-C037DC1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Linking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B1A4BB-B6E4-40E3-9C09-DEE113319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Linking but… </a:t>
            </a:r>
            <a:r>
              <a:rPr lang="en-US" dirty="0" err="1"/>
              <a:t>yanno</a:t>
            </a:r>
            <a:r>
              <a:rPr lang="en-US" dirty="0"/>
              <a:t>… animated.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01C6E-9C2C-4DA4-8FAD-2E4313CC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0CFD8-0BC6-4D90-A995-AE74330F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3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 descr="Wide upward diagonal">
            <a:extLst>
              <a:ext uri="{FF2B5EF4-FFF2-40B4-BE49-F238E27FC236}">
                <a16:creationId xmlns:a16="http://schemas.microsoft.com/office/drawing/2014/main" id="{DCB412B6-E3F5-4849-B14C-60B0C988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995197"/>
            <a:ext cx="2438400" cy="430457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18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E276A-0D77-473A-8229-4833A1D4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that can be loaded… anywhere?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9296-7906-4140-A7A4-777DE5EA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547360" cy="4179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main problem is this:</a:t>
            </a:r>
          </a:p>
          <a:p>
            <a:pPr lvl="1"/>
            <a:r>
              <a:rPr lang="en-US" dirty="0"/>
              <a:t>Programs generally need to assume where in memory they live.</a:t>
            </a:r>
          </a:p>
          <a:p>
            <a:pPr lvl="1"/>
            <a:endParaRPr lang="en-US" dirty="0"/>
          </a:p>
          <a:p>
            <a:r>
              <a:rPr lang="en-US" dirty="0"/>
              <a:t>They refer to functions and data at particular addresses.</a:t>
            </a:r>
          </a:p>
          <a:p>
            <a:pPr lvl="1"/>
            <a:r>
              <a:rPr lang="en-US" dirty="0"/>
              <a:t>The linker decides where those are, but they are then hard-coded in.</a:t>
            </a:r>
          </a:p>
          <a:p>
            <a:pPr lvl="1"/>
            <a:endParaRPr lang="en-US" dirty="0"/>
          </a:p>
          <a:p>
            <a:r>
              <a:rPr lang="en-US" dirty="0"/>
              <a:t>We want to provide a single software library to multiple executables…</a:t>
            </a:r>
          </a:p>
          <a:p>
            <a:pPr lvl="1"/>
            <a:r>
              <a:rPr lang="en-US" dirty="0"/>
              <a:t>We can’t know ahead of time where that library </a:t>
            </a:r>
            <a:r>
              <a:rPr lang="en-US" i="1" dirty="0"/>
              <a:t>can</a:t>
            </a:r>
            <a:r>
              <a:rPr lang="en-US" dirty="0"/>
              <a:t> go in memory since programs are different sizes… they might need multiple libraries…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B65BD-1C3E-4C7D-B480-29B3BAA5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40193-E49F-44C2-88BD-5BA3EA2D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71D41-368A-4D9D-8941-C61D9E587A9E}"/>
              </a:ext>
            </a:extLst>
          </p:cNvPr>
          <p:cNvSpPr/>
          <p:nvPr/>
        </p:nvSpPr>
        <p:spPr>
          <a:xfrm>
            <a:off x="6426377" y="960039"/>
            <a:ext cx="2438400" cy="641156"/>
          </a:xfrm>
          <a:prstGeom prst="rect">
            <a:avLst/>
          </a:prstGeom>
          <a:solidFill>
            <a:srgbClr val="C288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13CB3D-EEE3-49D2-8451-6DA787226A0E}"/>
              </a:ext>
            </a:extLst>
          </p:cNvPr>
          <p:cNvSpPr/>
          <p:nvPr/>
        </p:nvSpPr>
        <p:spPr>
          <a:xfrm>
            <a:off x="6426377" y="3642420"/>
            <a:ext cx="2438400" cy="5088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8C0AB8-0087-4D3E-9877-1FE25B42DFB6}"/>
              </a:ext>
            </a:extLst>
          </p:cNvPr>
          <p:cNvSpPr/>
          <p:nvPr/>
        </p:nvSpPr>
        <p:spPr>
          <a:xfrm>
            <a:off x="6414653" y="1610581"/>
            <a:ext cx="2438400" cy="421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7319F13-1117-42DA-89D6-D90E836E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967740"/>
            <a:ext cx="2438400" cy="4332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1751D29-E490-46B7-B269-3A3F1B81F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671121"/>
            <a:ext cx="2438400" cy="6286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D70E85F-23AE-45CA-AFD5-6D86A6E1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156771"/>
            <a:ext cx="2438400" cy="514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C162979-5F9C-4010-B5F1-92A5A0023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51" y="4739222"/>
            <a:ext cx="7938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C4E9859-835E-4670-95A4-DB5F87F2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77" y="4166296"/>
            <a:ext cx="8451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AF258DAD-205F-4092-AEBF-11070787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616" y="3651945"/>
            <a:ext cx="69602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400" kern="12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4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6E82C84-8191-41A2-891F-3A5999C7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4" y="1596903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A16F513-986A-4035-97FF-E747362B9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592672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3321DA8B-6649-4387-807B-B7CC784DE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52F5C7FB-011A-4B7A-9855-74BF5166F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317" y="1048543"/>
            <a:ext cx="22926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Kernel Memory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68EC11-B5B8-421C-B791-6E66700FDB5B}"/>
              </a:ext>
            </a:extLst>
          </p:cNvPr>
          <p:cNvSpPr/>
          <p:nvPr/>
        </p:nvSpPr>
        <p:spPr>
          <a:xfrm>
            <a:off x="6426377" y="2494747"/>
            <a:ext cx="2438400" cy="3627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1B1206-90AA-443A-8E7C-B3CDEFECF501}"/>
              </a:ext>
            </a:extLst>
          </p:cNvPr>
          <p:cNvSpPr/>
          <p:nvPr/>
        </p:nvSpPr>
        <p:spPr>
          <a:xfrm>
            <a:off x="6426377" y="2850641"/>
            <a:ext cx="2438400" cy="362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F8099C20-A8DD-454F-80FA-CC7559DC2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645" y="2867025"/>
            <a:ext cx="13324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libz.so .text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021380EC-27CD-4934-97EE-931B36D2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331" y="2467846"/>
            <a:ext cx="13724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libz.so .data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E8D379-E7E4-46A6-8BCE-948279E59224}"/>
              </a:ext>
            </a:extLst>
          </p:cNvPr>
          <p:cNvSpPr txBox="1"/>
          <p:nvPr/>
        </p:nvSpPr>
        <p:spPr>
          <a:xfrm>
            <a:off x="3876030" y="3040957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Where should this go??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248529-7040-4566-A74C-8956A5772AC9}"/>
              </a:ext>
            </a:extLst>
          </p:cNvPr>
          <p:cNvCxnSpPr>
            <a:cxnSpLocks/>
          </p:cNvCxnSpPr>
          <p:nvPr/>
        </p:nvCxnSpPr>
        <p:spPr>
          <a:xfrm flipV="1">
            <a:off x="6190497" y="2968623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C8DF-E6BA-4E35-9626-4C297904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relocatable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9651-4027-4C0F-865C-879B4BA6E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allow code to refer to functions and/or data that may move.</a:t>
            </a:r>
          </a:p>
          <a:p>
            <a:r>
              <a:rPr lang="en-US" dirty="0"/>
              <a:t>Essentially, the operating system plays the mad-lib game.</a:t>
            </a:r>
          </a:p>
          <a:p>
            <a:pPr lvl="1"/>
            <a:r>
              <a:rPr lang="en-US" dirty="0"/>
              <a:t>The ELF executable has a list of “relocatable entries”</a:t>
            </a:r>
          </a:p>
          <a:p>
            <a:pPr lvl="1"/>
            <a:r>
              <a:rPr lang="en-US" dirty="0"/>
              <a:t>The OS goes through them and fills them in according to where the external symbols 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F89F2-8FC0-45A6-B0EB-66F9CFA5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46CAE-4818-4A8E-9BDB-5A089999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E377AD-6A23-41E9-AAF3-581901A84B89}"/>
              </a:ext>
            </a:extLst>
          </p:cNvPr>
          <p:cNvSpPr txBox="1">
            <a:spLocks/>
          </p:cNvSpPr>
          <p:nvPr/>
        </p:nvSpPr>
        <p:spPr>
          <a:xfrm>
            <a:off x="665405" y="3125167"/>
            <a:ext cx="5819215" cy="196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zlib.h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provides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compressBound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long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bufferSize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 err="1">
                <a:latin typeface="Inconsolata" panose="020B0609030003000000" pitchFamily="49" charset="0"/>
              </a:rPr>
              <a:t>compressBound</a:t>
            </a:r>
            <a:r>
              <a:rPr lang="en-US" sz="1600" dirty="0">
                <a:latin typeface="Inconsolata" panose="020B0609030003000000" pitchFamily="49" charset="0"/>
              </a:rPr>
              <a:t>(10000);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5FA9-8786-4252-B37D-582568BCF927}"/>
              </a:ext>
            </a:extLst>
          </p:cNvPr>
          <p:cNvSpPr txBox="1"/>
          <p:nvPr/>
        </p:nvSpPr>
        <p:spPr>
          <a:xfrm>
            <a:off x="637336" y="276173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compressor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compressor.c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lz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7FF10-1E10-4267-BED6-1282CAB47C4E}"/>
              </a:ext>
            </a:extLst>
          </p:cNvPr>
          <p:cNvSpPr txBox="1"/>
          <p:nvPr/>
        </p:nvSpPr>
        <p:spPr>
          <a:xfrm>
            <a:off x="4912266" y="2454894"/>
            <a:ext cx="356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Linking to the libz.so dynamic library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83F073-F513-4C56-B01A-ECFB1B9AE0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9989" y="2648780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D8E39B-CFF7-4CD0-A0F7-98BD473AA9B8}"/>
              </a:ext>
            </a:extLst>
          </p:cNvPr>
          <p:cNvSpPr txBox="1"/>
          <p:nvPr/>
        </p:nvSpPr>
        <p:spPr>
          <a:xfrm>
            <a:off x="3853086" y="3747450"/>
            <a:ext cx="4782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don’t know where this function ultimately is…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E7B2CA-56C7-49BC-AF51-E25ADBF7142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20809" y="3941336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C8DF-E6BA-4E35-9626-4C297904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relocatable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9651-4027-4C0F-865C-879B4BA6E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allow code to refer to functions and/or data that may move.</a:t>
            </a:r>
          </a:p>
          <a:p>
            <a:r>
              <a:rPr lang="en-US" dirty="0"/>
              <a:t>Essentially, the operating system plays the mad-lib game.</a:t>
            </a:r>
          </a:p>
          <a:p>
            <a:pPr lvl="1"/>
            <a:r>
              <a:rPr lang="en-US" dirty="0"/>
              <a:t>The ELF executable has a list of “relocatable entries”</a:t>
            </a:r>
          </a:p>
          <a:p>
            <a:pPr lvl="1"/>
            <a:r>
              <a:rPr lang="en-US" dirty="0"/>
              <a:t>The OS goes through them and fills them in according to where the external symbols 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F89F2-8FC0-45A6-B0EB-66F9CFA5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46CAE-4818-4A8E-9BDB-5A089999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E377AD-6A23-41E9-AAF3-581901A84B89}"/>
              </a:ext>
            </a:extLst>
          </p:cNvPr>
          <p:cNvSpPr txBox="1">
            <a:spLocks/>
          </p:cNvSpPr>
          <p:nvPr/>
        </p:nvSpPr>
        <p:spPr>
          <a:xfrm>
            <a:off x="89030" y="2901860"/>
            <a:ext cx="4577155" cy="196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zlib.h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provides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compressBound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long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bufferSize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 err="1">
                <a:latin typeface="Inconsolata" panose="020B0609030003000000" pitchFamily="49" charset="0"/>
              </a:rPr>
              <a:t>compressBound</a:t>
            </a:r>
            <a:r>
              <a:rPr lang="en-US" sz="1600" dirty="0">
                <a:latin typeface="Inconsolata" panose="020B0609030003000000" pitchFamily="49" charset="0"/>
              </a:rPr>
              <a:t>(10000);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5FA9-8786-4252-B37D-582568BCF927}"/>
              </a:ext>
            </a:extLst>
          </p:cNvPr>
          <p:cNvSpPr txBox="1"/>
          <p:nvPr/>
        </p:nvSpPr>
        <p:spPr>
          <a:xfrm>
            <a:off x="60961" y="2538427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compressor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compressor.c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lz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CB3911-D1C3-4823-AE8F-877A489E67EE}"/>
              </a:ext>
            </a:extLst>
          </p:cNvPr>
          <p:cNvSpPr txBox="1">
            <a:spLocks/>
          </p:cNvSpPr>
          <p:nvPr/>
        </p:nvSpPr>
        <p:spPr>
          <a:xfrm>
            <a:off x="4389120" y="2901859"/>
            <a:ext cx="4693919" cy="270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0000000000001139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1139: 55               push   %</a:t>
            </a:r>
            <a:r>
              <a:rPr lang="en-US" sz="1400" dirty="0" err="1">
                <a:latin typeface="Inconsolata" panose="020B0609030003000000" pitchFamily="49" charset="0"/>
              </a:rPr>
              <a:t>rbp</a:t>
            </a: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113a: 48 89 e5         mov    %</a:t>
            </a:r>
            <a:r>
              <a:rPr lang="en-US" sz="1400" dirty="0" err="1">
                <a:latin typeface="Inconsolata" panose="020B0609030003000000" pitchFamily="49" charset="0"/>
              </a:rPr>
              <a:t>rsp</a:t>
            </a:r>
            <a:r>
              <a:rPr lang="en-US" sz="1400" dirty="0">
                <a:latin typeface="Inconsolata" panose="020B0609030003000000" pitchFamily="49" charset="0"/>
              </a:rPr>
              <a:t>,%</a:t>
            </a:r>
            <a:r>
              <a:rPr lang="en-US" sz="1400" dirty="0" err="1">
                <a:latin typeface="Inconsolata" panose="020B0609030003000000" pitchFamily="49" charset="0"/>
              </a:rPr>
              <a:t>rbp</a:t>
            </a: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113d: 48 83 </a:t>
            </a:r>
            <a:r>
              <a:rPr lang="en-US" sz="1400" dirty="0" err="1">
                <a:latin typeface="Inconsolata" panose="020B0609030003000000" pitchFamily="49" charset="0"/>
              </a:rPr>
              <a:t>ec</a:t>
            </a:r>
            <a:r>
              <a:rPr lang="en-US" sz="1400" dirty="0">
                <a:latin typeface="Inconsolata" panose="020B0609030003000000" pitchFamily="49" charset="0"/>
              </a:rPr>
              <a:t> 10      sub    $0x10,%rsp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1141: bf 10 27 00 00   mov    $0x2710,%edi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1146: e8 00 00 00 00   </a:t>
            </a:r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callq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  ??? &lt;???&gt;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114b: 48 89 45 f8      mov    %rax,-0x8(%</a:t>
            </a:r>
            <a:r>
              <a:rPr lang="en-US" sz="1400" dirty="0" err="1">
                <a:latin typeface="Inconsolata" panose="020B0609030003000000" pitchFamily="49" charset="0"/>
              </a:rPr>
              <a:t>rbp</a:t>
            </a:r>
            <a:r>
              <a:rPr lang="en-US" sz="14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114f: b8 00 00 00 00   mov    $0x0,%eax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1154: c9               </a:t>
            </a:r>
            <a:r>
              <a:rPr lang="en-US" sz="1400" dirty="0" err="1">
                <a:latin typeface="Inconsolata" panose="020B0609030003000000" pitchFamily="49" charset="0"/>
              </a:rPr>
              <a:t>leaveq</a:t>
            </a: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1155: c3               </a:t>
            </a:r>
            <a:r>
              <a:rPr lang="en-US" sz="1400" dirty="0" err="1">
                <a:latin typeface="Inconsolata" panose="020B0609030003000000" pitchFamily="49" charset="0"/>
              </a:rPr>
              <a:t>retq</a:t>
            </a:r>
            <a:endParaRPr lang="en-US" sz="1400" dirty="0">
              <a:latin typeface="Inconsolata" panose="020B0609030003000000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E29ED-C2E3-4F78-AAD5-87FD1470C2B8}"/>
              </a:ext>
            </a:extLst>
          </p:cNvPr>
          <p:cNvSpPr txBox="1"/>
          <p:nvPr/>
        </p:nvSpPr>
        <p:spPr>
          <a:xfrm>
            <a:off x="4694254" y="2538427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 compressor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63EEFE-F999-4CE2-9A07-7AD4B1A354A1}"/>
              </a:ext>
            </a:extLst>
          </p:cNvPr>
          <p:cNvCxnSpPr>
            <a:cxnSpLocks/>
          </p:cNvCxnSpPr>
          <p:nvPr/>
        </p:nvCxnSpPr>
        <p:spPr>
          <a:xfrm>
            <a:off x="4666185" y="2598420"/>
            <a:ext cx="279" cy="30123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82E07E-B5D0-41C2-8147-8A1C447F041D}"/>
              </a:ext>
            </a:extLst>
          </p:cNvPr>
          <p:cNvCxnSpPr>
            <a:cxnSpLocks/>
          </p:cNvCxnSpPr>
          <p:nvPr/>
        </p:nvCxnSpPr>
        <p:spPr>
          <a:xfrm>
            <a:off x="4694254" y="2598420"/>
            <a:ext cx="0" cy="30123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7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9F95-AD36-458D-9522-A89655E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Compilation: Simple Overview – Step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B7D77-1D21-4A1E-B21B-7F70B7C7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5AC2-2BBD-4DBE-B367-03C82632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94508A-C70E-4600-BD11-F69C45240C94}"/>
              </a:ext>
            </a:extLst>
          </p:cNvPr>
          <p:cNvGrpSpPr/>
          <p:nvPr/>
        </p:nvGrpSpPr>
        <p:grpSpPr>
          <a:xfrm>
            <a:off x="304800" y="986116"/>
            <a:ext cx="1219200" cy="1893332"/>
            <a:chOff x="304800" y="1104900"/>
            <a:chExt cx="1219200" cy="1893332"/>
          </a:xfrm>
        </p:grpSpPr>
        <p:sp>
          <p:nvSpPr>
            <p:cNvPr id="9" name="Card 6">
              <a:extLst>
                <a:ext uri="{FF2B5EF4-FFF2-40B4-BE49-F238E27FC236}">
                  <a16:creationId xmlns:a16="http://schemas.microsoft.com/office/drawing/2014/main" id="{9457BEF4-7B0C-4ECC-BF72-553AA6700449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B9E568-6D6C-4ABE-AF68-E48F4C02317E}"/>
                </a:ext>
              </a:extLst>
            </p:cNvPr>
            <p:cNvSpPr txBox="1"/>
            <p:nvPr/>
          </p:nvSpPr>
          <p:spPr>
            <a:xfrm>
              <a:off x="467001" y="26289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CC648-FE79-47FD-8B81-B05F4B72E47C}"/>
              </a:ext>
            </a:extLst>
          </p:cNvPr>
          <p:cNvGrpSpPr/>
          <p:nvPr/>
        </p:nvGrpSpPr>
        <p:grpSpPr>
          <a:xfrm flipV="1">
            <a:off x="1437429" y="2439089"/>
            <a:ext cx="1063517" cy="1026848"/>
            <a:chOff x="1837928" y="1030692"/>
            <a:chExt cx="1063517" cy="1029620"/>
          </a:xfrm>
        </p:grpSpPr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4C4791CE-044C-4FA8-96D4-B9FDB7900C43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BC3ECD-ECAA-4EB8-A534-59F4FCD2DBDD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85C865-099A-42B5-B228-A77F189E1AB5}"/>
              </a:ext>
            </a:extLst>
          </p:cNvPr>
          <p:cNvGrpSpPr/>
          <p:nvPr/>
        </p:nvGrpSpPr>
        <p:grpSpPr>
          <a:xfrm>
            <a:off x="2392828" y="986116"/>
            <a:ext cx="1219200" cy="1893332"/>
            <a:chOff x="304800" y="1104900"/>
            <a:chExt cx="1219200" cy="1893332"/>
          </a:xfrm>
        </p:grpSpPr>
        <p:sp>
          <p:nvSpPr>
            <p:cNvPr id="18" name="Card 6">
              <a:extLst>
                <a:ext uri="{FF2B5EF4-FFF2-40B4-BE49-F238E27FC236}">
                  <a16:creationId xmlns:a16="http://schemas.microsoft.com/office/drawing/2014/main" id="{F32DCA46-3BF9-404C-A9EA-1B3CFC1967A6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01010101010001010010010100101001010010010010100101011010100101010111010101111110100101010010101000101001010100100101001011010100101100101010010101001010010101000101010010101001010001010101110101010100111010011101001000101011101010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60958-3282-45A4-B77A-5014DD16EBF8}"/>
                </a:ext>
              </a:extLst>
            </p:cNvPr>
            <p:cNvSpPr txBox="1"/>
            <p:nvPr/>
          </p:nvSpPr>
          <p:spPr>
            <a:xfrm>
              <a:off x="467001" y="26289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C874B5-F1F0-4F39-B824-A6A60622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376" y="967740"/>
            <a:ext cx="4616824" cy="4518660"/>
          </a:xfrm>
        </p:spPr>
        <p:txBody>
          <a:bodyPr>
            <a:normAutofit/>
          </a:bodyPr>
          <a:lstStyle/>
          <a:p>
            <a:r>
              <a:rPr lang="en-US" dirty="0"/>
              <a:t>The compiler takes source code (</a:t>
            </a:r>
            <a:r>
              <a:rPr lang="en-US" dirty="0">
                <a:latin typeface="Inconsolata" panose="020B0609030003000000" pitchFamily="49" charset="0"/>
              </a:rPr>
              <a:t>*.c</a:t>
            </a:r>
            <a:r>
              <a:rPr lang="en-US" dirty="0"/>
              <a:t> files) and translates them into machine code.</a:t>
            </a:r>
          </a:p>
          <a:p>
            <a:endParaRPr lang="en-US" dirty="0"/>
          </a:p>
          <a:p>
            <a:r>
              <a:rPr lang="en-US" dirty="0"/>
              <a:t>This file is called an “</a:t>
            </a:r>
            <a:r>
              <a:rPr lang="en-US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object file</a:t>
            </a:r>
            <a:r>
              <a:rPr lang="en-US" dirty="0"/>
              <a:t>” and is just potentially one part of your overall project.</a:t>
            </a:r>
          </a:p>
          <a:p>
            <a:endParaRPr lang="en-US" dirty="0"/>
          </a:p>
          <a:p>
            <a:r>
              <a:rPr lang="en-US" dirty="0"/>
              <a:t>The machine code is not quite an executable.</a:t>
            </a:r>
          </a:p>
          <a:p>
            <a:pPr lvl="1"/>
            <a:r>
              <a:rPr lang="en-US" dirty="0"/>
              <a:t>This object file is JUST representing the code for that particular source file.</a:t>
            </a:r>
          </a:p>
          <a:p>
            <a:pPr lvl="1"/>
            <a:r>
              <a:rPr lang="en-US" dirty="0"/>
              <a:t>You may require extra stuff provided by the system elsewhere.</a:t>
            </a:r>
          </a:p>
        </p:txBody>
      </p:sp>
    </p:spTree>
    <p:extLst>
      <p:ext uri="{BB962C8B-B14F-4D97-AF65-F5344CB8AC3E}">
        <p14:creationId xmlns:p14="http://schemas.microsoft.com/office/powerpoint/2010/main" val="18293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C8DF-E6BA-4E35-9626-4C297904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relocatable code: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9651-4027-4C0F-865C-879B4BA6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427106" cy="4179729"/>
          </a:xfrm>
        </p:spPr>
        <p:txBody>
          <a:bodyPr/>
          <a:lstStyle/>
          <a:p>
            <a:r>
              <a:rPr lang="en-US" dirty="0"/>
              <a:t>When the OS loads this executable… it will have a relocation entry that tells it to overwrite at byte</a:t>
            </a:r>
            <a:r>
              <a:rPr lang="en-US" dirty="0">
                <a:latin typeface="Inconsolata" panose="020B0609030003000000" pitchFamily="49" charset="0"/>
              </a:rPr>
              <a:t> 0x1147 </a:t>
            </a:r>
            <a:r>
              <a:rPr lang="en-US" dirty="0"/>
              <a:t>the relative address of “</a:t>
            </a:r>
            <a:r>
              <a:rPr lang="en-US" dirty="0" err="1"/>
              <a:t>compressBound</a:t>
            </a:r>
            <a:r>
              <a:rPr lang="en-US" dirty="0"/>
              <a:t>”</a:t>
            </a:r>
          </a:p>
          <a:p>
            <a:r>
              <a:rPr lang="en-US" dirty="0"/>
              <a:t>With this extra step, the OS loader is also providing dynamic linking.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F89F2-8FC0-45A6-B0EB-66F9CFA5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46CAE-4818-4A8E-9BDB-5A089999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E377AD-6A23-41E9-AAF3-581901A84B89}"/>
              </a:ext>
            </a:extLst>
          </p:cNvPr>
          <p:cNvSpPr txBox="1">
            <a:spLocks/>
          </p:cNvSpPr>
          <p:nvPr/>
        </p:nvSpPr>
        <p:spPr>
          <a:xfrm>
            <a:off x="89030" y="2901860"/>
            <a:ext cx="4577155" cy="196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zlib.h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provides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compressBound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long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bufferSize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 err="1">
                <a:latin typeface="Inconsolata" panose="020B0609030003000000" pitchFamily="49" charset="0"/>
              </a:rPr>
              <a:t>compressBound</a:t>
            </a:r>
            <a:r>
              <a:rPr lang="en-US" sz="1600" dirty="0">
                <a:latin typeface="Inconsolata" panose="020B0609030003000000" pitchFamily="49" charset="0"/>
              </a:rPr>
              <a:t>(10000);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5FA9-8786-4252-B37D-582568BCF927}"/>
              </a:ext>
            </a:extLst>
          </p:cNvPr>
          <p:cNvSpPr txBox="1"/>
          <p:nvPr/>
        </p:nvSpPr>
        <p:spPr>
          <a:xfrm>
            <a:off x="60961" y="2538427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compressor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compressor.c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lz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CB3911-D1C3-4823-AE8F-877A489E67EE}"/>
              </a:ext>
            </a:extLst>
          </p:cNvPr>
          <p:cNvSpPr txBox="1">
            <a:spLocks/>
          </p:cNvSpPr>
          <p:nvPr/>
        </p:nvSpPr>
        <p:spPr>
          <a:xfrm>
            <a:off x="4389120" y="2901859"/>
            <a:ext cx="4693919" cy="270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0000000000001139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1139: 55               push   %</a:t>
            </a:r>
            <a:r>
              <a:rPr lang="en-US" sz="1400" dirty="0" err="1">
                <a:latin typeface="Inconsolata" panose="020B0609030003000000" pitchFamily="49" charset="0"/>
              </a:rPr>
              <a:t>rbp</a:t>
            </a: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113a: 48 89 e5         mov    %</a:t>
            </a:r>
            <a:r>
              <a:rPr lang="en-US" sz="1400" dirty="0" err="1">
                <a:latin typeface="Inconsolata" panose="020B0609030003000000" pitchFamily="49" charset="0"/>
              </a:rPr>
              <a:t>rsp</a:t>
            </a:r>
            <a:r>
              <a:rPr lang="en-US" sz="1400" dirty="0">
                <a:latin typeface="Inconsolata" panose="020B0609030003000000" pitchFamily="49" charset="0"/>
              </a:rPr>
              <a:t>,%</a:t>
            </a:r>
            <a:r>
              <a:rPr lang="en-US" sz="1400" dirty="0" err="1">
                <a:latin typeface="Inconsolata" panose="020B0609030003000000" pitchFamily="49" charset="0"/>
              </a:rPr>
              <a:t>rbp</a:t>
            </a: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113d: 48 83 </a:t>
            </a:r>
            <a:r>
              <a:rPr lang="en-US" sz="1400" dirty="0" err="1">
                <a:latin typeface="Inconsolata" panose="020B0609030003000000" pitchFamily="49" charset="0"/>
              </a:rPr>
              <a:t>ec</a:t>
            </a:r>
            <a:r>
              <a:rPr lang="en-US" sz="1400" dirty="0">
                <a:latin typeface="Inconsolata" panose="020B0609030003000000" pitchFamily="49" charset="0"/>
              </a:rPr>
              <a:t> 10      sub    $0x10,%rsp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1141: bf 10 27 00 00   mov    $0x2710,%edi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1146: e8 </a:t>
            </a:r>
            <a:r>
              <a:rPr lang="en-US" sz="1400" u="sng" dirty="0" err="1">
                <a:solidFill>
                  <a:srgbClr val="FF0000"/>
                </a:solidFill>
                <a:latin typeface="Inconsolata" panose="020B0609030003000000" pitchFamily="49" charset="0"/>
              </a:rPr>
              <a:t>fe</a:t>
            </a:r>
            <a:r>
              <a:rPr lang="en-US" sz="1400" u="sng" dirty="0">
                <a:solidFill>
                  <a:srgbClr val="FF0000"/>
                </a:solidFill>
                <a:latin typeface="Inconsolata" panose="020B0609030003000000" pitchFamily="49" charset="0"/>
              </a:rPr>
              <a:t> 05 00 00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callq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Inconsolata" panose="020B0609030003000000" pitchFamily="49" charset="0"/>
              </a:rPr>
              <a:t>1749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 &lt;</a:t>
            </a:r>
            <a:r>
              <a:rPr lang="en-US" sz="1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compressBound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114b: 48 89 45 f8      mov    %rax,-0x8(%</a:t>
            </a:r>
            <a:r>
              <a:rPr lang="en-US" sz="1400" dirty="0" err="1">
                <a:latin typeface="Inconsolata" panose="020B0609030003000000" pitchFamily="49" charset="0"/>
              </a:rPr>
              <a:t>rbp</a:t>
            </a:r>
            <a:r>
              <a:rPr lang="en-US" sz="14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114f: b8 00 00 00 00   mov    $0x0,%eax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1154: c9               </a:t>
            </a:r>
            <a:r>
              <a:rPr lang="en-US" sz="1400" dirty="0" err="1">
                <a:latin typeface="Inconsolata" panose="020B0609030003000000" pitchFamily="49" charset="0"/>
              </a:rPr>
              <a:t>leaveq</a:t>
            </a: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1155: c3               </a:t>
            </a:r>
            <a:r>
              <a:rPr lang="en-US" sz="1400" dirty="0" err="1">
                <a:latin typeface="Inconsolata" panose="020B0609030003000000" pitchFamily="49" charset="0"/>
              </a:rPr>
              <a:t>retq</a:t>
            </a:r>
            <a:endParaRPr lang="en-US" sz="1400" dirty="0">
              <a:latin typeface="Inconsolata" panose="020B0609030003000000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E29ED-C2E3-4F78-AAD5-87FD1470C2B8}"/>
              </a:ext>
            </a:extLst>
          </p:cNvPr>
          <p:cNvSpPr txBox="1"/>
          <p:nvPr/>
        </p:nvSpPr>
        <p:spPr>
          <a:xfrm>
            <a:off x="4694254" y="2538427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 compressor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63EEFE-F999-4CE2-9A07-7AD4B1A354A1}"/>
              </a:ext>
            </a:extLst>
          </p:cNvPr>
          <p:cNvCxnSpPr>
            <a:cxnSpLocks/>
          </p:cNvCxnSpPr>
          <p:nvPr/>
        </p:nvCxnSpPr>
        <p:spPr>
          <a:xfrm>
            <a:off x="4666185" y="2598420"/>
            <a:ext cx="279" cy="30123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82E07E-B5D0-41C2-8147-8A1C447F041D}"/>
              </a:ext>
            </a:extLst>
          </p:cNvPr>
          <p:cNvCxnSpPr>
            <a:cxnSpLocks/>
          </p:cNvCxnSpPr>
          <p:nvPr/>
        </p:nvCxnSpPr>
        <p:spPr>
          <a:xfrm>
            <a:off x="4694254" y="2598420"/>
            <a:ext cx="0" cy="30123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C96533-0DE7-43A2-B059-000EC0687517}"/>
              </a:ext>
            </a:extLst>
          </p:cNvPr>
          <p:cNvSpPr txBox="1"/>
          <p:nvPr/>
        </p:nvSpPr>
        <p:spPr>
          <a:xfrm>
            <a:off x="2062937" y="4274630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0x114b + 0x5fe = 0x1749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callq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is relative to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%rip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777247-B089-4292-8727-5737F01D20E8}"/>
              </a:ext>
            </a:extLst>
          </p:cNvPr>
          <p:cNvCxnSpPr>
            <a:cxnSpLocks/>
          </p:cNvCxnSpPr>
          <p:nvPr/>
        </p:nvCxnSpPr>
        <p:spPr>
          <a:xfrm flipV="1">
            <a:off x="4567621" y="4419799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973AC2-B9A5-458E-85B1-8D7C0DCFB6BB}"/>
              </a:ext>
            </a:extLst>
          </p:cNvPr>
          <p:cNvSpPr txBox="1"/>
          <p:nvPr/>
        </p:nvSpPr>
        <p:spPr>
          <a:xfrm>
            <a:off x="60961" y="4940043"/>
            <a:ext cx="4564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 modern times, this makes use of a jump table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called a Procedure Linkage Table (PLT).</a:t>
            </a:r>
          </a:p>
        </p:txBody>
      </p:sp>
    </p:spTree>
    <p:extLst>
      <p:ext uri="{BB962C8B-B14F-4D97-AF65-F5344CB8AC3E}">
        <p14:creationId xmlns:p14="http://schemas.microsoft.com/office/powerpoint/2010/main" val="19830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312C-9023-4C5B-B71C-70402C82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Taking a PIC, eating some PIE – Avoiding relocations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B574-F583-473F-BF63-52D9B8E4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4434840" cy="4557078"/>
          </a:xfrm>
        </p:spPr>
        <p:txBody>
          <a:bodyPr>
            <a:normAutofit fontScale="92500"/>
          </a:bodyPr>
          <a:lstStyle/>
          <a:p>
            <a:r>
              <a:rPr lang="en-US" dirty="0"/>
              <a:t>In order to allow code to be resident anywhere in memory, the compiler must emit machine code that </a:t>
            </a:r>
            <a:r>
              <a:rPr lang="en-US" u="sng" dirty="0"/>
              <a:t>always uses relative addresses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This is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position independent code </a:t>
            </a:r>
            <a:r>
              <a:rPr lang="en-US" dirty="0"/>
              <a:t>(or PIC).</a:t>
            </a:r>
          </a:p>
          <a:p>
            <a:r>
              <a:rPr lang="en-US" dirty="0"/>
              <a:t>When your entire executable is made out of PIC, it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position independent executable </a:t>
            </a:r>
            <a:r>
              <a:rPr lang="en-US" dirty="0"/>
              <a:t>(or PIE)</a:t>
            </a:r>
          </a:p>
          <a:p>
            <a:endParaRPr lang="en-US" dirty="0"/>
          </a:p>
          <a:p>
            <a:r>
              <a:rPr lang="en-US" dirty="0" err="1">
                <a:latin typeface="Inconsolata" panose="020B0609030003000000" pitchFamily="49" charset="0"/>
              </a:rPr>
              <a:t>gcc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will compile code this way when you specify the</a:t>
            </a:r>
            <a:r>
              <a:rPr lang="en-US" dirty="0">
                <a:latin typeface="Inconsolata" panose="020B0609030003000000" pitchFamily="49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</a:rPr>
              <a:t>fPIC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flag.</a:t>
            </a:r>
          </a:p>
          <a:p>
            <a:pPr lvl="1"/>
            <a:r>
              <a:rPr lang="en-US" dirty="0"/>
              <a:t>You generally need this when creating dynamic libraries.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939D3-BC5C-48B4-9E03-6CDBFA51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A3EAB-5475-4A96-B1AC-2C102489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 descr="Image result for pie">
            <a:extLst>
              <a:ext uri="{FF2B5EF4-FFF2-40B4-BE49-F238E27FC236}">
                <a16:creationId xmlns:a16="http://schemas.microsoft.com/office/drawing/2014/main" id="{77F29DA0-0D33-4E93-801C-FA7E0394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52" y="1307192"/>
            <a:ext cx="3325495" cy="27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8A3F6-388A-409E-B72E-C34B597D56B1}"/>
              </a:ext>
            </a:extLst>
          </p:cNvPr>
          <p:cNvSpPr txBox="1"/>
          <p:nvPr/>
        </p:nvSpPr>
        <p:spPr>
          <a:xfrm>
            <a:off x="5716481" y="4121401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Who doesn’t like pie???</a:t>
            </a:r>
          </a:p>
        </p:txBody>
      </p:sp>
    </p:spTree>
    <p:extLst>
      <p:ext uri="{BB962C8B-B14F-4D97-AF65-F5344CB8AC3E}">
        <p14:creationId xmlns:p14="http://schemas.microsoft.com/office/powerpoint/2010/main" val="71582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9156-F3C5-4FF6-8A99-4CDCF0A1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program -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E3368-96FE-4DA2-A7AB-F917C72C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706862" cy="4557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Take the ELF executable.</a:t>
            </a:r>
          </a:p>
          <a:p>
            <a:pPr marL="0" indent="0">
              <a:buNone/>
            </a:pPr>
            <a:r>
              <a:rPr lang="en-US" dirty="0"/>
              <a:t>2. Place and initially prepare the</a:t>
            </a:r>
            <a:r>
              <a:rPr lang="en-US" dirty="0">
                <a:latin typeface="Inconsolata" panose="020B0609030003000000" pitchFamily="49" charset="0"/>
              </a:rPr>
              <a:t> .text, .data, .</a:t>
            </a:r>
            <a:r>
              <a:rPr lang="en-US" dirty="0" err="1">
                <a:latin typeface="Inconsolata" panose="020B0609030003000000" pitchFamily="49" charset="0"/>
              </a:rPr>
              <a:t>bss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segments into memory.</a:t>
            </a:r>
          </a:p>
          <a:p>
            <a:pPr marL="0" indent="0">
              <a:buNone/>
            </a:pPr>
            <a:r>
              <a:rPr lang="en-US" dirty="0"/>
              <a:t>5. Allocate the stack and assign the stack pointer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6. Repeatably load each required shared library.</a:t>
            </a:r>
          </a:p>
          <a:p>
            <a:pPr marL="0" indent="0">
              <a:buNone/>
            </a:pPr>
            <a:r>
              <a:rPr lang="en-US" dirty="0"/>
              <a:t>    6a. Place .text and .data in memory</a:t>
            </a:r>
          </a:p>
          <a:p>
            <a:pPr marL="0" indent="0">
              <a:buNone/>
            </a:pPr>
            <a:r>
              <a:rPr lang="en-US" dirty="0"/>
              <a:t>    6b. Rewrite .text sections by looking at the</a:t>
            </a:r>
          </a:p>
          <a:p>
            <a:pPr marL="0" indent="0">
              <a:buNone/>
            </a:pPr>
            <a:r>
              <a:rPr lang="en-US" dirty="0"/>
              <a:t>           relocatable entries</a:t>
            </a:r>
          </a:p>
          <a:p>
            <a:pPr marL="0" indent="0">
              <a:buNone/>
            </a:pPr>
            <a:r>
              <a:rPr lang="en-US" dirty="0"/>
              <a:t>    6c. Repeat for each library.</a:t>
            </a:r>
          </a:p>
          <a:p>
            <a:pPr marL="0" indent="0">
              <a:buNone/>
            </a:pPr>
            <a:r>
              <a:rPr lang="en-US" dirty="0"/>
              <a:t>7. Jump to the entry point address (the location of the</a:t>
            </a:r>
            <a:r>
              <a:rPr lang="en-US" dirty="0">
                <a:latin typeface="Inconsolata" panose="020B0609030003000000" pitchFamily="49" charset="0"/>
              </a:rPr>
              <a:t> _start </a:t>
            </a:r>
            <a:r>
              <a:rPr lang="en-US" dirty="0"/>
              <a:t>symbol)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_start </a:t>
            </a:r>
            <a:r>
              <a:rPr lang="en-US" dirty="0"/>
              <a:t>will call main after initializing the C</a:t>
            </a:r>
            <a:br>
              <a:rPr lang="en-US" dirty="0"/>
            </a:br>
            <a:r>
              <a:rPr lang="en-US" dirty="0"/>
              <a:t>runtime and the heap.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77397-172D-427A-AC72-3993D8B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A20EB-D2A5-4612-8DFA-EEDEDD51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191A9-9B38-4929-A78A-99657E1A79D6}"/>
              </a:ext>
            </a:extLst>
          </p:cNvPr>
          <p:cNvSpPr/>
          <p:nvPr/>
        </p:nvSpPr>
        <p:spPr>
          <a:xfrm>
            <a:off x="6426377" y="960039"/>
            <a:ext cx="2438400" cy="641156"/>
          </a:xfrm>
          <a:prstGeom prst="rect">
            <a:avLst/>
          </a:prstGeom>
          <a:solidFill>
            <a:srgbClr val="C288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33987-1543-481D-821C-BB021D501A9C}"/>
              </a:ext>
            </a:extLst>
          </p:cNvPr>
          <p:cNvSpPr/>
          <p:nvPr/>
        </p:nvSpPr>
        <p:spPr>
          <a:xfrm>
            <a:off x="6430184" y="3135631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05FFD-BB12-4EB5-AC1F-C61E601DACB9}"/>
              </a:ext>
            </a:extLst>
          </p:cNvPr>
          <p:cNvSpPr/>
          <p:nvPr/>
        </p:nvSpPr>
        <p:spPr>
          <a:xfrm>
            <a:off x="6426377" y="3642420"/>
            <a:ext cx="2438400" cy="5088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90F24-8A7A-49F7-81A8-9B1BFC85C957}"/>
              </a:ext>
            </a:extLst>
          </p:cNvPr>
          <p:cNvSpPr/>
          <p:nvPr/>
        </p:nvSpPr>
        <p:spPr>
          <a:xfrm>
            <a:off x="6414653" y="1610581"/>
            <a:ext cx="2438400" cy="456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 descr="Wide upward diagonal">
            <a:extLst>
              <a:ext uri="{FF2B5EF4-FFF2-40B4-BE49-F238E27FC236}">
                <a16:creationId xmlns:a16="http://schemas.microsoft.com/office/drawing/2014/main" id="{945C2625-2A92-44A6-A828-CCEC6720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2067223"/>
            <a:ext cx="2438400" cy="106631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18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7BCF285-4679-4683-B5E7-A71F2260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967740"/>
            <a:ext cx="2438400" cy="4332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D099CD4-C10A-427A-8EC9-D443B819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671121"/>
            <a:ext cx="2438400" cy="6286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1F30E31-DF7B-4103-8DE6-8389CAC2E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156771"/>
            <a:ext cx="2438400" cy="514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9B6100E8-0C3B-4998-B2C4-1D423855C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2070074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7171F64-19C2-45F7-B670-93F0F06A5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51" y="4739222"/>
            <a:ext cx="7938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50A619D-6B0B-461F-89B7-BF04B8EB8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77" y="4166296"/>
            <a:ext cx="8451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CEF1FF23-E83C-4FB8-9A31-E25E2D25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616" y="3651945"/>
            <a:ext cx="69602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400" kern="12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4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71302CE1-6A93-4718-9AD2-869FE9345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4" y="1596903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E2CB7F7A-BE63-4141-A30B-9640FE300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057" y="2057460"/>
            <a:ext cx="0" cy="285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6E71037A-46E2-4E75-9061-3D4D41490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592672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67366EFE-B024-4ED1-9AF7-3A1CB51F7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DD961D10-D64E-4CBF-ABDF-C66E6EC43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4653" y="3126244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3059F8FB-1B23-466A-B7CD-C1034F9004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6057" y="2857500"/>
            <a:ext cx="0" cy="285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F12A1417-BF54-45F7-82B8-0D9BD438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317" y="1048543"/>
            <a:ext cx="22926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Kernel Memory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19B8B-1793-4C3C-9BAE-8C5979E5BE1C}"/>
              </a:ext>
            </a:extLst>
          </p:cNvPr>
          <p:cNvSpPr txBox="1"/>
          <p:nvPr/>
        </p:nvSpPr>
        <p:spPr>
          <a:xfrm>
            <a:off x="5479631" y="48007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%rip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773979-4ABF-4344-8BE3-F392F65A6A8B}"/>
              </a:ext>
            </a:extLst>
          </p:cNvPr>
          <p:cNvCxnSpPr>
            <a:cxnSpLocks/>
          </p:cNvCxnSpPr>
          <p:nvPr/>
        </p:nvCxnSpPr>
        <p:spPr>
          <a:xfrm>
            <a:off x="6095482" y="5015926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6861E-34E4-4E89-9702-F126781B74F7}"/>
              </a:ext>
            </a:extLst>
          </p:cNvPr>
          <p:cNvSpPr/>
          <p:nvPr/>
        </p:nvSpPr>
        <p:spPr>
          <a:xfrm>
            <a:off x="6422394" y="2235339"/>
            <a:ext cx="2438400" cy="3627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85014F-E283-43BE-AD3B-B9DE1ACB0BA6}"/>
              </a:ext>
            </a:extLst>
          </p:cNvPr>
          <p:cNvSpPr/>
          <p:nvPr/>
        </p:nvSpPr>
        <p:spPr>
          <a:xfrm>
            <a:off x="6422394" y="2591233"/>
            <a:ext cx="2438400" cy="362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965B6CAE-096B-4EE6-9C71-F03B737D3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662" y="2607617"/>
            <a:ext cx="13324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libz.so .text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CE5F1DC9-7C5C-42A9-9906-0815B282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48" y="2208438"/>
            <a:ext cx="13724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libz.so .data</a:t>
            </a:r>
          </a:p>
        </p:txBody>
      </p:sp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57FA0AEE-A57F-44D2-AE46-FDCDCF8C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145">
            <a:off x="6120843" y="4890377"/>
            <a:ext cx="1036322" cy="335281"/>
          </a:xfrm>
          <a:prstGeom prst="rect">
            <a:avLst/>
          </a:prstGeom>
        </p:spPr>
      </p:pic>
      <p:pic>
        <p:nvPicPr>
          <p:cNvPr id="35" name="Picture 34" descr="A close up of a device&#10;&#10;Description automatically generated">
            <a:extLst>
              <a:ext uri="{FF2B5EF4-FFF2-40B4-BE49-F238E27FC236}">
                <a16:creationId xmlns:a16="http://schemas.microsoft.com/office/drawing/2014/main" id="{3E999F99-973A-44A3-BB20-6AD6E3495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8212">
            <a:off x="7777916" y="4913138"/>
            <a:ext cx="1036322" cy="335281"/>
          </a:xfrm>
          <a:prstGeom prst="rect">
            <a:avLst/>
          </a:prstGeom>
        </p:spPr>
      </p:pic>
      <p:pic>
        <p:nvPicPr>
          <p:cNvPr id="36" name="Picture 35" descr="A close up of a device&#10;&#10;Description automatically generated">
            <a:extLst>
              <a:ext uri="{FF2B5EF4-FFF2-40B4-BE49-F238E27FC236}">
                <a16:creationId xmlns:a16="http://schemas.microsoft.com/office/drawing/2014/main" id="{37FCDB33-0A34-4424-A6E8-5CE3E50DC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5000">
            <a:off x="6501542" y="4623101"/>
            <a:ext cx="1036322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4" grpId="0" animBg="1"/>
      <p:bldP spid="25" grpId="0" animBg="1"/>
      <p:bldP spid="27" grpId="0"/>
      <p:bldP spid="31" grpId="0" animBg="1"/>
      <p:bldP spid="32" grpId="0" animBg="1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33F2-D207-4061-ABF6-789C7932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lazy – Run-time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68C3-9C85-4136-ADF6-87E756BF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5" y="975360"/>
            <a:ext cx="4156235" cy="4739640"/>
          </a:xfrm>
        </p:spPr>
        <p:txBody>
          <a:bodyPr/>
          <a:lstStyle/>
          <a:p>
            <a:r>
              <a:rPr lang="en-US" dirty="0"/>
              <a:t>Having the OS load every library at the start can delay the execution of a program.</a:t>
            </a:r>
          </a:p>
          <a:p>
            <a:pPr lvl="1"/>
            <a:r>
              <a:rPr lang="en-US" dirty="0"/>
              <a:t>What if your program rarely uses a library?</a:t>
            </a:r>
          </a:p>
          <a:p>
            <a:pPr lvl="1"/>
            <a:r>
              <a:rPr lang="en-US" dirty="0"/>
              <a:t>What if you want to expand the program while it is running?</a:t>
            </a:r>
          </a:p>
          <a:p>
            <a:pPr lvl="2"/>
            <a:r>
              <a:rPr lang="en-US" dirty="0"/>
              <a:t>Plugins are a good example.</a:t>
            </a:r>
          </a:p>
          <a:p>
            <a:pPr lvl="2"/>
            <a:endParaRPr lang="en-US" dirty="0"/>
          </a:p>
          <a:p>
            <a:r>
              <a:rPr lang="en-US" dirty="0"/>
              <a:t>We can make use of an OS service to dynamically load libraries.</a:t>
            </a:r>
          </a:p>
          <a:p>
            <a:pPr lvl="1"/>
            <a:r>
              <a:rPr lang="en-US" dirty="0"/>
              <a:t>On Linux we have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dlopen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and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dlsym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system functions.</a:t>
            </a:r>
          </a:p>
          <a:p>
            <a:pPr lvl="1"/>
            <a:r>
              <a:rPr lang="en-US" dirty="0"/>
              <a:t>Look at the documentation online and refer to examples.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421B4-19B7-41EB-80C9-27D88952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974D-C27D-47B3-A649-60F5D6D3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424A63-08BC-455A-8C07-2601F5439BC5}"/>
              </a:ext>
            </a:extLst>
          </p:cNvPr>
          <p:cNvSpPr txBox="1">
            <a:spLocks/>
          </p:cNvSpPr>
          <p:nvPr/>
        </p:nvSpPr>
        <p:spPr>
          <a:xfrm>
            <a:off x="4183380" y="1040169"/>
            <a:ext cx="4826795" cy="4674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zlib.h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provides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compressBound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dlfcn.h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provides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dlopen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etc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provides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fprintf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and stderr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Declares a pointer to a function that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returns an int and takes an int as an argument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 </a:t>
            </a:r>
            <a:r>
              <a:rPr lang="en-US" sz="1600" dirty="0">
                <a:latin typeface="Inconsolata" panose="020B0609030003000000" pitchFamily="49" charset="0"/>
              </a:rPr>
              <a:t>(*</a:t>
            </a:r>
            <a:r>
              <a:rPr lang="en-US" sz="1600" dirty="0" err="1">
                <a:latin typeface="Inconsolata" panose="020B0609030003000000" pitchFamily="49" charset="0"/>
              </a:rPr>
              <a:t>compressBound</a:t>
            </a:r>
            <a:r>
              <a:rPr lang="en-US" sz="1600" dirty="0">
                <a:latin typeface="Inconsolata" panose="020B0609030003000000" pitchFamily="49" charset="0"/>
              </a:rPr>
              <a:t>)(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{char* error =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* handle = </a:t>
            </a:r>
            <a:r>
              <a:rPr lang="en-US" sz="1600" dirty="0" err="1">
                <a:latin typeface="Inconsolata" panose="020B0609030003000000" pitchFamily="49" charset="0"/>
              </a:rPr>
              <a:t>dlopen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"libz.so"</a:t>
            </a:r>
            <a:r>
              <a:rPr lang="en-US" sz="1600" dirty="0">
                <a:latin typeface="Inconsolata" panose="020B0609030003000000" pitchFamily="49" charset="0"/>
              </a:rPr>
              <a:t>, RTLD_LAZY);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if (!handle)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fprintf</a:t>
            </a:r>
            <a:r>
              <a:rPr lang="en-US" sz="1600" dirty="0">
                <a:latin typeface="Inconsolata" panose="020B0609030003000000" pitchFamily="49" charset="0"/>
              </a:rPr>
              <a:t>(stderr,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"%s\n"</a:t>
            </a:r>
            <a:r>
              <a:rPr lang="en-US" sz="1600" dirty="0">
                <a:latin typeface="Inconsolata" panose="020B0609030003000000" pitchFamily="49" charset="0"/>
              </a:rPr>
              <a:t>, </a:t>
            </a:r>
            <a:r>
              <a:rPr lang="en-US" sz="1600" dirty="0" err="1">
                <a:latin typeface="Inconsolata" panose="020B0609030003000000" pitchFamily="49" charset="0"/>
              </a:rPr>
              <a:t>dlerror</a:t>
            </a:r>
            <a:r>
              <a:rPr lang="en-US" sz="1600" dirty="0">
                <a:latin typeface="Inconsolata" panose="020B0609030003000000" pitchFamily="49" charset="0"/>
              </a:rPr>
              <a:t>());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lazyCompressBound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 err="1">
                <a:latin typeface="Inconsolata" panose="020B0609030003000000" pitchFamily="49" charset="0"/>
              </a:rPr>
              <a:t>dlsym</a:t>
            </a:r>
            <a:r>
              <a:rPr lang="en-US" sz="1600" dirty="0">
                <a:latin typeface="Inconsolata" panose="020B0609030003000000" pitchFamily="49" charset="0"/>
              </a:rPr>
              <a:t>(handle,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compressBound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error = </a:t>
            </a:r>
            <a:r>
              <a:rPr lang="en-US" sz="1600" dirty="0" err="1">
                <a:latin typeface="Inconsolata" panose="020B0609030003000000" pitchFamily="49" charset="0"/>
              </a:rPr>
              <a:t>dlerror</a:t>
            </a:r>
            <a:r>
              <a:rPr lang="en-US" sz="1600" dirty="0">
                <a:latin typeface="Inconsolata" panose="020B0609030003000000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(error)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fprintf</a:t>
            </a:r>
            <a:r>
              <a:rPr lang="en-US" sz="1600" dirty="0">
                <a:latin typeface="Inconsolata" panose="020B0609030003000000" pitchFamily="49" charset="0"/>
              </a:rPr>
              <a:t>(stderr,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"%s\n"</a:t>
            </a:r>
            <a:r>
              <a:rPr lang="en-US" sz="1600" dirty="0">
                <a:latin typeface="Inconsolata" panose="020B0609030003000000" pitchFamily="49" charset="0"/>
              </a:rPr>
              <a:t>, error);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long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bufferSize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 err="1">
                <a:latin typeface="Inconsolata" panose="020B0609030003000000" pitchFamily="49" charset="0"/>
              </a:rPr>
              <a:t>lazyCompressBound</a:t>
            </a:r>
            <a:r>
              <a:rPr lang="en-US" sz="1600" dirty="0">
                <a:latin typeface="Inconsolata" panose="020B0609030003000000" pitchFamily="49" charset="0"/>
              </a:rPr>
              <a:t>(10000);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1D397-96FC-478B-A698-CF12D94ECE78}"/>
              </a:ext>
            </a:extLst>
          </p:cNvPr>
          <p:cNvSpPr txBox="1"/>
          <p:nvPr/>
        </p:nvSpPr>
        <p:spPr>
          <a:xfrm>
            <a:off x="4183380" y="670837"/>
            <a:ext cx="482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-o compressor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compressor.c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ldl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CE3AD-51C4-43A4-84D1-2BE2DE05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43" y="1859280"/>
            <a:ext cx="468198" cy="468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8C80E7-7372-4DFC-BA66-B37B8F6BE0C2}"/>
              </a:ext>
            </a:extLst>
          </p:cNvPr>
          <p:cNvSpPr txBox="1"/>
          <p:nvPr/>
        </p:nvSpPr>
        <p:spPr>
          <a:xfrm>
            <a:off x="6939428" y="2392287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Function pointers are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   very messy.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4EC011-4E29-458B-A2C7-DA17EAE8BE57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82311" y="2358874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6A3352-A3D9-45D9-A431-30CFBB071C52}"/>
              </a:ext>
            </a:extLst>
          </p:cNvPr>
          <p:cNvSpPr txBox="1"/>
          <p:nvPr/>
        </p:nvSpPr>
        <p:spPr>
          <a:xfrm>
            <a:off x="5559653" y="3417442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Prints to the screen’s “error” buffer.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A986D7-177C-46AF-B65D-951B703252BF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2536" y="3384029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22E0E1-0565-4139-9AAE-B59E9A481D38}"/>
              </a:ext>
            </a:extLst>
          </p:cNvPr>
          <p:cNvSpPr txBox="1"/>
          <p:nvPr/>
        </p:nvSpPr>
        <p:spPr>
          <a:xfrm>
            <a:off x="6108293" y="4814681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Uses the lazy-loaded function.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2A9829-E9D1-4CF8-9BA8-077C8B7B586C}"/>
              </a:ext>
            </a:extLst>
          </p:cNvPr>
          <p:cNvCxnSpPr>
            <a:cxnSpLocks/>
          </p:cNvCxnSpPr>
          <p:nvPr/>
        </p:nvCxnSpPr>
        <p:spPr>
          <a:xfrm rot="5400000">
            <a:off x="5951176" y="4996118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BF18-CFF2-4D29-983E-A78AFBE0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dynamic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FA45-B1EF-4B37-B030-84108470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would like to see what dynamic libraries a program uses, you can use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readelf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or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ldd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command.</a:t>
            </a:r>
          </a:p>
          <a:p>
            <a:pPr lvl="1"/>
            <a:r>
              <a:rPr lang="en-US" dirty="0"/>
              <a:t>Cannot see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dlopen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/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dlsym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lazy loaded libraries.</a:t>
            </a:r>
          </a:p>
          <a:p>
            <a:pPr lvl="1"/>
            <a:endParaRPr lang="en-US" dirty="0"/>
          </a:p>
          <a:p>
            <a:r>
              <a:rPr lang="en-US" dirty="0" err="1">
                <a:latin typeface="Inconsolata" panose="020B0609030003000000" pitchFamily="49" charset="0"/>
              </a:rPr>
              <a:t>ldd</a:t>
            </a:r>
            <a:r>
              <a:rPr lang="en-US" dirty="0">
                <a:latin typeface="Inconsolata" panose="020B0609030003000000" pitchFamily="49" charset="0"/>
              </a:rPr>
              <a:t> ./my-program</a:t>
            </a:r>
          </a:p>
          <a:p>
            <a:endParaRPr lang="en-US" dirty="0">
              <a:latin typeface="Inconsolata" panose="020B0609030003000000" pitchFamily="49" charset="0"/>
            </a:endParaRPr>
          </a:p>
          <a:p>
            <a:r>
              <a:rPr lang="en-US" dirty="0" err="1">
                <a:latin typeface="Inconsolata" panose="020B0609030003000000" pitchFamily="49" charset="0"/>
              </a:rPr>
              <a:t>readelf</a:t>
            </a:r>
            <a:r>
              <a:rPr lang="en-US" dirty="0">
                <a:latin typeface="Inconsolata" panose="020B0609030003000000" pitchFamily="49" charset="0"/>
              </a:rPr>
              <a:t> -d ./my-program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A83A2-6EFA-46D6-BD25-3D0746D4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E4621-8ACF-47DB-A5ED-4FD9E06B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79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1F32-0946-4343-BA6F-0C3BA8A0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Linking, loading; static and dynamic… Whew!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28FF6-6905-4582-9FD3-2B817969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when we merge multiple pieces of executable code into one logical program.</a:t>
            </a:r>
          </a:p>
          <a:p>
            <a:endParaRPr lang="en-US" dirty="0"/>
          </a:p>
          <a:p>
            <a:r>
              <a:rPr lang="en-US" dirty="0"/>
              <a:t>We link at various times:</a:t>
            </a:r>
          </a:p>
          <a:p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compile-time</a:t>
            </a:r>
            <a:r>
              <a:rPr lang="en-US" dirty="0"/>
              <a:t>: using our normal</a:t>
            </a:r>
            <a:r>
              <a:rPr lang="en-US" dirty="0">
                <a:latin typeface="Inconsolata" panose="020B0609030003000000" pitchFamily="49" charset="0"/>
              </a:rPr>
              <a:t> *.o </a:t>
            </a:r>
            <a:r>
              <a:rPr lang="en-US" dirty="0"/>
              <a:t>files and static libraries (</a:t>
            </a:r>
            <a:r>
              <a:rPr lang="en-US" dirty="0">
                <a:latin typeface="Inconsolata" panose="020B0609030003000000" pitchFamily="49" charset="0"/>
              </a:rPr>
              <a:t>*.a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load-time</a:t>
            </a:r>
            <a:r>
              <a:rPr lang="en-US" dirty="0"/>
              <a:t>: our OS reads and loads the executable and loads dynamic libraries (</a:t>
            </a:r>
            <a:r>
              <a:rPr lang="en-US" dirty="0">
                <a:latin typeface="Inconsolata" panose="020B0609030003000000" pitchFamily="49" charset="0"/>
              </a:rPr>
              <a:t>*.so</a:t>
            </a:r>
            <a:r>
              <a:rPr lang="en-US" dirty="0"/>
              <a:t>) at the same time, rewriting relocatable sections.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run-time</a:t>
            </a:r>
            <a:r>
              <a:rPr lang="en-US" dirty="0"/>
              <a:t>: our program uses system services (</a:t>
            </a:r>
            <a:r>
              <a:rPr lang="en-US" dirty="0" err="1">
                <a:latin typeface="Inconsolata" panose="020B0609030003000000" pitchFamily="49" charset="0"/>
              </a:rPr>
              <a:t>dlopen</a:t>
            </a:r>
            <a:r>
              <a:rPr lang="en-US" dirty="0"/>
              <a:t>) to load dynamic libraries lazily.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78F80-C9F5-4796-AFCA-1E5A9D73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A55CC-67A2-4202-8384-AF50BB50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3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38FAD3-5344-47EF-ADB3-F32DAD01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Licensing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774E2E-0F32-4D18-99E0-705872E21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6574-4515-46D6-8932-8960FDE6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D9298-7D84-4EA2-AC59-7E28D048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6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9457F7-5E1F-4E50-B6D7-4A401B86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derivative…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A132A1-EDC8-42DA-934F-6A958980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is generally built from existing software.</a:t>
            </a:r>
          </a:p>
          <a:p>
            <a:pPr lvl="1"/>
            <a:r>
              <a:rPr lang="en-US" dirty="0"/>
              <a:t>Only building bespoke programs would be impractical.</a:t>
            </a:r>
          </a:p>
          <a:p>
            <a:pPr lvl="1"/>
            <a:endParaRPr lang="en-US" dirty="0"/>
          </a:p>
          <a:p>
            <a:r>
              <a:rPr lang="en-US" dirty="0"/>
              <a:t>However, how do we negotiate such usage of software?</a:t>
            </a:r>
          </a:p>
          <a:p>
            <a:pPr lvl="1"/>
            <a:r>
              <a:rPr lang="en-US" dirty="0"/>
              <a:t>And how does this impact the design of systems?</a:t>
            </a:r>
          </a:p>
          <a:p>
            <a:pPr lvl="1"/>
            <a:endParaRPr lang="en-US" dirty="0"/>
          </a:p>
          <a:p>
            <a:r>
              <a:rPr lang="en-US" dirty="0"/>
              <a:t>Disclaimer: I am not a lawyer.</a:t>
            </a:r>
          </a:p>
          <a:p>
            <a:pPr lvl="1"/>
            <a:r>
              <a:rPr lang="en-US" dirty="0"/>
              <a:t>But… neither will you be one…</a:t>
            </a:r>
          </a:p>
          <a:p>
            <a:pPr lvl="2"/>
            <a:r>
              <a:rPr lang="en-US" dirty="0"/>
              <a:t>And yet, we often find the need to be.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66884-8BDD-4F8E-A316-8E3A1CA0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AD9D6-FF5D-4614-B597-81E5FBCB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19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E6067C-D964-45C6-A097-4EFE4967D7B0}"/>
              </a:ext>
            </a:extLst>
          </p:cNvPr>
          <p:cNvSpPr/>
          <p:nvPr/>
        </p:nvSpPr>
        <p:spPr>
          <a:xfrm>
            <a:off x="5326380" y="2567523"/>
            <a:ext cx="3954780" cy="3227485"/>
          </a:xfrm>
          <a:prstGeom prst="rect">
            <a:avLst/>
          </a:prstGeom>
          <a:solidFill>
            <a:srgbClr val="0B2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963C9-F53C-4E7A-83A5-41C8B48030B6}"/>
              </a:ext>
            </a:extLst>
          </p:cNvPr>
          <p:cNvSpPr/>
          <p:nvPr/>
        </p:nvSpPr>
        <p:spPr>
          <a:xfrm>
            <a:off x="5250180" y="2647534"/>
            <a:ext cx="3954780" cy="3227485"/>
          </a:xfrm>
          <a:prstGeom prst="rect">
            <a:avLst/>
          </a:prstGeom>
          <a:solidFill>
            <a:srgbClr val="4C6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8AE67-8C0F-4C51-AB7C-69661B1F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B40D-A7AF-48DB-A923-27441B72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23900"/>
            <a:ext cx="8343900" cy="4991100"/>
          </a:xfrm>
        </p:spPr>
        <p:txBody>
          <a:bodyPr>
            <a:normAutofit/>
          </a:bodyPr>
          <a:lstStyle/>
          <a:p>
            <a:r>
              <a:rPr lang="en-US" dirty="0"/>
              <a:t>The UNIX system, which Linux is somewhat modeled after, was originally from American Telephone &amp; Telegraph (AT&amp;T). </a:t>
            </a:r>
          </a:p>
          <a:p>
            <a:pPr lvl="1"/>
            <a:r>
              <a:rPr lang="en-US" dirty="0"/>
              <a:t>Hence lots of AT&amp;T intellectual residue</a:t>
            </a:r>
          </a:p>
          <a:p>
            <a:endParaRPr lang="en-US" dirty="0"/>
          </a:p>
          <a:p>
            <a:r>
              <a:rPr lang="en-US" dirty="0"/>
              <a:t>Because of an anti-trust case from 1956, they entered a “consent decree” with the government.</a:t>
            </a:r>
          </a:p>
          <a:p>
            <a:pPr lvl="1"/>
            <a:r>
              <a:rPr lang="en-US" dirty="0"/>
              <a:t>AT&amp;T could not sell anything that does</a:t>
            </a:r>
            <a:br>
              <a:rPr lang="en-US" dirty="0"/>
            </a:br>
            <a:r>
              <a:rPr lang="en-US" dirty="0"/>
              <a:t>not pertain to “common carrier</a:t>
            </a:r>
            <a:br>
              <a:rPr lang="en-US" dirty="0"/>
            </a:br>
            <a:r>
              <a:rPr lang="en-US" dirty="0"/>
              <a:t>communications services” (telephony)</a:t>
            </a:r>
          </a:p>
          <a:p>
            <a:pPr lvl="1"/>
            <a:r>
              <a:rPr lang="en-US" dirty="0"/>
              <a:t>Therefore, UNIX, their product, could</a:t>
            </a:r>
            <a:br>
              <a:rPr lang="en-US" dirty="0"/>
            </a:br>
            <a:r>
              <a:rPr lang="en-US" dirty="0"/>
              <a:t>not be profitable</a:t>
            </a:r>
          </a:p>
          <a:p>
            <a:pPr lvl="2"/>
            <a:r>
              <a:rPr lang="en-US" dirty="0"/>
              <a:t>ANTI-TRUST WORKING?? WHAT A TIME!</a:t>
            </a:r>
          </a:p>
          <a:p>
            <a:pPr lvl="2"/>
            <a:endParaRPr lang="en-US" dirty="0"/>
          </a:p>
          <a:p>
            <a:r>
              <a:rPr lang="en-US" dirty="0"/>
              <a:t>Due to this, UNIX was shipped out</a:t>
            </a:r>
            <a:br>
              <a:rPr lang="en-US" dirty="0"/>
            </a:br>
            <a:r>
              <a:rPr lang="en-US" dirty="0"/>
              <a:t>mostly for a low cost; with source!</a:t>
            </a:r>
          </a:p>
          <a:p>
            <a:pPr lvl="1"/>
            <a:r>
              <a:rPr lang="en-US" dirty="0"/>
              <a:t>Hardware was the money maker.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CB5AD-D33B-4F37-8FFF-51544C99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C8F291-AD22-4C4E-8D60-5E092EB2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30" y="2673360"/>
            <a:ext cx="3798670" cy="304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425B9-BBCD-4214-8267-BBE65235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3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56CB-6918-4B41-A122-00B9D4A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 tolls…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9E46-52D2-442C-9C0C-FE17DF8B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AT&amp;T often flirted with what they could get away with, yet in 1983, the U.S. government broke up the “Bells” that made up AT&amp;T.</a:t>
            </a:r>
          </a:p>
          <a:p>
            <a:pPr lvl="1"/>
            <a:r>
              <a:rPr lang="en-US" dirty="0"/>
              <a:t>This freed AT&amp;T from the decree.</a:t>
            </a:r>
          </a:p>
          <a:p>
            <a:pPr lvl="1"/>
            <a:r>
              <a:rPr lang="en-US" dirty="0"/>
              <a:t>And allowed them to commercialize UNIX.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DF7E4-8368-47B7-89F1-6BACB293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287AF-8C94-43E0-A2E4-765A4DE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15351-ACC5-4EDA-97A3-4DF65B8FC1B9}"/>
              </a:ext>
            </a:extLst>
          </p:cNvPr>
          <p:cNvSpPr txBox="1">
            <a:spLocks/>
          </p:cNvSpPr>
          <p:nvPr/>
        </p:nvSpPr>
        <p:spPr>
          <a:xfrm>
            <a:off x="3749040" y="2857500"/>
            <a:ext cx="5168900" cy="259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source code for UNIX became less and less available.</a:t>
            </a:r>
          </a:p>
          <a:p>
            <a:pPr lvl="1"/>
            <a:r>
              <a:rPr lang="en-US" dirty="0"/>
              <a:t>It came at a high cost… and not available to the average user.</a:t>
            </a:r>
          </a:p>
          <a:p>
            <a:pPr lvl="1"/>
            <a:r>
              <a:rPr lang="en-US" dirty="0"/>
              <a:t>This motivated many engineers/researchers to organize.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AF88A1-1B47-4899-9987-C92ABCE5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627604"/>
            <a:ext cx="2613660" cy="26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8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9F95-AD36-458D-9522-A89655E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Compilation: Simple Overview – Step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B7D77-1D21-4A1E-B21B-7F70B7C7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96" y="5274258"/>
            <a:ext cx="3086100" cy="30427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5AC2-2BBD-4DBE-B367-03C82632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94508A-C70E-4600-BD11-F69C45240C94}"/>
              </a:ext>
            </a:extLst>
          </p:cNvPr>
          <p:cNvGrpSpPr/>
          <p:nvPr/>
        </p:nvGrpSpPr>
        <p:grpSpPr>
          <a:xfrm>
            <a:off x="304800" y="986116"/>
            <a:ext cx="1219200" cy="1893332"/>
            <a:chOff x="304800" y="1104900"/>
            <a:chExt cx="1219200" cy="1893332"/>
          </a:xfrm>
        </p:grpSpPr>
        <p:sp>
          <p:nvSpPr>
            <p:cNvPr id="9" name="Card 6">
              <a:extLst>
                <a:ext uri="{FF2B5EF4-FFF2-40B4-BE49-F238E27FC236}">
                  <a16:creationId xmlns:a16="http://schemas.microsoft.com/office/drawing/2014/main" id="{9457BEF4-7B0C-4ECC-BF72-553AA6700449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B9E568-6D6C-4ABE-AF68-E48F4C02317E}"/>
                </a:ext>
              </a:extLst>
            </p:cNvPr>
            <p:cNvSpPr txBox="1"/>
            <p:nvPr/>
          </p:nvSpPr>
          <p:spPr>
            <a:xfrm>
              <a:off x="467001" y="26289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CC648-FE79-47FD-8B81-B05F4B72E47C}"/>
              </a:ext>
            </a:extLst>
          </p:cNvPr>
          <p:cNvGrpSpPr/>
          <p:nvPr/>
        </p:nvGrpSpPr>
        <p:grpSpPr>
          <a:xfrm flipV="1">
            <a:off x="1437431" y="2439089"/>
            <a:ext cx="1063517" cy="1026848"/>
            <a:chOff x="1837928" y="1030692"/>
            <a:chExt cx="1063517" cy="1029620"/>
          </a:xfrm>
        </p:grpSpPr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4C4791CE-044C-4FA8-96D4-B9FDB7900C43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BC3ECD-ECAA-4EB8-A534-59F4FCD2DBDD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85C865-099A-42B5-B228-A77F189E1AB5}"/>
              </a:ext>
            </a:extLst>
          </p:cNvPr>
          <p:cNvGrpSpPr/>
          <p:nvPr/>
        </p:nvGrpSpPr>
        <p:grpSpPr>
          <a:xfrm>
            <a:off x="2392830" y="986116"/>
            <a:ext cx="1219200" cy="1893332"/>
            <a:chOff x="304800" y="1104900"/>
            <a:chExt cx="1219200" cy="1893332"/>
          </a:xfrm>
        </p:grpSpPr>
        <p:sp>
          <p:nvSpPr>
            <p:cNvPr id="18" name="Card 6">
              <a:extLst>
                <a:ext uri="{FF2B5EF4-FFF2-40B4-BE49-F238E27FC236}">
                  <a16:creationId xmlns:a16="http://schemas.microsoft.com/office/drawing/2014/main" id="{F32DCA46-3BF9-404C-A9EA-1B3CFC1967A6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01010101010001010010010100101001010010010010100101011010100101010111010101111110100101010010101000101001010100100101001011010100101100101010010101001010010101000101010010101001010001010101110101010100111010011101001000101011101010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60958-3282-45A4-B77A-5014DD16EBF8}"/>
                </a:ext>
              </a:extLst>
            </p:cNvPr>
            <p:cNvSpPr txBox="1"/>
            <p:nvPr/>
          </p:nvSpPr>
          <p:spPr>
            <a:xfrm>
              <a:off x="467001" y="26289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C874B5-F1F0-4F39-B824-A6A60622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376" y="967740"/>
            <a:ext cx="4616824" cy="4518660"/>
          </a:xfrm>
        </p:spPr>
        <p:txBody>
          <a:bodyPr>
            <a:normAutofit/>
          </a:bodyPr>
          <a:lstStyle/>
          <a:p>
            <a:r>
              <a:rPr lang="en-US" dirty="0"/>
              <a:t>You may have multiple files.</a:t>
            </a:r>
          </a:p>
          <a:p>
            <a:r>
              <a:rPr lang="en-US" dirty="0"/>
              <a:t>They may reference each other.</a:t>
            </a:r>
          </a:p>
          <a:p>
            <a:pPr lvl="1"/>
            <a:r>
              <a:rPr lang="en-US" dirty="0"/>
              <a:t>For instance, one file may contain certain common functionality and then this is invoked by your program elsewhere.</a:t>
            </a:r>
          </a:p>
          <a:p>
            <a:pPr lvl="1"/>
            <a:endParaRPr lang="en-US" dirty="0"/>
          </a:p>
          <a:p>
            <a:r>
              <a:rPr lang="en-US" dirty="0"/>
              <a:t>You break your project up into pieces similarly to your Java programs.</a:t>
            </a:r>
          </a:p>
          <a:p>
            <a:endParaRPr lang="en-US" dirty="0"/>
          </a:p>
          <a:p>
            <a:r>
              <a:rPr lang="en-US" dirty="0"/>
              <a:t>The compiler treats them independently.</a:t>
            </a:r>
          </a:p>
          <a:p>
            <a:pPr lvl="1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538E65-AB05-4857-8767-0971B9197A79}"/>
              </a:ext>
            </a:extLst>
          </p:cNvPr>
          <p:cNvGrpSpPr/>
          <p:nvPr/>
        </p:nvGrpSpPr>
        <p:grpSpPr>
          <a:xfrm>
            <a:off x="304800" y="3380926"/>
            <a:ext cx="1219200" cy="1893332"/>
            <a:chOff x="304800" y="1104900"/>
            <a:chExt cx="1219200" cy="1893332"/>
          </a:xfrm>
        </p:grpSpPr>
        <p:sp>
          <p:nvSpPr>
            <p:cNvPr id="29" name="Card 6">
              <a:extLst>
                <a:ext uri="{FF2B5EF4-FFF2-40B4-BE49-F238E27FC236}">
                  <a16:creationId xmlns:a16="http://schemas.microsoft.com/office/drawing/2014/main" id="{8A5F265B-76AD-438D-B234-CBC830D1316E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21B70-5BE6-440E-9790-17E240A69261}"/>
                </a:ext>
              </a:extLst>
            </p:cNvPr>
            <p:cNvSpPr txBox="1"/>
            <p:nvPr/>
          </p:nvSpPr>
          <p:spPr>
            <a:xfrm>
              <a:off x="554409" y="2628900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util.c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605B91-87ED-4FAA-9106-515F6AA1573B}"/>
              </a:ext>
            </a:extLst>
          </p:cNvPr>
          <p:cNvGrpSpPr/>
          <p:nvPr/>
        </p:nvGrpSpPr>
        <p:grpSpPr>
          <a:xfrm flipV="1">
            <a:off x="1410535" y="4833899"/>
            <a:ext cx="1063517" cy="1026848"/>
            <a:chOff x="1837928" y="1030692"/>
            <a:chExt cx="1063517" cy="1029620"/>
          </a:xfrm>
        </p:grpSpPr>
        <p:sp>
          <p:nvSpPr>
            <p:cNvPr id="32" name="Bent Arrow 11">
              <a:extLst>
                <a:ext uri="{FF2B5EF4-FFF2-40B4-BE49-F238E27FC236}">
                  <a16:creationId xmlns:a16="http://schemas.microsoft.com/office/drawing/2014/main" id="{8EE8924D-9F28-4367-9328-124417B12176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A8DDAD-7B16-46D5-B09E-BAA433BAB039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C6ADDF-19B0-4157-A3A7-82F530F33227}"/>
              </a:ext>
            </a:extLst>
          </p:cNvPr>
          <p:cNvGrpSpPr/>
          <p:nvPr/>
        </p:nvGrpSpPr>
        <p:grpSpPr>
          <a:xfrm>
            <a:off x="2392830" y="3380926"/>
            <a:ext cx="1219200" cy="1893332"/>
            <a:chOff x="304800" y="1104900"/>
            <a:chExt cx="1219200" cy="1893332"/>
          </a:xfrm>
        </p:grpSpPr>
        <p:sp>
          <p:nvSpPr>
            <p:cNvPr id="35" name="Card 6">
              <a:extLst>
                <a:ext uri="{FF2B5EF4-FFF2-40B4-BE49-F238E27FC236}">
                  <a16:creationId xmlns:a16="http://schemas.microsoft.com/office/drawing/2014/main" id="{CBDA10E0-DBFB-438C-A41F-AA8F4CABEDA0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lvl="0" algn="ctr" defTabSz="713232">
                <a:defRPr/>
              </a:pPr>
              <a:endParaRPr lang="en-US" sz="700" dirty="0">
                <a:solidFill>
                  <a:srgbClr val="00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lvl="0" algn="ctr" defTabSz="713232">
                <a:defRPr/>
              </a:pPr>
              <a:r>
                <a:rPr lang="en-US" sz="700" dirty="0">
                  <a:solidFill>
                    <a:srgbClr val="000000"/>
                  </a:solidFill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10010101000101010010101001010001010101110101010100111010011101001000101011101010010101010100010100100101001010010100100100101001010110101001010101110101011111101001010100101010001010010101001001010010110101001011001010100101010010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A9EAC4-FEF1-4880-BD5E-8D2F5F8B06DC}"/>
                </a:ext>
              </a:extLst>
            </p:cNvPr>
            <p:cNvSpPr txBox="1"/>
            <p:nvPr/>
          </p:nvSpPr>
          <p:spPr>
            <a:xfrm>
              <a:off x="601476" y="2628900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util.o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A82B-2336-4F4C-AC02-F4152BEF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GNU world…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20DB9-C360-479D-8B89-1A7CF6B9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4FF350-298E-4579-8644-08BDCA63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79" y="1943100"/>
            <a:ext cx="4225761" cy="36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F3578-5478-4B92-88BD-4572B689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D4BA-0B61-421E-BE46-963BCB5F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739140"/>
            <a:ext cx="8475980" cy="4785678"/>
          </a:xfrm>
        </p:spPr>
        <p:txBody>
          <a:bodyPr>
            <a:normAutofit/>
          </a:bodyPr>
          <a:lstStyle/>
          <a:p>
            <a:r>
              <a:rPr lang="en-US" dirty="0"/>
              <a:t>Researchers, lulled into a world where systems software was open-source, felt disenfranchised by such new corporate policies.</a:t>
            </a:r>
          </a:p>
          <a:p>
            <a:pPr lvl="1"/>
            <a:r>
              <a:rPr lang="en-US" dirty="0"/>
              <a:t>Quite hard to research system design without easy access to the system.</a:t>
            </a:r>
          </a:p>
          <a:p>
            <a:pPr lvl="1"/>
            <a:endParaRPr lang="en-US" dirty="0"/>
          </a:p>
          <a:p>
            <a:r>
              <a:rPr lang="en-US" dirty="0"/>
              <a:t>Now-disgraced engineer Richard Stallman created</a:t>
            </a:r>
            <a:br>
              <a:rPr lang="en-US" dirty="0"/>
            </a:br>
            <a:r>
              <a:rPr lang="en-US" dirty="0"/>
              <a:t>the GNU (GNU is Not Unix) Project.</a:t>
            </a:r>
          </a:p>
          <a:p>
            <a:pPr lvl="1"/>
            <a:r>
              <a:rPr lang="en-US" dirty="0"/>
              <a:t>An effort to replace UNIX and other systems</a:t>
            </a:r>
            <a:br>
              <a:rPr lang="en-US" dirty="0"/>
            </a:br>
            <a:r>
              <a:rPr lang="en-US" dirty="0"/>
              <a:t>software with community-built versions.</a:t>
            </a:r>
          </a:p>
          <a:p>
            <a:pPr lvl="1"/>
            <a:r>
              <a:rPr lang="en-US" dirty="0"/>
              <a:t>He creates the GNU C Compiler (</a:t>
            </a:r>
            <a:r>
              <a:rPr lang="en-US" dirty="0" err="1"/>
              <a:t>gcc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Organized around the Free Software</a:t>
            </a:r>
            <a:br>
              <a:rPr lang="en-US" dirty="0"/>
            </a:br>
            <a:r>
              <a:rPr lang="en-US" dirty="0"/>
              <a:t>Foundation (FSF)</a:t>
            </a:r>
          </a:p>
          <a:p>
            <a:pPr lvl="1"/>
            <a:endParaRPr lang="en-US" dirty="0"/>
          </a:p>
          <a:p>
            <a:r>
              <a:rPr lang="en-US" dirty="0"/>
              <a:t>He licenses the work under the GPL.</a:t>
            </a:r>
          </a:p>
          <a:p>
            <a:pPr lvl="1"/>
            <a:r>
              <a:rPr lang="en-US" dirty="0"/>
              <a:t>GNU Public License later GNU General</a:t>
            </a:r>
            <a:br>
              <a:rPr lang="en-US" dirty="0"/>
            </a:br>
            <a:r>
              <a:rPr lang="en-US" dirty="0"/>
              <a:t>Public License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4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DCCA-B363-4958-81B7-C097F464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GPL: Free Software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1EF88-56D6-4C78-A54C-9CE019F2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838201"/>
            <a:ext cx="8343900" cy="4865238"/>
          </a:xfrm>
        </p:spPr>
        <p:txBody>
          <a:bodyPr/>
          <a:lstStyle/>
          <a:p>
            <a:r>
              <a:rPr lang="en-US" dirty="0"/>
              <a:t>The GPL has evolved over time to legally enforce several things:</a:t>
            </a:r>
          </a:p>
          <a:p>
            <a:pPr lvl="1"/>
            <a:r>
              <a:rPr lang="en-US" dirty="0"/>
              <a:t>The work can be freely studied. (open source)</a:t>
            </a:r>
          </a:p>
          <a:p>
            <a:pPr lvl="1"/>
            <a:r>
              <a:rPr lang="en-US" dirty="0"/>
              <a:t>The work can be freely modified.</a:t>
            </a:r>
          </a:p>
          <a:p>
            <a:pPr lvl="1"/>
            <a:r>
              <a:rPr lang="en-US" dirty="0"/>
              <a:t>The work can be freely copied/distributed with/without changes.</a:t>
            </a:r>
          </a:p>
          <a:p>
            <a:pPr lvl="1"/>
            <a:endParaRPr lang="en-US" dirty="0"/>
          </a:p>
          <a:p>
            <a:r>
              <a:rPr lang="en-US" dirty="0"/>
              <a:t>These rules apply to all derivative versions. (All modifications)</a:t>
            </a:r>
          </a:p>
          <a:p>
            <a:pPr lvl="1"/>
            <a:r>
              <a:rPr lang="en-US" dirty="0"/>
              <a:t>Your modifications require you to distribute the source with your program.</a:t>
            </a:r>
          </a:p>
          <a:p>
            <a:pPr lvl="1"/>
            <a:r>
              <a:rPr lang="en-US" dirty="0"/>
              <a:t>Prevents others from adding substantive changes to divide userbases.</a:t>
            </a:r>
          </a:p>
          <a:p>
            <a:pPr lvl="1"/>
            <a:r>
              <a:rPr lang="en-US" dirty="0"/>
              <a:t>Known colloquially as a “copyleft” license or “viral” license.</a:t>
            </a:r>
          </a:p>
          <a:p>
            <a:pPr lvl="1"/>
            <a:endParaRPr lang="en-US" dirty="0"/>
          </a:p>
          <a:p>
            <a:r>
              <a:rPr lang="en-US" dirty="0"/>
              <a:t>This contract is enforced by U.S. and international copyright law.</a:t>
            </a:r>
          </a:p>
          <a:p>
            <a:pPr lvl="1"/>
            <a:r>
              <a:rPr lang="en-US" dirty="0"/>
              <a:t>By not using a software license, technically nobody can modify or distribute your code!</a:t>
            </a:r>
          </a:p>
          <a:p>
            <a:pPr lvl="1"/>
            <a:r>
              <a:rPr lang="en-US" dirty="0"/>
              <a:t>Current copyright law lasts the life of the author + 70 years.</a:t>
            </a:r>
          </a:p>
          <a:p>
            <a:pPr lvl="2"/>
            <a:r>
              <a:rPr lang="en-US" dirty="0"/>
              <a:t>Yikes.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9E437-569A-46ED-9553-BDADA540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5E69D-5E3D-4DD7-B288-418A2D70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09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3470-206B-4045-9837-94EFCA98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derivative?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89A86-A7E9-4B29-B184-3230F3E6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786699"/>
            <a:ext cx="5816600" cy="4827429"/>
          </a:xfrm>
        </p:spPr>
        <p:txBody>
          <a:bodyPr>
            <a:normAutofit fontScale="92500"/>
          </a:bodyPr>
          <a:lstStyle/>
          <a:p>
            <a:r>
              <a:rPr lang="en-US" dirty="0"/>
              <a:t>Copyright interacts heavily with systems software.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your program calls a system call, it executes code written by somebody else.</a:t>
            </a:r>
          </a:p>
          <a:p>
            <a:pPr lvl="1"/>
            <a:r>
              <a:rPr lang="en-US" dirty="0"/>
              <a:t>Is this copyrighted? (Yes. Everything is.)</a:t>
            </a:r>
          </a:p>
          <a:p>
            <a:pPr lvl="1"/>
            <a:r>
              <a:rPr lang="en-US" dirty="0"/>
              <a:t>If it is GPL, does it make your program a derivative?</a:t>
            </a:r>
          </a:p>
          <a:p>
            <a:pPr lvl="1"/>
            <a:r>
              <a:rPr lang="en-US" dirty="0"/>
              <a:t>AHHHHH.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your compiler, like GCC, is copyleft, is your program derivative?</a:t>
            </a:r>
          </a:p>
          <a:p>
            <a:pPr lvl="1"/>
            <a:r>
              <a:rPr lang="en-US" dirty="0"/>
              <a:t>Generally, no, but runtime code and C standard library are GPL.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Special exceptions must exist for these blurry lines between systems software and application software.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85E12-DB5B-496B-A243-183A9768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334C8-519C-4149-A592-5FEB79DB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6DC0B17-679D-41A1-945A-71F0BC6B4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84240" y="1028636"/>
            <a:ext cx="2789966" cy="3307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47A95-8F23-4EC1-A896-93DA3DDB1957}"/>
              </a:ext>
            </a:extLst>
          </p:cNvPr>
          <p:cNvSpPr txBox="1"/>
          <p:nvPr/>
        </p:nvSpPr>
        <p:spPr>
          <a:xfrm>
            <a:off x="6482984" y="4512285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Linux is licensed</a:t>
            </a:r>
            <a:b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under the GPL</a:t>
            </a:r>
          </a:p>
        </p:txBody>
      </p:sp>
    </p:spTree>
    <p:extLst>
      <p:ext uri="{BB962C8B-B14F-4D97-AF65-F5344CB8AC3E}">
        <p14:creationId xmlns:p14="http://schemas.microsoft.com/office/powerpoint/2010/main" val="3446639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33D0-3E14-4D7C-BC55-DFB48DA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and Copyright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7D782-049A-40E0-96F2-985982EBE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967740"/>
            <a:ext cx="8336280" cy="4747260"/>
          </a:xfrm>
        </p:spPr>
        <p:txBody>
          <a:bodyPr>
            <a:normAutofit/>
          </a:bodyPr>
          <a:lstStyle/>
          <a:p>
            <a:r>
              <a:rPr lang="en-US" dirty="0"/>
              <a:t>We’ve seen an executable loader in this lecture.</a:t>
            </a:r>
          </a:p>
          <a:p>
            <a:pPr lvl="1"/>
            <a:r>
              <a:rPr lang="en-US" dirty="0"/>
              <a:t>Part of the OS! Obviously derivative to the OS.</a:t>
            </a:r>
          </a:p>
          <a:p>
            <a:pPr lvl="1"/>
            <a:endParaRPr lang="en-US" dirty="0"/>
          </a:p>
          <a:p>
            <a:r>
              <a:rPr lang="en-US" dirty="0"/>
              <a:t>User programs are not considered “derivative” to the OS.</a:t>
            </a:r>
          </a:p>
          <a:p>
            <a:pPr lvl="1"/>
            <a:r>
              <a:rPr lang="en-US" dirty="0"/>
              <a:t>They aren’t operating systems… just enabled by them.</a:t>
            </a:r>
          </a:p>
          <a:p>
            <a:pPr lvl="1"/>
            <a:r>
              <a:rPr lang="en-US" dirty="0"/>
              <a:t>THANK GOODNESS.</a:t>
            </a:r>
          </a:p>
          <a:p>
            <a:pPr lvl="1"/>
            <a:endParaRPr lang="en-US" dirty="0"/>
          </a:p>
          <a:p>
            <a:r>
              <a:rPr lang="en-US" dirty="0"/>
              <a:t>Linux has a “system call” exception.</a:t>
            </a:r>
          </a:p>
          <a:p>
            <a:pPr lvl="1"/>
            <a:r>
              <a:rPr lang="en-US" dirty="0"/>
              <a:t>Use of system calls is never considered “derivative”</a:t>
            </a:r>
          </a:p>
          <a:p>
            <a:pPr lvl="1"/>
            <a:r>
              <a:rPr lang="en-US" dirty="0"/>
              <a:t>THANK GOODNESS.</a:t>
            </a:r>
          </a:p>
          <a:p>
            <a:pPr lvl="1"/>
            <a:endParaRPr lang="en-US" dirty="0"/>
          </a:p>
          <a:p>
            <a:r>
              <a:rPr lang="en-US" dirty="0"/>
              <a:t>But some other parts are left very </a:t>
            </a:r>
            <a:r>
              <a:rPr lang="en-US" dirty="0" err="1"/>
              <a:t>very</a:t>
            </a:r>
            <a:r>
              <a:rPr lang="en-US" dirty="0"/>
              <a:t> unclear.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712AE-F120-4A39-A9D5-755D62EC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0580B-3EB8-4E00-86E2-9F1561B6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52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412B0-6BC8-4044-9771-EEE00D53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EA195-41AB-4C74-A1FA-B86B9759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671590"/>
          </a:xfrm>
        </p:spPr>
        <p:txBody>
          <a:bodyPr>
            <a:normAutofit/>
          </a:bodyPr>
          <a:lstStyle/>
          <a:p>
            <a:r>
              <a:rPr lang="en-US" dirty="0"/>
              <a:t>What about device drivers??</a:t>
            </a:r>
          </a:p>
          <a:p>
            <a:pPr lvl="1"/>
            <a:r>
              <a:rPr lang="en-US" dirty="0"/>
              <a:t>Device drivers are small libraries the implement interactions with hardware.</a:t>
            </a:r>
          </a:p>
          <a:p>
            <a:pPr lvl="1"/>
            <a:r>
              <a:rPr lang="en-US" dirty="0"/>
              <a:t>They typically run in the operating system’s space.</a:t>
            </a:r>
          </a:p>
          <a:p>
            <a:pPr lvl="1"/>
            <a:r>
              <a:rPr lang="en-US" dirty="0"/>
              <a:t>Do they “derive” the OS? (They cannot co-exist… they extend…)</a:t>
            </a:r>
          </a:p>
          <a:p>
            <a:pPr lvl="1"/>
            <a:endParaRPr lang="en-US" dirty="0"/>
          </a:p>
          <a:p>
            <a:r>
              <a:rPr lang="en-US" dirty="0"/>
              <a:t>This is a difficult problem that plagues Linux…</a:t>
            </a:r>
          </a:p>
          <a:p>
            <a:pPr lvl="1"/>
            <a:r>
              <a:rPr lang="en-US" dirty="0"/>
              <a:t>They need to support proprietary hardware…</a:t>
            </a:r>
          </a:p>
          <a:p>
            <a:pPr lvl="2"/>
            <a:r>
              <a:rPr lang="en-US" dirty="0"/>
              <a:t>At least, not allow large companies software/hardware exclusivity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So they then need to wedge in proprietary code…</a:t>
            </a:r>
          </a:p>
          <a:p>
            <a:pPr lvl="2"/>
            <a:r>
              <a:rPr lang="en-US" dirty="0"/>
              <a:t>They can’t because it needs to be under the GPL…</a:t>
            </a:r>
          </a:p>
          <a:p>
            <a:pPr lvl="2"/>
            <a:r>
              <a:rPr lang="en-US" dirty="0"/>
              <a:t>This is antagonistic to culture… the source cannot be read or modified.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 we willing to wait 70-90 years for a device driver’s copyright to lapse?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C9141-5A6E-42F1-B265-D1328C4E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18976-14EC-4BCA-9610-87473D06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C1EA0-0928-4F48-A950-BE28AE90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67" y="1964665"/>
            <a:ext cx="2592933" cy="25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95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0183-E02C-43A9-95AB-4D6089FB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83AB-62F8-4246-A524-B29ECDD0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651760"/>
            <a:ext cx="8343900" cy="4114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Does copyright law limit or liberate systems software design?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8681B-7B09-4397-95D6-6BC8C438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9D724-2943-4CB1-80F3-FA9523B8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1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ent Arrow 11">
            <a:extLst>
              <a:ext uri="{FF2B5EF4-FFF2-40B4-BE49-F238E27FC236}">
                <a16:creationId xmlns:a16="http://schemas.microsoft.com/office/drawing/2014/main" id="{A6B56CAB-1CB8-4ECE-9277-0003F1E02AD3}"/>
              </a:ext>
            </a:extLst>
          </p:cNvPr>
          <p:cNvSpPr/>
          <p:nvPr/>
        </p:nvSpPr>
        <p:spPr>
          <a:xfrm rot="19102855">
            <a:off x="3849953" y="2975847"/>
            <a:ext cx="802814" cy="784123"/>
          </a:xfrm>
          <a:custGeom>
            <a:avLst/>
            <a:gdLst>
              <a:gd name="connsiteX0" fmla="*/ 0 w 1026849"/>
              <a:gd name="connsiteY0" fmla="*/ 896141 h 896141"/>
              <a:gd name="connsiteX1" fmla="*/ 0 w 1026849"/>
              <a:gd name="connsiteY1" fmla="*/ 896141 h 896141"/>
              <a:gd name="connsiteX2" fmla="*/ 784123 w 1026849"/>
              <a:gd name="connsiteY2" fmla="*/ 112018 h 896141"/>
              <a:gd name="connsiteX3" fmla="*/ 802814 w 1026849"/>
              <a:gd name="connsiteY3" fmla="*/ 112018 h 896141"/>
              <a:gd name="connsiteX4" fmla="*/ 802814 w 1026849"/>
              <a:gd name="connsiteY4" fmla="*/ 0 h 896141"/>
              <a:gd name="connsiteX5" fmla="*/ 1026849 w 1026849"/>
              <a:gd name="connsiteY5" fmla="*/ 224035 h 896141"/>
              <a:gd name="connsiteX6" fmla="*/ 802814 w 1026849"/>
              <a:gd name="connsiteY6" fmla="*/ 448071 h 896141"/>
              <a:gd name="connsiteX7" fmla="*/ 802814 w 1026849"/>
              <a:gd name="connsiteY7" fmla="*/ 336053 h 896141"/>
              <a:gd name="connsiteX8" fmla="*/ 784123 w 1026849"/>
              <a:gd name="connsiteY8" fmla="*/ 336053 h 896141"/>
              <a:gd name="connsiteX9" fmla="*/ 224035 w 1026849"/>
              <a:gd name="connsiteY9" fmla="*/ 896141 h 896141"/>
              <a:gd name="connsiteX10" fmla="*/ 224035 w 1026849"/>
              <a:gd name="connsiteY10" fmla="*/ 896141 h 896141"/>
              <a:gd name="connsiteX11" fmla="*/ 0 w 1026849"/>
              <a:gd name="connsiteY11" fmla="*/ 896141 h 896141"/>
              <a:gd name="connsiteX0" fmla="*/ 0 w 1026849"/>
              <a:gd name="connsiteY0" fmla="*/ 784123 h 784123"/>
              <a:gd name="connsiteX1" fmla="*/ 0 w 1026849"/>
              <a:gd name="connsiteY1" fmla="*/ 784123 h 784123"/>
              <a:gd name="connsiteX2" fmla="*/ 784123 w 1026849"/>
              <a:gd name="connsiteY2" fmla="*/ 0 h 784123"/>
              <a:gd name="connsiteX3" fmla="*/ 802814 w 1026849"/>
              <a:gd name="connsiteY3" fmla="*/ 0 h 784123"/>
              <a:gd name="connsiteX4" fmla="*/ 795354 w 1026849"/>
              <a:gd name="connsiteY4" fmla="*/ 104324 h 784123"/>
              <a:gd name="connsiteX5" fmla="*/ 1026849 w 1026849"/>
              <a:gd name="connsiteY5" fmla="*/ 112017 h 784123"/>
              <a:gd name="connsiteX6" fmla="*/ 802814 w 1026849"/>
              <a:gd name="connsiteY6" fmla="*/ 336053 h 784123"/>
              <a:gd name="connsiteX7" fmla="*/ 802814 w 1026849"/>
              <a:gd name="connsiteY7" fmla="*/ 224035 h 784123"/>
              <a:gd name="connsiteX8" fmla="*/ 784123 w 1026849"/>
              <a:gd name="connsiteY8" fmla="*/ 224035 h 784123"/>
              <a:gd name="connsiteX9" fmla="*/ 224035 w 1026849"/>
              <a:gd name="connsiteY9" fmla="*/ 784123 h 784123"/>
              <a:gd name="connsiteX10" fmla="*/ 224035 w 1026849"/>
              <a:gd name="connsiteY10" fmla="*/ 784123 h 784123"/>
              <a:gd name="connsiteX11" fmla="*/ 0 w 1026849"/>
              <a:gd name="connsiteY11" fmla="*/ 784123 h 784123"/>
              <a:gd name="connsiteX0" fmla="*/ 0 w 1026849"/>
              <a:gd name="connsiteY0" fmla="*/ 784123 h 784123"/>
              <a:gd name="connsiteX1" fmla="*/ 0 w 1026849"/>
              <a:gd name="connsiteY1" fmla="*/ 784123 h 784123"/>
              <a:gd name="connsiteX2" fmla="*/ 784123 w 1026849"/>
              <a:gd name="connsiteY2" fmla="*/ 0 h 784123"/>
              <a:gd name="connsiteX3" fmla="*/ 802814 w 1026849"/>
              <a:gd name="connsiteY3" fmla="*/ 0 h 784123"/>
              <a:gd name="connsiteX4" fmla="*/ 795354 w 1026849"/>
              <a:gd name="connsiteY4" fmla="*/ 104324 h 784123"/>
              <a:gd name="connsiteX5" fmla="*/ 1026849 w 1026849"/>
              <a:gd name="connsiteY5" fmla="*/ 112017 h 784123"/>
              <a:gd name="connsiteX6" fmla="*/ 795643 w 1026849"/>
              <a:gd name="connsiteY6" fmla="*/ 129009 h 784123"/>
              <a:gd name="connsiteX7" fmla="*/ 802814 w 1026849"/>
              <a:gd name="connsiteY7" fmla="*/ 224035 h 784123"/>
              <a:gd name="connsiteX8" fmla="*/ 784123 w 1026849"/>
              <a:gd name="connsiteY8" fmla="*/ 224035 h 784123"/>
              <a:gd name="connsiteX9" fmla="*/ 224035 w 1026849"/>
              <a:gd name="connsiteY9" fmla="*/ 784123 h 784123"/>
              <a:gd name="connsiteX10" fmla="*/ 224035 w 1026849"/>
              <a:gd name="connsiteY10" fmla="*/ 784123 h 784123"/>
              <a:gd name="connsiteX11" fmla="*/ 0 w 1026849"/>
              <a:gd name="connsiteY11" fmla="*/ 784123 h 784123"/>
              <a:gd name="connsiteX0" fmla="*/ 0 w 802814"/>
              <a:gd name="connsiteY0" fmla="*/ 784123 h 784123"/>
              <a:gd name="connsiteX1" fmla="*/ 0 w 802814"/>
              <a:gd name="connsiteY1" fmla="*/ 784123 h 784123"/>
              <a:gd name="connsiteX2" fmla="*/ 784123 w 802814"/>
              <a:gd name="connsiteY2" fmla="*/ 0 h 784123"/>
              <a:gd name="connsiteX3" fmla="*/ 802814 w 802814"/>
              <a:gd name="connsiteY3" fmla="*/ 0 h 784123"/>
              <a:gd name="connsiteX4" fmla="*/ 795354 w 802814"/>
              <a:gd name="connsiteY4" fmla="*/ 104324 h 784123"/>
              <a:gd name="connsiteX5" fmla="*/ 792912 w 802814"/>
              <a:gd name="connsiteY5" fmla="*/ 120777 h 784123"/>
              <a:gd name="connsiteX6" fmla="*/ 795643 w 802814"/>
              <a:gd name="connsiteY6" fmla="*/ 129009 h 784123"/>
              <a:gd name="connsiteX7" fmla="*/ 802814 w 802814"/>
              <a:gd name="connsiteY7" fmla="*/ 224035 h 784123"/>
              <a:gd name="connsiteX8" fmla="*/ 784123 w 802814"/>
              <a:gd name="connsiteY8" fmla="*/ 224035 h 784123"/>
              <a:gd name="connsiteX9" fmla="*/ 224035 w 802814"/>
              <a:gd name="connsiteY9" fmla="*/ 784123 h 784123"/>
              <a:gd name="connsiteX10" fmla="*/ 224035 w 802814"/>
              <a:gd name="connsiteY10" fmla="*/ 784123 h 784123"/>
              <a:gd name="connsiteX11" fmla="*/ 0 w 802814"/>
              <a:gd name="connsiteY11" fmla="*/ 784123 h 7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14" h="784123">
                <a:moveTo>
                  <a:pt x="0" y="784123"/>
                </a:moveTo>
                <a:lnTo>
                  <a:pt x="0" y="784123"/>
                </a:lnTo>
                <a:cubicBezTo>
                  <a:pt x="0" y="351064"/>
                  <a:pt x="351064" y="0"/>
                  <a:pt x="784123" y="0"/>
                </a:cubicBezTo>
                <a:lnTo>
                  <a:pt x="802814" y="0"/>
                </a:lnTo>
                <a:lnTo>
                  <a:pt x="795354" y="104324"/>
                </a:lnTo>
                <a:lnTo>
                  <a:pt x="792912" y="120777"/>
                </a:lnTo>
                <a:lnTo>
                  <a:pt x="795643" y="129009"/>
                </a:lnTo>
                <a:lnTo>
                  <a:pt x="802814" y="224035"/>
                </a:lnTo>
                <a:lnTo>
                  <a:pt x="784123" y="224035"/>
                </a:lnTo>
                <a:cubicBezTo>
                  <a:pt x="474795" y="224035"/>
                  <a:pt x="224035" y="474795"/>
                  <a:pt x="224035" y="784123"/>
                </a:cubicBezTo>
                <a:lnTo>
                  <a:pt x="224035" y="784123"/>
                </a:lnTo>
                <a:lnTo>
                  <a:pt x="0" y="7841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A9F95-AD36-458D-9522-A89655E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Compilation: Simple Overview – Step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B7D77-1D21-4A1E-B21B-7F70B7C7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5AC2-2BBD-4DBE-B367-03C82632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94508A-C70E-4600-BD11-F69C45240C94}"/>
              </a:ext>
            </a:extLst>
          </p:cNvPr>
          <p:cNvGrpSpPr/>
          <p:nvPr/>
        </p:nvGrpSpPr>
        <p:grpSpPr>
          <a:xfrm>
            <a:off x="304800" y="986116"/>
            <a:ext cx="1219200" cy="1893332"/>
            <a:chOff x="304800" y="1104900"/>
            <a:chExt cx="1219200" cy="1893332"/>
          </a:xfrm>
        </p:grpSpPr>
        <p:sp>
          <p:nvSpPr>
            <p:cNvPr id="9" name="Card 6">
              <a:extLst>
                <a:ext uri="{FF2B5EF4-FFF2-40B4-BE49-F238E27FC236}">
                  <a16:creationId xmlns:a16="http://schemas.microsoft.com/office/drawing/2014/main" id="{9457BEF4-7B0C-4ECC-BF72-553AA6700449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B9E568-6D6C-4ABE-AF68-E48F4C02317E}"/>
                </a:ext>
              </a:extLst>
            </p:cNvPr>
            <p:cNvSpPr txBox="1"/>
            <p:nvPr/>
          </p:nvSpPr>
          <p:spPr>
            <a:xfrm>
              <a:off x="467001" y="26289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CC648-FE79-47FD-8B81-B05F4B72E47C}"/>
              </a:ext>
            </a:extLst>
          </p:cNvPr>
          <p:cNvGrpSpPr/>
          <p:nvPr/>
        </p:nvGrpSpPr>
        <p:grpSpPr>
          <a:xfrm flipV="1">
            <a:off x="1437430" y="2439089"/>
            <a:ext cx="1063517" cy="1026848"/>
            <a:chOff x="1837928" y="1030692"/>
            <a:chExt cx="1063517" cy="1029620"/>
          </a:xfrm>
        </p:grpSpPr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4C4791CE-044C-4FA8-96D4-B9FDB7900C43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BC3ECD-ECAA-4EB8-A534-59F4FCD2DBDD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85C865-099A-42B5-B228-A77F189E1AB5}"/>
              </a:ext>
            </a:extLst>
          </p:cNvPr>
          <p:cNvGrpSpPr/>
          <p:nvPr/>
        </p:nvGrpSpPr>
        <p:grpSpPr>
          <a:xfrm>
            <a:off x="2392829" y="986116"/>
            <a:ext cx="1219200" cy="1893332"/>
            <a:chOff x="304800" y="1104900"/>
            <a:chExt cx="1219200" cy="1893332"/>
          </a:xfrm>
        </p:grpSpPr>
        <p:sp>
          <p:nvSpPr>
            <p:cNvPr id="18" name="Card 6">
              <a:extLst>
                <a:ext uri="{FF2B5EF4-FFF2-40B4-BE49-F238E27FC236}">
                  <a16:creationId xmlns:a16="http://schemas.microsoft.com/office/drawing/2014/main" id="{F32DCA46-3BF9-404C-A9EA-1B3CFC1967A6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01010101010001010010010100101001010010010010100101011010100101010111010101111110100101010010101000101001010100100101001011010100101100101010010101001010010101000101010010101001010001010101110101010100111010011101001000101011101010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60958-3282-45A4-B77A-5014DD16EBF8}"/>
                </a:ext>
              </a:extLst>
            </p:cNvPr>
            <p:cNvSpPr txBox="1"/>
            <p:nvPr/>
          </p:nvSpPr>
          <p:spPr>
            <a:xfrm>
              <a:off x="467001" y="26289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C874B5-F1F0-4F39-B824-A6A60622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602" y="806824"/>
            <a:ext cx="3179905" cy="4873857"/>
          </a:xfrm>
        </p:spPr>
        <p:txBody>
          <a:bodyPr>
            <a:normAutofit/>
          </a:bodyPr>
          <a:lstStyle/>
          <a:p>
            <a:r>
              <a:rPr lang="en-US" dirty="0"/>
              <a:t>Then, each piece is merged together to form the executable.</a:t>
            </a:r>
          </a:p>
          <a:p>
            <a:r>
              <a:rPr lang="en-US" dirty="0"/>
              <a:t>This process is done by a </a:t>
            </a:r>
            <a:r>
              <a:rPr lang="en-US" i="1" dirty="0">
                <a:solidFill>
                  <a:srgbClr val="4C6FA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linker</a:t>
            </a:r>
            <a:r>
              <a:rPr lang="en-US" dirty="0"/>
              <a:t> and is called </a:t>
            </a:r>
            <a:r>
              <a:rPr lang="en-US" i="1" dirty="0">
                <a:solidFill>
                  <a:srgbClr val="4C6FA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linking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The name refers to how the references to functions, </a:t>
            </a:r>
            <a:r>
              <a:rPr lang="en-US" dirty="0" err="1"/>
              <a:t>etc</a:t>
            </a:r>
            <a:r>
              <a:rPr lang="en-US" dirty="0"/>
              <a:t>, between files are now filled in.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Before this step… it is unclear </a:t>
            </a:r>
            <a:r>
              <a:rPr lang="en-US" i="1" dirty="0"/>
              <a:t>where</a:t>
            </a:r>
            <a:r>
              <a:rPr lang="en-US" dirty="0"/>
              <a:t> functions will end up in the final executable.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538E65-AB05-4857-8767-0971B9197A79}"/>
              </a:ext>
            </a:extLst>
          </p:cNvPr>
          <p:cNvGrpSpPr/>
          <p:nvPr/>
        </p:nvGrpSpPr>
        <p:grpSpPr>
          <a:xfrm>
            <a:off x="304800" y="3380926"/>
            <a:ext cx="1219200" cy="1893332"/>
            <a:chOff x="304800" y="1104900"/>
            <a:chExt cx="1219200" cy="1893332"/>
          </a:xfrm>
        </p:grpSpPr>
        <p:sp>
          <p:nvSpPr>
            <p:cNvPr id="29" name="Card 6">
              <a:extLst>
                <a:ext uri="{FF2B5EF4-FFF2-40B4-BE49-F238E27FC236}">
                  <a16:creationId xmlns:a16="http://schemas.microsoft.com/office/drawing/2014/main" id="{8A5F265B-76AD-438D-B234-CBC830D1316E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21B70-5BE6-440E-9790-17E240A69261}"/>
                </a:ext>
              </a:extLst>
            </p:cNvPr>
            <p:cNvSpPr txBox="1"/>
            <p:nvPr/>
          </p:nvSpPr>
          <p:spPr>
            <a:xfrm>
              <a:off x="554409" y="2628900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util.c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605B91-87ED-4FAA-9106-515F6AA1573B}"/>
              </a:ext>
            </a:extLst>
          </p:cNvPr>
          <p:cNvGrpSpPr/>
          <p:nvPr/>
        </p:nvGrpSpPr>
        <p:grpSpPr>
          <a:xfrm flipV="1">
            <a:off x="1410534" y="4833899"/>
            <a:ext cx="1063517" cy="1026848"/>
            <a:chOff x="1837928" y="1030692"/>
            <a:chExt cx="1063517" cy="1029620"/>
          </a:xfrm>
        </p:grpSpPr>
        <p:sp>
          <p:nvSpPr>
            <p:cNvPr id="32" name="Bent Arrow 11">
              <a:extLst>
                <a:ext uri="{FF2B5EF4-FFF2-40B4-BE49-F238E27FC236}">
                  <a16:creationId xmlns:a16="http://schemas.microsoft.com/office/drawing/2014/main" id="{8EE8924D-9F28-4367-9328-124417B12176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A8DDAD-7B16-46D5-B09E-BAA433BAB039}"/>
                </a:ext>
              </a:extLst>
            </p:cNvPr>
            <p:cNvSpPr txBox="1"/>
            <p:nvPr/>
          </p:nvSpPr>
          <p:spPr>
            <a:xfrm rot="13362312">
              <a:off x="2202215" y="1412181"/>
              <a:ext cx="69923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compile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5" name="Card 6">
            <a:extLst>
              <a:ext uri="{FF2B5EF4-FFF2-40B4-BE49-F238E27FC236}">
                <a16:creationId xmlns:a16="http://schemas.microsoft.com/office/drawing/2014/main" id="{CBDA10E0-DBFB-438C-A41F-AA8F4CABEDA0}"/>
              </a:ext>
            </a:extLst>
          </p:cNvPr>
          <p:cNvSpPr/>
          <p:nvPr/>
        </p:nvSpPr>
        <p:spPr>
          <a:xfrm>
            <a:off x="2392829" y="3380926"/>
            <a:ext cx="1219200" cy="1524000"/>
          </a:xfrm>
          <a:prstGeom prst="flowChartPunchedCa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0" algn="ctr" defTabSz="713232">
              <a:defRPr/>
            </a:pPr>
            <a:r>
              <a:rPr lang="en-US" sz="700" dirty="0">
                <a:solidFill>
                  <a:srgbClr val="00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10010101000101010010101001010001010101110101010100111010011101001000101011101010010101010100010100100101001010010100100100101001010110101001010101110101011111101001010100101010001010010101001001010010110101001011001010100101010010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A9EAC4-FEF1-4880-BD5E-8D2F5F8B06DC}"/>
              </a:ext>
            </a:extLst>
          </p:cNvPr>
          <p:cNvSpPr txBox="1"/>
          <p:nvPr/>
        </p:nvSpPr>
        <p:spPr>
          <a:xfrm>
            <a:off x="2689505" y="490492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util.o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Card 6">
            <a:extLst>
              <a:ext uri="{FF2B5EF4-FFF2-40B4-BE49-F238E27FC236}">
                <a16:creationId xmlns:a16="http://schemas.microsoft.com/office/drawing/2014/main" id="{B8371FE0-CAAE-42CC-8420-AEA2C4B1D785}"/>
              </a:ext>
            </a:extLst>
          </p:cNvPr>
          <p:cNvSpPr/>
          <p:nvPr/>
        </p:nvSpPr>
        <p:spPr>
          <a:xfrm>
            <a:off x="4136549" y="3380926"/>
            <a:ext cx="1219200" cy="1524000"/>
          </a:xfrm>
          <a:prstGeom prst="flowChartPunchedCa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0" algn="ctr" defTabSz="713232">
              <a:defRPr/>
            </a:pPr>
            <a:r>
              <a:rPr lang="en-US" sz="700" dirty="0">
                <a:solidFill>
                  <a:srgbClr val="000000"/>
                </a:solidFill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10010101000101010010101001010001010101110101010100111010011101001000101011101010010101010100010100100101001010010100100100101001010110101001010101110101011111101001010100101010001010010101001001010010110101001011001010100101010010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consolata" panose="020B0609030003000000" pitchFamily="49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F6C9DC-D455-415E-8BAC-3CBA51BE041D}"/>
              </a:ext>
            </a:extLst>
          </p:cNvPr>
          <p:cNvSpPr txBox="1"/>
          <p:nvPr/>
        </p:nvSpPr>
        <p:spPr>
          <a:xfrm>
            <a:off x="4295631" y="4904926"/>
            <a:ext cx="105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0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stdio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C78896-275D-4EF4-950C-AC0DBB80493C}"/>
              </a:ext>
            </a:extLst>
          </p:cNvPr>
          <p:cNvGrpSpPr/>
          <p:nvPr/>
        </p:nvGrpSpPr>
        <p:grpSpPr>
          <a:xfrm flipV="1">
            <a:off x="3612859" y="2387184"/>
            <a:ext cx="925971" cy="1026849"/>
            <a:chOff x="1837928" y="1030692"/>
            <a:chExt cx="925971" cy="1029620"/>
          </a:xfrm>
        </p:grpSpPr>
        <p:sp>
          <p:nvSpPr>
            <p:cNvPr id="25" name="Bent Arrow 11">
              <a:extLst>
                <a:ext uri="{FF2B5EF4-FFF2-40B4-BE49-F238E27FC236}">
                  <a16:creationId xmlns:a16="http://schemas.microsoft.com/office/drawing/2014/main" id="{05DC74A4-B42D-4ACA-A9E8-103818956689}"/>
                </a:ext>
              </a:extLst>
            </p:cNvPr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F5646C-D981-4792-84C7-9A89C40B9A1C}"/>
                </a:ext>
              </a:extLst>
            </p:cNvPr>
            <p:cNvSpPr txBox="1"/>
            <p:nvPr/>
          </p:nvSpPr>
          <p:spPr>
            <a:xfrm rot="13362312">
              <a:off x="2353209" y="1405439"/>
              <a:ext cx="410690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link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D146D6A-9ACC-41FD-A93C-6F8E054C8F18}"/>
              </a:ext>
            </a:extLst>
          </p:cNvPr>
          <p:cNvSpPr/>
          <p:nvPr/>
        </p:nvSpPr>
        <p:spPr>
          <a:xfrm rot="19097237">
            <a:off x="3685098" y="3089853"/>
            <a:ext cx="660538" cy="2151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BC81C7-9F78-4978-88CD-704EAE4B844D}"/>
              </a:ext>
            </a:extLst>
          </p:cNvPr>
          <p:cNvGrpSpPr/>
          <p:nvPr/>
        </p:nvGrpSpPr>
        <p:grpSpPr>
          <a:xfrm>
            <a:off x="4459835" y="986116"/>
            <a:ext cx="1219200" cy="1893332"/>
            <a:chOff x="304800" y="1104900"/>
            <a:chExt cx="1219200" cy="1893332"/>
          </a:xfrm>
        </p:grpSpPr>
        <p:sp>
          <p:nvSpPr>
            <p:cNvPr id="38" name="Card 6">
              <a:extLst>
                <a:ext uri="{FF2B5EF4-FFF2-40B4-BE49-F238E27FC236}">
                  <a16:creationId xmlns:a16="http://schemas.microsoft.com/office/drawing/2014/main" id="{7A1AF6FC-4C17-455E-A16B-A4BB06EBD9DC}"/>
                </a:ext>
              </a:extLst>
            </p:cNvPr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lvl="0" algn="ctr" defTabSz="713232">
                <a:defRPr/>
              </a:pPr>
              <a:r>
                <a:rPr lang="en-US" sz="700" dirty="0">
                  <a:solidFill>
                    <a:srgbClr val="000000"/>
                  </a:solidFill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11101001010100101010001010010101001001010010110101001011001010100101010010100101010001010100101010010100010101011101010101001110100111010010001010111010100101010101000101001001010010100101001001001010010101101010010101011101010111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7DE61B-2F87-4FD0-9B15-A506F3114C17}"/>
                </a:ext>
              </a:extLst>
            </p:cNvPr>
            <p:cNvSpPr txBox="1"/>
            <p:nvPr/>
          </p:nvSpPr>
          <p:spPr>
            <a:xfrm>
              <a:off x="567850" y="2628900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1B3337-3B72-453C-8FFE-53651D2DA0F9}"/>
              </a:ext>
            </a:extLst>
          </p:cNvPr>
          <p:cNvSpPr txBox="1"/>
          <p:nvPr/>
        </p:nvSpPr>
        <p:spPr>
          <a:xfrm>
            <a:off x="3797679" y="522180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External Libraries</a:t>
            </a:r>
          </a:p>
        </p:txBody>
      </p:sp>
    </p:spTree>
    <p:extLst>
      <p:ext uri="{BB962C8B-B14F-4D97-AF65-F5344CB8AC3E}">
        <p14:creationId xmlns:p14="http://schemas.microsoft.com/office/powerpoint/2010/main" val="2036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5" grpId="0" animBg="1"/>
      <p:bldP spid="36" grpId="0"/>
      <p:bldP spid="41" grpId="0" animBg="1"/>
      <p:bldP spid="42" grpId="0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mage result for sausage links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 t="40990" b="40636"/>
          <a:stretch/>
        </p:blipFill>
        <p:spPr bwMode="auto">
          <a:xfrm rot="16200000">
            <a:off x="3187215" y="3048265"/>
            <a:ext cx="411533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just a grinder.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7" y="758628"/>
            <a:ext cx="8383283" cy="4388842"/>
          </a:xfrm>
        </p:spPr>
        <p:txBody>
          <a:bodyPr/>
          <a:lstStyle/>
          <a:p>
            <a:r>
              <a:rPr lang="en-US" dirty="0"/>
              <a:t>In summary: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2B95B-556F-44BD-91A5-D80C1B9E2B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181100"/>
            <a:ext cx="1219200" cy="1893332"/>
            <a:chOff x="304800" y="1104900"/>
            <a:chExt cx="1219200" cy="1893332"/>
          </a:xfrm>
        </p:grpSpPr>
        <p:sp>
          <p:nvSpPr>
            <p:cNvPr id="7" name="Card 6"/>
            <p:cNvSpPr/>
            <p:nvPr/>
          </p:nvSpPr>
          <p:spPr>
            <a:xfrm>
              <a:off x="304800" y="1104900"/>
              <a:ext cx="1219200" cy="1524000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74320"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consolata" panose="020B0609030003000000" pitchFamily="49" charset="0"/>
                  <a:ea typeface="Lato Light" panose="020F0502020204030203" pitchFamily="34" charset="0"/>
                  <a:cs typeface="Lato Light" panose="020F0502020204030203" pitchFamily="34" charset="0"/>
                </a:rPr>
                <a:t>/\/\/\/\/\/\/\/\/\/\/\/\/\/\/\/\/\/\/\/\/\/\/\/\/\/\/\/\/\/\/\/\/\/\/\/\/\/\/\/\/\/\/\/\/\/\/\/\/\/\/\/\/\/\/\/\/\/\/\/\/\/\/\/\/\/\/\/\/\/\/\/\/\/\/\/\/\/\/\/\/\/\/\/\/\/\/\/\/\/\/\/\/\/\/\/\/\/\/\/\/\/\/\/\/\/\/\/\/\/\/\/\/\/\/\/\/\/\/\/\/\/\/\/\/\/\/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001" y="26289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hello.c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10" name="Cloud 9"/>
          <p:cNvSpPr/>
          <p:nvPr/>
        </p:nvSpPr>
        <p:spPr>
          <a:xfrm rot="20109993">
            <a:off x="1927549" y="1177941"/>
            <a:ext cx="2413510" cy="1892597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ompiler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!!!</a:t>
            </a:r>
          </a:p>
        </p:txBody>
      </p:sp>
      <p:grpSp>
        <p:nvGrpSpPr>
          <p:cNvPr id="11" name="Group 10"/>
          <p:cNvGrpSpPr/>
          <p:nvPr/>
        </p:nvGrpSpPr>
        <p:grpSpPr>
          <a:xfrm flipV="1">
            <a:off x="1229526" y="2688195"/>
            <a:ext cx="994587" cy="1026848"/>
            <a:chOff x="1837928" y="1030692"/>
            <a:chExt cx="994587" cy="1029620"/>
          </a:xfrm>
        </p:grpSpPr>
        <p:sp>
          <p:nvSpPr>
            <p:cNvPr id="12" name="Bent Arrow 11"/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3362312">
              <a:off x="2271143" y="1412181"/>
              <a:ext cx="561372" cy="27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bloop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498519">
            <a:off x="4275340" y="839594"/>
            <a:ext cx="957612" cy="994256"/>
            <a:chOff x="1837928" y="1030692"/>
            <a:chExt cx="957612" cy="1029620"/>
          </a:xfrm>
        </p:grpSpPr>
        <p:sp>
          <p:nvSpPr>
            <p:cNvPr id="15" name="Bent Arrow 14"/>
            <p:cNvSpPr/>
            <p:nvPr/>
          </p:nvSpPr>
          <p:spPr>
            <a:xfrm rot="2902855">
              <a:off x="1771189" y="1097431"/>
              <a:ext cx="1029620" cy="89614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7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476332">
              <a:off x="2320730" y="1374371"/>
              <a:ext cx="474810" cy="286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plop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51639" y="364780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code goes in, </a:t>
            </a:r>
            <a:r>
              <a:rPr kumimoji="0" lang="en-US" sz="22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sausage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object files come out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907981"/>
            <a:ext cx="3373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Some compilers output assembly and rely on an assembler to produce machine code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3708" y="2700867"/>
            <a:ext cx="32633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These days, it's common for the compiler itself to produce machine code, or some kind of platform-independent assembly code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000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(typically: a bytecode)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C675C-3768-4795-80BC-26A733F61594}"/>
              </a:ext>
            </a:extLst>
          </p:cNvPr>
          <p:cNvSpPr txBox="1"/>
          <p:nvPr/>
        </p:nvSpPr>
        <p:spPr>
          <a:xfrm>
            <a:off x="1051639" y="4468916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 executable is produced by a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linker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which merges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code together.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D438F0-40B3-4A6B-A140-F6F5AAE0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the linker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7BDF1-9F6D-4285-941D-12E3CEC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606066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compiler </a:t>
            </a:r>
            <a:r>
              <a:rPr lang="en-US" dirty="0"/>
              <a:t>converts source code into machine code.</a:t>
            </a:r>
          </a:p>
          <a:p>
            <a:r>
              <a:rPr lang="en-US" dirty="0"/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linker </a:t>
            </a:r>
            <a:r>
              <a:rPr lang="en-US" dirty="0"/>
              <a:t>merges pieces of machine code into an executable.</a:t>
            </a:r>
          </a:p>
          <a:p>
            <a:endParaRPr lang="en-US" dirty="0"/>
          </a:p>
          <a:p>
            <a:r>
              <a:rPr lang="en-US" dirty="0"/>
              <a:t>Why have a separate tool for creating executables?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Mixing different languages together (C, C++, Python, Rust, Go…)</a:t>
            </a:r>
          </a:p>
          <a:p>
            <a:pPr lvl="2"/>
            <a:r>
              <a:rPr lang="en-US" dirty="0"/>
              <a:t>Lot’s of complications we won’t get to here.</a:t>
            </a:r>
          </a:p>
          <a:p>
            <a:pPr lvl="2"/>
            <a:r>
              <a:rPr lang="en-US" dirty="0"/>
              <a:t>Assembly is the glue… all high-level languages have to get there.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Let’s us break large programs up into smaller pieces.</a:t>
            </a:r>
          </a:p>
          <a:p>
            <a:pPr lvl="2"/>
            <a:r>
              <a:rPr lang="en-US" dirty="0"/>
              <a:t>And we only have to recompile files that changed! (Faster)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Those small pieces can come from others. Code reuse!</a:t>
            </a:r>
          </a:p>
          <a:p>
            <a:pPr lvl="2"/>
            <a:r>
              <a:rPr lang="en-US" dirty="0"/>
              <a:t>We can share executable code among many running programs. (</a:t>
            </a:r>
            <a:r>
              <a:rPr lang="en-US" i="1" dirty="0"/>
              <a:t>Shared Libraries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82401-91F0-4C4D-83E1-6AE7AA56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4D40-90EE-4B2D-B01B-C39E7C96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488A-09DC-46DE-9769-B41C4ADA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inside that box?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D52F-1FB8-487B-A955-82A6FB3A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967740"/>
            <a:ext cx="4667475" cy="4179729"/>
          </a:xfrm>
        </p:spPr>
        <p:txBody>
          <a:bodyPr/>
          <a:lstStyle/>
          <a:p>
            <a:r>
              <a:rPr lang="en-US" dirty="0"/>
              <a:t>To understand what linkers do, we need to see what an executable is made out of.</a:t>
            </a:r>
            <a:br>
              <a:rPr lang="en-US" dirty="0"/>
            </a:br>
            <a:r>
              <a:rPr lang="en-US" dirty="0"/>
              <a:t>(Spoilers: it is not just code/data)</a:t>
            </a:r>
          </a:p>
          <a:p>
            <a:endParaRPr lang="en-US" dirty="0"/>
          </a:p>
          <a:p>
            <a:r>
              <a:rPr lang="en-US" dirty="0"/>
              <a:t>A Linux executable is defined by the </a:t>
            </a:r>
            <a:r>
              <a:rPr lang="en-US" dirty="0">
                <a:solidFill>
                  <a:srgbClr val="2F528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Executable and Linkable Format </a:t>
            </a:r>
            <a:r>
              <a:rPr lang="en-US" dirty="0"/>
              <a:t>(ELF) standard.</a:t>
            </a:r>
          </a:p>
          <a:p>
            <a:pPr lvl="1"/>
            <a:r>
              <a:rPr lang="en-US" dirty="0"/>
              <a:t>Used for</a:t>
            </a:r>
            <a:r>
              <a:rPr lang="en-US" dirty="0">
                <a:latin typeface="Inconsolata" panose="020B0609030003000000" pitchFamily="49" charset="0"/>
              </a:rPr>
              <a:t> *.o </a:t>
            </a:r>
            <a:r>
              <a:rPr lang="en-US" dirty="0"/>
              <a:t>files</a:t>
            </a:r>
          </a:p>
          <a:p>
            <a:pPr lvl="1"/>
            <a:r>
              <a:rPr lang="en-US" dirty="0"/>
              <a:t>And executables</a:t>
            </a:r>
          </a:p>
          <a:p>
            <a:pPr lvl="1"/>
            <a:r>
              <a:rPr lang="en-US" dirty="0"/>
              <a:t>And</a:t>
            </a:r>
            <a:r>
              <a:rPr lang="en-US" dirty="0">
                <a:latin typeface="Inconsolata" panose="020B0609030003000000" pitchFamily="49" charset="0"/>
              </a:rPr>
              <a:t> *.so </a:t>
            </a:r>
            <a:r>
              <a:rPr lang="en-US" dirty="0"/>
              <a:t>(shared objects; soon!)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9C15D-158F-47C7-A277-B35F9830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FA13-8067-4A21-8E0C-CDB25856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picture containing table, sitting, room, white&#10;&#10;Description automatically generated">
            <a:extLst>
              <a:ext uri="{FF2B5EF4-FFF2-40B4-BE49-F238E27FC236}">
                <a16:creationId xmlns:a16="http://schemas.microsoft.com/office/drawing/2014/main" id="{7B96C66A-4E57-4513-9E9D-85F0D494C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9434"/>
            <a:ext cx="5005681" cy="3325203"/>
          </a:xfrm>
          <a:prstGeom prst="rect">
            <a:avLst/>
          </a:pr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58E2354-B68C-4E9C-8DFB-B88E9FCE5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64" y="2857499"/>
            <a:ext cx="2227552" cy="1389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84275-91A1-4FBC-A8C6-F4F79ED40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889434"/>
            <a:ext cx="5005682" cy="33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1.11111E-6 -0.2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4B5-75D0-47F6-818C-8008DF06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ELF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E316-D0BA-4864-AD53-05D51E06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all of the segments and data sections defining a program.</a:t>
            </a:r>
          </a:p>
          <a:p>
            <a:r>
              <a:rPr lang="en-US" dirty="0"/>
              <a:t>The ELF executable has roughly the following structure: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ED8A4-B69F-4F1C-8680-0A5D68E6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207FC-A6B8-4114-843E-215A4E3E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5094497-0861-4F55-B499-8C3C8DC0C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15652"/>
              </p:ext>
            </p:extLst>
          </p:nvPr>
        </p:nvGraphicFramePr>
        <p:xfrm>
          <a:off x="477371" y="1983442"/>
          <a:ext cx="8343900" cy="340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60">
                  <a:extLst>
                    <a:ext uri="{9D8B030D-6E8A-4147-A177-3AD203B41FA5}">
                      <a16:colId xmlns:a16="http://schemas.microsoft.com/office/drawing/2014/main" val="3593834148"/>
                    </a:ext>
                  </a:extLst>
                </a:gridCol>
                <a:gridCol w="1582887">
                  <a:extLst>
                    <a:ext uri="{9D8B030D-6E8A-4147-A177-3AD203B41FA5}">
                      <a16:colId xmlns:a16="http://schemas.microsoft.com/office/drawing/2014/main" val="945154468"/>
                    </a:ext>
                  </a:extLst>
                </a:gridCol>
                <a:gridCol w="5810053">
                  <a:extLst>
                    <a:ext uri="{9D8B030D-6E8A-4147-A177-3AD203B41FA5}">
                      <a16:colId xmlns:a16="http://schemas.microsoft.com/office/drawing/2014/main" val="2414127038"/>
                    </a:ext>
                  </a:extLst>
                </a:gridCol>
              </a:tblGrid>
              <a:tr h="486976"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33691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Magic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4 bytes: A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0x7F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byte followed by “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ELF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” in ASCII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79366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 byte: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0x1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if 32-bit, 0x2 if 64-bit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89376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 byte: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0x1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if little-endian, 0x2 if big-endian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11690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 byte: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0x1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for the current version.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43298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 byte: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0x0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for System V (our C ABI)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39043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 bytes: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0x03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is x86,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0x08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is MIPS,</a:t>
                      </a: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0xF3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is RISC-V, </a:t>
                      </a:r>
                      <a:r>
                        <a:rPr lang="en-US" dirty="0" err="1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etc</a:t>
                      </a:r>
                      <a:endParaRPr lang="en-US" dirty="0"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00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4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37890</TotalTime>
  <Words>5247</Words>
  <Application>Microsoft Office PowerPoint</Application>
  <PresentationFormat>On-screen Show (16:10)</PresentationFormat>
  <Paragraphs>810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Segoe UI</vt:lpstr>
      <vt:lpstr>Lato</vt:lpstr>
      <vt:lpstr>Inconsolata</vt:lpstr>
      <vt:lpstr>DejaVu Sans</vt:lpstr>
      <vt:lpstr>Calibri</vt:lpstr>
      <vt:lpstr>Calibri Light</vt:lpstr>
      <vt:lpstr>Wingdings</vt:lpstr>
      <vt:lpstr>Lato Hairline</vt:lpstr>
      <vt:lpstr>Arial</vt:lpstr>
      <vt:lpstr>Lato Black</vt:lpstr>
      <vt:lpstr>Lato Semibold</vt:lpstr>
      <vt:lpstr>Lato Light</vt:lpstr>
      <vt:lpstr>Lato Heavy</vt:lpstr>
      <vt:lpstr>Marcellus SC</vt:lpstr>
      <vt:lpstr>Office Theme</vt:lpstr>
      <vt:lpstr>How Programs</vt:lpstr>
      <vt:lpstr>Linkers</vt:lpstr>
      <vt:lpstr>Compilation: Simple Overview – Step 1</vt:lpstr>
      <vt:lpstr>Compilation: Simple Overview – Step 2</vt:lpstr>
      <vt:lpstr>Compilation: Simple Overview – Step 3</vt:lpstr>
      <vt:lpstr>It's just a grinder.</vt:lpstr>
      <vt:lpstr>The need for the linker</vt:lpstr>
      <vt:lpstr>What is inside that box?</vt:lpstr>
      <vt:lpstr>What the ELF ??</vt:lpstr>
      <vt:lpstr>What the ELF ??</vt:lpstr>
      <vt:lpstr>readelf – Viewing the symbol table</vt:lpstr>
      <vt:lpstr>static; Controlling the symbols</vt:lpstr>
      <vt:lpstr>Controlled the symbols</vt:lpstr>
      <vt:lpstr>extern; when you used to be an intern</vt:lpstr>
      <vt:lpstr>Final thoughts of global variables</vt:lpstr>
      <vt:lpstr>Seeing through the linker’s eyes</vt:lpstr>
      <vt:lpstr>Summing it up: Playing mad-libs</vt:lpstr>
      <vt:lpstr>Static Libraries (*.a files)</vt:lpstr>
      <vt:lpstr>Compilation: Simple Overview – Redux</vt:lpstr>
      <vt:lpstr>Loaders</vt:lpstr>
      <vt:lpstr>The Operating System</vt:lpstr>
      <vt:lpstr>Memory Segments – Deeper dive!</vt:lpstr>
      <vt:lpstr>Running a program</vt:lpstr>
      <vt:lpstr>Some .bss BS I’ve dealt with…</vt:lpstr>
      <vt:lpstr>That’s it???</vt:lpstr>
      <vt:lpstr>Dynamic Linking</vt:lpstr>
      <vt:lpstr>Code that can be loaded… anywhere?</vt:lpstr>
      <vt:lpstr>Solution: relocatable code</vt:lpstr>
      <vt:lpstr>Solution: relocatable code</vt:lpstr>
      <vt:lpstr>Solution: relocatable code: Loading</vt:lpstr>
      <vt:lpstr>Taking a PIC, eating some PIE – Avoiding relocations</vt:lpstr>
      <vt:lpstr>Running a program - Redux</vt:lpstr>
      <vt:lpstr>Being lazy – Run-time loading</vt:lpstr>
      <vt:lpstr>Investigating dynamic libraries</vt:lpstr>
      <vt:lpstr>Linking, loading; static and dynamic… Whew!</vt:lpstr>
      <vt:lpstr>Software Licensing</vt:lpstr>
      <vt:lpstr>So derivative…</vt:lpstr>
      <vt:lpstr>UNIX</vt:lpstr>
      <vt:lpstr>The bell tolls…</vt:lpstr>
      <vt:lpstr>A GNU world…</vt:lpstr>
      <vt:lpstr>GPL: Free Software Movement</vt:lpstr>
      <vt:lpstr>What is derivative?</vt:lpstr>
      <vt:lpstr>Operating Systems and Copyright Law</vt:lpstr>
      <vt:lpstr>The Problem</vt:lpstr>
      <vt:lpstr>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501</cp:revision>
  <dcterms:created xsi:type="dcterms:W3CDTF">2020-01-05T03:35:10Z</dcterms:created>
  <dcterms:modified xsi:type="dcterms:W3CDTF">2020-03-04T16:24:03Z</dcterms:modified>
</cp:coreProperties>
</file>