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679" r:id="rId3"/>
    <p:sldId id="677" r:id="rId4"/>
    <p:sldId id="702" r:id="rId5"/>
    <p:sldId id="703" r:id="rId6"/>
    <p:sldId id="704" r:id="rId7"/>
    <p:sldId id="705" r:id="rId8"/>
    <p:sldId id="706" r:id="rId9"/>
    <p:sldId id="694" r:id="rId10"/>
    <p:sldId id="695" r:id="rId11"/>
    <p:sldId id="707" r:id="rId12"/>
    <p:sldId id="708" r:id="rId13"/>
    <p:sldId id="710" r:id="rId14"/>
    <p:sldId id="711" r:id="rId15"/>
    <p:sldId id="713" r:id="rId16"/>
    <p:sldId id="715" r:id="rId17"/>
    <p:sldId id="716" r:id="rId18"/>
    <p:sldId id="714" r:id="rId19"/>
    <p:sldId id="712" r:id="rId20"/>
    <p:sldId id="696" r:id="rId21"/>
    <p:sldId id="699" r:id="rId22"/>
    <p:sldId id="697" r:id="rId23"/>
    <p:sldId id="717" r:id="rId24"/>
    <p:sldId id="719" r:id="rId25"/>
    <p:sldId id="718" r:id="rId26"/>
    <p:sldId id="720" r:id="rId27"/>
    <p:sldId id="723" r:id="rId28"/>
    <p:sldId id="724" r:id="rId29"/>
    <p:sldId id="725" r:id="rId30"/>
    <p:sldId id="726" r:id="rId31"/>
  </p:sldIdLst>
  <p:sldSz cx="10160000" cy="5715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DejaVu Sans" panose="020B0603030804020204" pitchFamily="34" charset="0"/>
      <p:regular r:id="rId40"/>
      <p:bold r:id="rId41"/>
      <p:italic r:id="rId42"/>
      <p:boldItalic r:id="rId43"/>
    </p:embeddedFont>
    <p:embeddedFont>
      <p:font typeface="Inconsolata" panose="020B0609030003000000" pitchFamily="49" charset="0"/>
      <p:regular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Lato Black" panose="020F0502020204030203" pitchFamily="34" charset="0"/>
      <p:bold r:id="rId49"/>
      <p:boldItalic r:id="rId50"/>
    </p:embeddedFont>
    <p:embeddedFont>
      <p:font typeface="Lato Hairline" panose="020F0502020204030203" pitchFamily="34" charset="0"/>
      <p:regular r:id="rId51"/>
      <p:italic r:id="rId52"/>
    </p:embeddedFont>
    <p:embeddedFont>
      <p:font typeface="Lato Heavy" panose="020F0502020204030203" pitchFamily="34" charset="0"/>
      <p:bold r:id="rId53"/>
      <p:boldItalic r:id="rId54"/>
    </p:embeddedFont>
    <p:embeddedFont>
      <p:font typeface="Lato Light" panose="020F0502020204030203" pitchFamily="34" charset="0"/>
      <p:regular r:id="rId55"/>
      <p:italic r:id="rId56"/>
    </p:embeddedFont>
    <p:embeddedFont>
      <p:font typeface="Lato Semibold" panose="020F0502020204030203" pitchFamily="34" charset="0"/>
      <p:bold r:id="rId57"/>
      <p:boldItalic r:id="rId58"/>
    </p:embeddedFont>
    <p:embeddedFont>
      <p:font typeface="Marcellus SC" panose="020E0602050203020307" pitchFamily="34" charset="0"/>
      <p:regular r:id="rId59"/>
    </p:embeddedFont>
    <p:embeddedFont>
      <p:font typeface="Segoe UI" panose="020B0502040204020203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  <p14:sldId id="679"/>
            <p14:sldId id="677"/>
            <p14:sldId id="702"/>
            <p14:sldId id="703"/>
            <p14:sldId id="704"/>
            <p14:sldId id="705"/>
            <p14:sldId id="706"/>
            <p14:sldId id="694"/>
            <p14:sldId id="695"/>
            <p14:sldId id="707"/>
            <p14:sldId id="708"/>
            <p14:sldId id="710"/>
            <p14:sldId id="711"/>
            <p14:sldId id="713"/>
            <p14:sldId id="715"/>
            <p14:sldId id="716"/>
            <p14:sldId id="714"/>
            <p14:sldId id="712"/>
            <p14:sldId id="696"/>
            <p14:sldId id="699"/>
            <p14:sldId id="697"/>
            <p14:sldId id="717"/>
            <p14:sldId id="719"/>
            <p14:sldId id="718"/>
            <p14:sldId id="720"/>
            <p14:sldId id="723"/>
            <p14:sldId id="724"/>
            <p14:sldId id="725"/>
            <p14:sldId id="7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  <a:srgbClr val="222A35"/>
    <a:srgbClr val="C288BE"/>
    <a:srgbClr val="15202B"/>
    <a:srgbClr val="FFFFFF"/>
    <a:srgbClr val="0B2144"/>
    <a:srgbClr val="4C6FA3"/>
    <a:srgbClr val="AB5DA5"/>
    <a:srgbClr val="2F528F"/>
    <a:srgbClr val="0C2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font" Target="fonts/font3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font" Target="fonts/font2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D8319-84DB-4BD8-9DB9-D06198FF6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8BA3B-07BC-4FDE-80DC-92503A0C0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A57B-C57A-438B-9F35-E24497FE13F9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B1840-8A61-412D-9C85-931EF38657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B79E3-F1E7-4113-BBD8-A79095F93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3979-197C-41F9-90EE-8F60C0F2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3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10261600" cy="30427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5335064"/>
            <a:ext cx="684742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3526CAC-E061-4AFA-AE9F-A63FCCA42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25" y="20022"/>
            <a:ext cx="9852378" cy="5675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2B0-ED33-4392-AA3E-49B61C6FA60B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942094-B8A8-4319-99EC-7BC7D2447B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33032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8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FBA2B6-2108-4CE2-884A-CB9AC9F7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1825676"/>
          </a:xfrm>
        </p:spPr>
        <p:txBody>
          <a:bodyPr anchor="b"/>
          <a:lstStyle>
            <a:lvl1pPr algn="ctr">
              <a:defRPr sz="5000">
                <a:solidFill>
                  <a:srgbClr val="222A35"/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310528"/>
            <a:ext cx="8763000" cy="176418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7510" y="5330329"/>
            <a:ext cx="684593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92BAB7-4A0A-4D6E-AB21-F64BD7444CE2}"/>
              </a:ext>
            </a:extLst>
          </p:cNvPr>
          <p:cNvSpPr txBox="1">
            <a:spLocks/>
          </p:cNvSpPr>
          <p:nvPr userDrawn="1"/>
        </p:nvSpPr>
        <p:spPr>
          <a:xfrm>
            <a:off x="742" y="5526447"/>
            <a:ext cx="2188478" cy="183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2033CD-926E-4C0A-B2A1-92389F819EAD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A163D6-8A94-4524-A7FC-E29B95723B9B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1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CA66D0-779B-490F-966D-80098CCF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6" r:id="rId12"/>
  </p:sldLayoutIdLst>
  <p:hf hd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" y="-310445"/>
            <a:ext cx="10158803" cy="6349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9" y="1886617"/>
            <a:ext cx="7141879" cy="747314"/>
          </a:xfrm>
        </p:spPr>
        <p:txBody>
          <a:bodyPr anchor="ctr">
            <a:normAutofit fontScale="90000"/>
          </a:bodyPr>
          <a:lstStyle/>
          <a:p>
            <a:r>
              <a:rPr lang="en-US" sz="5444" b="1" dirty="0">
                <a:solidFill>
                  <a:schemeClr val="bg1"/>
                </a:solidFill>
                <a:latin typeface="Marcellus SC" panose="020E0602050203020307" pitchFamily="34" charset="0"/>
              </a:rPr>
              <a:t>How Programs</a:t>
            </a:r>
            <a:endParaRPr lang="en-US" sz="4889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966" y="5362267"/>
            <a:ext cx="3344333" cy="25867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8063011" y="3760250"/>
            <a:ext cx="83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7464999" y="2008493"/>
            <a:ext cx="2204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44107" y="2700021"/>
            <a:ext cx="7141879" cy="747314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9" b="1" dirty="0">
                <a:solidFill>
                  <a:schemeClr val="bg1"/>
                </a:solidFill>
                <a:latin typeface="Marcellus SC" panose="020E0602050203020307" pitchFamily="34" charset="0"/>
              </a:rPr>
              <a:t>Reproduce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8240062" y="290513"/>
            <a:ext cx="1001059" cy="100105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1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12</a:t>
            </a:r>
          </a:p>
        </p:txBody>
      </p:sp>
      <p:pic>
        <p:nvPicPr>
          <p:cNvPr id="1026" name="Picture 2" descr="Image result for ma television rating">
            <a:extLst>
              <a:ext uri="{FF2B5EF4-FFF2-40B4-BE49-F238E27FC236}">
                <a16:creationId xmlns:a16="http://schemas.microsoft.com/office/drawing/2014/main" id="{63A1360C-BA0A-45DA-9340-34DBE884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9" y="4873607"/>
            <a:ext cx="655820" cy="6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A37684-614D-4F03-B69A-E0400EFCA324}"/>
              </a:ext>
            </a:extLst>
          </p:cNvPr>
          <p:cNvSpPr/>
          <p:nvPr/>
        </p:nvSpPr>
        <p:spPr>
          <a:xfrm>
            <a:off x="9241121" y="4774301"/>
            <a:ext cx="814178" cy="84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E5C039-D466-4E43-8BD4-82BFDE6A4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8" t="49912"/>
          <a:stretch/>
        </p:blipFill>
        <p:spPr bwMode="auto">
          <a:xfrm rot="986577">
            <a:off x="9428164" y="4595474"/>
            <a:ext cx="714178" cy="5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CE6534-77BD-4CBE-A6A0-FF41E048F834}"/>
              </a:ext>
            </a:extLst>
          </p:cNvPr>
          <p:cNvSpPr/>
          <p:nvPr/>
        </p:nvSpPr>
        <p:spPr>
          <a:xfrm rot="1041625">
            <a:off x="9378163" y="4420096"/>
            <a:ext cx="814178" cy="84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8880-A714-4D1C-8AF4-9E23D4F4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Waiting is such sweet sorrow… wait that’s not right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7A3A7-39D0-40BD-9BE1-C742289E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08FAB-AF14-44AD-A135-6DD42D0B39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14190" y="869076"/>
            <a:ext cx="5851903" cy="4330323"/>
          </a:xfrm>
        </p:spPr>
        <p:txBody>
          <a:bodyPr/>
          <a:lstStyle/>
          <a:p>
            <a:r>
              <a:rPr lang="en-US" dirty="0"/>
              <a:t>By using</a:t>
            </a:r>
            <a:r>
              <a:rPr lang="en-US" dirty="0">
                <a:latin typeface="Inconsolata" panose="020B0609030003000000" pitchFamily="49" charset="0"/>
              </a:rPr>
              <a:t> wait() </a:t>
            </a:r>
            <a:r>
              <a:rPr lang="en-US" dirty="0"/>
              <a:t>the parent process only continues when the child process ends.</a:t>
            </a:r>
          </a:p>
          <a:p>
            <a:endParaRPr lang="en-US" dirty="0"/>
          </a:p>
          <a:p>
            <a:r>
              <a:rPr lang="en-US" dirty="0"/>
              <a:t>Therefore, the output order is now known.</a:t>
            </a:r>
          </a:p>
          <a:p>
            <a:pPr lvl="1"/>
            <a:r>
              <a:rPr lang="en-US" dirty="0"/>
              <a:t>If the parent goes first…</a:t>
            </a:r>
          </a:p>
          <a:p>
            <a:pPr lvl="1"/>
            <a:r>
              <a:rPr lang="en-US" dirty="0"/>
              <a:t>It gets stuck at the</a:t>
            </a:r>
            <a:r>
              <a:rPr lang="en-US" dirty="0">
                <a:latin typeface="Inconsolata" panose="020B0609030003000000" pitchFamily="49" charset="0"/>
              </a:rPr>
              <a:t> wait() </a:t>
            </a:r>
            <a:r>
              <a:rPr lang="en-US" dirty="0"/>
              <a:t>call.</a:t>
            </a:r>
          </a:p>
          <a:p>
            <a:pPr lvl="1"/>
            <a:r>
              <a:rPr lang="en-US" dirty="0"/>
              <a:t>Then the child goes until it hits</a:t>
            </a:r>
            <a:r>
              <a:rPr lang="en-US" dirty="0">
                <a:latin typeface="Inconsolata" panose="020B0609030003000000" pitchFamily="49" charset="0"/>
              </a:rPr>
              <a:t> exit()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exit() </a:t>
            </a:r>
            <a:r>
              <a:rPr lang="en-US" dirty="0"/>
              <a:t>ends the process.</a:t>
            </a:r>
          </a:p>
          <a:p>
            <a:pPr lvl="1"/>
            <a:r>
              <a:rPr lang="en-US" dirty="0"/>
              <a:t>And then the parent continues.</a:t>
            </a:r>
          </a:p>
          <a:p>
            <a:pPr lvl="1"/>
            <a:endParaRPr lang="en-US" dirty="0"/>
          </a:p>
          <a:p>
            <a:r>
              <a:rPr lang="en-US" dirty="0"/>
              <a:t>Nice and well-known behavior!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F3DE66-5921-4496-9A20-39FC9BA9DC34}"/>
              </a:ext>
            </a:extLst>
          </p:cNvPr>
          <p:cNvSpPr txBox="1">
            <a:spLocks/>
          </p:cNvSpPr>
          <p:nvPr/>
        </p:nvSpPr>
        <p:spPr>
          <a:xfrm>
            <a:off x="93906" y="693095"/>
            <a:ext cx="3674660" cy="53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sys/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wait.h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wait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exit(42);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exited_pid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while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exited_pid</a:t>
            </a:r>
            <a:r>
              <a:rPr lang="en-US" sz="1600" dirty="0">
                <a:latin typeface="Inconsolata" panose="020B0609030003000000" pitchFamily="49" charset="0"/>
              </a:rPr>
              <a:t> !=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exited_pid</a:t>
            </a:r>
            <a:r>
              <a:rPr lang="en-US" sz="1600" dirty="0">
                <a:latin typeface="Inconsolata" panose="020B0609030003000000" pitchFamily="49" charset="0"/>
              </a:rPr>
              <a:t> = wait(NULL);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D45A3A-B1BE-4B11-88DA-C7A825D3208B}"/>
              </a:ext>
            </a:extLst>
          </p:cNvPr>
          <p:cNvSpPr txBox="1">
            <a:spLocks/>
          </p:cNvSpPr>
          <p:nvPr/>
        </p:nvSpPr>
        <p:spPr>
          <a:xfrm>
            <a:off x="1875029" y="4462899"/>
            <a:ext cx="2188479" cy="10586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CECC6-F5F7-4707-B09C-77C1A7D1D54F}"/>
              </a:ext>
            </a:extLst>
          </p:cNvPr>
          <p:cNvSpPr txBox="1"/>
          <p:nvPr/>
        </p:nvSpPr>
        <p:spPr>
          <a:xfrm>
            <a:off x="2169970" y="4126287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Always: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9F7EF6-EE29-4F52-A87D-02DDFCFA618C}"/>
              </a:ext>
            </a:extLst>
          </p:cNvPr>
          <p:cNvCxnSpPr>
            <a:cxnSpLocks/>
          </p:cNvCxnSpPr>
          <p:nvPr/>
        </p:nvCxnSpPr>
        <p:spPr>
          <a:xfrm flipV="1">
            <a:off x="65836" y="2308295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129BC8-790C-4375-AD42-840F6121FF95}"/>
              </a:ext>
            </a:extLst>
          </p:cNvPr>
          <p:cNvCxnSpPr>
            <a:cxnSpLocks/>
          </p:cNvCxnSpPr>
          <p:nvPr/>
        </p:nvCxnSpPr>
        <p:spPr>
          <a:xfrm flipV="1">
            <a:off x="153500" y="2395959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938A28-681F-4AB8-92C0-B163B97E5360}"/>
              </a:ext>
            </a:extLst>
          </p:cNvPr>
          <p:cNvSpPr txBox="1"/>
          <p:nvPr/>
        </p:nvSpPr>
        <p:spPr>
          <a:xfrm>
            <a:off x="85814" y="1742707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>
                    <a:alpha val="4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CBB50-4F80-4F68-BD2F-F61AD0543D92}"/>
              </a:ext>
            </a:extLst>
          </p:cNvPr>
          <p:cNvSpPr txBox="1"/>
          <p:nvPr/>
        </p:nvSpPr>
        <p:spPr>
          <a:xfrm>
            <a:off x="842443" y="1742707"/>
            <a:ext cx="115852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>
                    <a:alpha val="42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CC7C4A-5A3C-4CA7-9BF9-B322A44E665A}"/>
              </a:ext>
            </a:extLst>
          </p:cNvPr>
          <p:cNvSpPr txBox="1"/>
          <p:nvPr/>
        </p:nvSpPr>
        <p:spPr>
          <a:xfrm>
            <a:off x="83967" y="1745848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8D3819-5890-4265-AC90-5428DAC309F2}"/>
              </a:ext>
            </a:extLst>
          </p:cNvPr>
          <p:cNvSpPr txBox="1"/>
          <p:nvPr/>
        </p:nvSpPr>
        <p:spPr>
          <a:xfrm>
            <a:off x="840596" y="1745848"/>
            <a:ext cx="115852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E6DE00A-9A52-4CBD-9FDC-D9D63B118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52948">
            <a:off x="1133237" y="2772103"/>
            <a:ext cx="548346" cy="5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55112E-17 L 6.93889E-18 0.289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2.22222E-6 L 3.46945E-18 0.120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28944 L 6.93889E-18 0.329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1" grpId="0"/>
      <p:bldP spid="21" grpId="1"/>
      <p:bldP spid="22" grpId="0"/>
      <p:bldP spid="22" grpId="1"/>
      <p:bldP spid="2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6187ED6-6E4A-4A22-8150-23501810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52948">
            <a:off x="6814319" y="1733119"/>
            <a:ext cx="2602234" cy="2602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6FBF7-8D8B-4333-BD1F-64892854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on</a:t>
            </a:r>
            <a:r>
              <a:rPr lang="en-US" dirty="0">
                <a:latin typeface="Inconsolata" panose="020B0609030003000000" pitchFamily="49" charset="0"/>
              </a:rPr>
              <a:t> exit()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806F9-22EC-4E98-9AF8-EE6F270E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3CE26-7A20-4A2A-AE02-79B73941B3D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exit(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dirty="0"/>
              <a:t>system call ends the current process.</a:t>
            </a:r>
          </a:p>
          <a:p>
            <a:pPr lvl="1"/>
            <a:r>
              <a:rPr lang="en-US" dirty="0"/>
              <a:t>The given argument is the process return code also known as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exit code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Normally your program yields 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exit code at the end of</a:t>
            </a:r>
            <a:r>
              <a:rPr lang="en-US" dirty="0">
                <a:latin typeface="Inconsolata" panose="020B0609030003000000" pitchFamily="49" charset="0"/>
              </a:rPr>
              <a:t> main()</a:t>
            </a:r>
          </a:p>
          <a:p>
            <a:pPr lvl="1"/>
            <a:r>
              <a:rPr lang="en-US" dirty="0"/>
              <a:t>Exit ends your program exactly at the point of the call.</a:t>
            </a:r>
          </a:p>
          <a:p>
            <a:pPr lvl="1"/>
            <a:r>
              <a:rPr lang="en-US" dirty="0"/>
              <a:t>Therefore, it has its own means of giving the exit code.</a:t>
            </a:r>
          </a:p>
          <a:p>
            <a:pPr lvl="1"/>
            <a:endParaRPr lang="en-US" dirty="0"/>
          </a:p>
          <a:p>
            <a:r>
              <a:rPr lang="en-US" dirty="0"/>
              <a:t>However, we can have processes that are no</a:t>
            </a:r>
            <a:br>
              <a:rPr lang="en-US" dirty="0"/>
            </a:br>
            <a:r>
              <a:rPr lang="en-US" dirty="0"/>
              <a:t>longer running…</a:t>
            </a:r>
          </a:p>
          <a:p>
            <a:pPr lvl="1"/>
            <a:r>
              <a:rPr lang="en-US" dirty="0"/>
              <a:t>Yet, not deallocated either.</a:t>
            </a:r>
          </a:p>
          <a:p>
            <a:pPr lvl="1"/>
            <a:r>
              <a:rPr lang="en-US" dirty="0"/>
              <a:t>The are not living…</a:t>
            </a:r>
          </a:p>
          <a:p>
            <a:pPr lvl="1"/>
            <a:r>
              <a:rPr lang="en-US" dirty="0"/>
              <a:t>And not dead!!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5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08A64F4-1E31-4066-88D3-FA9A97F2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52" y="1783699"/>
            <a:ext cx="1707322" cy="25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3EC9D-5BA6-4146-A6BC-761961A1769C}"/>
              </a:ext>
            </a:extLst>
          </p:cNvPr>
          <p:cNvSpPr/>
          <p:nvPr/>
        </p:nvSpPr>
        <p:spPr>
          <a:xfrm>
            <a:off x="7394713" y="1480930"/>
            <a:ext cx="1938130" cy="30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F098E1B-A1A1-4149-B582-31D24C21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52" y="1646271"/>
            <a:ext cx="1707322" cy="27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598B2D-5FCA-4EB5-AD8E-1B7A2C01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Zombies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EF7CC-D097-4746-9491-D0171302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469C6-7768-4B2C-B993-348CEEAE5C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6292558" cy="4330323"/>
          </a:xfrm>
        </p:spPr>
        <p:txBody>
          <a:bodyPr/>
          <a:lstStyle/>
          <a:p>
            <a:r>
              <a:rPr lang="en-US" dirty="0"/>
              <a:t>A terminated process still takes up space</a:t>
            </a:r>
          </a:p>
          <a:p>
            <a:pPr lvl="1"/>
            <a:r>
              <a:rPr lang="en-US" dirty="0"/>
              <a:t>All that process metadata sticks around</a:t>
            </a:r>
          </a:p>
          <a:p>
            <a:pPr lvl="1"/>
            <a:r>
              <a:rPr lang="en-US" dirty="0"/>
              <a:t>Until the parent tells the system it doesn’t need it</a:t>
            </a:r>
          </a:p>
          <a:p>
            <a:pPr lvl="1"/>
            <a:endParaRPr lang="en-US" dirty="0"/>
          </a:p>
          <a:p>
            <a:r>
              <a:rPr lang="en-US" dirty="0"/>
              <a:t>As long as the parent stays alive…</a:t>
            </a:r>
          </a:p>
          <a:p>
            <a:pPr lvl="1"/>
            <a:r>
              <a:rPr lang="en-US" dirty="0"/>
              <a:t>The corpse of the child process sticks around, too.</a:t>
            </a:r>
          </a:p>
          <a:p>
            <a:pPr lvl="1"/>
            <a:endParaRPr lang="en-US" dirty="0"/>
          </a:p>
          <a:p>
            <a:r>
              <a:rPr lang="en-US" dirty="0"/>
              <a:t>These are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zombie processes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They are processes that still exist and have an ID yet do not run and are no longer scheduled.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6CDAA-D5F7-4C15-B981-A1B2AFD5C632}"/>
              </a:ext>
            </a:extLst>
          </p:cNvPr>
          <p:cNvSpPr txBox="1"/>
          <p:nvPr/>
        </p:nvSpPr>
        <p:spPr>
          <a:xfrm>
            <a:off x="7288104" y="4481801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Dancing Zombie from Plants vs. Zombies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Copyright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PopCap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Games, a subsidiary of EA Games</a:t>
            </a:r>
          </a:p>
        </p:txBody>
      </p:sp>
    </p:spTree>
    <p:extLst>
      <p:ext uri="{BB962C8B-B14F-4D97-AF65-F5344CB8AC3E}">
        <p14:creationId xmlns:p14="http://schemas.microsoft.com/office/powerpoint/2010/main" val="87714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20DA-394D-4E39-95E1-45C92401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The night of the living dead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31ACB-A770-4213-8E8B-2A871DD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51F02-D7E9-4352-A388-8ABA3CA00952}"/>
              </a:ext>
            </a:extLst>
          </p:cNvPr>
          <p:cNvSpPr txBox="1">
            <a:spLocks/>
          </p:cNvSpPr>
          <p:nvPr/>
        </p:nvSpPr>
        <p:spPr>
          <a:xfrm>
            <a:off x="93905" y="1247246"/>
            <a:ext cx="3623329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(1) {}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Infinite Loop!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6EBD2-702F-4701-AEE6-B5293BFBEE32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96F40B-A900-43B0-8F18-C811AAC85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0" y="735496"/>
            <a:ext cx="5573653" cy="2122004"/>
          </a:xfrm>
        </p:spPr>
        <p:txBody>
          <a:bodyPr>
            <a:normAutofit/>
          </a:bodyPr>
          <a:lstStyle/>
          <a:p>
            <a:r>
              <a:rPr lang="en-US" dirty="0"/>
              <a:t>If I added an infinite loop to the parent…</a:t>
            </a:r>
          </a:p>
          <a:p>
            <a:pPr lvl="1"/>
            <a:r>
              <a:rPr lang="en-US" dirty="0"/>
              <a:t>When the child ends…</a:t>
            </a:r>
          </a:p>
          <a:p>
            <a:pPr lvl="1"/>
            <a:r>
              <a:rPr lang="en-US" dirty="0"/>
              <a:t>And I list the active processes using the </a:t>
            </a:r>
            <a:r>
              <a:rPr lang="en-US" dirty="0" err="1">
                <a:latin typeface="Inconsolata" panose="020B0609030003000000" pitchFamily="49" charset="0"/>
              </a:rPr>
              <a:t>ps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command.</a:t>
            </a:r>
          </a:p>
          <a:p>
            <a:pPr lvl="1"/>
            <a:r>
              <a:rPr lang="en-US" dirty="0"/>
              <a:t>I see a “defunct” child process. A ZOMBIE!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F5087D-248A-4D9F-BD6E-EB81E739AE7C}"/>
              </a:ext>
            </a:extLst>
          </p:cNvPr>
          <p:cNvSpPr txBox="1">
            <a:spLocks/>
          </p:cNvSpPr>
          <p:nvPr/>
        </p:nvSpPr>
        <p:spPr>
          <a:xfrm>
            <a:off x="4662558" y="2981741"/>
            <a:ext cx="4690166" cy="10634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E1EE22-252C-4D17-B2D3-EE82CBCC6923}"/>
              </a:ext>
            </a:extLst>
          </p:cNvPr>
          <p:cNvSpPr txBox="1">
            <a:spLocks/>
          </p:cNvSpPr>
          <p:nvPr/>
        </p:nvSpPr>
        <p:spPr>
          <a:xfrm>
            <a:off x="4662558" y="4207538"/>
            <a:ext cx="4690166" cy="128880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PID TTY        TIME CMD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6569 pts/9  00:00:12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fork_example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5435 pts/9  00:00:00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fork_example</a:t>
            </a: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&lt;defunct&gt;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AD324-A730-4EBF-AA66-A2CA13EC72B3}"/>
              </a:ext>
            </a:extLst>
          </p:cNvPr>
          <p:cNvSpPr txBox="1"/>
          <p:nvPr/>
        </p:nvSpPr>
        <p:spPr>
          <a:xfrm>
            <a:off x="4672497" y="423344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7288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20DA-394D-4E39-95E1-45C92401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Just the normal kind of dead.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31ACB-A770-4213-8E8B-2A871DD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51F02-D7E9-4352-A388-8ABA3CA00952}"/>
              </a:ext>
            </a:extLst>
          </p:cNvPr>
          <p:cNvSpPr txBox="1">
            <a:spLocks/>
          </p:cNvSpPr>
          <p:nvPr/>
        </p:nvSpPr>
        <p:spPr>
          <a:xfrm>
            <a:off x="93905" y="1247246"/>
            <a:ext cx="3623329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(1) {}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Infinite Loop!</a:t>
            </a: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"parent!\n"</a:t>
            </a:r>
            <a:r>
              <a:rPr lang="en-US" sz="1600" dirty="0">
                <a:latin typeface="Inconsolata" panose="020B0609030003000000" pitchFamily="49" charset="0"/>
              </a:rPr>
              <a:t>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6EBD2-702F-4701-AEE6-B5293BFBEE32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96F40B-A900-43B0-8F18-C811AAC85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1" y="805069"/>
            <a:ext cx="5371028" cy="2325756"/>
          </a:xfrm>
        </p:spPr>
        <p:txBody>
          <a:bodyPr>
            <a:normAutofit/>
          </a:bodyPr>
          <a:lstStyle/>
          <a:p>
            <a:r>
              <a:rPr lang="en-US" dirty="0"/>
              <a:t>However, if I added an infinite loop to the child…</a:t>
            </a:r>
          </a:p>
          <a:p>
            <a:pPr lvl="1"/>
            <a:r>
              <a:rPr lang="en-US" dirty="0"/>
              <a:t>When the parent ends… the program ends as well!</a:t>
            </a:r>
          </a:p>
          <a:p>
            <a:pPr lvl="1"/>
            <a:r>
              <a:rPr lang="en-US" dirty="0"/>
              <a:t>And I list the active processes using the </a:t>
            </a:r>
            <a:r>
              <a:rPr lang="en-US" dirty="0" err="1">
                <a:latin typeface="Inconsolata" panose="020B0609030003000000" pitchFamily="49" charset="0"/>
              </a:rPr>
              <a:t>ps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command. I see only the child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F5087D-248A-4D9F-BD6E-EB81E739AE7C}"/>
              </a:ext>
            </a:extLst>
          </p:cNvPr>
          <p:cNvSpPr txBox="1">
            <a:spLocks/>
          </p:cNvSpPr>
          <p:nvPr/>
        </p:nvSpPr>
        <p:spPr>
          <a:xfrm>
            <a:off x="4662558" y="2981741"/>
            <a:ext cx="4690166" cy="10634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E1EE22-252C-4D17-B2D3-EE82CBCC6923}"/>
              </a:ext>
            </a:extLst>
          </p:cNvPr>
          <p:cNvSpPr txBox="1">
            <a:spLocks/>
          </p:cNvSpPr>
          <p:nvPr/>
        </p:nvSpPr>
        <p:spPr>
          <a:xfrm>
            <a:off x="4662558" y="3949125"/>
            <a:ext cx="4690166" cy="10601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PID TTY        TIME CMD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5435 pts/9  00:00:00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fork_example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AD324-A730-4EBF-AA66-A2CA13EC72B3}"/>
              </a:ext>
            </a:extLst>
          </p:cNvPr>
          <p:cNvSpPr txBox="1"/>
          <p:nvPr/>
        </p:nvSpPr>
        <p:spPr>
          <a:xfrm>
            <a:off x="4672497" y="397503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88113-8FB5-49EB-A733-C3E208D48E45}"/>
              </a:ext>
            </a:extLst>
          </p:cNvPr>
          <p:cNvSpPr txBox="1"/>
          <p:nvPr/>
        </p:nvSpPr>
        <p:spPr>
          <a:xfrm>
            <a:off x="5119760" y="5009323"/>
            <a:ext cx="377576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 zombies 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0B287-7F71-45EE-BEAC-B3547AFCDC69}"/>
              </a:ext>
            </a:extLst>
          </p:cNvPr>
          <p:cNvSpPr txBox="1"/>
          <p:nvPr/>
        </p:nvSpPr>
        <p:spPr>
          <a:xfrm>
            <a:off x="5119760" y="5341080"/>
            <a:ext cx="377576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Just orphans…</a:t>
            </a:r>
          </a:p>
        </p:txBody>
      </p:sp>
    </p:spTree>
    <p:extLst>
      <p:ext uri="{BB962C8B-B14F-4D97-AF65-F5344CB8AC3E}">
        <p14:creationId xmlns:p14="http://schemas.microsoft.com/office/powerpoint/2010/main" val="90896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9BFE-3723-445E-B70F-14005CCF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run a different program?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46723-D273-4F2B-A599-DD29667F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9E53B-1327-4FE9-8802-E0ED88350B4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When you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a process, you are making an exact copy of that process.</a:t>
            </a:r>
          </a:p>
          <a:p>
            <a:endParaRPr lang="en-US" dirty="0"/>
          </a:p>
          <a:p>
            <a:r>
              <a:rPr lang="en-US" dirty="0"/>
              <a:t>However, maybe you want to create a process to run a different program altogether?</a:t>
            </a:r>
          </a:p>
          <a:p>
            <a:pPr lvl="1"/>
            <a:r>
              <a:rPr lang="en-US" dirty="0"/>
              <a:t>This is very useful… instead of using a software library</a:t>
            </a:r>
          </a:p>
          <a:p>
            <a:pPr lvl="1"/>
            <a:r>
              <a:rPr lang="en-US" dirty="0"/>
              <a:t>You could just run the existing program.</a:t>
            </a:r>
          </a:p>
          <a:p>
            <a:pPr lvl="1"/>
            <a:endParaRPr lang="en-US" dirty="0"/>
          </a:p>
          <a:p>
            <a:r>
              <a:rPr lang="en-US" dirty="0"/>
              <a:t>For this purpose, the</a:t>
            </a:r>
            <a:r>
              <a:rPr lang="en-US" dirty="0">
                <a:latin typeface="Inconsolata" panose="020B0609030003000000" pitchFamily="49" charset="0"/>
              </a:rPr>
              <a:t> exec*() </a:t>
            </a:r>
            <a:r>
              <a:rPr lang="en-US" dirty="0"/>
              <a:t>family of system calls is used.</a:t>
            </a:r>
          </a:p>
          <a:p>
            <a:pPr lvl="1"/>
            <a:r>
              <a:rPr lang="en-US" dirty="0"/>
              <a:t>There are several different variations of exec calls…</a:t>
            </a:r>
          </a:p>
        </p:txBody>
      </p:sp>
    </p:spTree>
    <p:extLst>
      <p:ext uri="{BB962C8B-B14F-4D97-AF65-F5344CB8AC3E}">
        <p14:creationId xmlns:p14="http://schemas.microsoft.com/office/powerpoint/2010/main" val="51706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20DA-394D-4E39-95E1-45C92401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Invoking the OS loader…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31ACB-A770-4213-8E8B-2A871DD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51F02-D7E9-4352-A388-8ABA3CA00952}"/>
              </a:ext>
            </a:extLst>
          </p:cNvPr>
          <p:cNvSpPr txBox="1">
            <a:spLocks/>
          </p:cNvSpPr>
          <p:nvPr/>
        </p:nvSpPr>
        <p:spPr>
          <a:xfrm>
            <a:off x="93905" y="1247246"/>
            <a:ext cx="4578592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  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sys/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wait.h</a:t>
            </a:r>
            <a:r>
              <a:rPr lang="en-US" sz="1600" dirty="0">
                <a:latin typeface="Inconsolata" panose="020B0609030003000000" pitchFamily="49" charset="0"/>
              </a:rPr>
              <a:t>&gt;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wait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 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argv</a:t>
            </a:r>
            <a:r>
              <a:rPr lang="en-US" sz="1600" dirty="0">
                <a:latin typeface="Inconsolata" panose="020B0609030003000000" pitchFamily="49" charset="0"/>
              </a:rPr>
              <a:t>[] = {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"/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usr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/bin/ls"</a:t>
            </a:r>
            <a:r>
              <a:rPr lang="en-US" sz="1600" dirty="0">
                <a:latin typeface="Inconsolata" panose="020B0609030003000000" pitchFamily="49" charset="0"/>
              </a:rPr>
              <a:t>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"-a"</a:t>
            </a:r>
            <a:r>
              <a:rPr lang="en-US" sz="1600" dirty="0">
                <a:latin typeface="Inconsolata" panose="020B0609030003000000" pitchFamily="49" charset="0"/>
              </a:rPr>
              <a:t>, NULL};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Child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 is calling exec!\n"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execv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"/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usr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/bin/ls"</a:t>
            </a:r>
            <a:r>
              <a:rPr lang="en-US" sz="1600" dirty="0">
                <a:latin typeface="Inconsolata" panose="020B0609030003000000" pitchFamily="49" charset="0"/>
              </a:rPr>
              <a:t>, </a:t>
            </a:r>
            <a:r>
              <a:rPr lang="en-US" sz="1600" dirty="0" err="1">
                <a:latin typeface="Inconsolata" panose="020B0609030003000000" pitchFamily="49" charset="0"/>
              </a:rPr>
              <a:t>argv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else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 is waiting...\n"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wait(NULL);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"Done!\n"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6EBD2-702F-4701-AEE6-B5293BFBEE32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96F40B-A900-43B0-8F18-C811AAC85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1" y="735496"/>
            <a:ext cx="5371028" cy="2122004"/>
          </a:xfrm>
        </p:spPr>
        <p:txBody>
          <a:bodyPr>
            <a:normAutofit/>
          </a:bodyPr>
          <a:lstStyle/>
          <a:p>
            <a:r>
              <a:rPr lang="en-US" dirty="0"/>
              <a:t>Using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execv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system call.</a:t>
            </a:r>
          </a:p>
          <a:p>
            <a:pPr lvl="1"/>
            <a:r>
              <a:rPr lang="en-US" dirty="0"/>
              <a:t>The call takes the path to an executable</a:t>
            </a:r>
          </a:p>
          <a:p>
            <a:pPr lvl="1"/>
            <a:r>
              <a:rPr lang="en-US" dirty="0"/>
              <a:t>And an array of strings for the arguments.</a:t>
            </a:r>
          </a:p>
          <a:p>
            <a:pPr lvl="2"/>
            <a:r>
              <a:rPr lang="en-US" dirty="0"/>
              <a:t>Sentinel: must end in a</a:t>
            </a:r>
            <a:r>
              <a:rPr lang="en-US" dirty="0">
                <a:latin typeface="Inconsolata" panose="020B0609030003000000" pitchFamily="49" charset="0"/>
              </a:rPr>
              <a:t> NULL</a:t>
            </a:r>
          </a:p>
          <a:p>
            <a:pPr lvl="1"/>
            <a:r>
              <a:rPr lang="en-US" dirty="0"/>
              <a:t>The first argument to a C program is always its own path!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F5087D-248A-4D9F-BD6E-EB81E739AE7C}"/>
              </a:ext>
            </a:extLst>
          </p:cNvPr>
          <p:cNvSpPr txBox="1">
            <a:spLocks/>
          </p:cNvSpPr>
          <p:nvPr/>
        </p:nvSpPr>
        <p:spPr>
          <a:xfrm>
            <a:off x="4662558" y="2981741"/>
            <a:ext cx="4690166" cy="25958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./fork-exec-example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 is waiting!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 is calling exec!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.	fork-exec-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example.c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..	fork-exec-example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Done!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52D27-D077-45C8-997D-63C5C82B77CA}"/>
              </a:ext>
            </a:extLst>
          </p:cNvPr>
          <p:cNvCxnSpPr>
            <a:cxnSpLocks/>
          </p:cNvCxnSpPr>
          <p:nvPr/>
        </p:nvCxnSpPr>
        <p:spPr>
          <a:xfrm rot="19127016">
            <a:off x="4378347" y="446775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1EC6E94-24C5-45CD-810F-75CC0905548C}"/>
              </a:ext>
            </a:extLst>
          </p:cNvPr>
          <p:cNvSpPr txBox="1"/>
          <p:nvPr/>
        </p:nvSpPr>
        <p:spPr>
          <a:xfrm>
            <a:off x="2385390" y="4505329"/>
            <a:ext cx="201968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ran “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ls -a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1A52C4-959B-4628-8E46-535C839DE207}"/>
              </a:ext>
            </a:extLst>
          </p:cNvPr>
          <p:cNvCxnSpPr>
            <a:cxnSpLocks/>
          </p:cNvCxnSpPr>
          <p:nvPr/>
        </p:nvCxnSpPr>
        <p:spPr>
          <a:xfrm rot="19127016">
            <a:off x="4378347" y="487059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CAF6BC-A440-408F-B284-222D442A2E4B}"/>
              </a:ext>
            </a:extLst>
          </p:cNvPr>
          <p:cNvSpPr txBox="1"/>
          <p:nvPr/>
        </p:nvSpPr>
        <p:spPr>
          <a:xfrm>
            <a:off x="2385390" y="4908168"/>
            <a:ext cx="2019685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 then continued our own process.</a:t>
            </a:r>
          </a:p>
        </p:txBody>
      </p:sp>
    </p:spTree>
    <p:extLst>
      <p:ext uri="{BB962C8B-B14F-4D97-AF65-F5344CB8AC3E}">
        <p14:creationId xmlns:p14="http://schemas.microsoft.com/office/powerpoint/2010/main" val="389984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6BBE974-CCC4-4F76-9EEA-CBDA443051AF}"/>
              </a:ext>
            </a:extLst>
          </p:cNvPr>
          <p:cNvCxnSpPr>
            <a:cxnSpLocks/>
          </p:cNvCxnSpPr>
          <p:nvPr/>
        </p:nvCxnSpPr>
        <p:spPr>
          <a:xfrm>
            <a:off x="4304963" y="3745760"/>
            <a:ext cx="1465955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BE2358F-56F6-4816-B820-088172229840}"/>
              </a:ext>
            </a:extLst>
          </p:cNvPr>
          <p:cNvSpPr txBox="1"/>
          <p:nvPr/>
        </p:nvSpPr>
        <p:spPr>
          <a:xfrm>
            <a:off x="4212782" y="3303893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fork()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BF79A-9542-432A-B89E-9A66B0F1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Here’s Dolly’s brother Bobby. Bobby is a goat somehow. Don’t ask.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90CCE-8CF3-45C7-BDA1-17CA8F4F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C844-66DA-4B37-8E2B-F964434F5B3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5100" y="700260"/>
            <a:ext cx="9726439" cy="1621747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system call in action:</a:t>
            </a:r>
          </a:p>
          <a:p>
            <a:pPr lvl="1"/>
            <a:r>
              <a:rPr lang="en-US" dirty="0"/>
              <a:t>Copies the memory layout. Copies the process state. (but gives it a unique ID)</a:t>
            </a:r>
          </a:p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execv</a:t>
            </a:r>
            <a:r>
              <a:rPr lang="en-US" dirty="0">
                <a:latin typeface="Inconsolata" panose="020B0609030003000000" pitchFamily="49" charset="0"/>
              </a:rPr>
              <a:t>() </a:t>
            </a:r>
            <a:r>
              <a:rPr lang="en-US" dirty="0"/>
              <a:t>system call in action:</a:t>
            </a:r>
          </a:p>
          <a:p>
            <a:pPr lvl="1"/>
            <a:r>
              <a:rPr lang="en-US" dirty="0"/>
              <a:t>It’s a goat now.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F4B304-D6A9-4559-85BC-630D4AECCF3C}"/>
              </a:ext>
            </a:extLst>
          </p:cNvPr>
          <p:cNvGrpSpPr/>
          <p:nvPr/>
        </p:nvGrpSpPr>
        <p:grpSpPr>
          <a:xfrm>
            <a:off x="2305084" y="2415949"/>
            <a:ext cx="1682924" cy="2344318"/>
            <a:chOff x="2305084" y="1970889"/>
            <a:chExt cx="1682924" cy="2344318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BD6E55E-0D9A-49C0-8129-1C2825DC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72" y="3354543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E6A13-58AD-40FB-A127-91BEF791A12D}"/>
                </a:ext>
              </a:extLst>
            </p:cNvPr>
            <p:cNvSpPr txBox="1"/>
            <p:nvPr/>
          </p:nvSpPr>
          <p:spPr>
            <a:xfrm>
              <a:off x="2348755" y="3416074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A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7" name="Rectangle 2" descr="Wide upward diagonal">
              <a:extLst>
                <a:ext uri="{FF2B5EF4-FFF2-40B4-BE49-F238E27FC236}">
                  <a16:creationId xmlns:a16="http://schemas.microsoft.com/office/drawing/2014/main" id="{5C15832F-02FC-42B6-A24F-3BDD12DD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011462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698D0-9E64-4FCA-9EAC-97CB331C57C8}"/>
                </a:ext>
              </a:extLst>
            </p:cNvPr>
            <p:cNvSpPr/>
            <p:nvPr/>
          </p:nvSpPr>
          <p:spPr>
            <a:xfrm>
              <a:off x="2320570" y="2449800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B719AA-DACD-421E-8F13-847712B866CD}"/>
                </a:ext>
              </a:extLst>
            </p:cNvPr>
            <p:cNvSpPr/>
            <p:nvPr/>
          </p:nvSpPr>
          <p:spPr>
            <a:xfrm>
              <a:off x="2319488" y="1993560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B39DCFD-AD5E-4303-9829-61CC7B36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968517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FF6FE8D-951E-44F9-B5C0-64BB15C01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029" y="2709062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BFF68100-3AF6-4D6F-B524-148B8128B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84" y="2925144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73D6CB2-F0E3-4AB2-8BEE-087D5C560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74" y="2660893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5AE5A924-B519-43D6-9272-3AA50393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556" y="2403385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E27D6804-9A75-4C3F-A387-3781DC035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69" y="1970889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C5B1C9-D1AE-4E7E-A29C-A6AAACFD08F4}"/>
              </a:ext>
            </a:extLst>
          </p:cNvPr>
          <p:cNvGrpSpPr/>
          <p:nvPr/>
        </p:nvGrpSpPr>
        <p:grpSpPr>
          <a:xfrm>
            <a:off x="2303457" y="2417339"/>
            <a:ext cx="1682924" cy="2344318"/>
            <a:chOff x="2305084" y="1970889"/>
            <a:chExt cx="1682924" cy="2344318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C100D9B7-58A6-4F54-A7B5-32E685D3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72" y="3354543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6AC226-BE15-45AF-A3D1-1336014A2C28}"/>
                </a:ext>
              </a:extLst>
            </p:cNvPr>
            <p:cNvSpPr txBox="1"/>
            <p:nvPr/>
          </p:nvSpPr>
          <p:spPr>
            <a:xfrm>
              <a:off x="2348755" y="3416074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A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42" name="Rectangle 2" descr="Wide upward diagonal">
              <a:extLst>
                <a:ext uri="{FF2B5EF4-FFF2-40B4-BE49-F238E27FC236}">
                  <a16:creationId xmlns:a16="http://schemas.microsoft.com/office/drawing/2014/main" id="{9F756CBA-4DB6-4EB5-BA60-0ABAA4346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011462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29EAC0-3D7D-41D0-B04A-8DBDCE0FDFE5}"/>
                </a:ext>
              </a:extLst>
            </p:cNvPr>
            <p:cNvSpPr/>
            <p:nvPr/>
          </p:nvSpPr>
          <p:spPr>
            <a:xfrm>
              <a:off x="2320570" y="2449800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218C23-3BF1-47C5-90D4-D6342E507B88}"/>
                </a:ext>
              </a:extLst>
            </p:cNvPr>
            <p:cNvSpPr/>
            <p:nvPr/>
          </p:nvSpPr>
          <p:spPr>
            <a:xfrm>
              <a:off x="2319488" y="1993560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807457D2-ED62-4349-8DBB-C715FF2CE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968517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0A6529C0-339C-43A4-8558-73322C20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029" y="2709062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CB2E56D0-C9D5-4ABC-BF43-CF72530D9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84" y="2925144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6DC2B0E0-0ACD-4FEB-8844-4A43E39E7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74" y="2660893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4B7A8A9D-81F9-4CCC-A280-0D939170F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556" y="2403385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DFD0BBF-1F31-4CA1-841C-33B37E5BF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69" y="1970889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3AB3A-44A0-4029-9A7D-848BCA754845}"/>
              </a:ext>
            </a:extLst>
          </p:cNvPr>
          <p:cNvGrpSpPr/>
          <p:nvPr/>
        </p:nvGrpSpPr>
        <p:grpSpPr>
          <a:xfrm>
            <a:off x="6156502" y="2429397"/>
            <a:ext cx="1682924" cy="2344318"/>
            <a:chOff x="6156502" y="1984337"/>
            <a:chExt cx="1682924" cy="2344318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14887C2-2DE7-467F-A54E-7B7BD1F6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990" y="3367991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F12177-6A2D-4D14-A044-FF996483D023}"/>
                </a:ext>
              </a:extLst>
            </p:cNvPr>
            <p:cNvSpPr txBox="1"/>
            <p:nvPr/>
          </p:nvSpPr>
          <p:spPr>
            <a:xfrm>
              <a:off x="6200173" y="3429522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B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18" name="Rectangle 2" descr="Wide upward diagonal">
              <a:extLst>
                <a:ext uri="{FF2B5EF4-FFF2-40B4-BE49-F238E27FC236}">
                  <a16:creationId xmlns:a16="http://schemas.microsoft.com/office/drawing/2014/main" id="{19A32F43-7721-430A-A048-4DAB7D29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024910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74F26D-1452-460E-B557-028C11A93E5B}"/>
                </a:ext>
              </a:extLst>
            </p:cNvPr>
            <p:cNvSpPr/>
            <p:nvPr/>
          </p:nvSpPr>
          <p:spPr>
            <a:xfrm>
              <a:off x="6171988" y="2463248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CB177F-4FBD-4723-8843-FAA48D66D3DF}"/>
                </a:ext>
              </a:extLst>
            </p:cNvPr>
            <p:cNvSpPr/>
            <p:nvPr/>
          </p:nvSpPr>
          <p:spPr>
            <a:xfrm>
              <a:off x="6170906" y="2007008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727DF962-48E4-4A1F-8F55-E1084F77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981965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B80D8E2-F6F4-4F3F-BDC3-39434FE6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447" y="2722510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6BA50405-CE7A-4C76-A07B-9E7670FE6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502" y="2938592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FD6D86D6-47BB-4D06-8AF3-97AF5E64C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1992" y="2674341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639EA33F-9126-481D-8E62-17BAE8588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974" y="2416833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53A27320-52C3-496E-B6D6-51EB351E2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887" y="198433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E606194-5CE5-47BF-8CD3-23BBA2ADD80D}"/>
              </a:ext>
            </a:extLst>
          </p:cNvPr>
          <p:cNvSpPr/>
          <p:nvPr/>
        </p:nvSpPr>
        <p:spPr>
          <a:xfrm>
            <a:off x="2324545" y="4874365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4356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419D59-45CA-40EA-B053-C3AE759E3ED8}"/>
              </a:ext>
            </a:extLst>
          </p:cNvPr>
          <p:cNvSpPr/>
          <p:nvPr/>
        </p:nvSpPr>
        <p:spPr>
          <a:xfrm>
            <a:off x="6178918" y="4874365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6567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B9B3FE-E6CA-48CD-94CB-850E84AE0378}"/>
              </a:ext>
            </a:extLst>
          </p:cNvPr>
          <p:cNvSpPr txBox="1"/>
          <p:nvPr/>
        </p:nvSpPr>
        <p:spPr>
          <a:xfrm>
            <a:off x="2343917" y="200675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A54984-57CB-4772-A237-39BFB4C513B5}"/>
              </a:ext>
            </a:extLst>
          </p:cNvPr>
          <p:cNvSpPr txBox="1"/>
          <p:nvPr/>
        </p:nvSpPr>
        <p:spPr>
          <a:xfrm>
            <a:off x="6200173" y="200675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pic>
        <p:nvPicPr>
          <p:cNvPr id="52" name="Picture 51" descr="A sheep standing on top of a lush green field">
            <a:extLst>
              <a:ext uri="{FF2B5EF4-FFF2-40B4-BE49-F238E27FC236}">
                <a16:creationId xmlns:a16="http://schemas.microsoft.com/office/drawing/2014/main" id="{2581744B-9540-47E9-88EF-FE1E9467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6" y="2732881"/>
            <a:ext cx="1250697" cy="1772640"/>
          </a:xfrm>
          <a:prstGeom prst="rect">
            <a:avLst/>
          </a:prstGeom>
        </p:spPr>
      </p:pic>
      <p:pic>
        <p:nvPicPr>
          <p:cNvPr id="53" name="Picture 52" descr="A sheep standing on top of a lush green field">
            <a:extLst>
              <a:ext uri="{FF2B5EF4-FFF2-40B4-BE49-F238E27FC236}">
                <a16:creationId xmlns:a16="http://schemas.microsoft.com/office/drawing/2014/main" id="{1BCCB446-CB0D-468F-B9F8-CE9BA78E2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07" y="2732881"/>
            <a:ext cx="1250697" cy="177264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317EAC1-E38C-497D-9A5B-EDAFBE82B98D}"/>
              </a:ext>
            </a:extLst>
          </p:cNvPr>
          <p:cNvSpPr/>
          <p:nvPr/>
        </p:nvSpPr>
        <p:spPr>
          <a:xfrm>
            <a:off x="916950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AF834E-AE24-4108-B0B5-198D0F1000F7}"/>
              </a:ext>
            </a:extLst>
          </p:cNvPr>
          <p:cNvSpPr/>
          <p:nvPr/>
        </p:nvSpPr>
        <p:spPr>
          <a:xfrm>
            <a:off x="7987344" y="2172633"/>
            <a:ext cx="1904195" cy="309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goat looking at the camera.">
            <a:extLst>
              <a:ext uri="{FF2B5EF4-FFF2-40B4-BE49-F238E27FC236}">
                <a16:creationId xmlns:a16="http://schemas.microsoft.com/office/drawing/2014/main" id="{7D26DAB5-03C5-4389-81E2-C3E4BCA50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90" y="2518938"/>
            <a:ext cx="1300214" cy="2433998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DB879AC0-46B2-449E-B33C-08953B37D3DA}"/>
              </a:ext>
            </a:extLst>
          </p:cNvPr>
          <p:cNvSpPr/>
          <p:nvPr/>
        </p:nvSpPr>
        <p:spPr>
          <a:xfrm>
            <a:off x="8678008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4C743-2139-4AFC-BFE7-EF7C0AA6D13A}"/>
              </a:ext>
            </a:extLst>
          </p:cNvPr>
          <p:cNvGrpSpPr/>
          <p:nvPr/>
        </p:nvGrpSpPr>
        <p:grpSpPr>
          <a:xfrm>
            <a:off x="6159260" y="2429208"/>
            <a:ext cx="1682924" cy="2344318"/>
            <a:chOff x="6156502" y="1984337"/>
            <a:chExt cx="1682924" cy="2344318"/>
          </a:xfrm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11215C70-246B-41F0-9A53-CB667A897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990" y="3367991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FECA3B0-DCF4-462D-A374-0B593C0A43D0}"/>
                </a:ext>
              </a:extLst>
            </p:cNvPr>
            <p:cNvSpPr txBox="1"/>
            <p:nvPr/>
          </p:nvSpPr>
          <p:spPr>
            <a:xfrm>
              <a:off x="6200173" y="3429522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B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65" name="Rectangle 2" descr="Wide upward diagonal">
              <a:extLst>
                <a:ext uri="{FF2B5EF4-FFF2-40B4-BE49-F238E27FC236}">
                  <a16:creationId xmlns:a16="http://schemas.microsoft.com/office/drawing/2014/main" id="{8F6F3F36-4E7E-4BFC-8EED-ABDCE2750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024910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47A56D0-5F14-467D-A949-3911446A2CE8}"/>
                </a:ext>
              </a:extLst>
            </p:cNvPr>
            <p:cNvSpPr/>
            <p:nvPr/>
          </p:nvSpPr>
          <p:spPr>
            <a:xfrm>
              <a:off x="6171988" y="2463248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78D522-791F-4492-86DD-6B0B54B08F29}"/>
                </a:ext>
              </a:extLst>
            </p:cNvPr>
            <p:cNvSpPr/>
            <p:nvPr/>
          </p:nvSpPr>
          <p:spPr>
            <a:xfrm>
              <a:off x="6170906" y="2007008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">
              <a:extLst>
                <a:ext uri="{FF2B5EF4-FFF2-40B4-BE49-F238E27FC236}">
                  <a16:creationId xmlns:a16="http://schemas.microsoft.com/office/drawing/2014/main" id="{5DDEA4A2-4C4A-40F7-94A0-2CF903448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981965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" name="Rectangle 7">
              <a:extLst>
                <a:ext uri="{FF2B5EF4-FFF2-40B4-BE49-F238E27FC236}">
                  <a16:creationId xmlns:a16="http://schemas.microsoft.com/office/drawing/2014/main" id="{D2318C0F-5AD6-480B-B17D-B8809CD2C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447" y="2722510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95000C9F-B846-48B2-8CE1-4F6C717E6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502" y="2938592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.text</a:t>
              </a:r>
            </a:p>
          </p:txBody>
        </p:sp>
        <p:sp>
          <p:nvSpPr>
            <p:cNvPr id="71" name="Text Box 11">
              <a:extLst>
                <a:ext uri="{FF2B5EF4-FFF2-40B4-BE49-F238E27FC236}">
                  <a16:creationId xmlns:a16="http://schemas.microsoft.com/office/drawing/2014/main" id="{93738D6A-EFEE-439E-A1B3-840032BE9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1992" y="2674341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.data</a:t>
              </a:r>
            </a:p>
          </p:txBody>
        </p:sp>
        <p:sp>
          <p:nvSpPr>
            <p:cNvPr id="72" name="Text Box 12">
              <a:extLst>
                <a:ext uri="{FF2B5EF4-FFF2-40B4-BE49-F238E27FC236}">
                  <a16:creationId xmlns:a16="http://schemas.microsoft.com/office/drawing/2014/main" id="{86CAAB19-A357-4E71-9A1A-8EC42D9B7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974" y="2416833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3" name="Text Box 13">
              <a:extLst>
                <a:ext uri="{FF2B5EF4-FFF2-40B4-BE49-F238E27FC236}">
                  <a16:creationId xmlns:a16="http://schemas.microsoft.com/office/drawing/2014/main" id="{E7A8C7D3-C018-42F3-97D8-220E8EB5D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887" y="198433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stack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F3E05F8-42E3-40C7-B908-3E2958314F08}"/>
              </a:ext>
            </a:extLst>
          </p:cNvPr>
          <p:cNvSpPr txBox="1"/>
          <p:nvPr/>
        </p:nvSpPr>
        <p:spPr>
          <a:xfrm>
            <a:off x="8110503" y="4995334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execv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092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37938 0.00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6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" grpId="0" uiExpand="1" build="p"/>
      <p:bldP spid="58" grpId="0" animBg="1"/>
      <p:bldP spid="60" grpId="0"/>
      <p:bldP spid="29" grpId="0" animBg="1"/>
      <p:bldP spid="55" grpId="0" animBg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44B8-E880-4A9B-B841-1A59D072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forms of </a:t>
            </a:r>
            <a:r>
              <a:rPr lang="en-US" dirty="0">
                <a:latin typeface="Inconsolata" panose="020B0609030003000000" pitchFamily="49" charset="0"/>
              </a:rPr>
              <a:t>exec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7C3E0-20BA-4A4C-8DC6-173C364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632A2-5806-4085-9567-52876093EE2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You can look up the many different styles of exec</a:t>
            </a:r>
          </a:p>
          <a:p>
            <a:pPr lvl="1"/>
            <a:r>
              <a:rPr lang="en-US" dirty="0"/>
              <a:t>Each one has a different way of calling it.</a:t>
            </a:r>
          </a:p>
          <a:p>
            <a:pPr lvl="1"/>
            <a:endParaRPr lang="en-US" dirty="0"/>
          </a:p>
          <a:p>
            <a:r>
              <a:rPr lang="en-US" dirty="0" err="1">
                <a:latin typeface="Inconsolata" panose="020B0609030003000000" pitchFamily="49" charset="0"/>
              </a:rPr>
              <a:t>execv</a:t>
            </a:r>
            <a:r>
              <a:rPr lang="en-US" dirty="0"/>
              <a:t>	called with an array of strings terminated with a</a:t>
            </a:r>
            <a:r>
              <a:rPr lang="en-US" dirty="0">
                <a:latin typeface="Inconsolata" panose="020B0609030003000000" pitchFamily="49" charset="0"/>
              </a:rPr>
              <a:t> NULL</a:t>
            </a:r>
          </a:p>
          <a:p>
            <a:r>
              <a:rPr lang="en-US" dirty="0" err="1">
                <a:latin typeface="Inconsolata" panose="020B0609030003000000" pitchFamily="49" charset="0"/>
              </a:rPr>
              <a:t>execve</a:t>
            </a:r>
            <a:r>
              <a:rPr lang="en-US" dirty="0"/>
              <a:t>	same, but can use specific environment variables</a:t>
            </a:r>
          </a:p>
          <a:p>
            <a:r>
              <a:rPr lang="en-US" dirty="0" err="1">
                <a:latin typeface="Inconsolata" panose="020B0609030003000000" pitchFamily="49" charset="0"/>
              </a:rPr>
              <a:t>execvp</a:t>
            </a:r>
            <a:r>
              <a:rPr lang="en-US" dirty="0"/>
              <a:t>	searches the system paths for the executable</a:t>
            </a:r>
          </a:p>
          <a:p>
            <a:r>
              <a:rPr lang="en-US" dirty="0" err="1">
                <a:latin typeface="Inconsolata" panose="020B0609030003000000" pitchFamily="49" charset="0"/>
              </a:rPr>
              <a:t>execvpe</a:t>
            </a:r>
            <a:r>
              <a:rPr lang="en-US" dirty="0"/>
              <a:t>	combination of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execve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and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execvp</a:t>
            </a:r>
            <a:endParaRPr lang="en-US" dirty="0">
              <a:latin typeface="Inconsolata" panose="020B0609030003000000" pitchFamily="49" charset="0"/>
            </a:endParaRPr>
          </a:p>
          <a:p>
            <a:endParaRPr lang="en-US" dirty="0"/>
          </a:p>
          <a:p>
            <a:r>
              <a:rPr lang="en-US" dirty="0"/>
              <a:t>There are also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execl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/>
              <a:t>functions that use function arguments instead of an array of strings.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execlp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"ls"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"ls"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"-a"</a:t>
            </a:r>
            <a:r>
              <a:rPr lang="en-US" dirty="0">
                <a:latin typeface="Inconsolata" panose="020B0609030003000000" pitchFamily="49" charset="0"/>
              </a:rPr>
              <a:t>, NULL);</a:t>
            </a:r>
          </a:p>
        </p:txBody>
      </p:sp>
    </p:spTree>
    <p:extLst>
      <p:ext uri="{BB962C8B-B14F-4D97-AF65-F5344CB8AC3E}">
        <p14:creationId xmlns:p14="http://schemas.microsoft.com/office/powerpoint/2010/main" val="336604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2AEA-8364-4B3C-98BF-459769A2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common ancestor… and the orphan.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91C97-4CEA-4F58-97F3-3936E475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B8791-FE0D-4EB2-86B7-D7B4B555225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78904" y="806910"/>
            <a:ext cx="9780105" cy="2472632"/>
          </a:xfrm>
        </p:spPr>
        <p:txBody>
          <a:bodyPr>
            <a:normAutofit/>
          </a:bodyPr>
          <a:lstStyle/>
          <a:p>
            <a:r>
              <a:rPr lang="en-US" sz="2000" dirty="0"/>
              <a:t>UNIX/Linux has an interesting design: every application is a child process.</a:t>
            </a:r>
          </a:p>
          <a:p>
            <a:pPr lvl="1"/>
            <a:r>
              <a:rPr lang="en-US" sz="1800" dirty="0"/>
              <a:t>The root is the</a:t>
            </a:r>
            <a:r>
              <a:rPr lang="en-US" sz="1800" dirty="0">
                <a:latin typeface="Inconsolata" panose="020B0609030003000000" pitchFamily="49" charset="0"/>
              </a:rPr>
              <a:t> </a:t>
            </a:r>
            <a:r>
              <a:rPr lang="en-US" sz="1800" dirty="0" err="1">
                <a:latin typeface="Inconsolata" panose="020B0609030003000000" pitchFamily="49" charset="0"/>
              </a:rPr>
              <a:t>init</a:t>
            </a:r>
            <a:r>
              <a:rPr lang="en-US" sz="1800" dirty="0">
                <a:latin typeface="Inconsolata" panose="020B0609030003000000" pitchFamily="49" charset="0"/>
              </a:rPr>
              <a:t> </a:t>
            </a:r>
            <a:r>
              <a:rPr lang="en-US" sz="1800" dirty="0"/>
              <a:t>task.</a:t>
            </a:r>
          </a:p>
          <a:p>
            <a:pPr lvl="1"/>
            <a:r>
              <a:rPr lang="en-US" sz="1800" dirty="0"/>
              <a:t>Your shell spawns child</a:t>
            </a:r>
            <a:br>
              <a:rPr lang="en-US" sz="1800" dirty="0"/>
            </a:br>
            <a:r>
              <a:rPr lang="en-US" sz="1800" dirty="0"/>
              <a:t>processes when you ask</a:t>
            </a:r>
            <a:br>
              <a:rPr lang="en-US" sz="1800" dirty="0"/>
            </a:br>
            <a:r>
              <a:rPr lang="en-US" sz="1800" dirty="0"/>
              <a:t>to run a command.</a:t>
            </a:r>
          </a:p>
          <a:p>
            <a:pPr lvl="1"/>
            <a:r>
              <a:rPr lang="en-US" sz="1800" dirty="0"/>
              <a:t>It uses</a:t>
            </a:r>
            <a:r>
              <a:rPr lang="en-US" sz="1800" dirty="0">
                <a:latin typeface="Inconsolata" panose="020B0609030003000000" pitchFamily="49" charset="0"/>
              </a:rPr>
              <a:t> fork() </a:t>
            </a:r>
            <a:r>
              <a:rPr lang="en-US" sz="1800" dirty="0"/>
              <a:t>/</a:t>
            </a:r>
            <a:r>
              <a:rPr lang="en-US" sz="1800" dirty="0">
                <a:latin typeface="Inconsolata" panose="020B0609030003000000" pitchFamily="49" charset="0"/>
              </a:rPr>
              <a:t> exec()</a:t>
            </a:r>
            <a:r>
              <a:rPr lang="en-US" sz="1800" dirty="0"/>
              <a:t>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697C01-1FA4-494C-91DB-36049A845247}"/>
              </a:ext>
            </a:extLst>
          </p:cNvPr>
          <p:cNvSpPr/>
          <p:nvPr/>
        </p:nvSpPr>
        <p:spPr>
          <a:xfrm>
            <a:off x="4305300" y="1649894"/>
            <a:ext cx="1549400" cy="7951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1DE30B-E2B2-47E4-A763-0432E6AD0B1F}"/>
              </a:ext>
            </a:extLst>
          </p:cNvPr>
          <p:cNvSpPr/>
          <p:nvPr/>
        </p:nvSpPr>
        <p:spPr>
          <a:xfrm>
            <a:off x="1414520" y="2726549"/>
            <a:ext cx="1549400" cy="7951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2870-6934-4ADC-B7CD-9CDB29388E45}"/>
              </a:ext>
            </a:extLst>
          </p:cNvPr>
          <p:cNvSpPr/>
          <p:nvPr/>
        </p:nvSpPr>
        <p:spPr>
          <a:xfrm>
            <a:off x="4324582" y="2726549"/>
            <a:ext cx="1549400" cy="7951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236D1-B3BB-40A0-95B1-D4C1AA9EB092}"/>
              </a:ext>
            </a:extLst>
          </p:cNvPr>
          <p:cNvSpPr/>
          <p:nvPr/>
        </p:nvSpPr>
        <p:spPr>
          <a:xfrm>
            <a:off x="4687377" y="2779472"/>
            <a:ext cx="82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Bash (shell)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6460D7-AFE9-49F8-BD78-A4F2A1F8B3CA}"/>
              </a:ext>
            </a:extLst>
          </p:cNvPr>
          <p:cNvSpPr/>
          <p:nvPr/>
        </p:nvSpPr>
        <p:spPr>
          <a:xfrm>
            <a:off x="4759239" y="1818114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A7EED5-479A-445B-B87B-BB8CB42A5B5F}"/>
              </a:ext>
            </a:extLst>
          </p:cNvPr>
          <p:cNvSpPr/>
          <p:nvPr/>
        </p:nvSpPr>
        <p:spPr>
          <a:xfrm>
            <a:off x="1575604" y="2759594"/>
            <a:ext cx="122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httpd (daemon)</a:t>
            </a:r>
            <a:endParaRPr lang="en-US" sz="11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E4841-8403-4106-8681-FF513463EDED}"/>
              </a:ext>
            </a:extLst>
          </p:cNvPr>
          <p:cNvSpPr/>
          <p:nvPr/>
        </p:nvSpPr>
        <p:spPr>
          <a:xfrm>
            <a:off x="7234644" y="2726549"/>
            <a:ext cx="1549400" cy="7951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8398D8-EB63-45FD-976E-861F184DEE9B}"/>
              </a:ext>
            </a:extLst>
          </p:cNvPr>
          <p:cNvSpPr/>
          <p:nvPr/>
        </p:nvSpPr>
        <p:spPr>
          <a:xfrm>
            <a:off x="7597439" y="2950339"/>
            <a:ext cx="82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GUI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9748B9-51E1-46C8-A86E-C822F8F02A15}"/>
              </a:ext>
            </a:extLst>
          </p:cNvPr>
          <p:cNvSpPr/>
          <p:nvPr/>
        </p:nvSpPr>
        <p:spPr>
          <a:xfrm>
            <a:off x="3549882" y="3713753"/>
            <a:ext cx="1549400" cy="7951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96430-C439-49EA-85E0-25BAC47127E7}"/>
              </a:ext>
            </a:extLst>
          </p:cNvPr>
          <p:cNvSpPr/>
          <p:nvPr/>
        </p:nvSpPr>
        <p:spPr>
          <a:xfrm>
            <a:off x="3912677" y="3896836"/>
            <a:ext cx="82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./app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3B32BE-ADDC-4FBA-AA9F-80131762A7C9}"/>
              </a:ext>
            </a:extLst>
          </p:cNvPr>
          <p:cNvSpPr/>
          <p:nvPr/>
        </p:nvSpPr>
        <p:spPr>
          <a:xfrm>
            <a:off x="4324582" y="4728241"/>
            <a:ext cx="1549400" cy="7951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22B9C7-09F4-41B6-BFEC-AE7DD616B61D}"/>
              </a:ext>
            </a:extLst>
          </p:cNvPr>
          <p:cNvSpPr/>
          <p:nvPr/>
        </p:nvSpPr>
        <p:spPr>
          <a:xfrm>
            <a:off x="4687377" y="4911324"/>
            <a:ext cx="82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5FB62A-80AD-4C6D-9187-80F380148C46}"/>
              </a:ext>
            </a:extLst>
          </p:cNvPr>
          <p:cNvCxnSpPr>
            <a:cxnSpLocks/>
          </p:cNvCxnSpPr>
          <p:nvPr/>
        </p:nvCxnSpPr>
        <p:spPr>
          <a:xfrm flipH="1">
            <a:off x="4334521" y="3395298"/>
            <a:ext cx="226904" cy="30851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9BE7BC-95C4-4844-9132-E43ADB4ACB07}"/>
              </a:ext>
            </a:extLst>
          </p:cNvPr>
          <p:cNvCxnSpPr>
            <a:cxnSpLocks/>
          </p:cNvCxnSpPr>
          <p:nvPr/>
        </p:nvCxnSpPr>
        <p:spPr>
          <a:xfrm>
            <a:off x="4789056" y="4404322"/>
            <a:ext cx="226904" cy="30851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A07318-81AC-4B86-BBF2-6FE7FF8A355E}"/>
              </a:ext>
            </a:extLst>
          </p:cNvPr>
          <p:cNvCxnSpPr>
            <a:cxnSpLocks/>
          </p:cNvCxnSpPr>
          <p:nvPr/>
        </p:nvCxnSpPr>
        <p:spPr>
          <a:xfrm flipH="1">
            <a:off x="2963920" y="2225961"/>
            <a:ext cx="1454832" cy="65444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EA4431-4276-43AA-BC45-2B639A656A2F}"/>
              </a:ext>
            </a:extLst>
          </p:cNvPr>
          <p:cNvCxnSpPr>
            <a:cxnSpLocks/>
          </p:cNvCxnSpPr>
          <p:nvPr/>
        </p:nvCxnSpPr>
        <p:spPr>
          <a:xfrm>
            <a:off x="5740250" y="2228449"/>
            <a:ext cx="1454832" cy="65444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E0DAE1-239D-49AF-9B88-088287AFBCD3}"/>
              </a:ext>
            </a:extLst>
          </p:cNvPr>
          <p:cNvCxnSpPr>
            <a:cxnSpLocks/>
          </p:cNvCxnSpPr>
          <p:nvPr/>
        </p:nvCxnSpPr>
        <p:spPr>
          <a:xfrm>
            <a:off x="5096328" y="2295448"/>
            <a:ext cx="0" cy="42439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3A208BC-1A70-41A4-BC41-15384DC00CCB}"/>
              </a:ext>
            </a:extLst>
          </p:cNvPr>
          <p:cNvSpPr txBox="1">
            <a:spLocks/>
          </p:cNvSpPr>
          <p:nvPr/>
        </p:nvSpPr>
        <p:spPr>
          <a:xfrm>
            <a:off x="5740250" y="3773757"/>
            <a:ext cx="4338028" cy="180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When your own application spawns a process, the same thing happens.</a:t>
            </a:r>
          </a:p>
          <a:p>
            <a:pPr lvl="1"/>
            <a:r>
              <a:rPr lang="en-US" sz="1800" dirty="0"/>
              <a:t>You use</a:t>
            </a:r>
            <a:r>
              <a:rPr lang="en-US" sz="1800" dirty="0">
                <a:latin typeface="Inconsolata" panose="020B0609030003000000" pitchFamily="49" charset="0"/>
              </a:rPr>
              <a:t> fork()</a:t>
            </a:r>
          </a:p>
          <a:p>
            <a:pPr lvl="1"/>
            <a:r>
              <a:rPr lang="en-US" sz="1800" dirty="0"/>
              <a:t>If your app exits before the child…</a:t>
            </a:r>
          </a:p>
          <a:p>
            <a:pPr lvl="1"/>
            <a:r>
              <a:rPr lang="en-US" sz="1800" dirty="0"/>
              <a:t>The child is an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orphan process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96392-3918-4397-A61F-21DC8DEA9928}"/>
              </a:ext>
            </a:extLst>
          </p:cNvPr>
          <p:cNvSpPr txBox="1"/>
          <p:nvPr/>
        </p:nvSpPr>
        <p:spPr>
          <a:xfrm>
            <a:off x="0" y="4964659"/>
            <a:ext cx="4551014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to interact with this process??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(signals…)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8423E7-970E-47E3-8556-7F34BB95F43D}"/>
              </a:ext>
            </a:extLst>
          </p:cNvPr>
          <p:cNvCxnSpPr>
            <a:cxnSpLocks/>
          </p:cNvCxnSpPr>
          <p:nvPr/>
        </p:nvCxnSpPr>
        <p:spPr>
          <a:xfrm>
            <a:off x="3997199" y="5133248"/>
            <a:ext cx="22666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72254DB-6B34-4BCD-BC96-804F7322C0E8}"/>
              </a:ext>
            </a:extLst>
          </p:cNvPr>
          <p:cNvSpPr/>
          <p:nvPr/>
        </p:nvSpPr>
        <p:spPr>
          <a:xfrm>
            <a:off x="2827794" y="2371885"/>
            <a:ext cx="1929746" cy="2476162"/>
          </a:xfrm>
          <a:custGeom>
            <a:avLst/>
            <a:gdLst>
              <a:gd name="connsiteX0" fmla="*/ 1929746 w 1929746"/>
              <a:gd name="connsiteY0" fmla="*/ 0 h 2476162"/>
              <a:gd name="connsiteX1" fmla="*/ 3841 w 1929746"/>
              <a:gd name="connsiteY1" fmla="*/ 1246173 h 2476162"/>
              <a:gd name="connsiteX2" fmla="*/ 1533236 w 1929746"/>
              <a:gd name="connsiteY2" fmla="*/ 2476162 h 24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9746" h="2476162">
                <a:moveTo>
                  <a:pt x="1929746" y="0"/>
                </a:moveTo>
                <a:cubicBezTo>
                  <a:pt x="999836" y="416739"/>
                  <a:pt x="69926" y="833479"/>
                  <a:pt x="3841" y="1246173"/>
                </a:cubicBezTo>
                <a:cubicBezTo>
                  <a:pt x="-62244" y="1658867"/>
                  <a:pt x="735496" y="2067514"/>
                  <a:pt x="1533236" y="2476162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D2CD52-FAFD-403B-AF01-672457F08E4E}"/>
              </a:ext>
            </a:extLst>
          </p:cNvPr>
          <p:cNvSpPr txBox="1"/>
          <p:nvPr/>
        </p:nvSpPr>
        <p:spPr>
          <a:xfrm>
            <a:off x="182174" y="3912547"/>
            <a:ext cx="2489191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Orphans get adopted by the root process.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E7A151-342E-4353-9046-125CCE803770}"/>
              </a:ext>
            </a:extLst>
          </p:cNvPr>
          <p:cNvCxnSpPr>
            <a:cxnSpLocks/>
          </p:cNvCxnSpPr>
          <p:nvPr/>
        </p:nvCxnSpPr>
        <p:spPr>
          <a:xfrm>
            <a:off x="2720971" y="4192687"/>
            <a:ext cx="22666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21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  <p:bldP spid="13" grpId="1" animBg="1"/>
      <p:bldP spid="15" grpId="0" animBg="1"/>
      <p:bldP spid="27" grpId="0"/>
      <p:bldP spid="34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A75-EDEF-4EB3-9CA7-E3F1646E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1F9D0-E2C1-427C-B6A9-452B05975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Forks: what you stick in things that are done… and sometimes a system call.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85D4-D667-48B1-9881-56E25B9A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40A1-4A37-41B3-B155-B4880787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extreme attitude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E42D6-1990-4FEC-8C2B-D824CCEC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2D3A-61A9-40A2-8E0C-B473E69F4A2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we interact with orphaned processes?</a:t>
            </a:r>
          </a:p>
          <a:p>
            <a:endParaRPr lang="en-US" dirty="0"/>
          </a:p>
          <a:p>
            <a:r>
              <a:rPr lang="en-US" dirty="0"/>
              <a:t>How do we synchronize at a finer granularity?</a:t>
            </a:r>
          </a:p>
          <a:p>
            <a:pPr lvl="1"/>
            <a:r>
              <a:rPr lang="en-US" dirty="0"/>
              <a:t>Using</a:t>
            </a:r>
            <a:r>
              <a:rPr lang="en-US" dirty="0">
                <a:latin typeface="Inconsolata" panose="020B0609030003000000" pitchFamily="49" charset="0"/>
              </a:rPr>
              <a:t> wait() </a:t>
            </a:r>
            <a:r>
              <a:rPr lang="en-US" dirty="0"/>
              <a:t>is rather inflexible.</a:t>
            </a:r>
          </a:p>
          <a:p>
            <a:pPr lvl="1"/>
            <a:r>
              <a:rPr lang="en-US" dirty="0"/>
              <a:t>It can only detect that a child process ends using</a:t>
            </a:r>
            <a:r>
              <a:rPr lang="en-US" dirty="0">
                <a:latin typeface="Inconsolata" panose="020B0609030003000000" pitchFamily="49" charset="0"/>
              </a:rPr>
              <a:t> exit()</a:t>
            </a:r>
            <a:r>
              <a:rPr lang="en-US" dirty="0"/>
              <a:t> or via main</a:t>
            </a:r>
          </a:p>
          <a:p>
            <a:pPr lvl="1"/>
            <a:endParaRPr lang="en-US" dirty="0"/>
          </a:p>
          <a:p>
            <a:r>
              <a:rPr lang="en-US" dirty="0"/>
              <a:t>What if you want to synchronize smaller events…</a:t>
            </a:r>
          </a:p>
          <a:p>
            <a:pPr lvl="1"/>
            <a:r>
              <a:rPr lang="en-US" dirty="0"/>
              <a:t>The child process does something... The parent responds…</a:t>
            </a:r>
          </a:p>
          <a:p>
            <a:pPr lvl="1"/>
            <a:r>
              <a:rPr lang="en-US" dirty="0"/>
              <a:t>But, keep the child process running longer.</a:t>
            </a:r>
          </a:p>
          <a:p>
            <a:pPr lvl="1"/>
            <a:endParaRPr lang="en-US" dirty="0"/>
          </a:p>
          <a:p>
            <a:r>
              <a:rPr lang="en-US" dirty="0"/>
              <a:t>For this, we will need the parent and child to be able to communicate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318771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FF32-960D-4F86-91BF-34B83920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Inter-Process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AF55A-C8D9-41C3-A292-019CA2E3C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 … not to be confused with ICP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A4126-697B-4048-BC00-1384A189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1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6960-E224-46E8-B86E-274E1BDD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that last slide said…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B354E-1AC0-4837-B576-6646B4E0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3384C-20C2-4E56-92A4-CF31F3985F2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730612"/>
          </a:xfrm>
        </p:spPr>
        <p:txBody>
          <a:bodyPr>
            <a:normAutofit/>
          </a:bodyPr>
          <a:lstStyle/>
          <a:p>
            <a:r>
              <a:rPr lang="en-US" dirty="0"/>
              <a:t>Passing data or messages from one process to another is called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inter-process communication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a broad OS topic as there are many ways to do this.</a:t>
            </a:r>
          </a:p>
          <a:p>
            <a:pPr lvl="1"/>
            <a:r>
              <a:rPr lang="en-US" dirty="0"/>
              <a:t>Shared memory (we will talk about this a bit later)</a:t>
            </a:r>
          </a:p>
          <a:p>
            <a:pPr lvl="1"/>
            <a:r>
              <a:rPr lang="en-US" dirty="0"/>
              <a:t>Message passing (we will talk about this NOW)</a:t>
            </a:r>
          </a:p>
          <a:p>
            <a:pPr lvl="2"/>
            <a:r>
              <a:rPr lang="en-US" dirty="0"/>
              <a:t>Simple messages (signals, this lecture)</a:t>
            </a:r>
          </a:p>
          <a:p>
            <a:pPr lvl="2"/>
            <a:r>
              <a:rPr lang="en-US" dirty="0"/>
              <a:t>More complex (pipes, semaphores, </a:t>
            </a:r>
            <a:r>
              <a:rPr lang="en-US" dirty="0" err="1"/>
              <a:t>etc</a:t>
            </a:r>
            <a:r>
              <a:rPr lang="en-US" dirty="0"/>
              <a:t>, soon)</a:t>
            </a:r>
          </a:p>
          <a:p>
            <a:pPr lvl="2"/>
            <a:r>
              <a:rPr lang="en-US" dirty="0"/>
              <a:t>Most complex (network sockets, we will look at this later)</a:t>
            </a:r>
          </a:p>
          <a:p>
            <a:pPr lvl="1"/>
            <a:endParaRPr lang="en-US" dirty="0"/>
          </a:p>
          <a:p>
            <a:r>
              <a:rPr lang="en-US" dirty="0"/>
              <a:t>Message passing is a fancy way of saying are using an API to send a small message to another process.</a:t>
            </a:r>
          </a:p>
          <a:p>
            <a:pPr lvl="1"/>
            <a:r>
              <a:rPr lang="en-US" dirty="0"/>
              <a:t>And also some means of listening for messages.</a:t>
            </a:r>
          </a:p>
        </p:txBody>
      </p:sp>
    </p:spTree>
    <p:extLst>
      <p:ext uri="{BB962C8B-B14F-4D97-AF65-F5344CB8AC3E}">
        <p14:creationId xmlns:p14="http://schemas.microsoft.com/office/powerpoint/2010/main" val="26084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73ED-1E7D-40E3-B185-501FBCCA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aboard the train metaphor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5595D-A21E-42C1-845B-F2F61838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74159-BAEB-46BE-9373-92983209974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36402"/>
            <a:ext cx="9584514" cy="2072960"/>
          </a:xfrm>
        </p:spPr>
        <p:txBody>
          <a:bodyPr/>
          <a:lstStyle/>
          <a:p>
            <a:r>
              <a:rPr lang="en-US" dirty="0"/>
              <a:t>In UNIX/Linux, tiny messages sent between processes are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signals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They are typically used to send messages about events from the system. Here are a few: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F64D96C-64FF-45B3-8D94-CA039466A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54342"/>
              </p:ext>
            </p:extLst>
          </p:nvPr>
        </p:nvGraphicFramePr>
        <p:xfrm>
          <a:off x="476959" y="2800443"/>
          <a:ext cx="8944926" cy="25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147">
                  <a:extLst>
                    <a:ext uri="{9D8B030D-6E8A-4147-A177-3AD203B41FA5}">
                      <a16:colId xmlns:a16="http://schemas.microsoft.com/office/drawing/2014/main" val="3593834148"/>
                    </a:ext>
                  </a:extLst>
                </a:gridCol>
                <a:gridCol w="979137">
                  <a:extLst>
                    <a:ext uri="{9D8B030D-6E8A-4147-A177-3AD203B41FA5}">
                      <a16:colId xmlns:a16="http://schemas.microsoft.com/office/drawing/2014/main" val="945154468"/>
                    </a:ext>
                  </a:extLst>
                </a:gridCol>
                <a:gridCol w="4402067">
                  <a:extLst>
                    <a:ext uri="{9D8B030D-6E8A-4147-A177-3AD203B41FA5}">
                      <a16:colId xmlns:a16="http://schemas.microsoft.com/office/drawing/2014/main" val="2414127038"/>
                    </a:ext>
                  </a:extLst>
                </a:gridCol>
                <a:gridCol w="2624575">
                  <a:extLst>
                    <a:ext uri="{9D8B030D-6E8A-4147-A177-3AD203B41FA5}">
                      <a16:colId xmlns:a16="http://schemas.microsoft.com/office/drawing/2014/main" val="3914366111"/>
                    </a:ext>
                  </a:extLst>
                </a:gridCol>
              </a:tblGrid>
              <a:tr h="425480"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Description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Default Behavior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76533691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SIGINT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Interruption – Somebody pressed CTRL+C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Terminate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79366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SIGKILL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Kill – Somebody wants us gone… </a:t>
                      </a: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en-US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Terminate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89376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SIGSEGV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Memory Violation – Oops! Seg-fault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Terminate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11690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SIGCHLD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Child exited – Child process 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Ignore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43298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SIGUSR1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A signal that you can use for any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Ignore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82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1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20DA-394D-4E39-95E1-45C92401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Talking to orphans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31ACB-A770-4213-8E8B-2A871DD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51F02-D7E9-4352-A388-8ABA3CA00952}"/>
              </a:ext>
            </a:extLst>
          </p:cNvPr>
          <p:cNvSpPr txBox="1">
            <a:spLocks/>
          </p:cNvSpPr>
          <p:nvPr/>
        </p:nvSpPr>
        <p:spPr>
          <a:xfrm>
            <a:off x="93905" y="1247246"/>
            <a:ext cx="3623329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(1) {}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Infinite Loop!</a:t>
            </a: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"parent!\n"</a:t>
            </a:r>
            <a:r>
              <a:rPr lang="en-US" sz="1600" dirty="0">
                <a:latin typeface="Inconsolata" panose="020B0609030003000000" pitchFamily="49" charset="0"/>
              </a:rPr>
              <a:t>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6EBD2-702F-4701-AEE6-B5293BFBEE32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96F40B-A900-43B0-8F18-C811AAC85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1" y="805069"/>
            <a:ext cx="5371028" cy="2325756"/>
          </a:xfrm>
        </p:spPr>
        <p:txBody>
          <a:bodyPr>
            <a:normAutofit/>
          </a:bodyPr>
          <a:lstStyle/>
          <a:p>
            <a:r>
              <a:rPr lang="en-US" dirty="0"/>
              <a:t>Recall the infinite looping child.</a:t>
            </a:r>
          </a:p>
          <a:p>
            <a:r>
              <a:rPr lang="en-US" dirty="0"/>
              <a:t>Orphans run in the background.</a:t>
            </a:r>
          </a:p>
          <a:p>
            <a:r>
              <a:rPr lang="en-US" dirty="0"/>
              <a:t>However, we can send a</a:t>
            </a:r>
            <a:r>
              <a:rPr lang="en-US" dirty="0">
                <a:latin typeface="Inconsolata" panose="020B0609030003000000" pitchFamily="49" charset="0"/>
              </a:rPr>
              <a:t> SIGKILL</a:t>
            </a:r>
            <a:r>
              <a:rPr lang="en-US" dirty="0"/>
              <a:t> message (</a:t>
            </a:r>
            <a:r>
              <a:rPr lang="en-US" dirty="0">
                <a:latin typeface="Inconsolata" panose="020B0609030003000000" pitchFamily="49" charset="0"/>
              </a:rPr>
              <a:t>9</a:t>
            </a:r>
            <a:r>
              <a:rPr lang="en-US" dirty="0"/>
              <a:t>) to the process by its id.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F5087D-248A-4D9F-BD6E-EB81E739AE7C}"/>
              </a:ext>
            </a:extLst>
          </p:cNvPr>
          <p:cNvSpPr txBox="1">
            <a:spLocks/>
          </p:cNvSpPr>
          <p:nvPr/>
        </p:nvSpPr>
        <p:spPr>
          <a:xfrm>
            <a:off x="4662558" y="2536681"/>
            <a:ext cx="4690166" cy="10634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E1EE22-252C-4D17-B2D3-EE82CBCC6923}"/>
              </a:ext>
            </a:extLst>
          </p:cNvPr>
          <p:cNvSpPr txBox="1">
            <a:spLocks/>
          </p:cNvSpPr>
          <p:nvPr/>
        </p:nvSpPr>
        <p:spPr>
          <a:xfrm>
            <a:off x="4662558" y="3447420"/>
            <a:ext cx="4690166" cy="205334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PID TTY        TIME CMD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5435 pts/9  00:00:00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fork_example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kill -9 5435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 PID TTY        TIME CMD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AD324-A730-4EBF-AA66-A2CA13EC72B3}"/>
              </a:ext>
            </a:extLst>
          </p:cNvPr>
          <p:cNvSpPr txBox="1"/>
          <p:nvPr/>
        </p:nvSpPr>
        <p:spPr>
          <a:xfrm>
            <a:off x="4672497" y="347333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A6ACD-12FC-4BF3-B970-5FA9311902CE}"/>
              </a:ext>
            </a:extLst>
          </p:cNvPr>
          <p:cNvSpPr txBox="1"/>
          <p:nvPr/>
        </p:nvSpPr>
        <p:spPr>
          <a:xfrm>
            <a:off x="4672497" y="434660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B729C-4078-47A5-9047-C9270A10D1AC}"/>
              </a:ext>
            </a:extLst>
          </p:cNvPr>
          <p:cNvSpPr txBox="1"/>
          <p:nvPr/>
        </p:nvSpPr>
        <p:spPr>
          <a:xfrm>
            <a:off x="4672497" y="465446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574F5-04B2-4ADD-8B7B-15607158635D}"/>
              </a:ext>
            </a:extLst>
          </p:cNvPr>
          <p:cNvSpPr txBox="1"/>
          <p:nvPr/>
        </p:nvSpPr>
        <p:spPr>
          <a:xfrm>
            <a:off x="4672497" y="517692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F7003C-BCBF-4EBE-8040-4D1AB17506D5}"/>
              </a:ext>
            </a:extLst>
          </p:cNvPr>
          <p:cNvCxnSpPr>
            <a:cxnSpLocks/>
          </p:cNvCxnSpPr>
          <p:nvPr/>
        </p:nvCxnSpPr>
        <p:spPr>
          <a:xfrm rot="19127016">
            <a:off x="4331483" y="377431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107D5B-0CFB-413B-A304-CF15084D2B60}"/>
              </a:ext>
            </a:extLst>
          </p:cNvPr>
          <p:cNvSpPr txBox="1"/>
          <p:nvPr/>
        </p:nvSpPr>
        <p:spPr>
          <a:xfrm>
            <a:off x="2338526" y="3811885"/>
            <a:ext cx="201968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parent ended.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EB43DC-55D4-4DB7-A3C2-B9EB090433C7}"/>
              </a:ext>
            </a:extLst>
          </p:cNvPr>
          <p:cNvCxnSpPr>
            <a:cxnSpLocks/>
          </p:cNvCxnSpPr>
          <p:nvPr/>
        </p:nvCxnSpPr>
        <p:spPr>
          <a:xfrm rot="19127016">
            <a:off x="4331483" y="438022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6EAD1D-3948-499E-AB24-6ECCBFD64F65}"/>
              </a:ext>
            </a:extLst>
          </p:cNvPr>
          <p:cNvSpPr txBox="1"/>
          <p:nvPr/>
        </p:nvSpPr>
        <p:spPr>
          <a:xfrm>
            <a:off x="2338526" y="4417795"/>
            <a:ext cx="201968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But not the child.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8E0E4C-9CF1-431B-9B15-DD64A959D782}"/>
              </a:ext>
            </a:extLst>
          </p:cNvPr>
          <p:cNvCxnSpPr>
            <a:cxnSpLocks/>
          </p:cNvCxnSpPr>
          <p:nvPr/>
        </p:nvCxnSpPr>
        <p:spPr>
          <a:xfrm rot="19127016">
            <a:off x="4331483" y="471571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9057B1-C086-4646-B579-AE5D1797DEAC}"/>
              </a:ext>
            </a:extLst>
          </p:cNvPr>
          <p:cNvSpPr txBox="1"/>
          <p:nvPr/>
        </p:nvSpPr>
        <p:spPr>
          <a:xfrm>
            <a:off x="1262358" y="4753287"/>
            <a:ext cx="3095853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can send a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SIGKILL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message using the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kill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application..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405EC0-6054-448D-8B82-15207FC32F7E}"/>
              </a:ext>
            </a:extLst>
          </p:cNvPr>
          <p:cNvCxnSpPr>
            <a:cxnSpLocks/>
          </p:cNvCxnSpPr>
          <p:nvPr/>
        </p:nvCxnSpPr>
        <p:spPr>
          <a:xfrm rot="19127016">
            <a:off x="4331483" y="529330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EC9A39-5831-483C-B84D-474AAFDBFDDC}"/>
              </a:ext>
            </a:extLst>
          </p:cNvPr>
          <p:cNvSpPr txBox="1"/>
          <p:nvPr/>
        </p:nvSpPr>
        <p:spPr>
          <a:xfrm>
            <a:off x="1529395" y="5330875"/>
            <a:ext cx="282881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the child is gone!</a:t>
            </a:r>
          </a:p>
        </p:txBody>
      </p:sp>
    </p:spTree>
    <p:extLst>
      <p:ext uri="{BB962C8B-B14F-4D97-AF65-F5344CB8AC3E}">
        <p14:creationId xmlns:p14="http://schemas.microsoft.com/office/powerpoint/2010/main" val="45367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/>
      <p:bldP spid="13" grpId="0"/>
      <p:bldP spid="14" grpId="0"/>
      <p:bldP spid="15" grpId="0"/>
      <p:bldP spid="17" grpId="0"/>
      <p:bldP spid="19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0312-7353-4250-9C81-C1FC7911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Receiving Signals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D2CA3-0491-48FE-947F-C061D1F1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956D1-7271-4984-A7E0-DE13FE248B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3447" y="898216"/>
            <a:ext cx="5368091" cy="4725748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signal() </a:t>
            </a:r>
            <a:r>
              <a:rPr lang="en-US" dirty="0"/>
              <a:t>standard function will set up your application to listen for a particular signal.</a:t>
            </a:r>
          </a:p>
          <a:p>
            <a:pPr lvl="1"/>
            <a:endParaRPr lang="en-US" dirty="0"/>
          </a:p>
          <a:p>
            <a:r>
              <a:rPr lang="en-US" dirty="0"/>
              <a:t>This example hooks the empty function </a:t>
            </a:r>
            <a:r>
              <a:rPr lang="en-US" dirty="0" err="1"/>
              <a:t>sigint_handler</a:t>
            </a:r>
            <a:r>
              <a:rPr lang="en-US" dirty="0"/>
              <a:t> to override the default behavior of the SIGINT signal.</a:t>
            </a:r>
          </a:p>
          <a:p>
            <a:pPr lvl="1"/>
            <a:endParaRPr lang="en-US" dirty="0"/>
          </a:p>
          <a:p>
            <a:r>
              <a:rPr lang="en-US" dirty="0"/>
              <a:t>If you recall, that happens on a CTRL+C… which now </a:t>
            </a:r>
            <a:r>
              <a:rPr lang="en-US" u="sng" dirty="0"/>
              <a:t>does not</a:t>
            </a:r>
            <a:r>
              <a:rPr lang="en-US" dirty="0"/>
              <a:t> terminate the foreground process!</a:t>
            </a:r>
          </a:p>
          <a:p>
            <a:pPr lvl="1"/>
            <a:r>
              <a:rPr lang="en-US" dirty="0"/>
              <a:t>Needs to be killed using</a:t>
            </a:r>
            <a:r>
              <a:rPr lang="en-US" dirty="0">
                <a:latin typeface="Inconsolata" panose="020B0609030003000000" pitchFamily="49" charset="0"/>
              </a:rPr>
              <a:t> SIGKILL </a:t>
            </a:r>
            <a:r>
              <a:rPr lang="en-US" dirty="0"/>
              <a:t>now.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CC92D-F449-4FA9-B357-3B7BE90BF4F4}"/>
              </a:ext>
            </a:extLst>
          </p:cNvPr>
          <p:cNvSpPr txBox="1">
            <a:spLocks/>
          </p:cNvSpPr>
          <p:nvPr/>
        </p:nvSpPr>
        <p:spPr>
          <a:xfrm>
            <a:off x="93905" y="1117774"/>
            <a:ext cx="3822111" cy="440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signal.h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signal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 err="1">
                <a:latin typeface="Inconsolata" panose="020B0609030003000000" pitchFamily="49" charset="0"/>
              </a:rPr>
              <a:t>sigint_handler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signum)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signal(SIGINT, </a:t>
            </a:r>
            <a:r>
              <a:rPr lang="en-US" sz="1600" dirty="0" err="1">
                <a:latin typeface="Inconsolata" panose="020B0609030003000000" pitchFamily="49" charset="0"/>
              </a:rPr>
              <a:t>sigint_handler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0DB99-E974-4EB0-BA39-010AD4AF0FB0}"/>
              </a:ext>
            </a:extLst>
          </p:cNvPr>
          <p:cNvSpPr txBox="1"/>
          <p:nvPr/>
        </p:nvSpPr>
        <p:spPr>
          <a:xfrm>
            <a:off x="65836" y="748442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2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0312-7353-4250-9C81-C1FC7911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Waiting for a signal…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D2CA3-0491-48FE-947F-C061D1F1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956D1-7271-4984-A7E0-DE13FE248B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3447" y="781104"/>
            <a:ext cx="5368091" cy="1134791"/>
          </a:xfrm>
        </p:spPr>
        <p:txBody>
          <a:bodyPr>
            <a:normAutofit/>
          </a:bodyPr>
          <a:lstStyle/>
          <a:p>
            <a:r>
              <a:rPr lang="en-US" dirty="0"/>
              <a:t>Proper use of signals and waiting on the values of variables to change can create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synchronization</a:t>
            </a:r>
            <a:r>
              <a:rPr lang="en-US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CC92D-F449-4FA9-B357-3B7BE90BF4F4}"/>
              </a:ext>
            </a:extLst>
          </p:cNvPr>
          <p:cNvSpPr txBox="1">
            <a:spLocks/>
          </p:cNvSpPr>
          <p:nvPr/>
        </p:nvSpPr>
        <p:spPr>
          <a:xfrm>
            <a:off x="93905" y="687824"/>
            <a:ext cx="3822111" cy="5007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signal.h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signal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 err="1">
                <a:latin typeface="Inconsolata" panose="020B0609030003000000" pitchFamily="49" charset="0"/>
              </a:rPr>
              <a:t>signal_handler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signum)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signal(SIGUSR1, </a:t>
            </a:r>
            <a:r>
              <a:rPr lang="en-US" sz="1600" dirty="0" err="1">
                <a:latin typeface="Inconsolata" panose="020B0609030003000000" pitchFamily="49" charset="0"/>
              </a:rPr>
              <a:t>signal_handler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 &lt; 5)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Child: Consumes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== 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"Consumed data!\n\n"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kill(</a:t>
            </a:r>
            <a:r>
              <a:rPr lang="en-US" sz="1600" dirty="0" err="1">
                <a:latin typeface="Inconsolata" panose="020B0609030003000000" pitchFamily="49" charset="0"/>
              </a:rPr>
              <a:t>getppid</a:t>
            </a:r>
            <a:r>
              <a:rPr lang="en-US" sz="1600" dirty="0">
                <a:latin typeface="Inconsolata" panose="020B0609030003000000" pitchFamily="49" charset="0"/>
              </a:rPr>
              <a:t>(), SIGUSR1);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Parent: Produces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"Produced data!\n"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kill(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, SIGUSR1);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== 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0234A-72E5-4A16-963A-0BD3DDD177D7}"/>
              </a:ext>
            </a:extLst>
          </p:cNvPr>
          <p:cNvSpPr txBox="1">
            <a:spLocks/>
          </p:cNvSpPr>
          <p:nvPr/>
        </p:nvSpPr>
        <p:spPr>
          <a:xfrm>
            <a:off x="6180931" y="2121025"/>
            <a:ext cx="3132727" cy="336114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./signal-sync-example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A6351D-20C0-4599-8A62-D9AF788C896A}"/>
              </a:ext>
            </a:extLst>
          </p:cNvPr>
          <p:cNvCxnSpPr>
            <a:cxnSpLocks/>
          </p:cNvCxnSpPr>
          <p:nvPr/>
        </p:nvCxnSpPr>
        <p:spPr>
          <a:xfrm flipH="1">
            <a:off x="2573196" y="3557573"/>
            <a:ext cx="34802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17154C-E3CE-4C04-9514-472EEAFF2275}"/>
              </a:ext>
            </a:extLst>
          </p:cNvPr>
          <p:cNvSpPr txBox="1"/>
          <p:nvPr/>
        </p:nvSpPr>
        <p:spPr>
          <a:xfrm>
            <a:off x="2984936" y="3146130"/>
            <a:ext cx="1792407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2. Which causes the child to wait…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76718B-0F7F-45C1-8A62-6AC21E4C9619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361455" y="299582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C7452D-8F16-4873-B4AE-F316BB597BCC}"/>
              </a:ext>
            </a:extLst>
          </p:cNvPr>
          <p:cNvSpPr txBox="1"/>
          <p:nvPr/>
        </p:nvSpPr>
        <p:spPr>
          <a:xfrm>
            <a:off x="1534069" y="2742679"/>
            <a:ext cx="296955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1. </a:t>
            </a:r>
            <a:r>
              <a:rPr lang="en-US" sz="1556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wait_counter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initially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E0ECB-A1B6-4228-BB96-2FFBC5FFD327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377869" y="243975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31C893-93F7-4D05-ADF5-0B50F1344105}"/>
              </a:ext>
            </a:extLst>
          </p:cNvPr>
          <p:cNvSpPr txBox="1"/>
          <p:nvPr/>
        </p:nvSpPr>
        <p:spPr>
          <a:xfrm>
            <a:off x="1550483" y="2016166"/>
            <a:ext cx="296955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Both processes set </a:t>
            </a:r>
            <a:r>
              <a:rPr lang="en-US" sz="1556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wait_counter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0 on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SIGUSR1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B6282C-609C-4AE5-B2AC-DCDD7D9105AC}"/>
              </a:ext>
            </a:extLst>
          </p:cNvPr>
          <p:cNvCxnSpPr>
            <a:cxnSpLocks/>
          </p:cNvCxnSpPr>
          <p:nvPr/>
        </p:nvCxnSpPr>
        <p:spPr>
          <a:xfrm rot="2472984" flipH="1">
            <a:off x="1377869" y="212102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929852-2115-4C40-A48F-CC318B6EBE9D}"/>
              </a:ext>
            </a:extLst>
          </p:cNvPr>
          <p:cNvCxnSpPr>
            <a:cxnSpLocks/>
          </p:cNvCxnSpPr>
          <p:nvPr/>
        </p:nvCxnSpPr>
        <p:spPr>
          <a:xfrm flipH="1" flipV="1">
            <a:off x="1846667" y="4794378"/>
            <a:ext cx="43320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32A31B-4CA7-4F1A-BC9A-53B404D34A6B}"/>
              </a:ext>
            </a:extLst>
          </p:cNvPr>
          <p:cNvSpPr txBox="1"/>
          <p:nvPr/>
        </p:nvSpPr>
        <p:spPr>
          <a:xfrm>
            <a:off x="2299698" y="4362714"/>
            <a:ext cx="3486107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3. Until the parent process signals it, after it prints its message.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F5C833-C9FA-435F-92FC-010F2AD8FE7C}"/>
              </a:ext>
            </a:extLst>
          </p:cNvPr>
          <p:cNvCxnSpPr>
            <a:cxnSpLocks/>
          </p:cNvCxnSpPr>
          <p:nvPr/>
        </p:nvCxnSpPr>
        <p:spPr>
          <a:xfrm rot="2472984" flipH="1">
            <a:off x="2301330" y="5062738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E2E4D3-4665-448F-BE7B-5E1D626401D5}"/>
              </a:ext>
            </a:extLst>
          </p:cNvPr>
          <p:cNvSpPr txBox="1"/>
          <p:nvPr/>
        </p:nvSpPr>
        <p:spPr>
          <a:xfrm>
            <a:off x="2490358" y="5027176"/>
            <a:ext cx="2105918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4. Afterward, the parent process waits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2BE351-7267-4A16-90F3-EA95F75B52A8}"/>
              </a:ext>
            </a:extLst>
          </p:cNvPr>
          <p:cNvCxnSpPr>
            <a:cxnSpLocks/>
          </p:cNvCxnSpPr>
          <p:nvPr/>
        </p:nvCxnSpPr>
        <p:spPr>
          <a:xfrm flipH="1" flipV="1">
            <a:off x="2189220" y="4042973"/>
            <a:ext cx="301138" cy="341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A1E64DE-A4C8-4C4B-B61F-19E934CAF937}"/>
              </a:ext>
            </a:extLst>
          </p:cNvPr>
          <p:cNvSpPr txBox="1"/>
          <p:nvPr/>
        </p:nvSpPr>
        <p:spPr>
          <a:xfrm>
            <a:off x="2548919" y="3791532"/>
            <a:ext cx="3054132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5. Until child signals it back after printing its own message.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FA40B7-ACB7-48A5-A33D-9234E69E1E10}"/>
              </a:ext>
            </a:extLst>
          </p:cNvPr>
          <p:cNvSpPr txBox="1"/>
          <p:nvPr/>
        </p:nvSpPr>
        <p:spPr>
          <a:xfrm>
            <a:off x="366659" y="5275008"/>
            <a:ext cx="19848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6. Repeat… for both</a:t>
            </a:r>
          </a:p>
        </p:txBody>
      </p:sp>
    </p:spTree>
    <p:extLst>
      <p:ext uri="{BB962C8B-B14F-4D97-AF65-F5344CB8AC3E}">
        <p14:creationId xmlns:p14="http://schemas.microsoft.com/office/powerpoint/2010/main" val="47636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16" grpId="0"/>
      <p:bldP spid="19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0312-7353-4250-9C81-C1FC7911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that again. (animated)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D2CA3-0491-48FE-947F-C061D1F1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CC92D-F449-4FA9-B357-3B7BE90BF4F4}"/>
              </a:ext>
            </a:extLst>
          </p:cNvPr>
          <p:cNvSpPr txBox="1">
            <a:spLocks/>
          </p:cNvSpPr>
          <p:nvPr/>
        </p:nvSpPr>
        <p:spPr>
          <a:xfrm>
            <a:off x="93905" y="687824"/>
            <a:ext cx="3822111" cy="5007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signal.h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signal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 err="1">
                <a:latin typeface="Inconsolata" panose="020B0609030003000000" pitchFamily="49" charset="0"/>
              </a:rPr>
              <a:t>signal_handler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signum)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signal(SIGUSR1, </a:t>
            </a:r>
            <a:r>
              <a:rPr lang="en-US" sz="1600" dirty="0" err="1">
                <a:latin typeface="Inconsolata" panose="020B0609030003000000" pitchFamily="49" charset="0"/>
              </a:rPr>
              <a:t>signal_handler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 &lt; 5)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Child: Consumes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== 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"Consumed data!\n\n"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kill(</a:t>
            </a:r>
            <a:r>
              <a:rPr lang="en-US" sz="1600" dirty="0" err="1">
                <a:latin typeface="Inconsolata" panose="020B0609030003000000" pitchFamily="49" charset="0"/>
              </a:rPr>
              <a:t>getppid</a:t>
            </a:r>
            <a:r>
              <a:rPr lang="en-US" sz="1600" dirty="0">
                <a:latin typeface="Inconsolata" panose="020B0609030003000000" pitchFamily="49" charset="0"/>
              </a:rPr>
              <a:t>(), SIGUSR1);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Parent: Produces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"Produced data!\n"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kill(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, SIGUSR1);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== 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0234A-72E5-4A16-963A-0BD3DDD177D7}"/>
              </a:ext>
            </a:extLst>
          </p:cNvPr>
          <p:cNvSpPr txBox="1">
            <a:spLocks/>
          </p:cNvSpPr>
          <p:nvPr/>
        </p:nvSpPr>
        <p:spPr>
          <a:xfrm>
            <a:off x="7026676" y="640282"/>
            <a:ext cx="3132727" cy="460335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./signal-sync-example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56AA-5657-4D26-A9F1-DA966CD27DD9}"/>
              </a:ext>
            </a:extLst>
          </p:cNvPr>
          <p:cNvSpPr txBox="1"/>
          <p:nvPr/>
        </p:nvSpPr>
        <p:spPr>
          <a:xfrm>
            <a:off x="524663" y="2117884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>
                    <a:alpha val="4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D8BBA-9C89-4D41-8D60-166AC75C8D56}"/>
              </a:ext>
            </a:extLst>
          </p:cNvPr>
          <p:cNvSpPr txBox="1"/>
          <p:nvPr/>
        </p:nvSpPr>
        <p:spPr>
          <a:xfrm>
            <a:off x="1621156" y="2117884"/>
            <a:ext cx="8251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>
                    <a:alpha val="42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960A4-26A3-437F-9630-0D46255DD3F8}"/>
              </a:ext>
            </a:extLst>
          </p:cNvPr>
          <p:cNvSpPr txBox="1"/>
          <p:nvPr/>
        </p:nvSpPr>
        <p:spPr>
          <a:xfrm>
            <a:off x="522816" y="2121025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2E86F-2FC0-46B9-97FF-9BDDAFEB79DA}"/>
              </a:ext>
            </a:extLst>
          </p:cNvPr>
          <p:cNvSpPr txBox="1"/>
          <p:nvPr/>
        </p:nvSpPr>
        <p:spPr>
          <a:xfrm>
            <a:off x="1619309" y="2121025"/>
            <a:ext cx="8251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6B5BB2-03D8-4478-81DA-5F23D3D99D0B}"/>
              </a:ext>
            </a:extLst>
          </p:cNvPr>
          <p:cNvCxnSpPr>
            <a:cxnSpLocks/>
          </p:cNvCxnSpPr>
          <p:nvPr/>
        </p:nvCxnSpPr>
        <p:spPr>
          <a:xfrm flipV="1">
            <a:off x="373678" y="3563618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A1733-15FA-480C-8F13-97F537053AE6}"/>
              </a:ext>
            </a:extLst>
          </p:cNvPr>
          <p:cNvCxnSpPr>
            <a:cxnSpLocks/>
          </p:cNvCxnSpPr>
          <p:nvPr/>
        </p:nvCxnSpPr>
        <p:spPr>
          <a:xfrm flipV="1">
            <a:off x="373678" y="4484763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9F1B8C9-4DE4-4BF5-846E-A3411104D21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133325" y="695916"/>
            <a:ext cx="3893351" cy="49621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Child waits</a:t>
            </a:r>
          </a:p>
          <a:p>
            <a:pPr marL="457200" indent="-457200">
              <a:buAutoNum type="arabicPeriod"/>
            </a:pPr>
            <a:r>
              <a:rPr lang="en-US" dirty="0"/>
              <a:t>Parent prints</a:t>
            </a:r>
          </a:p>
          <a:p>
            <a:pPr marL="781058" lvl="1" indent="-457200">
              <a:buAutoNum type="arabicPeriod"/>
            </a:pPr>
            <a:r>
              <a:rPr lang="en-US" dirty="0"/>
              <a:t>Sets its own wait variable</a:t>
            </a:r>
          </a:p>
          <a:p>
            <a:pPr marL="781058" lvl="1" indent="-457200">
              <a:buAutoNum type="arabicPeriod"/>
            </a:pPr>
            <a:r>
              <a:rPr lang="en-US" dirty="0"/>
              <a:t>Sends signal to child</a:t>
            </a:r>
          </a:p>
          <a:p>
            <a:pPr marL="781058" lvl="1" indent="-457200">
              <a:buAutoNum type="arabicPeriod"/>
            </a:pPr>
            <a:r>
              <a:rPr lang="en-US" dirty="0"/>
              <a:t>Waits</a:t>
            </a:r>
          </a:p>
          <a:p>
            <a:pPr marL="457200" indent="-457200">
              <a:buAutoNum type="arabicPeriod"/>
            </a:pPr>
            <a:r>
              <a:rPr lang="en-US" dirty="0"/>
              <a:t>Child prints</a:t>
            </a:r>
          </a:p>
          <a:p>
            <a:pPr marL="781058" lvl="1" indent="-457200">
              <a:buAutoNum type="arabicPeriod"/>
            </a:pPr>
            <a:r>
              <a:rPr lang="en-US" dirty="0"/>
              <a:t>Sets its wait variable</a:t>
            </a:r>
          </a:p>
          <a:p>
            <a:pPr marL="781058" lvl="1" indent="-457200">
              <a:buAutoNum type="arabicPeriod"/>
            </a:pPr>
            <a:r>
              <a:rPr lang="en-US" dirty="0"/>
              <a:t>Sends signal to parent</a:t>
            </a:r>
          </a:p>
          <a:p>
            <a:pPr marL="781058" lvl="1" indent="-457200">
              <a:buAutoNum type="arabicPeriod"/>
            </a:pPr>
            <a:r>
              <a:rPr lang="en-US" dirty="0"/>
              <a:t>Waits</a:t>
            </a:r>
          </a:p>
          <a:p>
            <a:pPr marL="457200" indent="-457200">
              <a:buAutoNum type="arabicPeriod"/>
            </a:pPr>
            <a:r>
              <a:rPr lang="en-US" dirty="0"/>
              <a:t>Parent prints</a:t>
            </a:r>
          </a:p>
          <a:p>
            <a:pPr marL="781058" lvl="1" indent="-457200">
              <a:buAutoNum type="arabicPeriod"/>
            </a:pPr>
            <a:r>
              <a:rPr lang="en-US" dirty="0"/>
              <a:t>Sets its own wait variable</a:t>
            </a:r>
          </a:p>
          <a:p>
            <a:pPr marL="781058" lvl="1" indent="-457200">
              <a:buAutoNum type="arabicPeriod"/>
            </a:pPr>
            <a:r>
              <a:rPr lang="en-US" dirty="0"/>
              <a:t>Sends signal to child</a:t>
            </a:r>
          </a:p>
          <a:p>
            <a:pPr marL="781058" lvl="1" indent="-457200">
              <a:buAutoNum type="arabicPeriod"/>
            </a:pPr>
            <a:r>
              <a:rPr lang="en-US" dirty="0"/>
              <a:t>Waits</a:t>
            </a:r>
          </a:p>
          <a:p>
            <a:pPr marL="457200" indent="-457200">
              <a:buAutoNum type="arabicPeriod"/>
            </a:pPr>
            <a:r>
              <a:rPr lang="en-US" sz="1800" dirty="0"/>
              <a:t>Repeat…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E09397-B9FE-408F-92BD-90B60D7BC3FB}"/>
              </a:ext>
            </a:extLst>
          </p:cNvPr>
          <p:cNvSpPr txBox="1"/>
          <p:nvPr/>
        </p:nvSpPr>
        <p:spPr>
          <a:xfrm>
            <a:off x="1100434" y="2117884"/>
            <a:ext cx="33275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>
                    <a:alpha val="4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84BC46-82F9-450F-87A6-88F7D08E3889}"/>
              </a:ext>
            </a:extLst>
          </p:cNvPr>
          <p:cNvSpPr txBox="1"/>
          <p:nvPr/>
        </p:nvSpPr>
        <p:spPr>
          <a:xfrm>
            <a:off x="1100851" y="2111264"/>
            <a:ext cx="24553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34F3BB-E88C-44F6-B499-572C5A9EB17E}"/>
              </a:ext>
            </a:extLst>
          </p:cNvPr>
          <p:cNvSpPr txBox="1"/>
          <p:nvPr/>
        </p:nvSpPr>
        <p:spPr>
          <a:xfrm>
            <a:off x="2385291" y="2117884"/>
            <a:ext cx="332281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>
                    <a:alpha val="42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52CC4F6-1163-40A1-A1E6-FA1BCC1D569C}"/>
              </a:ext>
            </a:extLst>
          </p:cNvPr>
          <p:cNvSpPr txBox="1"/>
          <p:nvPr/>
        </p:nvSpPr>
        <p:spPr>
          <a:xfrm>
            <a:off x="2383445" y="2121025"/>
            <a:ext cx="24096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078519-1E7D-4A45-8266-4537251B8909}"/>
              </a:ext>
            </a:extLst>
          </p:cNvPr>
          <p:cNvCxnSpPr>
            <a:cxnSpLocks/>
          </p:cNvCxnSpPr>
          <p:nvPr/>
        </p:nvCxnSpPr>
        <p:spPr>
          <a:xfrm flipV="1">
            <a:off x="373678" y="3570973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82BF095-948B-429B-A802-02AF7EF3EBBD}"/>
              </a:ext>
            </a:extLst>
          </p:cNvPr>
          <p:cNvCxnSpPr>
            <a:cxnSpLocks/>
          </p:cNvCxnSpPr>
          <p:nvPr/>
        </p:nvCxnSpPr>
        <p:spPr>
          <a:xfrm flipV="1">
            <a:off x="373678" y="4475770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6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02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444 L -2.5E-6 0.0497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972 L -2.5E-6 0.076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027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722 L -2.5E-6 0.0541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5416 L -2.5E-6 0.0780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0.0244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444 L -2.5E-6 0.0497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972 L -2.5E-6 0.0766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12" grpId="2"/>
      <p:bldP spid="12" grpId="3"/>
      <p:bldP spid="12" grpId="4"/>
      <p:bldP spid="22" grpId="0" uiExpand="1" build="p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8" grpId="0"/>
      <p:bldP spid="6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197DE8-3366-4A46-94F4-FF3A0753B7A6}"/>
              </a:ext>
            </a:extLst>
          </p:cNvPr>
          <p:cNvSpPr/>
          <p:nvPr/>
        </p:nvSpPr>
        <p:spPr>
          <a:xfrm>
            <a:off x="470210" y="3728985"/>
            <a:ext cx="1274708" cy="25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 err="1">
                <a:latin typeface="Inconsolata" panose="020B0609030003000000" pitchFamily="49" charset="0"/>
              </a:rPr>
              <a:t>wait_counter</a:t>
            </a:r>
            <a:r>
              <a:rPr lang="en-US" sz="1000" dirty="0">
                <a:latin typeface="Inconsolata" panose="020B0609030003000000" pitchFamily="49" charset="0"/>
              </a:rPr>
              <a:t> = 1;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5870E4-38AA-4F0A-B3DE-59003AC3415A}"/>
              </a:ext>
            </a:extLst>
          </p:cNvPr>
          <p:cNvSpPr/>
          <p:nvPr/>
        </p:nvSpPr>
        <p:spPr>
          <a:xfrm>
            <a:off x="470210" y="3881718"/>
            <a:ext cx="1791769" cy="25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Inconsolata" panose="020B0609030003000000" pitchFamily="49" charset="0"/>
              </a:rPr>
              <a:t>kill(</a:t>
            </a:r>
            <a:r>
              <a:rPr lang="en-US" sz="1000" dirty="0" err="1">
                <a:latin typeface="Inconsolata" panose="020B0609030003000000" pitchFamily="49" charset="0"/>
              </a:rPr>
              <a:t>getppid</a:t>
            </a:r>
            <a:r>
              <a:rPr lang="en-US" sz="1000" dirty="0">
                <a:latin typeface="Inconsolata" panose="020B0609030003000000" pitchFamily="49" charset="0"/>
              </a:rPr>
              <a:t>(), SIGUSR1);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CC92D-F449-4FA9-B357-3B7BE90BF4F4}"/>
              </a:ext>
            </a:extLst>
          </p:cNvPr>
          <p:cNvSpPr txBox="1">
            <a:spLocks/>
          </p:cNvSpPr>
          <p:nvPr/>
        </p:nvSpPr>
        <p:spPr>
          <a:xfrm>
            <a:off x="93905" y="687824"/>
            <a:ext cx="3822111" cy="5007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signal.h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signal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static int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 err="1">
                <a:latin typeface="Inconsolata" panose="020B0609030003000000" pitchFamily="49" charset="0"/>
              </a:rPr>
              <a:t>signal_handler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signum)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signal(SIGUSR1, </a:t>
            </a:r>
            <a:r>
              <a:rPr lang="en-US" sz="1600" dirty="0" err="1">
                <a:latin typeface="Inconsolata" panose="020B0609030003000000" pitchFamily="49" charset="0"/>
              </a:rPr>
              <a:t>signal_handler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 &lt; 5)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Child: Consumes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== 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"Consumed data!\n\n"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Parent: Produces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"Produced data!\n"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kill(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, SIGUSR1);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wait_counter</a:t>
            </a:r>
            <a:r>
              <a:rPr lang="en-US" sz="1600" dirty="0">
                <a:latin typeface="Inconsolata" panose="020B0609030003000000" pitchFamily="49" charset="0"/>
              </a:rPr>
              <a:t> == 1) 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goods_count</a:t>
            </a:r>
            <a:r>
              <a:rPr lang="en-US" sz="1600" dirty="0">
                <a:latin typeface="Inconsolata" panose="020B0609030003000000" pitchFamily="49" charset="0"/>
              </a:rPr>
              <a:t>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B0312-7353-4250-9C81-C1FC7911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are in a hurry... (animated)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D2CA3-0491-48FE-947F-C061D1F1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0234A-72E5-4A16-963A-0BD3DDD177D7}"/>
              </a:ext>
            </a:extLst>
          </p:cNvPr>
          <p:cNvSpPr txBox="1">
            <a:spLocks/>
          </p:cNvSpPr>
          <p:nvPr/>
        </p:nvSpPr>
        <p:spPr>
          <a:xfrm>
            <a:off x="7026676" y="640282"/>
            <a:ext cx="3132727" cy="460335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./signal-sync-example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Consumed data!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Produced data!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56AA-5657-4D26-A9F1-DA966CD27DD9}"/>
              </a:ext>
            </a:extLst>
          </p:cNvPr>
          <p:cNvSpPr txBox="1"/>
          <p:nvPr/>
        </p:nvSpPr>
        <p:spPr>
          <a:xfrm>
            <a:off x="524663" y="2117884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>
                    <a:alpha val="4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D8BBA-9C89-4D41-8D60-166AC75C8D56}"/>
              </a:ext>
            </a:extLst>
          </p:cNvPr>
          <p:cNvSpPr txBox="1"/>
          <p:nvPr/>
        </p:nvSpPr>
        <p:spPr>
          <a:xfrm>
            <a:off x="1621156" y="2117884"/>
            <a:ext cx="8251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>
                    <a:alpha val="42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960A4-26A3-437F-9630-0D46255DD3F8}"/>
              </a:ext>
            </a:extLst>
          </p:cNvPr>
          <p:cNvSpPr txBox="1"/>
          <p:nvPr/>
        </p:nvSpPr>
        <p:spPr>
          <a:xfrm>
            <a:off x="522816" y="2121025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2E86F-2FC0-46B9-97FF-9BDDAFEB79DA}"/>
              </a:ext>
            </a:extLst>
          </p:cNvPr>
          <p:cNvSpPr txBox="1"/>
          <p:nvPr/>
        </p:nvSpPr>
        <p:spPr>
          <a:xfrm>
            <a:off x="1619309" y="2121025"/>
            <a:ext cx="8251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6B5BB2-03D8-4478-81DA-5F23D3D99D0B}"/>
              </a:ext>
            </a:extLst>
          </p:cNvPr>
          <p:cNvCxnSpPr>
            <a:cxnSpLocks/>
          </p:cNvCxnSpPr>
          <p:nvPr/>
        </p:nvCxnSpPr>
        <p:spPr>
          <a:xfrm flipV="1">
            <a:off x="373678" y="3563618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A1733-15FA-480C-8F13-97F537053AE6}"/>
              </a:ext>
            </a:extLst>
          </p:cNvPr>
          <p:cNvCxnSpPr>
            <a:cxnSpLocks/>
          </p:cNvCxnSpPr>
          <p:nvPr/>
        </p:nvCxnSpPr>
        <p:spPr>
          <a:xfrm flipV="1">
            <a:off x="373678" y="4484763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9F1B8C9-4DE4-4BF5-846E-A3411104D21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133325" y="695916"/>
            <a:ext cx="3893351" cy="49621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Child waits</a:t>
            </a:r>
          </a:p>
          <a:p>
            <a:pPr marL="457200" indent="-457200">
              <a:buAutoNum type="arabicPeriod"/>
            </a:pPr>
            <a:r>
              <a:rPr lang="en-US" dirty="0"/>
              <a:t>Parent prints</a:t>
            </a:r>
          </a:p>
          <a:p>
            <a:pPr marL="781058" lvl="1" indent="-457200">
              <a:buAutoNum type="arabicPeriod"/>
            </a:pPr>
            <a:r>
              <a:rPr lang="en-US" dirty="0"/>
              <a:t>Sets its own wait variable</a:t>
            </a:r>
          </a:p>
          <a:p>
            <a:pPr marL="781058" lvl="1" indent="-457200">
              <a:buAutoNum type="arabicPeriod"/>
            </a:pPr>
            <a:r>
              <a:rPr lang="en-US" dirty="0"/>
              <a:t>Sends signal to child</a:t>
            </a:r>
          </a:p>
          <a:p>
            <a:pPr marL="781058" lvl="1" indent="-457200">
              <a:buAutoNum type="arabicPeriod"/>
            </a:pPr>
            <a:r>
              <a:rPr lang="en-US" dirty="0"/>
              <a:t>Waits</a:t>
            </a:r>
          </a:p>
          <a:p>
            <a:pPr marL="457200" indent="-457200">
              <a:buAutoNum type="arabicPeriod"/>
            </a:pPr>
            <a:r>
              <a:rPr lang="en-US" dirty="0"/>
              <a:t>Child prints</a:t>
            </a:r>
          </a:p>
          <a:p>
            <a:pPr marL="781058" lvl="1" indent="-457200">
              <a:buAutoNum type="arabicPeriod"/>
            </a:pPr>
            <a:r>
              <a:rPr lang="en-US" dirty="0"/>
              <a:t>Sends signal to parent</a:t>
            </a:r>
          </a:p>
          <a:p>
            <a:pPr marL="781058" lvl="1" indent="-457200">
              <a:buAutoNum type="arabicPeriod"/>
            </a:pPr>
            <a:r>
              <a:rPr lang="en-US" dirty="0"/>
              <a:t>Sets its wait variable</a:t>
            </a:r>
          </a:p>
          <a:p>
            <a:pPr marL="781058" lvl="1" indent="-457200">
              <a:buAutoNum type="arabicPeriod"/>
            </a:pPr>
            <a:r>
              <a:rPr lang="en-US" dirty="0"/>
              <a:t>Waits</a:t>
            </a:r>
          </a:p>
          <a:p>
            <a:pPr marL="457200" indent="-457200">
              <a:buAutoNum type="arabicPeriod"/>
            </a:pPr>
            <a:r>
              <a:rPr lang="en-US" dirty="0"/>
              <a:t>Parent prints</a:t>
            </a:r>
          </a:p>
          <a:p>
            <a:pPr marL="781058" lvl="1" indent="-457200">
              <a:buAutoNum type="arabicPeriod"/>
            </a:pPr>
            <a:r>
              <a:rPr lang="en-US" dirty="0"/>
              <a:t>Sets its own wait variable</a:t>
            </a:r>
          </a:p>
          <a:p>
            <a:pPr marL="781058" lvl="1" indent="-457200">
              <a:buAutoNum type="arabicPeriod"/>
            </a:pPr>
            <a:r>
              <a:rPr lang="en-US" dirty="0"/>
              <a:t>Sends signal to child</a:t>
            </a:r>
          </a:p>
          <a:p>
            <a:pPr marL="781058" lvl="1" indent="-457200">
              <a:buAutoNum type="arabicPeriod"/>
            </a:pPr>
            <a:r>
              <a:rPr lang="en-US" dirty="0"/>
              <a:t>Waits</a:t>
            </a: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OH NO!!!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E09397-B9FE-408F-92BD-90B60D7BC3FB}"/>
              </a:ext>
            </a:extLst>
          </p:cNvPr>
          <p:cNvSpPr txBox="1"/>
          <p:nvPr/>
        </p:nvSpPr>
        <p:spPr>
          <a:xfrm>
            <a:off x="1100434" y="2117884"/>
            <a:ext cx="33275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>
                    <a:alpha val="4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84BC46-82F9-450F-87A6-88F7D08E3889}"/>
              </a:ext>
            </a:extLst>
          </p:cNvPr>
          <p:cNvSpPr txBox="1"/>
          <p:nvPr/>
        </p:nvSpPr>
        <p:spPr>
          <a:xfrm>
            <a:off x="1100851" y="2111264"/>
            <a:ext cx="24553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34F3BB-E88C-44F6-B499-572C5A9EB17E}"/>
              </a:ext>
            </a:extLst>
          </p:cNvPr>
          <p:cNvSpPr txBox="1"/>
          <p:nvPr/>
        </p:nvSpPr>
        <p:spPr>
          <a:xfrm>
            <a:off x="2385291" y="2117884"/>
            <a:ext cx="332281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>
                    <a:alpha val="42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52CC4F6-1163-40A1-A1E6-FA1BCC1D569C}"/>
              </a:ext>
            </a:extLst>
          </p:cNvPr>
          <p:cNvSpPr txBox="1"/>
          <p:nvPr/>
        </p:nvSpPr>
        <p:spPr>
          <a:xfrm>
            <a:off x="2383445" y="2121025"/>
            <a:ext cx="24096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078519-1E7D-4A45-8266-4537251B8909}"/>
              </a:ext>
            </a:extLst>
          </p:cNvPr>
          <p:cNvCxnSpPr>
            <a:cxnSpLocks/>
          </p:cNvCxnSpPr>
          <p:nvPr/>
        </p:nvCxnSpPr>
        <p:spPr>
          <a:xfrm flipV="1">
            <a:off x="373678" y="3570973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82BF095-948B-429B-A802-02AF7EF3EBBD}"/>
              </a:ext>
            </a:extLst>
          </p:cNvPr>
          <p:cNvCxnSpPr>
            <a:cxnSpLocks/>
          </p:cNvCxnSpPr>
          <p:nvPr/>
        </p:nvCxnSpPr>
        <p:spPr>
          <a:xfrm flipV="1">
            <a:off x="373678" y="4475770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D04684-5D96-42C5-9E84-C6C29FC0D4FF}"/>
              </a:ext>
            </a:extLst>
          </p:cNvPr>
          <p:cNvSpPr txBox="1"/>
          <p:nvPr/>
        </p:nvSpPr>
        <p:spPr>
          <a:xfrm rot="19459311">
            <a:off x="6015285" y="4816255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oh 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54C39-D092-47D0-A19E-90C9BA9A1D1E}"/>
              </a:ext>
            </a:extLst>
          </p:cNvPr>
          <p:cNvSpPr txBox="1"/>
          <p:nvPr/>
        </p:nvSpPr>
        <p:spPr>
          <a:xfrm rot="1113461">
            <a:off x="5981724" y="3186745"/>
            <a:ext cx="101666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OH NO!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6988CE79-5B26-46DF-B70F-C7B215F91BB5}"/>
              </a:ext>
            </a:extLst>
          </p:cNvPr>
          <p:cNvSpPr txBox="1">
            <a:spLocks/>
          </p:cNvSpPr>
          <p:nvPr/>
        </p:nvSpPr>
        <p:spPr>
          <a:xfrm>
            <a:off x="2827125" y="3727293"/>
            <a:ext cx="3306082" cy="46124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Let’s Mess Things Up!!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2E7BBB4-BCCE-401A-8232-C815949E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98380">
            <a:off x="1611687" y="3874776"/>
            <a:ext cx="423938" cy="42393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E0E26F-CFDF-4F79-B262-495973FB178F}"/>
              </a:ext>
            </a:extLst>
          </p:cNvPr>
          <p:cNvCxnSpPr>
            <a:cxnSpLocks/>
          </p:cNvCxnSpPr>
          <p:nvPr/>
        </p:nvCxnSpPr>
        <p:spPr>
          <a:xfrm flipH="1">
            <a:off x="2479096" y="3968375"/>
            <a:ext cx="34802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4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3.75E-6 0.02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1 L 5E-6 -0.02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024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444 L -2.5E-6 0.04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972 L -2.5E-6 0.076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027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722 L -2.5E-6 0.0541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0.0244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444 L -2.5E-6 0.0497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972 L -2.5E-6 0.0766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5416 L -2.5E-6 0.0780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1" grpId="0"/>
      <p:bldP spid="11" grpId="1"/>
      <p:bldP spid="11" grpId="2"/>
      <p:bldP spid="11" grpId="5"/>
      <p:bldP spid="11" grpId="6"/>
      <p:bldP spid="12" grpId="0"/>
      <p:bldP spid="12" grpId="1"/>
      <p:bldP spid="12" grpId="4"/>
      <p:bldP spid="12" grpId="5"/>
      <p:bldP spid="22" grpId="0" uiExpand="1" build="p"/>
      <p:bldP spid="65" grpId="0"/>
      <p:bldP spid="65" grpId="2"/>
      <p:bldP spid="65" grpId="3"/>
      <p:bldP spid="66" grpId="0"/>
      <p:bldP spid="66" grpId="2"/>
      <p:bldP spid="66" grpId="3"/>
      <p:bldP spid="67" grpId="1"/>
      <p:bldP spid="67" grpId="2"/>
      <p:bldP spid="68" grpId="1"/>
      <p:bldP spid="68" grpId="2"/>
      <p:bldP spid="19" grpId="0"/>
      <p:bldP spid="20" grpId="0"/>
      <p:bldP spid="28" grpId="0" animBg="1"/>
      <p:bldP spid="2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F5B3-459D-4208-B860-636F53F8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race is on!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3886D-2D30-40C7-A0FD-0BEC692F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81216-DB7B-4B35-8AA0-1EE6B5D6262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685833"/>
            <a:ext cx="9584514" cy="3581543"/>
          </a:xfrm>
        </p:spPr>
        <p:txBody>
          <a:bodyPr/>
          <a:lstStyle/>
          <a:p>
            <a:r>
              <a:rPr lang="en-US" dirty="0"/>
              <a:t>When you have concurrent tasks, they may compete.</a:t>
            </a:r>
          </a:p>
          <a:p>
            <a:endParaRPr lang="en-US" dirty="0"/>
          </a:p>
          <a:p>
            <a:r>
              <a:rPr lang="en-US" dirty="0"/>
              <a:t>A bug in a concurrent program where the logic breaks if one process out-paces another is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race condition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That is, if the correctness requires a strict order, but that order is not guaranteed.</a:t>
            </a:r>
          </a:p>
          <a:p>
            <a:pPr lvl="1"/>
            <a:endParaRPr lang="en-US" dirty="0"/>
          </a:p>
          <a:p>
            <a:r>
              <a:rPr lang="en-US" dirty="0"/>
              <a:t>When you add </a:t>
            </a:r>
            <a:r>
              <a:rPr lang="en-US" i="1" dirty="0"/>
              <a:t>synchronization</a:t>
            </a:r>
            <a:r>
              <a:rPr lang="en-US" dirty="0"/>
              <a:t> you need to be careful that you ensure that each synchronized section (called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critical section</a:t>
            </a:r>
            <a:r>
              <a:rPr lang="en-US" dirty="0"/>
              <a:t>) is logically sound.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BE15F-5EAE-4E44-B542-ED123819EA65}"/>
              </a:ext>
            </a:extLst>
          </p:cNvPr>
          <p:cNvSpPr/>
          <p:nvPr/>
        </p:nvSpPr>
        <p:spPr>
          <a:xfrm>
            <a:off x="527245" y="4365656"/>
            <a:ext cx="5964729" cy="109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wait_counter</a:t>
            </a:r>
            <a:r>
              <a:rPr lang="en-US" sz="1400" dirty="0">
                <a:latin typeface="Inconsolata" panose="020B0609030003000000" pitchFamily="49" charset="0"/>
              </a:rPr>
              <a:t> == 1) {}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START (wait)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Inconsolata" panose="020B0609030003000000" pitchFamily="49" charset="0"/>
              </a:rPr>
              <a:t>printf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"Consumed data!\n\n"</a:t>
            </a:r>
            <a:r>
              <a:rPr lang="en-US" sz="1400" dirty="0">
                <a:latin typeface="Inconsolata" panose="020B0609030003000000" pitchFamily="49" charset="0"/>
              </a:rPr>
              <a:t>);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do work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Inconsolata" panose="020B0609030003000000" pitchFamily="49" charset="0"/>
              </a:rPr>
              <a:t>wait_counter</a:t>
            </a:r>
            <a:r>
              <a:rPr lang="en-US" sz="1400" dirty="0">
                <a:latin typeface="Inconsolata" panose="020B0609030003000000" pitchFamily="49" charset="0"/>
              </a:rPr>
              <a:t> = 1;  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prepare to wait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Inconsolata" panose="020B0609030003000000" pitchFamily="49" charset="0"/>
              </a:rPr>
              <a:t>kill(</a:t>
            </a:r>
            <a:r>
              <a:rPr lang="en-US" sz="1400" dirty="0" err="1">
                <a:latin typeface="Inconsolata" panose="020B0609030003000000" pitchFamily="49" charset="0"/>
              </a:rPr>
              <a:t>getppid</a:t>
            </a:r>
            <a:r>
              <a:rPr lang="en-US" sz="1400" dirty="0">
                <a:latin typeface="Inconsolata" panose="020B0609030003000000" pitchFamily="49" charset="0"/>
              </a:rPr>
              <a:t>(), SIGUSR1);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END (signal)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605B0C-80D8-4712-9652-BD6A3E626F81}"/>
              </a:ext>
            </a:extLst>
          </p:cNvPr>
          <p:cNvCxnSpPr>
            <a:cxnSpLocks/>
          </p:cNvCxnSpPr>
          <p:nvPr/>
        </p:nvCxnSpPr>
        <p:spPr>
          <a:xfrm flipH="1">
            <a:off x="5097911" y="4957495"/>
            <a:ext cx="34802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F6012E-149F-40DC-8AC7-03012FD2F216}"/>
              </a:ext>
            </a:extLst>
          </p:cNvPr>
          <p:cNvSpPr txBox="1"/>
          <p:nvPr/>
        </p:nvSpPr>
        <p:spPr>
          <a:xfrm>
            <a:off x="5517743" y="4552191"/>
            <a:ext cx="4030859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know we won’t be interrupted between the while loop and the signal.</a:t>
            </a:r>
          </a:p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(This is our </a:t>
            </a:r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critical section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2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ork">
            <a:extLst>
              <a:ext uri="{FF2B5EF4-FFF2-40B4-BE49-F238E27FC236}">
                <a16:creationId xmlns:a16="http://schemas.microsoft.com/office/drawing/2014/main" id="{19B8FE50-B0CE-4D49-AF2D-5FBAD294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425">
            <a:off x="7164731" y="1382364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FEB51-9B94-457F-A2BE-52696625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a story about a system call…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CA582-6107-4563-812E-62EC58B1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FB9BE-E63F-47E0-8EFD-B5BED61CE9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657371"/>
          </a:xfrm>
        </p:spPr>
        <p:txBody>
          <a:bodyPr/>
          <a:lstStyle/>
          <a:p>
            <a:r>
              <a:rPr lang="en-US" dirty="0"/>
              <a:t>We are focusing several system calls starting with</a:t>
            </a:r>
            <a:r>
              <a:rPr lang="en-US" dirty="0">
                <a:latin typeface="Inconsolata" panose="020B0609030003000000" pitchFamily="49" charset="0"/>
              </a:rPr>
              <a:t> fork()</a:t>
            </a:r>
          </a:p>
          <a:p>
            <a:endParaRPr lang="en-US" dirty="0"/>
          </a:p>
          <a:p>
            <a:r>
              <a:rPr lang="en-US" dirty="0"/>
              <a:t>This system call copies the current process.</a:t>
            </a:r>
          </a:p>
          <a:p>
            <a:pPr lvl="1"/>
            <a:r>
              <a:rPr lang="en-US" dirty="0"/>
              <a:t>This creates a “child” process that is a duplicate of the</a:t>
            </a:r>
            <a:br>
              <a:rPr lang="en-US" dirty="0"/>
            </a:br>
            <a:r>
              <a:rPr lang="en-US" dirty="0"/>
              <a:t>memory and state of its parent.</a:t>
            </a:r>
          </a:p>
          <a:p>
            <a:pPr lvl="1"/>
            <a:endParaRPr lang="en-US" dirty="0"/>
          </a:p>
          <a:p>
            <a:r>
              <a:rPr lang="en-US" dirty="0"/>
              <a:t>This can be a convenient way to gain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concurrency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Copy the process and run each copy …</a:t>
            </a:r>
          </a:p>
          <a:p>
            <a:pPr lvl="1"/>
            <a:r>
              <a:rPr lang="en-US" dirty="0"/>
              <a:t>… those copies now run at the same time.</a:t>
            </a:r>
          </a:p>
          <a:p>
            <a:pPr lvl="2"/>
            <a:r>
              <a:rPr lang="en-US" dirty="0"/>
              <a:t>This is the origin of the term “fork” … a logical split in a</a:t>
            </a:r>
            <a:br>
              <a:rPr lang="en-US" dirty="0"/>
            </a:br>
            <a:r>
              <a:rPr lang="en-US" dirty="0"/>
              <a:t>program where there are now multiple paths.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 will see this idea in action soon.</a:t>
            </a:r>
          </a:p>
        </p:txBody>
      </p:sp>
    </p:spTree>
    <p:extLst>
      <p:ext uri="{BB962C8B-B14F-4D97-AF65-F5344CB8AC3E}">
        <p14:creationId xmlns:p14="http://schemas.microsoft.com/office/powerpoint/2010/main" val="191011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3F1E-0DE5-44AE-8B01-C8867656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A0C15-7178-49B8-A847-C9496498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97B6E-2BA0-4350-9AA5-19A039964F9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91838"/>
            <a:ext cx="9646179" cy="4330323"/>
          </a:xfrm>
        </p:spPr>
        <p:txBody>
          <a:bodyPr>
            <a:normAutofit/>
          </a:bodyPr>
          <a:lstStyle/>
          <a:p>
            <a:r>
              <a:rPr lang="en-US" dirty="0"/>
              <a:t>Today we learned the birds and bees of programs.</a:t>
            </a:r>
          </a:p>
          <a:p>
            <a:pPr lvl="1"/>
            <a:r>
              <a:rPr lang="en-US" dirty="0"/>
              <a:t>They start as processes (technically children of a shell or some root process)</a:t>
            </a:r>
          </a:p>
          <a:p>
            <a:pPr lvl="1"/>
            <a:r>
              <a:rPr lang="en-US" dirty="0"/>
              <a:t>They can spawn child processes using</a:t>
            </a:r>
            <a:r>
              <a:rPr lang="en-US" dirty="0">
                <a:latin typeface="Inconsolata" panose="020B0609030003000000" pitchFamily="49" charset="0"/>
              </a:rPr>
              <a:t> fork()</a:t>
            </a:r>
          </a:p>
          <a:p>
            <a:pPr lvl="1"/>
            <a:r>
              <a:rPr lang="en-US" dirty="0"/>
              <a:t>They can load executables over top of them using</a:t>
            </a:r>
            <a:r>
              <a:rPr lang="en-US" dirty="0">
                <a:latin typeface="Inconsolata" panose="020B0609030003000000" pitchFamily="49" charset="0"/>
              </a:rPr>
              <a:t> exec*() </a:t>
            </a:r>
            <a:r>
              <a:rPr lang="en-US" dirty="0"/>
              <a:t>system calls</a:t>
            </a:r>
          </a:p>
          <a:p>
            <a:pPr lvl="1"/>
            <a:r>
              <a:rPr lang="en-US" dirty="0"/>
              <a:t>And if one process ends before the other, we either get zombies or orphans.</a:t>
            </a:r>
          </a:p>
          <a:p>
            <a:pPr lvl="1"/>
            <a:endParaRPr lang="en-US" dirty="0"/>
          </a:p>
          <a:p>
            <a:r>
              <a:rPr lang="en-US" dirty="0"/>
              <a:t>We also learned about inter-process communication in the form of signals.</a:t>
            </a:r>
          </a:p>
          <a:p>
            <a:pPr lvl="1"/>
            <a:r>
              <a:rPr lang="en-US" dirty="0"/>
              <a:t>These are tiny messages sent using the</a:t>
            </a:r>
            <a:r>
              <a:rPr lang="en-US" dirty="0">
                <a:latin typeface="Inconsolata" panose="020B0609030003000000" pitchFamily="49" charset="0"/>
              </a:rPr>
              <a:t> kill() </a:t>
            </a:r>
            <a:r>
              <a:rPr lang="en-US" dirty="0"/>
              <a:t>function; received via</a:t>
            </a:r>
            <a:r>
              <a:rPr lang="en-US" dirty="0">
                <a:latin typeface="Inconsolata" panose="020B0609030003000000" pitchFamily="49" charset="0"/>
              </a:rPr>
              <a:t> signal()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can use them to synchronize events between processes.</a:t>
            </a:r>
          </a:p>
          <a:p>
            <a:pPr lvl="1"/>
            <a:r>
              <a:rPr lang="en-US" dirty="0"/>
              <a:t>However, if we aren’t careful, we may introduce a bug called a race condition.</a:t>
            </a:r>
          </a:p>
          <a:p>
            <a:pPr lvl="1"/>
            <a:r>
              <a:rPr lang="en-US" dirty="0"/>
              <a:t>This is when the program requires a logical order it cannot guarantee.</a:t>
            </a:r>
          </a:p>
        </p:txBody>
      </p:sp>
    </p:spTree>
    <p:extLst>
      <p:ext uri="{BB962C8B-B14F-4D97-AF65-F5344CB8AC3E}">
        <p14:creationId xmlns:p14="http://schemas.microsoft.com/office/powerpoint/2010/main" val="358799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6BBE974-CCC4-4F76-9EEA-CBDA443051AF}"/>
              </a:ext>
            </a:extLst>
          </p:cNvPr>
          <p:cNvCxnSpPr>
            <a:cxnSpLocks/>
          </p:cNvCxnSpPr>
          <p:nvPr/>
        </p:nvCxnSpPr>
        <p:spPr>
          <a:xfrm>
            <a:off x="4304963" y="3745760"/>
            <a:ext cx="1465955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BE2358F-56F6-4816-B820-088172229840}"/>
              </a:ext>
            </a:extLst>
          </p:cNvPr>
          <p:cNvSpPr txBox="1"/>
          <p:nvPr/>
        </p:nvSpPr>
        <p:spPr>
          <a:xfrm>
            <a:off x="4212782" y="3303893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fork()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BF79A-9542-432A-B89E-9A66B0F1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Dolly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90CCE-8CF3-45C7-BDA1-17CA8F4F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C844-66DA-4B37-8E2B-F964434F5B3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00260"/>
            <a:ext cx="9584514" cy="1292579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system call in action:</a:t>
            </a:r>
          </a:p>
          <a:p>
            <a:pPr lvl="1"/>
            <a:r>
              <a:rPr lang="en-US" dirty="0"/>
              <a:t>Copies the memory layout.</a:t>
            </a:r>
          </a:p>
          <a:p>
            <a:pPr lvl="1"/>
            <a:r>
              <a:rPr lang="en-US" dirty="0"/>
              <a:t>Copies the process state. (but gives it a unique ID)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F4B304-D6A9-4559-85BC-630D4AECCF3C}"/>
              </a:ext>
            </a:extLst>
          </p:cNvPr>
          <p:cNvGrpSpPr/>
          <p:nvPr/>
        </p:nvGrpSpPr>
        <p:grpSpPr>
          <a:xfrm>
            <a:off x="2305084" y="2415949"/>
            <a:ext cx="1682924" cy="2344318"/>
            <a:chOff x="2305084" y="1970889"/>
            <a:chExt cx="1682924" cy="2344318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BD6E55E-0D9A-49C0-8129-1C2825DC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72" y="3354543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E6A13-58AD-40FB-A127-91BEF791A12D}"/>
                </a:ext>
              </a:extLst>
            </p:cNvPr>
            <p:cNvSpPr txBox="1"/>
            <p:nvPr/>
          </p:nvSpPr>
          <p:spPr>
            <a:xfrm>
              <a:off x="2348755" y="3416074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A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7" name="Rectangle 2" descr="Wide upward diagonal">
              <a:extLst>
                <a:ext uri="{FF2B5EF4-FFF2-40B4-BE49-F238E27FC236}">
                  <a16:creationId xmlns:a16="http://schemas.microsoft.com/office/drawing/2014/main" id="{5C15832F-02FC-42B6-A24F-3BDD12DD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011462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698D0-9E64-4FCA-9EAC-97CB331C57C8}"/>
                </a:ext>
              </a:extLst>
            </p:cNvPr>
            <p:cNvSpPr/>
            <p:nvPr/>
          </p:nvSpPr>
          <p:spPr>
            <a:xfrm>
              <a:off x="2320570" y="2449800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B719AA-DACD-421E-8F13-847712B866CD}"/>
                </a:ext>
              </a:extLst>
            </p:cNvPr>
            <p:cNvSpPr/>
            <p:nvPr/>
          </p:nvSpPr>
          <p:spPr>
            <a:xfrm>
              <a:off x="2319488" y="1993560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B39DCFD-AD5E-4303-9829-61CC7B36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968517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FF6FE8D-951E-44F9-B5C0-64BB15C01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029" y="2709062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BFF68100-3AF6-4D6F-B524-148B8128B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84" y="2925144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73D6CB2-F0E3-4AB2-8BEE-087D5C560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74" y="2660893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5AE5A924-B519-43D6-9272-3AA50393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556" y="2403385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E27D6804-9A75-4C3F-A387-3781DC035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69" y="1970889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C5B1C9-D1AE-4E7E-A29C-A6AAACFD08F4}"/>
              </a:ext>
            </a:extLst>
          </p:cNvPr>
          <p:cNvGrpSpPr/>
          <p:nvPr/>
        </p:nvGrpSpPr>
        <p:grpSpPr>
          <a:xfrm>
            <a:off x="2303457" y="2417339"/>
            <a:ext cx="1682924" cy="2344318"/>
            <a:chOff x="2305084" y="1970889"/>
            <a:chExt cx="1682924" cy="2344318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C100D9B7-58A6-4F54-A7B5-32E685D3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72" y="3354543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6AC226-BE15-45AF-A3D1-1336014A2C28}"/>
                </a:ext>
              </a:extLst>
            </p:cNvPr>
            <p:cNvSpPr txBox="1"/>
            <p:nvPr/>
          </p:nvSpPr>
          <p:spPr>
            <a:xfrm>
              <a:off x="2348755" y="3416074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A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42" name="Rectangle 2" descr="Wide upward diagonal">
              <a:extLst>
                <a:ext uri="{FF2B5EF4-FFF2-40B4-BE49-F238E27FC236}">
                  <a16:creationId xmlns:a16="http://schemas.microsoft.com/office/drawing/2014/main" id="{9F756CBA-4DB6-4EB5-BA60-0ABAA4346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011462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29EAC0-3D7D-41D0-B04A-8DBDCE0FDFE5}"/>
                </a:ext>
              </a:extLst>
            </p:cNvPr>
            <p:cNvSpPr/>
            <p:nvPr/>
          </p:nvSpPr>
          <p:spPr>
            <a:xfrm>
              <a:off x="2320570" y="2449800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218C23-3BF1-47C5-90D4-D6342E507B88}"/>
                </a:ext>
              </a:extLst>
            </p:cNvPr>
            <p:cNvSpPr/>
            <p:nvPr/>
          </p:nvSpPr>
          <p:spPr>
            <a:xfrm>
              <a:off x="2319488" y="1993560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807457D2-ED62-4349-8DBB-C715FF2CE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968517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0A6529C0-339C-43A4-8558-73322C20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029" y="2709062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CB2E56D0-C9D5-4ABC-BF43-CF72530D9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84" y="2925144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6DC2B0E0-0ACD-4FEB-8844-4A43E39E7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74" y="2660893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4B7A8A9D-81F9-4CCC-A280-0D939170F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556" y="2403385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DFD0BBF-1F31-4CA1-841C-33B37E5BF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69" y="1970889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3AB3A-44A0-4029-9A7D-848BCA754845}"/>
              </a:ext>
            </a:extLst>
          </p:cNvPr>
          <p:cNvGrpSpPr/>
          <p:nvPr/>
        </p:nvGrpSpPr>
        <p:grpSpPr>
          <a:xfrm>
            <a:off x="6156502" y="2429397"/>
            <a:ext cx="1682924" cy="2344318"/>
            <a:chOff x="6156502" y="1984337"/>
            <a:chExt cx="1682924" cy="2344318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14887C2-2DE7-467F-A54E-7B7BD1F6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990" y="3367991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F12177-6A2D-4D14-A044-FF996483D023}"/>
                </a:ext>
              </a:extLst>
            </p:cNvPr>
            <p:cNvSpPr txBox="1"/>
            <p:nvPr/>
          </p:nvSpPr>
          <p:spPr>
            <a:xfrm>
              <a:off x="6200173" y="3429522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B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18" name="Rectangle 2" descr="Wide upward diagonal">
              <a:extLst>
                <a:ext uri="{FF2B5EF4-FFF2-40B4-BE49-F238E27FC236}">
                  <a16:creationId xmlns:a16="http://schemas.microsoft.com/office/drawing/2014/main" id="{19A32F43-7721-430A-A048-4DAB7D29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024910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74F26D-1452-460E-B557-028C11A93E5B}"/>
                </a:ext>
              </a:extLst>
            </p:cNvPr>
            <p:cNvSpPr/>
            <p:nvPr/>
          </p:nvSpPr>
          <p:spPr>
            <a:xfrm>
              <a:off x="6171988" y="2463248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CB177F-4FBD-4723-8843-FAA48D66D3DF}"/>
                </a:ext>
              </a:extLst>
            </p:cNvPr>
            <p:cNvSpPr/>
            <p:nvPr/>
          </p:nvSpPr>
          <p:spPr>
            <a:xfrm>
              <a:off x="6170906" y="2007008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727DF962-48E4-4A1F-8F55-E1084F77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981965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B80D8E2-F6F4-4F3F-BDC3-39434FE6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447" y="2722510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6BA50405-CE7A-4C76-A07B-9E7670FE6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502" y="2938592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FD6D86D6-47BB-4D06-8AF3-97AF5E64C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1992" y="2674341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639EA33F-9126-481D-8E62-17BAE8588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974" y="2416833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53A27320-52C3-496E-B6D6-51EB351E2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887" y="198433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E606194-5CE5-47BF-8CD3-23BBA2ADD80D}"/>
              </a:ext>
            </a:extLst>
          </p:cNvPr>
          <p:cNvSpPr/>
          <p:nvPr/>
        </p:nvSpPr>
        <p:spPr>
          <a:xfrm>
            <a:off x="2324545" y="4874365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4356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419D59-45CA-40EA-B053-C3AE759E3ED8}"/>
              </a:ext>
            </a:extLst>
          </p:cNvPr>
          <p:cNvSpPr/>
          <p:nvPr/>
        </p:nvSpPr>
        <p:spPr>
          <a:xfrm>
            <a:off x="6178918" y="4874365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6567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B9B3FE-E6CA-48CD-94CB-850E84AE0378}"/>
              </a:ext>
            </a:extLst>
          </p:cNvPr>
          <p:cNvSpPr txBox="1"/>
          <p:nvPr/>
        </p:nvSpPr>
        <p:spPr>
          <a:xfrm>
            <a:off x="2343917" y="200675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A54984-57CB-4772-A237-39BFB4C513B5}"/>
              </a:ext>
            </a:extLst>
          </p:cNvPr>
          <p:cNvSpPr txBox="1"/>
          <p:nvPr/>
        </p:nvSpPr>
        <p:spPr>
          <a:xfrm>
            <a:off x="6200173" y="200675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pic>
        <p:nvPicPr>
          <p:cNvPr id="65" name="Picture 64" descr="A sheep standing on top of a lush green field">
            <a:extLst>
              <a:ext uri="{FF2B5EF4-FFF2-40B4-BE49-F238E27FC236}">
                <a16:creationId xmlns:a16="http://schemas.microsoft.com/office/drawing/2014/main" id="{9F054B7D-9958-4174-A8F2-F8C6172E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6" y="2732881"/>
            <a:ext cx="1250697" cy="1772640"/>
          </a:xfrm>
          <a:prstGeom prst="rect">
            <a:avLst/>
          </a:prstGeom>
        </p:spPr>
      </p:pic>
      <p:pic>
        <p:nvPicPr>
          <p:cNvPr id="66" name="Picture 65" descr="A sheep standing on top of a lush green field">
            <a:extLst>
              <a:ext uri="{FF2B5EF4-FFF2-40B4-BE49-F238E27FC236}">
                <a16:creationId xmlns:a16="http://schemas.microsoft.com/office/drawing/2014/main" id="{83B710C9-05CE-4B64-870D-2F84A05E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07" y="2732881"/>
            <a:ext cx="1250697" cy="177264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A529AE02-0BAE-4305-8CDC-9B81E6C647DB}"/>
              </a:ext>
            </a:extLst>
          </p:cNvPr>
          <p:cNvSpPr/>
          <p:nvPr/>
        </p:nvSpPr>
        <p:spPr>
          <a:xfrm>
            <a:off x="916950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685E87-CB77-4BA9-B278-8411D735B0AC}"/>
              </a:ext>
            </a:extLst>
          </p:cNvPr>
          <p:cNvSpPr/>
          <p:nvPr/>
        </p:nvSpPr>
        <p:spPr>
          <a:xfrm>
            <a:off x="8678008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827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37938 0.001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6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58" grpId="0" animBg="1"/>
      <p:bldP spid="60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6BBE974-CCC4-4F76-9EEA-CBDA443051AF}"/>
              </a:ext>
            </a:extLst>
          </p:cNvPr>
          <p:cNvCxnSpPr>
            <a:cxnSpLocks/>
          </p:cNvCxnSpPr>
          <p:nvPr/>
        </p:nvCxnSpPr>
        <p:spPr>
          <a:xfrm>
            <a:off x="4304963" y="3745760"/>
            <a:ext cx="1465955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BE2358F-56F6-4816-B820-088172229840}"/>
              </a:ext>
            </a:extLst>
          </p:cNvPr>
          <p:cNvSpPr txBox="1"/>
          <p:nvPr/>
        </p:nvSpPr>
        <p:spPr>
          <a:xfrm>
            <a:off x="4212782" y="3303893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fork()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BF79A-9542-432A-B89E-9A66B0F1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Dolly’s ID tag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90CCE-8CF3-45C7-BDA1-17CA8F4F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C844-66DA-4B37-8E2B-F964434F5B3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00260"/>
            <a:ext cx="9584514" cy="1292579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system call in action:</a:t>
            </a:r>
          </a:p>
          <a:p>
            <a:pPr lvl="1"/>
            <a:r>
              <a:rPr lang="en-US" dirty="0"/>
              <a:t>Updates the child’s CPU state so that it returns</a:t>
            </a:r>
            <a:r>
              <a:rPr lang="en-US" dirty="0">
                <a:latin typeface="Inconsolata" panose="020B0609030003000000" pitchFamily="49" charset="0"/>
              </a:rPr>
              <a:t> 0</a:t>
            </a:r>
            <a:r>
              <a:rPr lang="en-US" dirty="0"/>
              <a:t>. (An invalid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Updates parent’s CPU state to return the child’s process ID. (</a:t>
            </a:r>
            <a:r>
              <a:rPr lang="en-US" dirty="0" err="1">
                <a:latin typeface="Inconsolata" panose="020B0609030003000000" pitchFamily="49" charset="0"/>
              </a:rPr>
              <a:t>pid</a:t>
            </a:r>
            <a:r>
              <a:rPr lang="en-US" dirty="0"/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F4B304-D6A9-4559-85BC-630D4AECCF3C}"/>
              </a:ext>
            </a:extLst>
          </p:cNvPr>
          <p:cNvGrpSpPr/>
          <p:nvPr/>
        </p:nvGrpSpPr>
        <p:grpSpPr>
          <a:xfrm>
            <a:off x="2305084" y="2415949"/>
            <a:ext cx="1682924" cy="2344318"/>
            <a:chOff x="2305084" y="1970889"/>
            <a:chExt cx="1682924" cy="2344318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BD6E55E-0D9A-49C0-8129-1C2825DC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72" y="3354543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E6A13-58AD-40FB-A127-91BEF791A12D}"/>
                </a:ext>
              </a:extLst>
            </p:cNvPr>
            <p:cNvSpPr txBox="1"/>
            <p:nvPr/>
          </p:nvSpPr>
          <p:spPr>
            <a:xfrm>
              <a:off x="2348755" y="3416074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A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%RAX = ?</a:t>
              </a:r>
            </a:p>
          </p:txBody>
        </p:sp>
        <p:sp>
          <p:nvSpPr>
            <p:cNvPr id="7" name="Rectangle 2" descr="Wide upward diagonal">
              <a:extLst>
                <a:ext uri="{FF2B5EF4-FFF2-40B4-BE49-F238E27FC236}">
                  <a16:creationId xmlns:a16="http://schemas.microsoft.com/office/drawing/2014/main" id="{5C15832F-02FC-42B6-A24F-3BDD12DD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011462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698D0-9E64-4FCA-9EAC-97CB331C57C8}"/>
                </a:ext>
              </a:extLst>
            </p:cNvPr>
            <p:cNvSpPr/>
            <p:nvPr/>
          </p:nvSpPr>
          <p:spPr>
            <a:xfrm>
              <a:off x="2320570" y="2449800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B719AA-DACD-421E-8F13-847712B866CD}"/>
                </a:ext>
              </a:extLst>
            </p:cNvPr>
            <p:cNvSpPr/>
            <p:nvPr/>
          </p:nvSpPr>
          <p:spPr>
            <a:xfrm>
              <a:off x="2319488" y="1993560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B39DCFD-AD5E-4303-9829-61CC7B36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485" y="2968517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FF6FE8D-951E-44F9-B5C0-64BB15C01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029" y="2709062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BFF68100-3AF6-4D6F-B524-148B8128B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84" y="2925144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73D6CB2-F0E3-4AB2-8BEE-087D5C560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574" y="2660893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5AE5A924-B519-43D6-9272-3AA50393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556" y="2403385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E27D6804-9A75-4C3F-A387-3781DC035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469" y="1970889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3AB3A-44A0-4029-9A7D-848BCA754845}"/>
              </a:ext>
            </a:extLst>
          </p:cNvPr>
          <p:cNvGrpSpPr/>
          <p:nvPr/>
        </p:nvGrpSpPr>
        <p:grpSpPr>
          <a:xfrm>
            <a:off x="6156502" y="2429397"/>
            <a:ext cx="1682924" cy="2344318"/>
            <a:chOff x="6156502" y="1984337"/>
            <a:chExt cx="1682924" cy="2344318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14887C2-2DE7-467F-A54E-7B7BD1F6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990" y="3367991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F12177-6A2D-4D14-A044-FF996483D023}"/>
                </a:ext>
              </a:extLst>
            </p:cNvPr>
            <p:cNvSpPr txBox="1"/>
            <p:nvPr/>
          </p:nvSpPr>
          <p:spPr>
            <a:xfrm>
              <a:off x="6200173" y="3429522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B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%RAX = ?</a:t>
              </a:r>
            </a:p>
          </p:txBody>
        </p:sp>
        <p:sp>
          <p:nvSpPr>
            <p:cNvPr id="18" name="Rectangle 2" descr="Wide upward diagonal">
              <a:extLst>
                <a:ext uri="{FF2B5EF4-FFF2-40B4-BE49-F238E27FC236}">
                  <a16:creationId xmlns:a16="http://schemas.microsoft.com/office/drawing/2014/main" id="{19A32F43-7721-430A-A048-4DAB7D29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024910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74F26D-1452-460E-B557-028C11A93E5B}"/>
                </a:ext>
              </a:extLst>
            </p:cNvPr>
            <p:cNvSpPr/>
            <p:nvPr/>
          </p:nvSpPr>
          <p:spPr>
            <a:xfrm>
              <a:off x="6171988" y="2463248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CB177F-4FBD-4723-8843-FAA48D66D3DF}"/>
                </a:ext>
              </a:extLst>
            </p:cNvPr>
            <p:cNvSpPr/>
            <p:nvPr/>
          </p:nvSpPr>
          <p:spPr>
            <a:xfrm>
              <a:off x="6170906" y="2007008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727DF962-48E4-4A1F-8F55-E1084F77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903" y="2981965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B80D8E2-F6F4-4F3F-BDC3-39434FE6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447" y="2722510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6BA50405-CE7A-4C76-A07B-9E7670FE6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502" y="2938592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FD6D86D6-47BB-4D06-8AF3-97AF5E64C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1992" y="2674341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639EA33F-9126-481D-8E62-17BAE8588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974" y="2416833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53A27320-52C3-496E-B6D6-51EB351E2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887" y="198433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E606194-5CE5-47BF-8CD3-23BBA2ADD80D}"/>
              </a:ext>
            </a:extLst>
          </p:cNvPr>
          <p:cNvSpPr/>
          <p:nvPr/>
        </p:nvSpPr>
        <p:spPr>
          <a:xfrm>
            <a:off x="2324545" y="4874365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4356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419D59-45CA-40EA-B053-C3AE759E3ED8}"/>
              </a:ext>
            </a:extLst>
          </p:cNvPr>
          <p:cNvSpPr/>
          <p:nvPr/>
        </p:nvSpPr>
        <p:spPr>
          <a:xfrm>
            <a:off x="6178918" y="4874365"/>
            <a:ext cx="1659419" cy="29426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PID: 6567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B9B3FE-E6CA-48CD-94CB-850E84AE0378}"/>
              </a:ext>
            </a:extLst>
          </p:cNvPr>
          <p:cNvSpPr txBox="1"/>
          <p:nvPr/>
        </p:nvSpPr>
        <p:spPr>
          <a:xfrm>
            <a:off x="2343917" y="200675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A54984-57CB-4772-A237-39BFB4C513B5}"/>
              </a:ext>
            </a:extLst>
          </p:cNvPr>
          <p:cNvSpPr txBox="1"/>
          <p:nvPr/>
        </p:nvSpPr>
        <p:spPr>
          <a:xfrm>
            <a:off x="6200173" y="2006755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5F0E04-96B5-480F-8475-1742F689BEDE}"/>
              </a:ext>
            </a:extLst>
          </p:cNvPr>
          <p:cNvGrpSpPr/>
          <p:nvPr/>
        </p:nvGrpSpPr>
        <p:grpSpPr>
          <a:xfrm>
            <a:off x="2400200" y="4332041"/>
            <a:ext cx="1483978" cy="338554"/>
            <a:chOff x="2400200" y="4332041"/>
            <a:chExt cx="1483978" cy="33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497657-552D-4110-B794-FE5091EF1F29}"/>
                </a:ext>
              </a:extLst>
            </p:cNvPr>
            <p:cNvSpPr/>
            <p:nvPr/>
          </p:nvSpPr>
          <p:spPr>
            <a:xfrm>
              <a:off x="2400200" y="4402067"/>
              <a:ext cx="1483978" cy="268528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BFFCC7-BC4B-4298-9848-CDB55FCF5302}"/>
                </a:ext>
              </a:extLst>
            </p:cNvPr>
            <p:cNvSpPr/>
            <p:nvPr/>
          </p:nvSpPr>
          <p:spPr>
            <a:xfrm>
              <a:off x="2400200" y="4332041"/>
              <a:ext cx="14839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%RAX = 6567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260082-F89A-456B-A908-566BC5DB17FF}"/>
              </a:ext>
            </a:extLst>
          </p:cNvPr>
          <p:cNvGrpSpPr/>
          <p:nvPr/>
        </p:nvGrpSpPr>
        <p:grpSpPr>
          <a:xfrm>
            <a:off x="6248986" y="4348225"/>
            <a:ext cx="1500162" cy="338554"/>
            <a:chOff x="2400200" y="4348225"/>
            <a:chExt cx="1500162" cy="33855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26D0DE-C259-41B5-BC77-C5C819D42509}"/>
                </a:ext>
              </a:extLst>
            </p:cNvPr>
            <p:cNvSpPr/>
            <p:nvPr/>
          </p:nvSpPr>
          <p:spPr>
            <a:xfrm>
              <a:off x="2400200" y="4402067"/>
              <a:ext cx="1483978" cy="268528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DACB00-7094-443B-8A04-6A4881CF66B9}"/>
                </a:ext>
              </a:extLst>
            </p:cNvPr>
            <p:cNvSpPr/>
            <p:nvPr/>
          </p:nvSpPr>
          <p:spPr>
            <a:xfrm>
              <a:off x="2416384" y="4348225"/>
              <a:ext cx="14839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%RAX = 0</a:t>
              </a: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27B5DAE-B725-488A-A521-C9B7A40DFC2F}"/>
              </a:ext>
            </a:extLst>
          </p:cNvPr>
          <p:cNvCxnSpPr>
            <a:cxnSpLocks/>
          </p:cNvCxnSpPr>
          <p:nvPr/>
        </p:nvCxnSpPr>
        <p:spPr>
          <a:xfrm rot="2472984" flipH="1">
            <a:off x="4054459" y="468918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A5F1A01-C170-4DAB-B2BE-A19865DF34A7}"/>
              </a:ext>
            </a:extLst>
          </p:cNvPr>
          <p:cNvCxnSpPr>
            <a:cxnSpLocks/>
          </p:cNvCxnSpPr>
          <p:nvPr/>
        </p:nvCxnSpPr>
        <p:spPr>
          <a:xfrm rot="19127016">
            <a:off x="5897678" y="468918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6A0F3B7-5DF9-4712-B326-FAA2DAFA4A64}"/>
              </a:ext>
            </a:extLst>
          </p:cNvPr>
          <p:cNvSpPr txBox="1"/>
          <p:nvPr/>
        </p:nvSpPr>
        <p:spPr>
          <a:xfrm>
            <a:off x="4117723" y="4590335"/>
            <a:ext cx="1913580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Ensures each process can detect which it is</a:t>
            </a:r>
          </a:p>
        </p:txBody>
      </p:sp>
      <p:pic>
        <p:nvPicPr>
          <p:cNvPr id="80" name="Picture 79" descr="A sheep standing on top of a lush green field">
            <a:extLst>
              <a:ext uri="{FF2B5EF4-FFF2-40B4-BE49-F238E27FC236}">
                <a16:creationId xmlns:a16="http://schemas.microsoft.com/office/drawing/2014/main" id="{209521C1-9218-4B71-B126-0B7F51728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6" y="2732881"/>
            <a:ext cx="1250697" cy="1772640"/>
          </a:xfrm>
          <a:prstGeom prst="rect">
            <a:avLst/>
          </a:prstGeom>
        </p:spPr>
      </p:pic>
      <p:pic>
        <p:nvPicPr>
          <p:cNvPr id="81" name="Picture 80" descr="A sheep standing on top of a lush green field">
            <a:extLst>
              <a:ext uri="{FF2B5EF4-FFF2-40B4-BE49-F238E27FC236}">
                <a16:creationId xmlns:a16="http://schemas.microsoft.com/office/drawing/2014/main" id="{E8BB5B28-6E72-4A9F-AEB6-DD0FE23E8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07" y="2732881"/>
            <a:ext cx="1250697" cy="1772640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7805BB9E-B7B3-476E-B415-BD9AAFF14D74}"/>
              </a:ext>
            </a:extLst>
          </p:cNvPr>
          <p:cNvSpPr/>
          <p:nvPr/>
        </p:nvSpPr>
        <p:spPr>
          <a:xfrm>
            <a:off x="916950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A27CDB7-8E04-4B22-992F-6F1117C5883F}"/>
              </a:ext>
            </a:extLst>
          </p:cNvPr>
          <p:cNvSpPr/>
          <p:nvPr/>
        </p:nvSpPr>
        <p:spPr>
          <a:xfrm>
            <a:off x="8678008" y="3509245"/>
            <a:ext cx="463586" cy="46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4988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8183-F03E-49D0-9EAD-56A76F85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small fork example… a… salad fork? example??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E811-0F6A-49AF-803F-78E28CD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05062-F3D9-4CC5-9A81-FE654C1DC83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1" y="817296"/>
            <a:ext cx="5371028" cy="4806669"/>
          </a:xfrm>
        </p:spPr>
        <p:txBody>
          <a:bodyPr>
            <a:normAutofit/>
          </a:bodyPr>
          <a:lstStyle/>
          <a:p>
            <a:r>
              <a:rPr lang="en-US" dirty="0"/>
              <a:t>There is only one process when </a:t>
            </a:r>
            <a:r>
              <a:rPr lang="en-US" dirty="0">
                <a:latin typeface="Inconsolata" panose="020B0609030003000000" pitchFamily="49" charset="0"/>
              </a:rPr>
              <a:t>spawn() </a:t>
            </a:r>
            <a:r>
              <a:rPr lang="en-US" dirty="0"/>
              <a:t>is called.</a:t>
            </a:r>
          </a:p>
          <a:p>
            <a:endParaRPr lang="en-US" dirty="0"/>
          </a:p>
          <a:p>
            <a:r>
              <a:rPr lang="en-US" dirty="0"/>
              <a:t>However, when</a:t>
            </a:r>
            <a:r>
              <a:rPr lang="en-US" dirty="0">
                <a:latin typeface="Inconsolata" panose="020B0609030003000000" pitchFamily="49" charset="0"/>
              </a:rPr>
              <a:t> fork() </a:t>
            </a:r>
            <a:r>
              <a:rPr lang="en-US" dirty="0"/>
              <a:t>is called, the system call returns “twice”</a:t>
            </a:r>
          </a:p>
          <a:p>
            <a:pPr lvl="1"/>
            <a:r>
              <a:rPr lang="en-US" dirty="0"/>
              <a:t>Once in the parent process</a:t>
            </a:r>
          </a:p>
          <a:p>
            <a:pPr lvl="1"/>
            <a:r>
              <a:rPr lang="en-US" dirty="0"/>
              <a:t>Once in the child process</a:t>
            </a:r>
          </a:p>
          <a:p>
            <a:pPr lvl="1"/>
            <a:endParaRPr lang="en-US" dirty="0"/>
          </a:p>
          <a:p>
            <a:r>
              <a:rPr lang="en-US" dirty="0"/>
              <a:t>This starts two concurrent executions within the same program.</a:t>
            </a:r>
          </a:p>
          <a:p>
            <a:pPr lvl="1"/>
            <a:r>
              <a:rPr lang="en-US" dirty="0"/>
              <a:t>Via two processes.</a:t>
            </a:r>
          </a:p>
          <a:p>
            <a:pPr lvl="1"/>
            <a:endParaRPr lang="en-US" dirty="0"/>
          </a:p>
          <a:p>
            <a:r>
              <a:rPr lang="en-US" dirty="0"/>
              <a:t>What does this print out?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ECF69B-D616-45E8-8073-F5E1B4E78EDA}"/>
              </a:ext>
            </a:extLst>
          </p:cNvPr>
          <p:cNvSpPr txBox="1">
            <a:spLocks/>
          </p:cNvSpPr>
          <p:nvPr/>
        </p:nvSpPr>
        <p:spPr>
          <a:xfrm>
            <a:off x="93905" y="1247246"/>
            <a:ext cx="3822111" cy="4376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x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x--;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 %d\n"</a:t>
            </a:r>
            <a:r>
              <a:rPr lang="en-US" sz="1600" dirty="0">
                <a:latin typeface="Inconsolata" panose="020B0609030003000000" pitchFamily="49" charset="0"/>
              </a:rPr>
              <a:t>, x);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x++;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 %d\n"</a:t>
            </a:r>
            <a:r>
              <a:rPr lang="en-US" sz="1600" dirty="0">
                <a:latin typeface="Inconsolata" panose="020B0609030003000000" pitchFamily="49" charset="0"/>
              </a:rPr>
              <a:t>, x);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B7602-0D09-4482-B073-6A92B4FE8FEA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80D641-A1A6-4AD2-8D2B-F422AEB3215E}"/>
              </a:ext>
            </a:extLst>
          </p:cNvPr>
          <p:cNvSpPr txBox="1">
            <a:spLocks/>
          </p:cNvSpPr>
          <p:nvPr/>
        </p:nvSpPr>
        <p:spPr>
          <a:xfrm>
            <a:off x="1875028" y="4466400"/>
            <a:ext cx="2188479" cy="10586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 -1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BCD6AD-7B29-4869-877B-3D8251C61B29}"/>
              </a:ext>
            </a:extLst>
          </p:cNvPr>
          <p:cNvCxnSpPr>
            <a:cxnSpLocks/>
          </p:cNvCxnSpPr>
          <p:nvPr/>
        </p:nvCxnSpPr>
        <p:spPr>
          <a:xfrm rot="2472984" flipH="1">
            <a:off x="2712677" y="332752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85E015-006E-4E6D-A3A2-982624E70485}"/>
              </a:ext>
            </a:extLst>
          </p:cNvPr>
          <p:cNvSpPr txBox="1"/>
          <p:nvPr/>
        </p:nvSpPr>
        <p:spPr>
          <a:xfrm>
            <a:off x="2929773" y="2910589"/>
            <a:ext cx="1759747" cy="105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x is </a:t>
            </a:r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copied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</a:t>
            </a:r>
          </a:p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 it has different</a:t>
            </a:r>
            <a:b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values in child</a:t>
            </a:r>
            <a:b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parent.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B52449-F924-4152-A8F1-8B1CFE920906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712677" y="378361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8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A14EB7-FAFB-4DEC-A012-570512FA7E53}"/>
              </a:ext>
            </a:extLst>
          </p:cNvPr>
          <p:cNvSpPr txBox="1">
            <a:spLocks/>
          </p:cNvSpPr>
          <p:nvPr/>
        </p:nvSpPr>
        <p:spPr>
          <a:xfrm>
            <a:off x="1875029" y="4462899"/>
            <a:ext cx="2188479" cy="10586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E53484-F7EE-442C-A438-D9BB9AD3FAEB}"/>
              </a:ext>
            </a:extLst>
          </p:cNvPr>
          <p:cNvSpPr txBox="1">
            <a:spLocks/>
          </p:cNvSpPr>
          <p:nvPr/>
        </p:nvSpPr>
        <p:spPr>
          <a:xfrm>
            <a:off x="1875028" y="4466400"/>
            <a:ext cx="2188479" cy="10586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8D4634-A1AD-4C52-ADA5-3B54201F3C7A}"/>
              </a:ext>
            </a:extLst>
          </p:cNvPr>
          <p:cNvSpPr txBox="1">
            <a:spLocks/>
          </p:cNvSpPr>
          <p:nvPr/>
        </p:nvSpPr>
        <p:spPr>
          <a:xfrm>
            <a:off x="1875029" y="3535795"/>
            <a:ext cx="2188479" cy="10586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68183-F03E-49D0-9EAD-56A76F85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first… OR NOT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E811-0F6A-49AF-803F-78E28CD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05062-F3D9-4CC5-9A81-FE654C1DC83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1" y="817296"/>
            <a:ext cx="5371028" cy="4806669"/>
          </a:xfrm>
        </p:spPr>
        <p:txBody>
          <a:bodyPr>
            <a:normAutofit/>
          </a:bodyPr>
          <a:lstStyle/>
          <a:p>
            <a:r>
              <a:rPr lang="en-US" dirty="0"/>
              <a:t>If the child process goes first…</a:t>
            </a:r>
          </a:p>
          <a:p>
            <a:pPr lvl="1"/>
            <a:r>
              <a:rPr lang="en-US" dirty="0"/>
              <a:t>Then it will print the child text.</a:t>
            </a:r>
          </a:p>
          <a:p>
            <a:pPr lvl="1"/>
            <a:endParaRPr lang="en-US" dirty="0"/>
          </a:p>
          <a:p>
            <a:r>
              <a:rPr lang="en-US" dirty="0"/>
              <a:t>Then the scheduler schedules the parent process once more.</a:t>
            </a:r>
          </a:p>
          <a:p>
            <a:pPr lvl="1"/>
            <a:r>
              <a:rPr lang="en-US" dirty="0"/>
              <a:t>Then it will print the parent text.</a:t>
            </a:r>
          </a:p>
          <a:p>
            <a:pPr lvl="1"/>
            <a:endParaRPr lang="en-US" dirty="0"/>
          </a:p>
          <a:p>
            <a:r>
              <a:rPr lang="en-US" dirty="0"/>
              <a:t>However, that’s not the only possible pattern.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the parent process goes first...</a:t>
            </a:r>
          </a:p>
          <a:p>
            <a:pPr lvl="1"/>
            <a:r>
              <a:rPr lang="en-US" dirty="0"/>
              <a:t>Then it prints the parent text …</a:t>
            </a:r>
          </a:p>
          <a:p>
            <a:pPr lvl="1"/>
            <a:r>
              <a:rPr lang="en-US" dirty="0"/>
              <a:t>… followed by the child.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ECF69B-D616-45E8-8073-F5E1B4E78EDA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3240014" cy="3960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B7602-0D09-4482-B073-6A92B4FE8FEA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A5FEB1-95C8-4B66-AB25-12DCBAF9B876}"/>
              </a:ext>
            </a:extLst>
          </p:cNvPr>
          <p:cNvCxnSpPr>
            <a:cxnSpLocks/>
          </p:cNvCxnSpPr>
          <p:nvPr/>
        </p:nvCxnSpPr>
        <p:spPr>
          <a:xfrm flipV="1">
            <a:off x="65836" y="2238722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DCD052-C802-4290-9211-B8CC25336CA2}"/>
              </a:ext>
            </a:extLst>
          </p:cNvPr>
          <p:cNvCxnSpPr>
            <a:cxnSpLocks/>
          </p:cNvCxnSpPr>
          <p:nvPr/>
        </p:nvCxnSpPr>
        <p:spPr>
          <a:xfrm flipV="1">
            <a:off x="153500" y="2326386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7E71F1-91E6-477A-812C-8C7815EE5DE6}"/>
              </a:ext>
            </a:extLst>
          </p:cNvPr>
          <p:cNvSpPr txBox="1"/>
          <p:nvPr/>
        </p:nvSpPr>
        <p:spPr>
          <a:xfrm>
            <a:off x="85814" y="1683073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>
                    <a:alpha val="4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F268D-F47A-4FFC-BE6D-9CCD2F11D63C}"/>
              </a:ext>
            </a:extLst>
          </p:cNvPr>
          <p:cNvSpPr txBox="1"/>
          <p:nvPr/>
        </p:nvSpPr>
        <p:spPr>
          <a:xfrm>
            <a:off x="842443" y="1683073"/>
            <a:ext cx="115852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>
                    <a:alpha val="42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268ED-9574-4306-BBB7-90FE46733D52}"/>
              </a:ext>
            </a:extLst>
          </p:cNvPr>
          <p:cNvSpPr txBox="1"/>
          <p:nvPr/>
        </p:nvSpPr>
        <p:spPr>
          <a:xfrm>
            <a:off x="83967" y="1686214"/>
            <a:ext cx="72856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C8B0F-AFF3-46A2-9730-EF5589B3871C}"/>
              </a:ext>
            </a:extLst>
          </p:cNvPr>
          <p:cNvSpPr txBox="1"/>
          <p:nvPr/>
        </p:nvSpPr>
        <p:spPr>
          <a:xfrm>
            <a:off x="840596" y="1686214"/>
            <a:ext cx="115852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C7AF02-8A3E-4775-A9CF-8F5D10D90095}"/>
              </a:ext>
            </a:extLst>
          </p:cNvPr>
          <p:cNvCxnSpPr>
            <a:cxnSpLocks/>
          </p:cNvCxnSpPr>
          <p:nvPr/>
        </p:nvCxnSpPr>
        <p:spPr>
          <a:xfrm flipV="1">
            <a:off x="65836" y="2236527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8382B1-8535-41CA-B354-0B988A883900}"/>
              </a:ext>
            </a:extLst>
          </p:cNvPr>
          <p:cNvCxnSpPr>
            <a:cxnSpLocks/>
          </p:cNvCxnSpPr>
          <p:nvPr/>
        </p:nvCxnSpPr>
        <p:spPr>
          <a:xfrm flipV="1">
            <a:off x="153500" y="2324191"/>
            <a:ext cx="149138" cy="8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4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5.55112E-17 L 3.46945E-18 0.08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22222E-6 L 6.93889E-18 0.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55112E-17 L 6.93889E-18 0.1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2.22222E-6 L 3.46945E-18 0.08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4" grpId="0" uiExpand="1" build="p"/>
      <p:bldP spid="11" grpId="0"/>
      <p:bldP spid="11" grpId="1"/>
      <p:bldP spid="11" grpId="2"/>
      <p:bldP spid="12" grpId="0"/>
      <p:bldP spid="12" grpId="1"/>
      <p:bldP spid="12" grpId="2"/>
      <p:bldP spid="1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20DA-394D-4E39-95E1-45C92401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Two roads diverged in a yellow wood, AND I TOOK BOTH </a:t>
            </a:r>
            <a:r>
              <a:rPr lang="en-US" sz="1800" dirty="0"/>
              <a:t>(NOT SORRY)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31ACB-A770-4213-8E8B-2A871DD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51F02-D7E9-4352-A388-8ABA3CA00952}"/>
              </a:ext>
            </a:extLst>
          </p:cNvPr>
          <p:cNvSpPr txBox="1">
            <a:spLocks/>
          </p:cNvSpPr>
          <p:nvPr/>
        </p:nvSpPr>
        <p:spPr>
          <a:xfrm>
            <a:off x="93906" y="1247246"/>
            <a:ext cx="3240014" cy="4330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</a:t>
            </a:r>
            <a:r>
              <a:rPr lang="en-US" sz="1600" dirty="0">
                <a:latin typeface="Inconsolata" panose="020B0609030003000000" pitchFamily="49" charset="0"/>
              </a:rPr>
              <a:t>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unistd.h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pid_t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 spawn(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pid_t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 fork();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600" b="1" dirty="0">
                <a:latin typeface="Inconsolata" panose="020B0609030003000000" pitchFamily="49" charset="0"/>
              </a:rPr>
              <a:t> (1)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latin typeface="Inconsolata" panose="020B0609030003000000" pitchFamily="49" charset="0"/>
              </a:rPr>
              <a:t>pid</a:t>
            </a:r>
            <a:r>
              <a:rPr lang="en-US" sz="1600" dirty="0">
                <a:latin typeface="Inconsolata" panose="020B0609030003000000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"child!\n"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  <a:r>
              <a:rPr lang="en-US" sz="16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"parent!\n"</a:t>
            </a:r>
            <a:r>
              <a:rPr lang="en-US" sz="16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b="1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spawn();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6EBD2-702F-4701-AEE6-B5293BFBEE32}"/>
              </a:ext>
            </a:extLst>
          </p:cNvPr>
          <p:cNvSpPr txBox="1"/>
          <p:nvPr/>
        </p:nvSpPr>
        <p:spPr>
          <a:xfrm>
            <a:off x="65836" y="87791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96F40B-A900-43B0-8F18-C811AAC85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0511" y="735496"/>
            <a:ext cx="5371028" cy="1639957"/>
          </a:xfrm>
        </p:spPr>
        <p:txBody>
          <a:bodyPr>
            <a:normAutofit/>
          </a:bodyPr>
          <a:lstStyle/>
          <a:p>
            <a:r>
              <a:rPr lang="en-US" dirty="0"/>
              <a:t>If I were to extend the code to make it loop infinitely...</a:t>
            </a:r>
          </a:p>
          <a:p>
            <a:pPr lvl="1"/>
            <a:r>
              <a:rPr lang="en-US" dirty="0"/>
              <a:t>The parent and child will constantly race to print out their respective text.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F5087D-248A-4D9F-BD6E-EB81E739AE7C}"/>
              </a:ext>
            </a:extLst>
          </p:cNvPr>
          <p:cNvSpPr txBox="1">
            <a:spLocks/>
          </p:cNvSpPr>
          <p:nvPr/>
        </p:nvSpPr>
        <p:spPr>
          <a:xfrm>
            <a:off x="4821582" y="2186610"/>
            <a:ext cx="4531139" cy="336114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./fork-example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parent!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child!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7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EC4C-F619-4511-9F4B-2C4FF1AD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good, the bad, and the unpredictable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575E8-7DD4-489B-BD7A-0D5B772F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4004-ACA7-4BD2-9393-D29D5E8F63E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i="1" dirty="0"/>
              <a:t>concurrency</a:t>
            </a:r>
            <a:r>
              <a:rPr lang="en-US" dirty="0"/>
              <a:t> to your program makes things… weird.</a:t>
            </a:r>
          </a:p>
          <a:p>
            <a:pPr lvl="1"/>
            <a:r>
              <a:rPr lang="en-US" dirty="0"/>
              <a:t>You cannot rely on the order processes will be scheduled.</a:t>
            </a:r>
          </a:p>
          <a:p>
            <a:pPr lvl="1"/>
            <a:r>
              <a:rPr lang="en-US" dirty="0"/>
              <a:t>Your operations will be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asynchronous</a:t>
            </a:r>
            <a:r>
              <a:rPr lang="en-US" dirty="0"/>
              <a:t> (not synchronized; no known order)</a:t>
            </a:r>
          </a:p>
          <a:p>
            <a:pPr lvl="1"/>
            <a:endParaRPr lang="en-US" dirty="0"/>
          </a:p>
          <a:p>
            <a:r>
              <a:rPr lang="en-US" dirty="0"/>
              <a:t>If you need to synchronize processes, you can do so with</a:t>
            </a:r>
            <a:r>
              <a:rPr lang="en-US" dirty="0">
                <a:latin typeface="Inconsolata" panose="020B0609030003000000" pitchFamily="49" charset="0"/>
              </a:rPr>
              <a:t> wait()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latin typeface="Inconsolata" panose="020B0609030003000000" pitchFamily="49" charset="0"/>
              </a:rPr>
              <a:t>wait() </a:t>
            </a:r>
            <a:r>
              <a:rPr lang="en-US" dirty="0"/>
              <a:t>yields the process and returns only when a child process ends.</a:t>
            </a:r>
          </a:p>
          <a:p>
            <a:pPr lvl="1"/>
            <a:r>
              <a:rPr lang="en-US" dirty="0"/>
              <a:t>It returns when </a:t>
            </a:r>
            <a:r>
              <a:rPr lang="en-US" i="1" dirty="0"/>
              <a:t>any child process </a:t>
            </a:r>
            <a:r>
              <a:rPr lang="en-US" dirty="0"/>
              <a:t>exits.</a:t>
            </a:r>
          </a:p>
          <a:p>
            <a:pPr lvl="1"/>
            <a:r>
              <a:rPr lang="en-US" dirty="0"/>
              <a:t>Its return value is the </a:t>
            </a:r>
            <a:r>
              <a:rPr lang="en-US" dirty="0" err="1"/>
              <a:t>pid</a:t>
            </a:r>
            <a:r>
              <a:rPr lang="en-US" dirty="0"/>
              <a:t> of the child process that exited.</a:t>
            </a:r>
          </a:p>
          <a:p>
            <a:pPr lvl="1"/>
            <a:r>
              <a:rPr lang="en-US" dirty="0"/>
              <a:t>You can also use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waitpid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pid_t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dirty="0"/>
              <a:t>to specify a specific child process by its </a:t>
            </a:r>
            <a:r>
              <a:rPr lang="en-US" dirty="0" err="1"/>
              <a:t>pid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99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42764</TotalTime>
  <Words>4359</Words>
  <Application>Microsoft Office PowerPoint</Application>
  <PresentationFormat>Custom</PresentationFormat>
  <Paragraphs>801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Segoe UI</vt:lpstr>
      <vt:lpstr>Lato Hairline</vt:lpstr>
      <vt:lpstr>Arial</vt:lpstr>
      <vt:lpstr>Lato Black</vt:lpstr>
      <vt:lpstr>Lato Semibold</vt:lpstr>
      <vt:lpstr>Lato Light</vt:lpstr>
      <vt:lpstr>Lato Heavy</vt:lpstr>
      <vt:lpstr>Marcellus SC</vt:lpstr>
      <vt:lpstr>Wingdings</vt:lpstr>
      <vt:lpstr>Calibri Light</vt:lpstr>
      <vt:lpstr>Lato</vt:lpstr>
      <vt:lpstr>Calibri</vt:lpstr>
      <vt:lpstr>Inconsolata</vt:lpstr>
      <vt:lpstr>DejaVu Sans</vt:lpstr>
      <vt:lpstr>Office Theme</vt:lpstr>
      <vt:lpstr>How Programs</vt:lpstr>
      <vt:lpstr>Creating Processes</vt:lpstr>
      <vt:lpstr>This is a story about a system call…</vt:lpstr>
      <vt:lpstr>Here’s Dolly</vt:lpstr>
      <vt:lpstr>Here’s Dolly’s ID tag</vt:lpstr>
      <vt:lpstr>A small fork example… a… salad fork? example??</vt:lpstr>
      <vt:lpstr>Children first… OR NOT</vt:lpstr>
      <vt:lpstr>Two roads diverged in a yellow wood, AND I TOOK BOTH (NOT SORRY)</vt:lpstr>
      <vt:lpstr>The good, the bad, and the unpredictable</vt:lpstr>
      <vt:lpstr>Waiting is such sweet sorrow… wait that’s not right</vt:lpstr>
      <vt:lpstr>Notes on exit()</vt:lpstr>
      <vt:lpstr>Zombies</vt:lpstr>
      <vt:lpstr>The night of the living dead</vt:lpstr>
      <vt:lpstr>Just the normal kind of dead.</vt:lpstr>
      <vt:lpstr>How to run a different program?</vt:lpstr>
      <vt:lpstr>Invoking the OS loader…</vt:lpstr>
      <vt:lpstr>Here’s Dolly’s brother Bobby. Bobby is a goat somehow. Don’t ask.</vt:lpstr>
      <vt:lpstr>Different forms of exec</vt:lpstr>
      <vt:lpstr>The common ancestor… and the orphan.</vt:lpstr>
      <vt:lpstr>An extreme attitude</vt:lpstr>
      <vt:lpstr>Inter-Process Communication</vt:lpstr>
      <vt:lpstr>What that last slide said…</vt:lpstr>
      <vt:lpstr>All aboard the train metaphor</vt:lpstr>
      <vt:lpstr>Talking to orphans</vt:lpstr>
      <vt:lpstr>Receiving Signals</vt:lpstr>
      <vt:lpstr>Waiting for a signal…</vt:lpstr>
      <vt:lpstr>Let’s look at that again. (animated)</vt:lpstr>
      <vt:lpstr>If you are in a hurry... (animated)</vt:lpstr>
      <vt:lpstr>The race is on!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714</cp:revision>
  <dcterms:created xsi:type="dcterms:W3CDTF">2020-01-05T03:35:10Z</dcterms:created>
  <dcterms:modified xsi:type="dcterms:W3CDTF">2020-03-25T09:28:39Z</dcterms:modified>
</cp:coreProperties>
</file>