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679" r:id="rId3"/>
    <p:sldId id="677" r:id="rId4"/>
    <p:sldId id="680" r:id="rId5"/>
    <p:sldId id="682" r:id="rId6"/>
    <p:sldId id="683" r:id="rId7"/>
    <p:sldId id="681" r:id="rId8"/>
    <p:sldId id="712" r:id="rId9"/>
    <p:sldId id="686" r:id="rId10"/>
    <p:sldId id="701" r:id="rId11"/>
    <p:sldId id="688" r:id="rId12"/>
    <p:sldId id="693" r:id="rId13"/>
    <p:sldId id="703" r:id="rId14"/>
    <p:sldId id="704" r:id="rId15"/>
    <p:sldId id="705" r:id="rId16"/>
    <p:sldId id="706" r:id="rId17"/>
    <p:sldId id="687" r:id="rId18"/>
    <p:sldId id="708" r:id="rId19"/>
    <p:sldId id="709" r:id="rId20"/>
    <p:sldId id="710" r:id="rId21"/>
    <p:sldId id="689" r:id="rId22"/>
    <p:sldId id="702" r:id="rId23"/>
    <p:sldId id="699" r:id="rId24"/>
    <p:sldId id="711" r:id="rId25"/>
    <p:sldId id="690" r:id="rId26"/>
    <p:sldId id="717" r:id="rId27"/>
    <p:sldId id="723" r:id="rId28"/>
    <p:sldId id="691" r:id="rId29"/>
    <p:sldId id="724" r:id="rId30"/>
    <p:sldId id="720" r:id="rId31"/>
    <p:sldId id="718" r:id="rId32"/>
    <p:sldId id="714" r:id="rId33"/>
    <p:sldId id="719" r:id="rId34"/>
    <p:sldId id="721" r:id="rId35"/>
    <p:sldId id="713" r:id="rId36"/>
    <p:sldId id="694" r:id="rId37"/>
    <p:sldId id="725" r:id="rId38"/>
    <p:sldId id="728" r:id="rId39"/>
    <p:sldId id="729" r:id="rId40"/>
    <p:sldId id="726" r:id="rId41"/>
    <p:sldId id="730" r:id="rId42"/>
    <p:sldId id="731" r:id="rId43"/>
    <p:sldId id="684" r:id="rId44"/>
  </p:sldIdLst>
  <p:sldSz cx="10160000" cy="5715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mbria Math" panose="02040503050406030204" pitchFamily="18" charset="0"/>
      <p:regular r:id="rId53"/>
    </p:embeddedFont>
    <p:embeddedFont>
      <p:font typeface="DejaVu Sans" panose="020B0603030804020204" pitchFamily="34" charset="0"/>
      <p:regular r:id="rId54"/>
      <p:bold r:id="rId55"/>
      <p:italic r:id="rId56"/>
      <p:boldItalic r:id="rId57"/>
    </p:embeddedFont>
    <p:embeddedFont>
      <p:font typeface="Inconsolata" panose="020B0609030003000000" pitchFamily="49" charset="0"/>
      <p:regular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ato Black" panose="020F0502020204030203" pitchFamily="34" charset="0"/>
      <p:bold r:id="rId63"/>
      <p:boldItalic r:id="rId64"/>
    </p:embeddedFont>
    <p:embeddedFont>
      <p:font typeface="Lato Hairline" panose="020F0502020204030203" pitchFamily="34" charset="0"/>
      <p:regular r:id="rId65"/>
      <p:italic r:id="rId66"/>
    </p:embeddedFont>
    <p:embeddedFont>
      <p:font typeface="Lato Heavy" panose="020F0502020204030203" pitchFamily="34" charset="0"/>
      <p:bold r:id="rId67"/>
      <p:boldItalic r:id="rId68"/>
    </p:embeddedFont>
    <p:embeddedFont>
      <p:font typeface="Lato Light" panose="020F0502020204030203" pitchFamily="34" charset="0"/>
      <p:regular r:id="rId69"/>
      <p:italic r:id="rId70"/>
    </p:embeddedFont>
    <p:embeddedFont>
      <p:font typeface="Lato Semibold" panose="020F0502020204030203" pitchFamily="34" charset="0"/>
      <p:bold r:id="rId71"/>
      <p:boldItalic r:id="rId72"/>
    </p:embeddedFont>
    <p:embeddedFont>
      <p:font typeface="Marcellus SC" panose="020E0602050203020307" pitchFamily="34" charset="0"/>
      <p:regular r:id="rId73"/>
    </p:embeddedFont>
    <p:embeddedFont>
      <p:font typeface="Segoe UI" panose="020B0502040204020203" pitchFamily="34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Virtual" id="{B99AC80D-2B08-4407-AD56-BF7D02B6A713}">
          <p14:sldIdLst>
            <p14:sldId id="679"/>
            <p14:sldId id="677"/>
            <p14:sldId id="680"/>
            <p14:sldId id="682"/>
            <p14:sldId id="683"/>
            <p14:sldId id="681"/>
            <p14:sldId id="712"/>
            <p14:sldId id="686"/>
          </p14:sldIdLst>
        </p14:section>
        <p14:section name="Segmentation" id="{B99D4A07-1F1A-41CB-9136-814F14ED16BE}">
          <p14:sldIdLst>
            <p14:sldId id="701"/>
            <p14:sldId id="688"/>
            <p14:sldId id="693"/>
            <p14:sldId id="703"/>
            <p14:sldId id="704"/>
            <p14:sldId id="705"/>
            <p14:sldId id="706"/>
            <p14:sldId id="687"/>
            <p14:sldId id="708"/>
            <p14:sldId id="709"/>
            <p14:sldId id="710"/>
            <p14:sldId id="689"/>
          </p14:sldIdLst>
        </p14:section>
        <p14:section name="Paging" id="{743886B3-6186-4FF7-9089-9DEF692D8502}">
          <p14:sldIdLst>
            <p14:sldId id="702"/>
            <p14:sldId id="699"/>
            <p14:sldId id="711"/>
            <p14:sldId id="690"/>
            <p14:sldId id="717"/>
            <p14:sldId id="723"/>
            <p14:sldId id="691"/>
            <p14:sldId id="724"/>
            <p14:sldId id="720"/>
            <p14:sldId id="718"/>
            <p14:sldId id="714"/>
            <p14:sldId id="719"/>
            <p14:sldId id="721"/>
            <p14:sldId id="713"/>
            <p14:sldId id="694"/>
            <p14:sldId id="725"/>
            <p14:sldId id="728"/>
            <p14:sldId id="729"/>
            <p14:sldId id="726"/>
            <p14:sldId id="730"/>
            <p14:sldId id="731"/>
          </p14:sldIdLst>
        </p14:section>
        <p14:section name="Summary" id="{DB956526-C364-4E45-BCBE-946BAC100D95}">
          <p14:sldIdLst>
            <p14:sldId id="6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EC"/>
    <a:srgbClr val="E9EBF5"/>
    <a:srgbClr val="E08282"/>
    <a:srgbClr val="C288BE"/>
    <a:srgbClr val="BDD7EE"/>
    <a:srgbClr val="CFD5EA"/>
    <a:srgbClr val="F8CBAD"/>
    <a:srgbClr val="E1C5DF"/>
    <a:srgbClr val="DD33E1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76" Type="http://schemas.openxmlformats.org/officeDocument/2006/relationships/font" Target="fonts/font30.fntdata"/><Relationship Id="rId7" Type="http://schemas.openxmlformats.org/officeDocument/2006/relationships/slide" Target="slides/slide6.xml"/><Relationship Id="rId71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font" Target="fonts/font28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font" Target="fonts/font27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77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72" Type="http://schemas.openxmlformats.org/officeDocument/2006/relationships/font" Target="fonts/font26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font" Target="fonts/font24.fntdata"/><Relationship Id="rId75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6D8319-84DB-4BD8-9DB9-D06198FF6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8BA3B-07BC-4FDE-80DC-92503A0C0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A57B-C57A-438B-9F35-E24497FE13F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B1840-8A61-412D-9C85-931EF38657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B79E3-F1E7-4113-BBD8-A79095F930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3979-197C-41F9-90EE-8F60C0F2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3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10261600" cy="30427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5335064"/>
            <a:ext cx="684742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3526CAC-E061-4AFA-AE9F-A63FCCA42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25" y="20022"/>
            <a:ext cx="9852378" cy="5675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Spring 2019/2020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2B0-ED33-4392-AA3E-49B61C6FA60B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942094-B8A8-4319-99EC-7BC7D2447B7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33032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8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5FBA2B6-2108-4CE2-884A-CB9AC9F70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1825676"/>
          </a:xfrm>
        </p:spPr>
        <p:txBody>
          <a:bodyPr anchor="b"/>
          <a:lstStyle>
            <a:lvl1pPr algn="ctr">
              <a:defRPr sz="5000">
                <a:solidFill>
                  <a:srgbClr val="222A35"/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310528"/>
            <a:ext cx="8763000" cy="176418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7510" y="5330329"/>
            <a:ext cx="684593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92BAB7-4A0A-4D6E-AB21-F64BD7444CE2}"/>
              </a:ext>
            </a:extLst>
          </p:cNvPr>
          <p:cNvSpPr txBox="1">
            <a:spLocks/>
          </p:cNvSpPr>
          <p:nvPr userDrawn="1"/>
        </p:nvSpPr>
        <p:spPr>
          <a:xfrm>
            <a:off x="742" y="5526447"/>
            <a:ext cx="2188478" cy="183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Spring 2019/2020</a:t>
            </a:r>
          </a:p>
        </p:txBody>
      </p:sp>
    </p:spTree>
    <p:extLst>
      <p:ext uri="{BB962C8B-B14F-4D97-AF65-F5344CB8AC3E}">
        <p14:creationId xmlns:p14="http://schemas.microsoft.com/office/powerpoint/2010/main" val="39639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Spring 2019/2020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2033CD-926E-4C0A-B2A1-92389F819EAD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A163D6-8A94-4524-A7FC-E29B95723B9B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1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CA66D0-779B-490F-966D-80098CCF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6" r:id="rId12"/>
  </p:sldLayoutIdLst>
  <p:hf hd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1" y="-310445"/>
            <a:ext cx="10158801" cy="6349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31" y="1886617"/>
            <a:ext cx="7141879" cy="747314"/>
          </a:xfrm>
        </p:spPr>
        <p:txBody>
          <a:bodyPr anchor="ctr">
            <a:normAutofit fontScale="90000"/>
          </a:bodyPr>
          <a:lstStyle/>
          <a:p>
            <a:r>
              <a:rPr lang="en-US" sz="5444" b="1" dirty="0">
                <a:solidFill>
                  <a:schemeClr val="bg1"/>
                </a:solidFill>
                <a:latin typeface="Marcellus SC" panose="020E0602050203020307" pitchFamily="34" charset="0"/>
              </a:rPr>
              <a:t>Virtual</a:t>
            </a:r>
            <a:endParaRPr lang="en-US" sz="4889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966" y="5362267"/>
            <a:ext cx="3344333" cy="25867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8063011" y="3760250"/>
            <a:ext cx="83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7465000" y="2008493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Introduction to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44107" y="2700021"/>
            <a:ext cx="7141879" cy="747314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89" b="1" dirty="0">
                <a:solidFill>
                  <a:schemeClr val="bg1"/>
                </a:solidFill>
                <a:latin typeface="Marcellus SC" panose="020E0602050203020307" pitchFamily="34" charset="0"/>
              </a:rPr>
              <a:t>Memory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8240062" y="290513"/>
            <a:ext cx="1001059" cy="100105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1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5A75-EDEF-4EB3-9CA7-E3F1646E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1F9D0-E2C1-427C-B6A9-452B05975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just a type of fault.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D85D4-D667-48B1-9881-56E25B9A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C730-CC8F-494D-95BA-B619A3BA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48DED-AEB4-4961-88B0-9BF0971C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2C72D-8C67-4D9E-BDED-1134CDEA8B2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4436425" cy="43303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Segmentation</a:t>
            </a:r>
            <a:r>
              <a:rPr lang="en-US" dirty="0"/>
              <a:t> is a virtual memory system where spans of physical memory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</a:t>
            </a:r>
            <a:r>
              <a:rPr lang="en-US" dirty="0"/>
              <a:t> are given a physical base address.</a:t>
            </a:r>
          </a:p>
          <a:p>
            <a:endParaRPr lang="en-US" dirty="0"/>
          </a:p>
          <a:p>
            <a:r>
              <a:rPr lang="en-US" dirty="0"/>
              <a:t>The application refers to the virtual address by its segment index which is translated by hardware into the real address behind-the-scenes.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742BC75E-58B7-4B30-BD80-88137EF24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211"/>
              </p:ext>
            </p:extLst>
          </p:nvPr>
        </p:nvGraphicFramePr>
        <p:xfrm>
          <a:off x="5830329" y="3493147"/>
          <a:ext cx="3080046" cy="15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08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1261956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1026682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69A868-433C-4735-BB96-F7354E67C820}"/>
              </a:ext>
            </a:extLst>
          </p:cNvPr>
          <p:cNvSpPr txBox="1"/>
          <p:nvPr/>
        </p:nvSpPr>
        <p:spPr>
          <a:xfrm>
            <a:off x="6551157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6C393C6-8F26-4B0A-AB50-229011475560}"/>
              </a:ext>
            </a:extLst>
          </p:cNvPr>
          <p:cNvSpPr txBox="1">
            <a:spLocks/>
          </p:cNvSpPr>
          <p:nvPr/>
        </p:nvSpPr>
        <p:spPr>
          <a:xfrm>
            <a:off x="4972050" y="869076"/>
            <a:ext cx="5187950" cy="208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Here, we have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  <a:r>
              <a:rPr lang="en-US" dirty="0"/>
              <a:t> which defines two segments.</a:t>
            </a:r>
          </a:p>
          <a:p>
            <a:pPr lvl="1"/>
            <a:r>
              <a:rPr lang="en-US" dirty="0"/>
              <a:t>The first segment defines a range of addresses from</a:t>
            </a:r>
            <a:r>
              <a:rPr lang="en-US" dirty="0">
                <a:latin typeface="Inconsolata" panose="020B0609030003000000" pitchFamily="49" charset="0"/>
              </a:rPr>
              <a:t> 0x7fde0000 </a:t>
            </a:r>
            <a:r>
              <a:rPr lang="en-US" dirty="0"/>
              <a:t>to</a:t>
            </a:r>
            <a:r>
              <a:rPr lang="en-US" dirty="0">
                <a:latin typeface="Inconsolata" panose="020B0609030003000000" pitchFamily="49" charset="0"/>
              </a:rPr>
              <a:t> 0x7fde2fff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is </a:t>
            </a:r>
            <a:r>
              <a:rPr lang="en-US" dirty="0">
                <a:latin typeface="Inconsolata" panose="020B0609030003000000" pitchFamily="49" charset="0"/>
              </a:rPr>
              <a:t>0x23fa0000 </a:t>
            </a:r>
            <a:r>
              <a:rPr lang="en-US" dirty="0"/>
              <a:t>to</a:t>
            </a:r>
            <a:r>
              <a:rPr lang="en-US" dirty="0">
                <a:latin typeface="Inconsolata" panose="020B0609030003000000" pitchFamily="49" charset="0"/>
              </a:rPr>
              <a:t> 0x23fa3fff</a:t>
            </a:r>
          </a:p>
        </p:txBody>
      </p:sp>
    </p:spTree>
    <p:extLst>
      <p:ext uri="{BB962C8B-B14F-4D97-AF65-F5344CB8AC3E}">
        <p14:creationId xmlns:p14="http://schemas.microsoft.com/office/powerpoint/2010/main" val="313502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E2C4-F497-4348-AE2D-BA629E1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Translation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7D798-371D-40FE-A42C-FBA65774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F586E-F6F5-456F-A5DE-1B48B2A415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28675"/>
            <a:ext cx="5169850" cy="224515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Management Unit</a:t>
            </a:r>
            <a:r>
              <a:rPr lang="en-US" dirty="0"/>
              <a:t> (MMU) is a hardware component of your CPU that translates virtual addresses to physical addresses.</a:t>
            </a:r>
          </a:p>
          <a:p>
            <a:r>
              <a:rPr lang="en-US" dirty="0"/>
              <a:t>Here, it translates based on the segment table.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6B3530-3D66-4041-AE5D-522BBD658D12}"/>
              </a:ext>
            </a:extLst>
          </p:cNvPr>
          <p:cNvGrpSpPr/>
          <p:nvPr/>
        </p:nvGrpSpPr>
        <p:grpSpPr>
          <a:xfrm>
            <a:off x="5577023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104591-5F50-4B75-9408-7BDBB51AF0E8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53C8D2C-D3BE-4D2A-8BB6-AF56E9C0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pic>
        <p:nvPicPr>
          <p:cNvPr id="19" name="Picture 18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C7253D33-C107-48CB-815F-0DB3FE2B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30" y="1540641"/>
            <a:ext cx="779638" cy="14422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7A313F-FD38-46AC-8403-8B87ABB2B339}"/>
              </a:ext>
            </a:extLst>
          </p:cNvPr>
          <p:cNvSpPr txBox="1"/>
          <p:nvPr/>
        </p:nvSpPr>
        <p:spPr>
          <a:xfrm>
            <a:off x="6083288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DBF6F6-C3B5-4DE0-8299-67D38CBBB1C3}"/>
              </a:ext>
            </a:extLst>
          </p:cNvPr>
          <p:cNvSpPr txBox="1"/>
          <p:nvPr/>
        </p:nvSpPr>
        <p:spPr>
          <a:xfrm>
            <a:off x="5589970" y="2943011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graphicFrame>
        <p:nvGraphicFramePr>
          <p:cNvPr id="22" name="Table 14">
            <a:extLst>
              <a:ext uri="{FF2B5EF4-FFF2-40B4-BE49-F238E27FC236}">
                <a16:creationId xmlns:a16="http://schemas.microsoft.com/office/drawing/2014/main" id="{612A85B9-5596-422E-A68D-9CA5779A2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03589"/>
              </p:ext>
            </p:extLst>
          </p:nvPr>
        </p:nvGraphicFramePr>
        <p:xfrm>
          <a:off x="1220229" y="3493147"/>
          <a:ext cx="3080046" cy="15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08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1261956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1026682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65CF637-2D99-4A38-98E5-5A90F3CFA9D7}"/>
              </a:ext>
            </a:extLst>
          </p:cNvPr>
          <p:cNvSpPr txBox="1"/>
          <p:nvPr/>
        </p:nvSpPr>
        <p:spPr>
          <a:xfrm>
            <a:off x="1941057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05F7887-5734-40D0-89D2-AABFFBC6B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7664" y="4389791"/>
            <a:ext cx="2147232" cy="4677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9C0FAF-7BB3-43F8-86F4-7591134199B1}"/>
              </a:ext>
            </a:extLst>
          </p:cNvPr>
          <p:cNvSpPr txBox="1"/>
          <p:nvPr/>
        </p:nvSpPr>
        <p:spPr>
          <a:xfrm>
            <a:off x="7592187" y="4916988"/>
            <a:ext cx="228537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784BAFC0-96DD-48F4-AD09-75FB4F0C9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2557A851-2C1B-406C-84D9-372B56D9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50" name="Rectangle 2" descr="Wide upward diagonal">
            <a:extLst>
              <a:ext uri="{FF2B5EF4-FFF2-40B4-BE49-F238E27FC236}">
                <a16:creationId xmlns:a16="http://schemas.microsoft.com/office/drawing/2014/main" id="{7C5B79D3-57DC-4551-A999-F8FCDCCB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502AD2-3554-4730-B752-DFFE3D0C5E6C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719DA4-EE62-4F15-98EE-6B24E295C07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F231199-D785-48F5-B861-8A53F3B5ED84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3D2C5B1-338F-4695-9AF5-F7A531F30271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1D105A-24FD-41DB-8F21-043182076994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0656A2-152F-4807-BE05-419E430566E3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EF83622-C4BC-4E27-A725-C110386767A6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7595A8-DAF0-45A8-B9BA-15FE6C84EF17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38BD50-36F5-4E17-A18E-25D472CDA9BC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273B18-C113-4E26-8486-70231D6F676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7951B29-5B9F-41E6-BB9C-E558FDC188E3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6BACC4-0DB4-44B4-959C-2997E58C04D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434A8DC-C1DE-4188-A029-AED4AF40088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4AD481-3534-4F8C-A81D-3FCC88212AB4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3C7071-E1EF-4638-B6D2-DBA609584C73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C42E312-707E-4933-A5BF-C26BDB93E7F1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FAD97FE-F3B4-4D25-8759-8BF9BBE52248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DC8A2F-2D1C-47ED-A508-7B56C50A74AF}"/>
              </a:ext>
            </a:extLst>
          </p:cNvPr>
          <p:cNvSpPr/>
          <p:nvPr/>
        </p:nvSpPr>
        <p:spPr>
          <a:xfrm>
            <a:off x="8302373" y="1873684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D2734F9F-1542-4E83-9301-01CB5B5A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C65E7B-4CA8-4B76-A081-2B5DD806DA94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A8C1ED5-5688-4682-8D87-9E62C1F392F5}"/>
              </a:ext>
            </a:extLst>
          </p:cNvPr>
          <p:cNvSpPr txBox="1"/>
          <p:nvPr/>
        </p:nvSpPr>
        <p:spPr>
          <a:xfrm>
            <a:off x="9147432" y="18053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Segment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0E52BD-C660-4DFD-812A-6DA96F568327}"/>
              </a:ext>
            </a:extLst>
          </p:cNvPr>
          <p:cNvSpPr txBox="1"/>
          <p:nvPr/>
        </p:nvSpPr>
        <p:spPr>
          <a:xfrm>
            <a:off x="9147432" y="27344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Segment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697CFB-4CE4-4478-A7C0-A6706EF44626}"/>
              </a:ext>
            </a:extLst>
          </p:cNvPr>
          <p:cNvSpPr/>
          <p:nvPr/>
        </p:nvSpPr>
        <p:spPr>
          <a:xfrm>
            <a:off x="5896698" y="3461281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</p:spTree>
    <p:extLst>
      <p:ext uri="{BB962C8B-B14F-4D97-AF65-F5344CB8AC3E}">
        <p14:creationId xmlns:p14="http://schemas.microsoft.com/office/powerpoint/2010/main" val="1471282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8" grpId="0" animBg="1"/>
      <p:bldP spid="70" grpId="0" animBg="1"/>
      <p:bldP spid="71" grpId="0"/>
      <p:bldP spid="72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ACF6B8F-67F7-498A-9909-3A6F0DDD565B}"/>
              </a:ext>
            </a:extLst>
          </p:cNvPr>
          <p:cNvGrpSpPr/>
          <p:nvPr/>
        </p:nvGrpSpPr>
        <p:grpSpPr>
          <a:xfrm>
            <a:off x="3662259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6504B04-9B5B-4DC8-9C87-A9D55E370E3C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A9FC84A-CB20-4B61-A2CA-DC01FE6C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4567A5-E1FA-41A9-85DE-DA53C85CCDC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383035" y="2864219"/>
            <a:ext cx="1592099" cy="376760"/>
          </a:xfrm>
          <a:prstGeom prst="bentConnector2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the Code Segment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590" y="869076"/>
            <a:ext cx="3444408" cy="2248533"/>
          </a:xfrm>
        </p:spPr>
        <p:txBody>
          <a:bodyPr>
            <a:normAutofit/>
          </a:bodyPr>
          <a:lstStyle/>
          <a:p>
            <a:r>
              <a:rPr lang="en-US" dirty="0"/>
              <a:t>The MMU translates addresses by looking up the segment index and adding the base to the given offset.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8302373" y="1866126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5" name="Picture 5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5008B763-E345-4216-AF84-89215488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1" y="1556494"/>
            <a:ext cx="1090668" cy="20176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08B1FFE-6A34-462E-A738-D4ECFBAD5BE5}"/>
              </a:ext>
            </a:extLst>
          </p:cNvPr>
          <p:cNvSpPr txBox="1"/>
          <p:nvPr/>
        </p:nvSpPr>
        <p:spPr>
          <a:xfrm>
            <a:off x="4168524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5EB569-DBDE-42C2-AFD0-D78444384F04}"/>
              </a:ext>
            </a:extLst>
          </p:cNvPr>
          <p:cNvSpPr txBox="1"/>
          <p:nvPr/>
        </p:nvSpPr>
        <p:spPr>
          <a:xfrm>
            <a:off x="5271301" y="2907714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load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80C07A54-E921-4D5B-B7A4-1B6DEDAD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110" y="3255492"/>
            <a:ext cx="18004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 0x00:1040</a:t>
            </a:r>
            <a:endParaRPr lang="en-US" sz="110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3DE96D-4B32-4526-8AA4-B53CC689760E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7353741" y="1696357"/>
            <a:ext cx="457498" cy="1214712"/>
          </a:xfrm>
          <a:prstGeom prst="bentConnector2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>
            <a:extLst>
              <a:ext uri="{FF2B5EF4-FFF2-40B4-BE49-F238E27FC236}">
                <a16:creationId xmlns:a16="http://schemas.microsoft.com/office/drawing/2014/main" id="{FE07C8A9-67E9-4144-A37E-61CE404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93" y="1709026"/>
            <a:ext cx="180049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Physical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0x7fde1040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C6A66C-EE0F-41F5-9E2E-6FB4004DC492}"/>
              </a:ext>
            </a:extLst>
          </p:cNvPr>
          <p:cNvSpPr/>
          <p:nvPr/>
        </p:nvSpPr>
        <p:spPr>
          <a:xfrm>
            <a:off x="8299813" y="2048210"/>
            <a:ext cx="815678" cy="6938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646FE3-380B-41D5-A3BF-8BA390289B7B}"/>
              </a:ext>
            </a:extLst>
          </p:cNvPr>
          <p:cNvSpPr txBox="1"/>
          <p:nvPr/>
        </p:nvSpPr>
        <p:spPr>
          <a:xfrm>
            <a:off x="3675206" y="3516542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493B3-C54B-499F-B38A-F57F02D4C507}"/>
              </a:ext>
            </a:extLst>
          </p:cNvPr>
          <p:cNvSpPr/>
          <p:nvPr/>
        </p:nvSpPr>
        <p:spPr>
          <a:xfrm>
            <a:off x="6447383" y="2532462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A76F8AE-C2C4-4DAF-B84F-5E094C97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98420"/>
              </p:ext>
            </p:extLst>
          </p:nvPr>
        </p:nvGraphicFramePr>
        <p:xfrm>
          <a:off x="178651" y="3493147"/>
          <a:ext cx="3080046" cy="15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08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1261956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1026682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48F7EDF3-AE98-4227-A54F-77BAD3A11E7C}"/>
              </a:ext>
            </a:extLst>
          </p:cNvPr>
          <p:cNvSpPr txBox="1"/>
          <p:nvPr/>
        </p:nvSpPr>
        <p:spPr>
          <a:xfrm>
            <a:off x="899479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233477-7235-483D-B2D7-FB592E9A8438}"/>
              </a:ext>
            </a:extLst>
          </p:cNvPr>
          <p:cNvSpPr/>
          <p:nvPr/>
        </p:nvSpPr>
        <p:spPr>
          <a:xfrm>
            <a:off x="161541" y="4035425"/>
            <a:ext cx="3114395" cy="345744"/>
          </a:xfrm>
          <a:prstGeom prst="rect">
            <a:avLst/>
          </a:prstGeom>
          <a:noFill/>
          <a:ln w="38100">
            <a:solidFill>
              <a:srgbClr val="DD3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2141B5-6BEF-4DFB-98FF-060961ABE8E4}"/>
              </a:ext>
            </a:extLst>
          </p:cNvPr>
          <p:cNvSpPr/>
          <p:nvPr/>
        </p:nvSpPr>
        <p:spPr>
          <a:xfrm>
            <a:off x="128589" y="4005263"/>
            <a:ext cx="3183730" cy="407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85A4F4-8546-437E-922D-149437BDBB60}"/>
              </a:ext>
            </a:extLst>
          </p:cNvPr>
          <p:cNvSpPr txBox="1"/>
          <p:nvPr/>
        </p:nvSpPr>
        <p:spPr>
          <a:xfrm>
            <a:off x="5329696" y="1411450"/>
            <a:ext cx="2967558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0x7fde0000 + 0x1040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359A00-4E92-43A3-A621-D60D759EDA2A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665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1" grpId="0"/>
      <p:bldP spid="82" grpId="0"/>
      <p:bldP spid="93" grpId="0"/>
      <p:bldP spid="94" grpId="0" animBg="1"/>
      <p:bldP spid="66" grpId="0" animBg="1"/>
      <p:bldP spid="74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ACF6B8F-67F7-498A-9909-3A6F0DDD565B}"/>
              </a:ext>
            </a:extLst>
          </p:cNvPr>
          <p:cNvGrpSpPr/>
          <p:nvPr/>
        </p:nvGrpSpPr>
        <p:grpSpPr>
          <a:xfrm>
            <a:off x="3662259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6504B04-9B5B-4DC8-9C87-A9D55E370E3C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A9FC84A-CB20-4B61-A2CA-DC01FE6C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4567A5-E1FA-41A9-85DE-DA53C85CCDC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383035" y="2864219"/>
            <a:ext cx="1592099" cy="376760"/>
          </a:xfrm>
          <a:prstGeom prst="bentConnector2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the Data Segment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590" y="869076"/>
            <a:ext cx="3444408" cy="2248533"/>
          </a:xfrm>
        </p:spPr>
        <p:txBody>
          <a:bodyPr>
            <a:normAutofit/>
          </a:bodyPr>
          <a:lstStyle/>
          <a:p>
            <a:r>
              <a:rPr lang="en-US" dirty="0"/>
              <a:t>The same offset might refer to a different physical address depending on the index and the table.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8302373" y="1865826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5" name="Picture 5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5008B763-E345-4216-AF84-89215488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1" y="1556494"/>
            <a:ext cx="1090668" cy="20176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08B1FFE-6A34-462E-A738-D4ECFBAD5BE5}"/>
              </a:ext>
            </a:extLst>
          </p:cNvPr>
          <p:cNvSpPr txBox="1"/>
          <p:nvPr/>
        </p:nvSpPr>
        <p:spPr>
          <a:xfrm>
            <a:off x="4168524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5EB569-DBDE-42C2-AFD0-D78444384F04}"/>
              </a:ext>
            </a:extLst>
          </p:cNvPr>
          <p:cNvSpPr txBox="1"/>
          <p:nvPr/>
        </p:nvSpPr>
        <p:spPr>
          <a:xfrm>
            <a:off x="5271301" y="2907714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load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80C07A54-E921-4D5B-B7A4-1B6DEDAD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110" y="3255492"/>
            <a:ext cx="18004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 0x01:1040</a:t>
            </a:r>
            <a:endParaRPr lang="en-US" sz="110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3DE96D-4B32-4526-8AA4-B53CC689760E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H="1">
            <a:off x="7316024" y="2191572"/>
            <a:ext cx="559988" cy="1241769"/>
          </a:xfrm>
          <a:prstGeom prst="bentConnector4">
            <a:avLst>
              <a:gd name="adj1" fmla="val -40822"/>
              <a:gd name="adj2" fmla="val 71250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>
            <a:extLst>
              <a:ext uri="{FF2B5EF4-FFF2-40B4-BE49-F238E27FC236}">
                <a16:creationId xmlns:a16="http://schemas.microsoft.com/office/drawing/2014/main" id="{FE07C8A9-67E9-4144-A37E-61CE404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93" y="2709570"/>
            <a:ext cx="180049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Physical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</a:t>
            </a:r>
            <a:r>
              <a:rPr lang="en-US" sz="1200" b="1" dirty="0">
                <a:latin typeface="Inconsolata" panose="020B0609030003000000" pitchFamily="49" charset="0"/>
              </a:rPr>
              <a:t>23fa</a:t>
            </a: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1040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646FE3-380B-41D5-A3BF-8BA390289B7B}"/>
              </a:ext>
            </a:extLst>
          </p:cNvPr>
          <p:cNvSpPr txBox="1"/>
          <p:nvPr/>
        </p:nvSpPr>
        <p:spPr>
          <a:xfrm>
            <a:off x="3675206" y="3516542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493B3-C54B-499F-B38A-F57F02D4C507}"/>
              </a:ext>
            </a:extLst>
          </p:cNvPr>
          <p:cNvSpPr/>
          <p:nvPr/>
        </p:nvSpPr>
        <p:spPr>
          <a:xfrm>
            <a:off x="6447383" y="2532462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A76F8AE-C2C4-4DAF-B84F-5E094C97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55612"/>
              </p:ext>
            </p:extLst>
          </p:nvPr>
        </p:nvGraphicFramePr>
        <p:xfrm>
          <a:off x="178651" y="3493147"/>
          <a:ext cx="3080046" cy="15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08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1261956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1026682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48F7EDF3-AE98-4227-A54F-77BAD3A11E7C}"/>
              </a:ext>
            </a:extLst>
          </p:cNvPr>
          <p:cNvSpPr txBox="1"/>
          <p:nvPr/>
        </p:nvSpPr>
        <p:spPr>
          <a:xfrm>
            <a:off x="899479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233477-7235-483D-B2D7-FB592E9A8438}"/>
              </a:ext>
            </a:extLst>
          </p:cNvPr>
          <p:cNvSpPr/>
          <p:nvPr/>
        </p:nvSpPr>
        <p:spPr>
          <a:xfrm>
            <a:off x="161541" y="4346575"/>
            <a:ext cx="3114395" cy="345744"/>
          </a:xfrm>
          <a:prstGeom prst="rect">
            <a:avLst/>
          </a:prstGeom>
          <a:noFill/>
          <a:ln w="38100">
            <a:solidFill>
              <a:srgbClr val="DD3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2141B5-6BEF-4DFB-98FF-060961ABE8E4}"/>
              </a:ext>
            </a:extLst>
          </p:cNvPr>
          <p:cNvSpPr/>
          <p:nvPr/>
        </p:nvSpPr>
        <p:spPr>
          <a:xfrm>
            <a:off x="128589" y="4316413"/>
            <a:ext cx="3183730" cy="407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85A4F4-8546-437E-922D-149437BDBB60}"/>
              </a:ext>
            </a:extLst>
          </p:cNvPr>
          <p:cNvSpPr txBox="1"/>
          <p:nvPr/>
        </p:nvSpPr>
        <p:spPr>
          <a:xfrm>
            <a:off x="5329696" y="1411450"/>
            <a:ext cx="296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23fa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0000 + 0x1040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359A00-4E92-43A3-A621-D60D759EDA2A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C6A66C-EE0F-41F5-9E2E-6FB4004DC492}"/>
              </a:ext>
            </a:extLst>
          </p:cNvPr>
          <p:cNvSpPr/>
          <p:nvPr/>
        </p:nvSpPr>
        <p:spPr>
          <a:xfrm>
            <a:off x="8299813" y="3060937"/>
            <a:ext cx="815678" cy="6938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1" grpId="0"/>
      <p:bldP spid="82" grpId="0"/>
      <p:bldP spid="93" grpId="0"/>
      <p:bldP spid="66" grpId="0" animBg="1"/>
      <p:bldP spid="74" grpId="0" animBg="1"/>
      <p:bldP spid="75" grpId="0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ACF6B8F-67F7-498A-9909-3A6F0DDD565B}"/>
              </a:ext>
            </a:extLst>
          </p:cNvPr>
          <p:cNvGrpSpPr/>
          <p:nvPr/>
        </p:nvGrpSpPr>
        <p:grpSpPr>
          <a:xfrm>
            <a:off x="3662259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6504B04-9B5B-4DC8-9C87-A9D55E370E3C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A9FC84A-CB20-4B61-A2CA-DC01FE6C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4567A5-E1FA-41A9-85DE-DA53C85CCDC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383035" y="2864219"/>
            <a:ext cx="1592099" cy="376760"/>
          </a:xfrm>
          <a:prstGeom prst="bentConnector2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Addressing… nothing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590" y="869076"/>
            <a:ext cx="3444408" cy="2248533"/>
          </a:xfrm>
        </p:spPr>
        <p:txBody>
          <a:bodyPr>
            <a:normAutofit/>
          </a:bodyPr>
          <a:lstStyle/>
          <a:p>
            <a:r>
              <a:rPr lang="en-US" dirty="0"/>
              <a:t>However, if the MMU cannot translate an address, it will fault.</a:t>
            </a:r>
          </a:p>
          <a:p>
            <a:endParaRPr lang="en-US" dirty="0"/>
          </a:p>
          <a:p>
            <a:r>
              <a:rPr lang="en-US" dirty="0"/>
              <a:t>This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segmentation fault</a:t>
            </a:r>
            <a:r>
              <a:rPr lang="en-US" dirty="0"/>
              <a:t>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8302373" y="1866274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5" name="Picture 5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5008B763-E345-4216-AF84-89215488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1" y="1556494"/>
            <a:ext cx="1090668" cy="20176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08B1FFE-6A34-462E-A738-D4ECFBAD5BE5}"/>
              </a:ext>
            </a:extLst>
          </p:cNvPr>
          <p:cNvSpPr txBox="1"/>
          <p:nvPr/>
        </p:nvSpPr>
        <p:spPr>
          <a:xfrm>
            <a:off x="4168524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5EB569-DBDE-42C2-AFD0-D78444384F04}"/>
              </a:ext>
            </a:extLst>
          </p:cNvPr>
          <p:cNvSpPr txBox="1"/>
          <p:nvPr/>
        </p:nvSpPr>
        <p:spPr>
          <a:xfrm>
            <a:off x="5271301" y="2907714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load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80C07A54-E921-4D5B-B7A4-1B6DEDAD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110" y="3255492"/>
            <a:ext cx="18004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 0x01:4100</a:t>
            </a:r>
            <a:endParaRPr lang="en-US" sz="110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3DE96D-4B32-4526-8AA4-B53CC689760E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H="1">
            <a:off x="7544621" y="1962974"/>
            <a:ext cx="121841" cy="1260816"/>
          </a:xfrm>
          <a:prstGeom prst="bentConnector4">
            <a:avLst>
              <a:gd name="adj1" fmla="val -187622"/>
              <a:gd name="adj2" fmla="val 70929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>
            <a:extLst>
              <a:ext uri="{FF2B5EF4-FFF2-40B4-BE49-F238E27FC236}">
                <a16:creationId xmlns:a16="http://schemas.microsoft.com/office/drawing/2014/main" id="{FE07C8A9-67E9-4144-A37E-61CE404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93" y="2277362"/>
            <a:ext cx="180049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Physical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200" b="1" dirty="0">
                <a:solidFill>
                  <a:srgbClr val="FF0000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(invalid)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646FE3-380B-41D5-A3BF-8BA390289B7B}"/>
              </a:ext>
            </a:extLst>
          </p:cNvPr>
          <p:cNvSpPr txBox="1"/>
          <p:nvPr/>
        </p:nvSpPr>
        <p:spPr>
          <a:xfrm>
            <a:off x="3675206" y="3516542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493B3-C54B-499F-B38A-F57F02D4C507}"/>
              </a:ext>
            </a:extLst>
          </p:cNvPr>
          <p:cNvSpPr/>
          <p:nvPr/>
        </p:nvSpPr>
        <p:spPr>
          <a:xfrm>
            <a:off x="6447383" y="2532462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A76F8AE-C2C4-4DAF-B84F-5E094C97D89E}"/>
              </a:ext>
            </a:extLst>
          </p:cNvPr>
          <p:cNvGraphicFramePr>
            <a:graphicFrameLocks noGrp="1"/>
          </p:cNvGraphicFramePr>
          <p:nvPr/>
        </p:nvGraphicFramePr>
        <p:xfrm>
          <a:off x="178651" y="3493147"/>
          <a:ext cx="3080046" cy="15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08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1261956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1026682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48F7EDF3-AE98-4227-A54F-77BAD3A11E7C}"/>
              </a:ext>
            </a:extLst>
          </p:cNvPr>
          <p:cNvSpPr txBox="1"/>
          <p:nvPr/>
        </p:nvSpPr>
        <p:spPr>
          <a:xfrm>
            <a:off x="899479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233477-7235-483D-B2D7-FB592E9A8438}"/>
              </a:ext>
            </a:extLst>
          </p:cNvPr>
          <p:cNvSpPr/>
          <p:nvPr/>
        </p:nvSpPr>
        <p:spPr>
          <a:xfrm>
            <a:off x="161541" y="4346575"/>
            <a:ext cx="3114395" cy="345744"/>
          </a:xfrm>
          <a:prstGeom prst="rect">
            <a:avLst/>
          </a:prstGeom>
          <a:noFill/>
          <a:ln w="38100">
            <a:solidFill>
              <a:srgbClr val="DD3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2141B5-6BEF-4DFB-98FF-060961ABE8E4}"/>
              </a:ext>
            </a:extLst>
          </p:cNvPr>
          <p:cNvSpPr/>
          <p:nvPr/>
        </p:nvSpPr>
        <p:spPr>
          <a:xfrm>
            <a:off x="128589" y="4316413"/>
            <a:ext cx="3183730" cy="407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85A4F4-8546-437E-922D-149437BDBB60}"/>
              </a:ext>
            </a:extLst>
          </p:cNvPr>
          <p:cNvSpPr txBox="1"/>
          <p:nvPr/>
        </p:nvSpPr>
        <p:spPr>
          <a:xfrm>
            <a:off x="5329696" y="1411450"/>
            <a:ext cx="2967558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23fa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0000 + 0x4100</a:t>
            </a:r>
          </a:p>
          <a:p>
            <a:pPr algn="ctr"/>
            <a:r>
              <a:rPr lang="en-US" sz="1556" dirty="0">
                <a:solidFill>
                  <a:srgbClr val="FF000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= 0x23fa4100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359A00-4E92-43A3-A621-D60D759EDA2A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C6A66C-EE0F-41F5-9E2E-6FB4004DC492}"/>
              </a:ext>
            </a:extLst>
          </p:cNvPr>
          <p:cNvSpPr/>
          <p:nvPr/>
        </p:nvSpPr>
        <p:spPr>
          <a:xfrm>
            <a:off x="8299813" y="2629449"/>
            <a:ext cx="815678" cy="69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4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1" grpId="0"/>
      <p:bldP spid="82" grpId="0"/>
      <p:bldP spid="93" grpId="0"/>
      <p:bldP spid="66" grpId="0" animBg="1"/>
      <p:bldP spid="74" grpId="0" animBg="1"/>
      <p:bldP spid="75" grpId="0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ACF6B8F-67F7-498A-9909-3A6F0DDD565B}"/>
              </a:ext>
            </a:extLst>
          </p:cNvPr>
          <p:cNvGrpSpPr/>
          <p:nvPr/>
        </p:nvGrpSpPr>
        <p:grpSpPr>
          <a:xfrm>
            <a:off x="3662259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6504B04-9B5B-4DC8-9C87-A9D55E370E3C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A9FC84A-CB20-4B61-A2CA-DC01FE6C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4567A5-E1FA-41A9-85DE-DA53C85CCDC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383035" y="2864219"/>
            <a:ext cx="1592099" cy="376760"/>
          </a:xfrm>
          <a:prstGeom prst="bentConnector2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Addressing… out of range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590" y="869076"/>
            <a:ext cx="3444408" cy="2281726"/>
          </a:xfrm>
        </p:spPr>
        <p:txBody>
          <a:bodyPr>
            <a:normAutofit/>
          </a:bodyPr>
          <a:lstStyle/>
          <a:p>
            <a:r>
              <a:rPr lang="en-US" sz="2000" dirty="0"/>
              <a:t>This is true even if the address calculation results in an address that is allocated to another segment.</a:t>
            </a:r>
          </a:p>
          <a:p>
            <a:r>
              <a:rPr lang="en-US" sz="2000" dirty="0"/>
              <a:t>Fault: It goes beyond the size of the segment.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8302373" y="1866015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5" name="Picture 5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5008B763-E345-4216-AF84-89215488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1" y="1556494"/>
            <a:ext cx="1090668" cy="20176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08B1FFE-6A34-462E-A738-D4ECFBAD5BE5}"/>
              </a:ext>
            </a:extLst>
          </p:cNvPr>
          <p:cNvSpPr txBox="1"/>
          <p:nvPr/>
        </p:nvSpPr>
        <p:spPr>
          <a:xfrm>
            <a:off x="4168524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5EB569-DBDE-42C2-AFD0-D78444384F04}"/>
              </a:ext>
            </a:extLst>
          </p:cNvPr>
          <p:cNvSpPr txBox="1"/>
          <p:nvPr/>
        </p:nvSpPr>
        <p:spPr>
          <a:xfrm>
            <a:off x="5271301" y="2907714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load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80C07A54-E921-4D5B-B7A4-1B6DEDAD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110" y="3255492"/>
            <a:ext cx="180049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1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 0x01:5be41040</a:t>
            </a:r>
            <a:endParaRPr lang="en-US" sz="105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3DE96D-4B32-4526-8AA4-B53CC689760E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7361394" y="1696062"/>
            <a:ext cx="450140" cy="1222661"/>
          </a:xfrm>
          <a:prstGeom prst="bentConnector2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>
            <a:extLst>
              <a:ext uri="{FF2B5EF4-FFF2-40B4-BE49-F238E27FC236}">
                <a16:creationId xmlns:a16="http://schemas.microsoft.com/office/drawing/2014/main" id="{FE07C8A9-67E9-4144-A37E-61CE404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93" y="1591079"/>
            <a:ext cx="1800493" cy="892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Physical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200" b="1" dirty="0">
                <a:solidFill>
                  <a:srgbClr val="FF0000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(still</a:t>
            </a:r>
            <a:br>
              <a:rPr lang="en-US" sz="1200" b="1" dirty="0">
                <a:solidFill>
                  <a:srgbClr val="FF0000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200" b="1" dirty="0">
                <a:solidFill>
                  <a:srgbClr val="FF0000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invalid)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646FE3-380B-41D5-A3BF-8BA390289B7B}"/>
              </a:ext>
            </a:extLst>
          </p:cNvPr>
          <p:cNvSpPr txBox="1"/>
          <p:nvPr/>
        </p:nvSpPr>
        <p:spPr>
          <a:xfrm>
            <a:off x="3675206" y="3516542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493B3-C54B-499F-B38A-F57F02D4C507}"/>
              </a:ext>
            </a:extLst>
          </p:cNvPr>
          <p:cNvSpPr/>
          <p:nvPr/>
        </p:nvSpPr>
        <p:spPr>
          <a:xfrm>
            <a:off x="6447383" y="2532462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A76F8AE-C2C4-4DAF-B84F-5E094C97D89E}"/>
              </a:ext>
            </a:extLst>
          </p:cNvPr>
          <p:cNvGraphicFramePr>
            <a:graphicFrameLocks noGrp="1"/>
          </p:cNvGraphicFramePr>
          <p:nvPr/>
        </p:nvGraphicFramePr>
        <p:xfrm>
          <a:off x="178651" y="3493147"/>
          <a:ext cx="3080046" cy="15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08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1261956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1026682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48F7EDF3-AE98-4227-A54F-77BAD3A11E7C}"/>
              </a:ext>
            </a:extLst>
          </p:cNvPr>
          <p:cNvSpPr txBox="1"/>
          <p:nvPr/>
        </p:nvSpPr>
        <p:spPr>
          <a:xfrm>
            <a:off x="899479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233477-7235-483D-B2D7-FB592E9A8438}"/>
              </a:ext>
            </a:extLst>
          </p:cNvPr>
          <p:cNvSpPr/>
          <p:nvPr/>
        </p:nvSpPr>
        <p:spPr>
          <a:xfrm>
            <a:off x="161541" y="4346575"/>
            <a:ext cx="3114395" cy="345744"/>
          </a:xfrm>
          <a:prstGeom prst="rect">
            <a:avLst/>
          </a:prstGeom>
          <a:noFill/>
          <a:ln w="38100">
            <a:solidFill>
              <a:srgbClr val="DD3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2141B5-6BEF-4DFB-98FF-060961ABE8E4}"/>
              </a:ext>
            </a:extLst>
          </p:cNvPr>
          <p:cNvSpPr/>
          <p:nvPr/>
        </p:nvSpPr>
        <p:spPr>
          <a:xfrm>
            <a:off x="128589" y="4316413"/>
            <a:ext cx="3183730" cy="407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85A4F4-8546-437E-922D-149437BDBB60}"/>
              </a:ext>
            </a:extLst>
          </p:cNvPr>
          <p:cNvSpPr txBox="1"/>
          <p:nvPr/>
        </p:nvSpPr>
        <p:spPr>
          <a:xfrm>
            <a:off x="5329696" y="1411450"/>
            <a:ext cx="2967558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23fa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0000 + 0x5be41040</a:t>
            </a:r>
            <a:b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1556" dirty="0">
                <a:solidFill>
                  <a:srgbClr val="FF000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= 0x7fde1040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359A00-4E92-43A3-A621-D60D759EDA2A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C6A66C-EE0F-41F5-9E2E-6FB4004DC492}"/>
              </a:ext>
            </a:extLst>
          </p:cNvPr>
          <p:cNvSpPr/>
          <p:nvPr/>
        </p:nvSpPr>
        <p:spPr>
          <a:xfrm>
            <a:off x="8299813" y="2048966"/>
            <a:ext cx="815678" cy="69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1" grpId="0"/>
      <p:bldP spid="82" grpId="0"/>
      <p:bldP spid="93" grpId="0"/>
      <p:bldP spid="66" grpId="0" animBg="1"/>
      <p:bldP spid="74" grpId="0" animBg="1"/>
      <p:bldP spid="75" grpId="0"/>
      <p:bldP spid="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BB3F-F445-4688-A48E-6DB1CFD5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It’s for your </a:t>
            </a:r>
            <a:r>
              <a:rPr lang="en-US" dirty="0" err="1"/>
              <a:t>pwn</a:t>
            </a:r>
            <a:r>
              <a:rPr lang="en-US" dirty="0"/>
              <a:t> protection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51FE1-CFC5-427F-8C06-81E8643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930C9-D7C2-4EB9-AC5E-6C878E216C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657371"/>
          </a:xfrm>
        </p:spPr>
        <p:txBody>
          <a:bodyPr>
            <a:normAutofit/>
          </a:bodyPr>
          <a:lstStyle/>
          <a:p>
            <a:r>
              <a:rPr lang="en-US" dirty="0"/>
              <a:t>The lie only operates if processes cannot see each other.</a:t>
            </a:r>
          </a:p>
          <a:p>
            <a:pPr lvl="1"/>
            <a:r>
              <a:rPr lang="en-US" dirty="0"/>
              <a:t>It’s not just about address spaces not overlapping…</a:t>
            </a:r>
          </a:p>
          <a:p>
            <a:pPr lvl="1"/>
            <a:r>
              <a:rPr lang="en-US" dirty="0"/>
              <a:t>It is also for security purposes!</a:t>
            </a:r>
          </a:p>
          <a:p>
            <a:pPr lvl="1"/>
            <a:endParaRPr lang="en-US" dirty="0"/>
          </a:p>
          <a:p>
            <a:r>
              <a:rPr lang="en-US" dirty="0"/>
              <a:t>You don’t want your login process to be snooped on by another.</a:t>
            </a:r>
          </a:p>
          <a:p>
            <a:endParaRPr lang="en-US" dirty="0"/>
          </a:p>
          <a:p>
            <a:r>
              <a:rPr lang="en-US" dirty="0"/>
              <a:t>Yet, also, you don’t want your own program to do ridiculous things it should not do!</a:t>
            </a:r>
          </a:p>
          <a:p>
            <a:pPr lvl="1"/>
            <a:r>
              <a:rPr lang="en-US" dirty="0"/>
              <a:t>Should your program be able to write to constant values?</a:t>
            </a:r>
          </a:p>
          <a:p>
            <a:pPr lvl="1"/>
            <a:r>
              <a:rPr lang="en-US" dirty="0"/>
              <a:t>Should your program be able to execute instructions in the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.data </a:t>
            </a:r>
            <a:r>
              <a:rPr lang="en-US" dirty="0"/>
              <a:t>segment?</a:t>
            </a:r>
          </a:p>
          <a:p>
            <a:pPr lvl="1"/>
            <a:endParaRPr lang="en-US" dirty="0"/>
          </a:p>
          <a:p>
            <a:r>
              <a:rPr lang="en-US" dirty="0"/>
              <a:t>Virtual memory generally also has ways to arbitrate access.</a:t>
            </a:r>
          </a:p>
        </p:txBody>
      </p:sp>
    </p:spTree>
    <p:extLst>
      <p:ext uri="{BB962C8B-B14F-4D97-AF65-F5344CB8AC3E}">
        <p14:creationId xmlns:p14="http://schemas.microsoft.com/office/powerpoint/2010/main" val="127070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E2C4-F497-4348-AE2D-BA629E1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Amending to add access control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7D798-371D-40FE-A42C-FBA65774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F586E-F6F5-456F-A5DE-1B48B2A415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28675"/>
            <a:ext cx="5169850" cy="23385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MMU can also arbitrate access to the segments by adding access control to the segment table.</a:t>
            </a:r>
          </a:p>
          <a:p>
            <a:r>
              <a:rPr lang="en-US" dirty="0"/>
              <a:t>Here, a</a:t>
            </a:r>
            <a:r>
              <a:rPr lang="en-US" dirty="0">
                <a:latin typeface="Inconsolata" panose="020B0609030003000000" pitchFamily="49" charset="0"/>
              </a:rPr>
              <a:t> 1 </a:t>
            </a:r>
            <a:r>
              <a:rPr lang="en-US" dirty="0"/>
              <a:t>in the table denotes the action is allowed.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W: </a:t>
            </a:r>
            <a:r>
              <a:rPr lang="en-US" dirty="0"/>
              <a:t>Writes allowed.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X: </a:t>
            </a:r>
            <a:r>
              <a:rPr lang="en-US" dirty="0"/>
              <a:t>Can be executed.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6B3530-3D66-4041-AE5D-522BBD658D12}"/>
              </a:ext>
            </a:extLst>
          </p:cNvPr>
          <p:cNvGrpSpPr/>
          <p:nvPr/>
        </p:nvGrpSpPr>
        <p:grpSpPr>
          <a:xfrm>
            <a:off x="5577023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104591-5F50-4B75-9408-7BDBB51AF0E8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53C8D2C-D3BE-4D2A-8BB6-AF56E9C0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pic>
        <p:nvPicPr>
          <p:cNvPr id="19" name="Picture 18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C7253D33-C107-48CB-815F-0DB3FE2B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30" y="1540641"/>
            <a:ext cx="779638" cy="14422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7A313F-FD38-46AC-8403-8B87ABB2B339}"/>
              </a:ext>
            </a:extLst>
          </p:cNvPr>
          <p:cNvSpPr txBox="1"/>
          <p:nvPr/>
        </p:nvSpPr>
        <p:spPr>
          <a:xfrm>
            <a:off x="6083288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DBF6F6-C3B5-4DE0-8299-67D38CBBB1C3}"/>
              </a:ext>
            </a:extLst>
          </p:cNvPr>
          <p:cNvSpPr txBox="1"/>
          <p:nvPr/>
        </p:nvSpPr>
        <p:spPr>
          <a:xfrm>
            <a:off x="5589970" y="2943011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graphicFrame>
        <p:nvGraphicFramePr>
          <p:cNvPr id="22" name="Table 14">
            <a:extLst>
              <a:ext uri="{FF2B5EF4-FFF2-40B4-BE49-F238E27FC236}">
                <a16:creationId xmlns:a16="http://schemas.microsoft.com/office/drawing/2014/main" id="{612A85B9-5596-422E-A68D-9CA5779A2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03377"/>
              </p:ext>
            </p:extLst>
          </p:nvPr>
        </p:nvGraphicFramePr>
        <p:xfrm>
          <a:off x="1220229" y="3493147"/>
          <a:ext cx="3080046" cy="143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77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954741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3511979363"/>
                    </a:ext>
                  </a:extLst>
                </a:gridCol>
                <a:gridCol w="521651">
                  <a:extLst>
                    <a:ext uri="{9D8B030D-6E8A-4147-A177-3AD203B41FA5}">
                      <a16:colId xmlns:a16="http://schemas.microsoft.com/office/drawing/2014/main" val="3914911544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65CF637-2D99-4A38-98E5-5A90F3CFA9D7}"/>
              </a:ext>
            </a:extLst>
          </p:cNvPr>
          <p:cNvSpPr txBox="1"/>
          <p:nvPr/>
        </p:nvSpPr>
        <p:spPr>
          <a:xfrm>
            <a:off x="1941057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05F7887-5734-40D0-89D2-AABFFBC6B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7664" y="4389791"/>
            <a:ext cx="2147232" cy="4677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9C0FAF-7BB3-43F8-86F4-7591134199B1}"/>
              </a:ext>
            </a:extLst>
          </p:cNvPr>
          <p:cNvSpPr txBox="1"/>
          <p:nvPr/>
        </p:nvSpPr>
        <p:spPr>
          <a:xfrm>
            <a:off x="7592187" y="4916988"/>
            <a:ext cx="228537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784BAFC0-96DD-48F4-AD09-75FB4F0C9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2557A851-2C1B-406C-84D9-372B56D9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50" name="Rectangle 2" descr="Wide upward diagonal">
            <a:extLst>
              <a:ext uri="{FF2B5EF4-FFF2-40B4-BE49-F238E27FC236}">
                <a16:creationId xmlns:a16="http://schemas.microsoft.com/office/drawing/2014/main" id="{7C5B79D3-57DC-4551-A999-F8FCDCCB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502AD2-3554-4730-B752-DFFE3D0C5E6C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719DA4-EE62-4F15-98EE-6B24E295C07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F231199-D785-48F5-B861-8A53F3B5ED84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3D2C5B1-338F-4695-9AF5-F7A531F30271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1D105A-24FD-41DB-8F21-043182076994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0656A2-152F-4807-BE05-419E430566E3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EF83622-C4BC-4E27-A725-C110386767A6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7595A8-DAF0-45A8-B9BA-15FE6C84EF17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38BD50-36F5-4E17-A18E-25D472CDA9BC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273B18-C113-4E26-8486-70231D6F676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7951B29-5B9F-41E6-BB9C-E558FDC188E3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6BACC4-0DB4-44B4-959C-2997E58C04D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434A8DC-C1DE-4188-A029-AED4AF40088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4AD481-3534-4F8C-A81D-3FCC88212AB4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3C7071-E1EF-4638-B6D2-DBA609584C73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C42E312-707E-4933-A5BF-C26BDB93E7F1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FAD97FE-F3B4-4D25-8759-8BF9BBE52248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DC8A2F-2D1C-47ED-A508-7B56C50A74AF}"/>
              </a:ext>
            </a:extLst>
          </p:cNvPr>
          <p:cNvSpPr/>
          <p:nvPr/>
        </p:nvSpPr>
        <p:spPr>
          <a:xfrm>
            <a:off x="8302373" y="1873684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D2734F9F-1542-4E83-9301-01CB5B5A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C65E7B-4CA8-4B76-A081-2B5DD806DA94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A8C1ED5-5688-4682-8D87-9E62C1F392F5}"/>
              </a:ext>
            </a:extLst>
          </p:cNvPr>
          <p:cNvSpPr txBox="1"/>
          <p:nvPr/>
        </p:nvSpPr>
        <p:spPr>
          <a:xfrm>
            <a:off x="9147432" y="18053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Segment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0E52BD-C660-4DFD-812A-6DA96F568327}"/>
              </a:ext>
            </a:extLst>
          </p:cNvPr>
          <p:cNvSpPr txBox="1"/>
          <p:nvPr/>
        </p:nvSpPr>
        <p:spPr>
          <a:xfrm>
            <a:off x="9147432" y="27344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Segment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697CFB-4CE4-4478-A7C0-A6706EF44626}"/>
              </a:ext>
            </a:extLst>
          </p:cNvPr>
          <p:cNvSpPr/>
          <p:nvPr/>
        </p:nvSpPr>
        <p:spPr>
          <a:xfrm>
            <a:off x="5896698" y="3461281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</p:spTree>
    <p:extLst>
      <p:ext uri="{BB962C8B-B14F-4D97-AF65-F5344CB8AC3E}">
        <p14:creationId xmlns:p14="http://schemas.microsoft.com/office/powerpoint/2010/main" val="99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ACF6B8F-67F7-498A-9909-3A6F0DDD565B}"/>
              </a:ext>
            </a:extLst>
          </p:cNvPr>
          <p:cNvGrpSpPr/>
          <p:nvPr/>
        </p:nvGrpSpPr>
        <p:grpSpPr>
          <a:xfrm>
            <a:off x="3662259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6504B04-9B5B-4DC8-9C87-A9D55E370E3C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A9FC84A-CB20-4B61-A2CA-DC01FE6C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4567A5-E1FA-41A9-85DE-DA53C85CCDC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383035" y="2864219"/>
            <a:ext cx="1592099" cy="376760"/>
          </a:xfrm>
          <a:prstGeom prst="bentConnector2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to the Code Segment? NO!!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590" y="869076"/>
            <a:ext cx="3444408" cy="2248533"/>
          </a:xfrm>
        </p:spPr>
        <p:txBody>
          <a:bodyPr>
            <a:normAutofit/>
          </a:bodyPr>
          <a:lstStyle/>
          <a:p>
            <a:r>
              <a:rPr lang="en-US" dirty="0"/>
              <a:t>When the MMU decides if an action is allowed, it looks at the access control bits in the table.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8302373" y="1866126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5" name="Picture 5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5008B763-E345-4216-AF84-89215488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1" y="1556494"/>
            <a:ext cx="1090668" cy="20176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08B1FFE-6A34-462E-A738-D4ECFBAD5BE5}"/>
              </a:ext>
            </a:extLst>
          </p:cNvPr>
          <p:cNvSpPr txBox="1"/>
          <p:nvPr/>
        </p:nvSpPr>
        <p:spPr>
          <a:xfrm>
            <a:off x="4168524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5EB569-DBDE-42C2-AFD0-D78444384F04}"/>
              </a:ext>
            </a:extLst>
          </p:cNvPr>
          <p:cNvSpPr txBox="1"/>
          <p:nvPr/>
        </p:nvSpPr>
        <p:spPr>
          <a:xfrm>
            <a:off x="5311056" y="2907714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store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80C07A54-E921-4D5B-B7A4-1B6DEDAD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59" y="3255492"/>
            <a:ext cx="18004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 0x00:1040</a:t>
            </a:r>
            <a:endParaRPr lang="en-US" sz="110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3DE96D-4B32-4526-8AA4-B53CC689760E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7353741" y="1696357"/>
            <a:ext cx="457498" cy="1214712"/>
          </a:xfrm>
          <a:prstGeom prst="bentConnector2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>
            <a:extLst>
              <a:ext uri="{FF2B5EF4-FFF2-40B4-BE49-F238E27FC236}">
                <a16:creationId xmlns:a16="http://schemas.microsoft.com/office/drawing/2014/main" id="{FE07C8A9-67E9-4144-A37E-61CE404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93" y="1709026"/>
            <a:ext cx="180049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Physical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0x7fde1040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C6A66C-EE0F-41F5-9E2E-6FB4004DC492}"/>
              </a:ext>
            </a:extLst>
          </p:cNvPr>
          <p:cNvSpPr/>
          <p:nvPr/>
        </p:nvSpPr>
        <p:spPr>
          <a:xfrm>
            <a:off x="8299813" y="2048210"/>
            <a:ext cx="815678" cy="69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646FE3-380B-41D5-A3BF-8BA390289B7B}"/>
              </a:ext>
            </a:extLst>
          </p:cNvPr>
          <p:cNvSpPr txBox="1"/>
          <p:nvPr/>
        </p:nvSpPr>
        <p:spPr>
          <a:xfrm>
            <a:off x="3675206" y="3516542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493B3-C54B-499F-B38A-F57F02D4C507}"/>
              </a:ext>
            </a:extLst>
          </p:cNvPr>
          <p:cNvSpPr/>
          <p:nvPr/>
        </p:nvSpPr>
        <p:spPr>
          <a:xfrm>
            <a:off x="6447383" y="2532462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85A4F4-8546-437E-922D-149437BDBB60}"/>
              </a:ext>
            </a:extLst>
          </p:cNvPr>
          <p:cNvSpPr txBox="1"/>
          <p:nvPr/>
        </p:nvSpPr>
        <p:spPr>
          <a:xfrm>
            <a:off x="5329696" y="1411450"/>
            <a:ext cx="2967558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0x7fde0000 + 0x1040</a:t>
            </a:r>
          </a:p>
          <a:p>
            <a:pPr algn="ctr"/>
            <a:r>
              <a:rPr lang="en-US" sz="1556" dirty="0">
                <a:solidFill>
                  <a:srgbClr val="FF000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(invalid for writes)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359A00-4E92-43A3-A621-D60D759EDA2A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4" name="Table 14">
            <a:extLst>
              <a:ext uri="{FF2B5EF4-FFF2-40B4-BE49-F238E27FC236}">
                <a16:creationId xmlns:a16="http://schemas.microsoft.com/office/drawing/2014/main" id="{87388253-B9EE-47B5-8629-646B159A7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77175"/>
              </p:ext>
            </p:extLst>
          </p:nvPr>
        </p:nvGraphicFramePr>
        <p:xfrm>
          <a:off x="177609" y="3493147"/>
          <a:ext cx="3080046" cy="143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77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954741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3511979363"/>
                    </a:ext>
                  </a:extLst>
                </a:gridCol>
                <a:gridCol w="521651">
                  <a:extLst>
                    <a:ext uri="{9D8B030D-6E8A-4147-A177-3AD203B41FA5}">
                      <a16:colId xmlns:a16="http://schemas.microsoft.com/office/drawing/2014/main" val="3914911544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EF61FF0-8083-4CD4-8A1F-200E0FAEB420}"/>
              </a:ext>
            </a:extLst>
          </p:cNvPr>
          <p:cNvSpPr txBox="1"/>
          <p:nvPr/>
        </p:nvSpPr>
        <p:spPr>
          <a:xfrm>
            <a:off x="898437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233477-7235-483D-B2D7-FB592E9A8438}"/>
              </a:ext>
            </a:extLst>
          </p:cNvPr>
          <p:cNvSpPr/>
          <p:nvPr/>
        </p:nvSpPr>
        <p:spPr>
          <a:xfrm>
            <a:off x="161541" y="4003621"/>
            <a:ext cx="3114395" cy="345744"/>
          </a:xfrm>
          <a:prstGeom prst="rect">
            <a:avLst/>
          </a:prstGeom>
          <a:noFill/>
          <a:ln w="38100">
            <a:solidFill>
              <a:srgbClr val="DD3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2141B5-6BEF-4DFB-98FF-060961ABE8E4}"/>
              </a:ext>
            </a:extLst>
          </p:cNvPr>
          <p:cNvSpPr/>
          <p:nvPr/>
        </p:nvSpPr>
        <p:spPr>
          <a:xfrm>
            <a:off x="128589" y="3973459"/>
            <a:ext cx="3183730" cy="407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7250F57-9F7F-4AE3-8009-2CBAEE0CBC51}"/>
              </a:ext>
            </a:extLst>
          </p:cNvPr>
          <p:cNvSpPr/>
          <p:nvPr/>
        </p:nvSpPr>
        <p:spPr>
          <a:xfrm>
            <a:off x="2227389" y="4074811"/>
            <a:ext cx="499908" cy="2304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2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1" grpId="0"/>
      <p:bldP spid="82" grpId="0"/>
      <p:bldP spid="93" grpId="0"/>
      <p:bldP spid="94" grpId="0" animBg="1"/>
      <p:bldP spid="75" grpId="0"/>
      <p:bldP spid="66" grpId="0" animBg="1"/>
      <p:bldP spid="74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5A75-EDEF-4EB3-9CA7-E3F1646E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Virtual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1F9D0-E2C1-427C-B6A9-452B05975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just want to use this time to point out that “Virtual Reality” is an oxymoron.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D85D4-D667-48B1-9881-56E25B9A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ACF6B8F-67F7-498A-9909-3A6F0DDD565B}"/>
              </a:ext>
            </a:extLst>
          </p:cNvPr>
          <p:cNvGrpSpPr/>
          <p:nvPr/>
        </p:nvGrpSpPr>
        <p:grpSpPr>
          <a:xfrm>
            <a:off x="3662259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6504B04-9B5B-4DC8-9C87-A9D55E370E3C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A9FC84A-CB20-4B61-A2CA-DC01FE6C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4567A5-E1FA-41A9-85DE-DA53C85CCDC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383035" y="2864219"/>
            <a:ext cx="1592099" cy="376760"/>
          </a:xfrm>
          <a:prstGeom prst="bentConnector2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Executing the Data Segment? ABSOLUTELY NOT!!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590" y="721271"/>
            <a:ext cx="3444408" cy="2448588"/>
          </a:xfrm>
        </p:spPr>
        <p:txBody>
          <a:bodyPr>
            <a:normAutofit/>
          </a:bodyPr>
          <a:lstStyle/>
          <a:p>
            <a:r>
              <a:rPr lang="en-US" dirty="0"/>
              <a:t>This feature can be used to effectively prevent many buffer overflow attacks.</a:t>
            </a:r>
          </a:p>
          <a:p>
            <a:r>
              <a:rPr lang="en-US" dirty="0"/>
              <a:t>Here, you can’t execute application data.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8302373" y="1866126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5" name="Picture 5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5008B763-E345-4216-AF84-89215488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1" y="1556494"/>
            <a:ext cx="1090668" cy="20176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08B1FFE-6A34-462E-A738-D4ECFBAD5BE5}"/>
              </a:ext>
            </a:extLst>
          </p:cNvPr>
          <p:cNvSpPr txBox="1"/>
          <p:nvPr/>
        </p:nvSpPr>
        <p:spPr>
          <a:xfrm>
            <a:off x="4168524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5EB569-DBDE-42C2-AFD0-D78444384F04}"/>
              </a:ext>
            </a:extLst>
          </p:cNvPr>
          <p:cNvSpPr txBox="1"/>
          <p:nvPr/>
        </p:nvSpPr>
        <p:spPr>
          <a:xfrm>
            <a:off x="5227981" y="2931567"/>
            <a:ext cx="181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Instruction Fetch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80C07A54-E921-4D5B-B7A4-1B6DEDAD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59" y="3255492"/>
            <a:ext cx="18004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 0x01:1040</a:t>
            </a:r>
            <a:endParaRPr lang="en-US" sz="110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3DE96D-4B32-4526-8AA4-B53CC689760E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H="1">
            <a:off x="7314029" y="2193567"/>
            <a:ext cx="568724" cy="1246515"/>
          </a:xfrm>
          <a:prstGeom prst="bentConnector4">
            <a:avLst>
              <a:gd name="adj1" fmla="val -40195"/>
              <a:gd name="adj2" fmla="val 71169"/>
            </a:avLst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>
            <a:extLst>
              <a:ext uri="{FF2B5EF4-FFF2-40B4-BE49-F238E27FC236}">
                <a16:creationId xmlns:a16="http://schemas.microsoft.com/office/drawing/2014/main" id="{FE07C8A9-67E9-4144-A37E-61CE404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93" y="2701755"/>
            <a:ext cx="180049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Physical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</a:t>
            </a:r>
            <a:r>
              <a:rPr lang="en-US" sz="1200" b="1" dirty="0">
                <a:latin typeface="Inconsolata" panose="020B0609030003000000" pitchFamily="49" charset="0"/>
              </a:rPr>
              <a:t>23fa</a:t>
            </a:r>
            <a:r>
              <a:rPr lang="en-US" sz="12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1040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646FE3-380B-41D5-A3BF-8BA390289B7B}"/>
              </a:ext>
            </a:extLst>
          </p:cNvPr>
          <p:cNvSpPr txBox="1"/>
          <p:nvPr/>
        </p:nvSpPr>
        <p:spPr>
          <a:xfrm>
            <a:off x="3675206" y="3516542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493B3-C54B-499F-B38A-F57F02D4C507}"/>
              </a:ext>
            </a:extLst>
          </p:cNvPr>
          <p:cNvSpPr/>
          <p:nvPr/>
        </p:nvSpPr>
        <p:spPr>
          <a:xfrm>
            <a:off x="6447383" y="2532462"/>
            <a:ext cx="1055501" cy="33175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MMU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85A4F4-8546-437E-922D-149437BDBB60}"/>
              </a:ext>
            </a:extLst>
          </p:cNvPr>
          <p:cNvSpPr txBox="1"/>
          <p:nvPr/>
        </p:nvSpPr>
        <p:spPr>
          <a:xfrm>
            <a:off x="5329696" y="1411450"/>
            <a:ext cx="2967558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23fa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0000 + 0x1040</a:t>
            </a:r>
          </a:p>
          <a:p>
            <a:pPr algn="ctr"/>
            <a:r>
              <a:rPr lang="en-US" sz="1556" dirty="0">
                <a:solidFill>
                  <a:srgbClr val="FF000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(invalid for execution)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359A00-4E92-43A3-A621-D60D759EDA2A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4" name="Table 14">
            <a:extLst>
              <a:ext uri="{FF2B5EF4-FFF2-40B4-BE49-F238E27FC236}">
                <a16:creationId xmlns:a16="http://schemas.microsoft.com/office/drawing/2014/main" id="{87388253-B9EE-47B5-8629-646B159A7706}"/>
              </a:ext>
            </a:extLst>
          </p:cNvPr>
          <p:cNvGraphicFramePr>
            <a:graphicFrameLocks noGrp="1"/>
          </p:cNvGraphicFramePr>
          <p:nvPr/>
        </p:nvGraphicFramePr>
        <p:xfrm>
          <a:off x="177609" y="3493147"/>
          <a:ext cx="3080046" cy="143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77">
                  <a:extLst>
                    <a:ext uri="{9D8B030D-6E8A-4147-A177-3AD203B41FA5}">
                      <a16:colId xmlns:a16="http://schemas.microsoft.com/office/drawing/2014/main" val="2405553319"/>
                    </a:ext>
                  </a:extLst>
                </a:gridCol>
                <a:gridCol w="954741">
                  <a:extLst>
                    <a:ext uri="{9D8B030D-6E8A-4147-A177-3AD203B41FA5}">
                      <a16:colId xmlns:a16="http://schemas.microsoft.com/office/drawing/2014/main" val="2943513021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237673157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3511979363"/>
                    </a:ext>
                  </a:extLst>
                </a:gridCol>
                <a:gridCol w="521651">
                  <a:extLst>
                    <a:ext uri="{9D8B030D-6E8A-4147-A177-3AD203B41FA5}">
                      <a16:colId xmlns:a16="http://schemas.microsoft.com/office/drawing/2014/main" val="3914911544"/>
                    </a:ext>
                  </a:extLst>
                </a:gridCol>
              </a:tblGrid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Physical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7758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0x7fde0000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23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0x23fa0000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0x4000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2854"/>
                  </a:ext>
                </a:extLst>
              </a:tr>
              <a:tr h="3331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965462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EF61FF0-8083-4CD4-8A1F-200E0FAEB420}"/>
              </a:ext>
            </a:extLst>
          </p:cNvPr>
          <p:cNvSpPr txBox="1"/>
          <p:nvPr/>
        </p:nvSpPr>
        <p:spPr>
          <a:xfrm>
            <a:off x="898437" y="3117610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 Table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233477-7235-483D-B2D7-FB592E9A8438}"/>
              </a:ext>
            </a:extLst>
          </p:cNvPr>
          <p:cNvSpPr/>
          <p:nvPr/>
        </p:nvSpPr>
        <p:spPr>
          <a:xfrm>
            <a:off x="161541" y="4273966"/>
            <a:ext cx="3114395" cy="345744"/>
          </a:xfrm>
          <a:prstGeom prst="rect">
            <a:avLst/>
          </a:prstGeom>
          <a:noFill/>
          <a:ln w="38100">
            <a:solidFill>
              <a:srgbClr val="DD3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2141B5-6BEF-4DFB-98FF-060961ABE8E4}"/>
              </a:ext>
            </a:extLst>
          </p:cNvPr>
          <p:cNvSpPr/>
          <p:nvPr/>
        </p:nvSpPr>
        <p:spPr>
          <a:xfrm>
            <a:off x="128589" y="4243804"/>
            <a:ext cx="3183730" cy="407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7250F57-9F7F-4AE3-8009-2CBAEE0CBC51}"/>
              </a:ext>
            </a:extLst>
          </p:cNvPr>
          <p:cNvSpPr/>
          <p:nvPr/>
        </p:nvSpPr>
        <p:spPr>
          <a:xfrm>
            <a:off x="2743035" y="4345156"/>
            <a:ext cx="499908" cy="2304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C6A66C-EE0F-41F5-9E2E-6FB4004DC492}"/>
              </a:ext>
            </a:extLst>
          </p:cNvPr>
          <p:cNvSpPr/>
          <p:nvPr/>
        </p:nvSpPr>
        <p:spPr>
          <a:xfrm>
            <a:off x="8299813" y="3066493"/>
            <a:ext cx="815678" cy="69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1" grpId="0"/>
      <p:bldP spid="82" grpId="0"/>
      <p:bldP spid="93" grpId="0"/>
      <p:bldP spid="75" grpId="0"/>
      <p:bldP spid="66" grpId="0" animBg="1"/>
      <p:bldP spid="74" grpId="0" animBg="1"/>
      <p:bldP spid="70" grpId="0" animBg="1"/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BED8-46CF-4481-83B3-1146CC1B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Problem Remains: Fragmentation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5C146-5190-430B-8F45-2BF9978C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12BC8-50E4-498B-9590-CBCB77E7733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28600" y="790575"/>
            <a:ext cx="6191250" cy="4924426"/>
          </a:xfrm>
        </p:spPr>
        <p:txBody>
          <a:bodyPr>
            <a:normAutofit/>
          </a:bodyPr>
          <a:lstStyle/>
          <a:p>
            <a:r>
              <a:rPr lang="en-US" dirty="0"/>
              <a:t>In a purely segmented system, you can map regions of </a:t>
            </a:r>
            <a:r>
              <a:rPr lang="en-US" u="sng" dirty="0"/>
              <a:t>physical memory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However, the segments of virtual memory are continuous in physical memory and cannot overlap other physical regions on the system.</a:t>
            </a:r>
          </a:p>
          <a:p>
            <a:pPr lvl="1"/>
            <a:endParaRPr lang="en-US" dirty="0"/>
          </a:p>
          <a:p>
            <a:r>
              <a:rPr lang="en-US" dirty="0"/>
              <a:t>We may run out of room as we run more processes…</a:t>
            </a:r>
          </a:p>
          <a:p>
            <a:r>
              <a:rPr lang="en-US" dirty="0"/>
              <a:t>… and as processes finish, they may leave awkward gaps in memory. (external fragmentation)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16C2E13E-D77E-476E-8A63-48A8D7F01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7" name="Rectangle 2" descr="Wide upward diagonal">
            <a:extLst>
              <a:ext uri="{FF2B5EF4-FFF2-40B4-BE49-F238E27FC236}">
                <a16:creationId xmlns:a16="http://schemas.microsoft.com/office/drawing/2014/main" id="{AC4AAB77-D8FA-43C1-BD8A-2B81CCD5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405495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AA8594-7F8E-4743-9149-2706E979DC26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0AFE9E-192D-476D-9C34-690C47052535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93D11A-B62E-454E-AFAB-F3615330D3B0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CD2E15-1D7F-4F1C-B6EA-D5324EF8ED5C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B4EA4D-45EE-45B2-956B-46CC797A61BC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7B71E-B935-4A6A-AC15-68A8D58CC91E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9400D0-FD13-4CB3-B6B1-EFC264EC8217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BD8D86-E64A-41FA-BB00-2FD0E1DC4339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E7E27C-AE82-4AA5-B3B3-2C406AB62BFC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D72E64-6A8B-4E96-86CE-8BF7CB0642BD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241778-75DF-46B6-B530-47FDC13B14F4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775630-BEEC-4088-A75C-1AFC55C9C5F6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0B5769-D819-4479-894B-4A0619DF1122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58306D-4048-4C84-BD64-1DE83D019547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A6A579-D673-47E2-BA46-1E70C22FA78E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F33D58-1679-4649-BEF9-A453F207D77D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1FFFA7A-3A66-4982-85DE-BAA224C985B1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F007F7-B37F-468F-A37B-50E749BDD2FA}"/>
              </a:ext>
            </a:extLst>
          </p:cNvPr>
          <p:cNvSpPr/>
          <p:nvPr/>
        </p:nvSpPr>
        <p:spPr>
          <a:xfrm>
            <a:off x="8302373" y="1866126"/>
            <a:ext cx="811148" cy="428213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B092A1-4022-440D-AB80-6825E28BBB26}"/>
              </a:ext>
            </a:extLst>
          </p:cNvPr>
          <p:cNvSpPr/>
          <p:nvPr/>
        </p:nvSpPr>
        <p:spPr>
          <a:xfrm>
            <a:off x="8302373" y="2723485"/>
            <a:ext cx="811148" cy="58243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5865A8-5A59-4580-B19E-315014FEFBE6}"/>
              </a:ext>
            </a:extLst>
          </p:cNvPr>
          <p:cNvCxnSpPr>
            <a:cxnSpLocks/>
          </p:cNvCxnSpPr>
          <p:nvPr/>
        </p:nvCxnSpPr>
        <p:spPr>
          <a:xfrm>
            <a:off x="8302372" y="36147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104156-7FCD-4957-9F68-FFF9E9CC8B8F}"/>
              </a:ext>
            </a:extLst>
          </p:cNvPr>
          <p:cNvCxnSpPr>
            <a:cxnSpLocks/>
          </p:cNvCxnSpPr>
          <p:nvPr/>
        </p:nvCxnSpPr>
        <p:spPr>
          <a:xfrm>
            <a:off x="8302372" y="37576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C985A9-C45A-4547-8F00-07210F5063B3}"/>
              </a:ext>
            </a:extLst>
          </p:cNvPr>
          <p:cNvCxnSpPr>
            <a:cxnSpLocks/>
          </p:cNvCxnSpPr>
          <p:nvPr/>
        </p:nvCxnSpPr>
        <p:spPr>
          <a:xfrm>
            <a:off x="8302372" y="390055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3C0817-0445-4FC9-AF37-E3667533679C}"/>
              </a:ext>
            </a:extLst>
          </p:cNvPr>
          <p:cNvCxnSpPr>
            <a:cxnSpLocks/>
          </p:cNvCxnSpPr>
          <p:nvPr/>
        </p:nvCxnSpPr>
        <p:spPr>
          <a:xfrm>
            <a:off x="8302372" y="405096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D5BCCE-CEA2-4966-A27C-F65030934AE6}"/>
              </a:ext>
            </a:extLst>
          </p:cNvPr>
          <p:cNvCxnSpPr>
            <a:cxnSpLocks/>
          </p:cNvCxnSpPr>
          <p:nvPr/>
        </p:nvCxnSpPr>
        <p:spPr>
          <a:xfrm>
            <a:off x="8302372" y="418633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005100-2E0D-46D1-BFC5-6B03B5065645}"/>
              </a:ext>
            </a:extLst>
          </p:cNvPr>
          <p:cNvCxnSpPr>
            <a:cxnSpLocks/>
          </p:cNvCxnSpPr>
          <p:nvPr/>
        </p:nvCxnSpPr>
        <p:spPr>
          <a:xfrm>
            <a:off x="8302372" y="43292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5FBE2B-1B0B-4703-826C-F1BCE0D02E85}"/>
              </a:ext>
            </a:extLst>
          </p:cNvPr>
          <p:cNvCxnSpPr>
            <a:cxnSpLocks/>
          </p:cNvCxnSpPr>
          <p:nvPr/>
        </p:nvCxnSpPr>
        <p:spPr>
          <a:xfrm>
            <a:off x="8302372" y="447962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A4D335-8DAF-48D1-A419-6F1DB13C9F24}"/>
              </a:ext>
            </a:extLst>
          </p:cNvPr>
          <p:cNvCxnSpPr>
            <a:cxnSpLocks/>
          </p:cNvCxnSpPr>
          <p:nvPr/>
        </p:nvCxnSpPr>
        <p:spPr>
          <a:xfrm>
            <a:off x="8302372" y="463003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7C6885-C7E3-4FE1-B0BC-B81ABAF11E4D}"/>
              </a:ext>
            </a:extLst>
          </p:cNvPr>
          <p:cNvCxnSpPr>
            <a:cxnSpLocks/>
          </p:cNvCxnSpPr>
          <p:nvPr/>
        </p:nvCxnSpPr>
        <p:spPr>
          <a:xfrm>
            <a:off x="8302372" y="47654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8B6F94-6D2A-4924-96FD-14D05EF0805A}"/>
              </a:ext>
            </a:extLst>
          </p:cNvPr>
          <p:cNvCxnSpPr>
            <a:cxnSpLocks/>
          </p:cNvCxnSpPr>
          <p:nvPr/>
        </p:nvCxnSpPr>
        <p:spPr>
          <a:xfrm>
            <a:off x="8302372" y="49082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4F5D5BA-F833-46A6-95D3-66663698C99E}"/>
              </a:ext>
            </a:extLst>
          </p:cNvPr>
          <p:cNvCxnSpPr>
            <a:cxnSpLocks/>
          </p:cNvCxnSpPr>
          <p:nvPr/>
        </p:nvCxnSpPr>
        <p:spPr>
          <a:xfrm>
            <a:off x="8302372" y="505869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CECC5AC-BE66-4C98-AB33-E6955C390A70}"/>
              </a:ext>
            </a:extLst>
          </p:cNvPr>
          <p:cNvSpPr/>
          <p:nvPr/>
        </p:nvSpPr>
        <p:spPr>
          <a:xfrm>
            <a:off x="8302373" y="3318459"/>
            <a:ext cx="811148" cy="145814"/>
          </a:xfrm>
          <a:prstGeom prst="rect">
            <a:avLst/>
          </a:prstGeom>
          <a:solidFill>
            <a:srgbClr val="FFC0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F950C3-A212-49F0-A034-91CD9B2F4489}"/>
              </a:ext>
            </a:extLst>
          </p:cNvPr>
          <p:cNvSpPr/>
          <p:nvPr/>
        </p:nvSpPr>
        <p:spPr>
          <a:xfrm>
            <a:off x="8302373" y="3470769"/>
            <a:ext cx="811148" cy="574382"/>
          </a:xfrm>
          <a:prstGeom prst="rect">
            <a:avLst/>
          </a:prstGeom>
          <a:solidFill>
            <a:schemeClr val="accent5">
              <a:lumMod val="50000"/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656DF4-EEBC-4CE4-BD13-E873A9804FF5}"/>
              </a:ext>
            </a:extLst>
          </p:cNvPr>
          <p:cNvSpPr/>
          <p:nvPr/>
        </p:nvSpPr>
        <p:spPr>
          <a:xfrm>
            <a:off x="8302373" y="4487147"/>
            <a:ext cx="811148" cy="565737"/>
          </a:xfrm>
          <a:prstGeom prst="rect">
            <a:avLst/>
          </a:prstGeom>
          <a:solidFill>
            <a:srgbClr val="92D05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1AF27BF-AD23-43DD-8968-2C0B4811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7"/>
            <a:ext cx="811148" cy="40549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8C4719-2D44-478B-99E9-944448867F8C}"/>
              </a:ext>
            </a:extLst>
          </p:cNvPr>
          <p:cNvSpPr/>
          <p:nvPr/>
        </p:nvSpPr>
        <p:spPr>
          <a:xfrm>
            <a:off x="7177514" y="1155343"/>
            <a:ext cx="811148" cy="863136"/>
          </a:xfrm>
          <a:prstGeom prst="rect">
            <a:avLst/>
          </a:prstGeom>
          <a:solidFill>
            <a:srgbClr val="C00000">
              <a:alpha val="4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D2DAC2-8DDF-40D4-B144-646B351609FC}"/>
              </a:ext>
            </a:extLst>
          </p:cNvPr>
          <p:cNvSpPr txBox="1"/>
          <p:nvPr/>
        </p:nvSpPr>
        <p:spPr>
          <a:xfrm>
            <a:off x="6024753" y="1421032"/>
            <a:ext cx="14129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???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9D274C87-F2CB-4CD9-A30E-AEBD956DC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120709" y="5342909"/>
            <a:ext cx="1169354" cy="25471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3E2294F-7367-4DEC-BFAF-5B3001DCB9C5}"/>
              </a:ext>
            </a:extLst>
          </p:cNvPr>
          <p:cNvSpPr/>
          <p:nvPr/>
        </p:nvSpPr>
        <p:spPr>
          <a:xfrm>
            <a:off x="8229666" y="3267076"/>
            <a:ext cx="961960" cy="2444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61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1.11022E-16 0.556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5A75-EDEF-4EB3-9CA7-E3F1646E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1F9D0-E2C1-427C-B6A9-452B05975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won’t give you paper cuts... I don’t think.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D85D4-D667-48B1-9881-56E25B9A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85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E27D-BAE2-46F2-A8D4-3C3FA7CC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things… smaller.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97611-F0E1-4918-A4CF-EA8C8F5A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D2DB4-B76C-4446-A13F-BED6CFCD03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72854"/>
            <a:ext cx="5474650" cy="4922124"/>
          </a:xfrm>
        </p:spPr>
        <p:txBody>
          <a:bodyPr>
            <a:normAutofit/>
          </a:bodyPr>
          <a:lstStyle/>
          <a:p>
            <a:r>
              <a:rPr lang="en-US" dirty="0"/>
              <a:t>So, segmentation helped us isolate processes by allowing a virtual address space where large spans of memory were mapped continuously to a physical address range.</a:t>
            </a:r>
          </a:p>
          <a:p>
            <a:endParaRPr lang="en-US" dirty="0"/>
          </a:p>
          <a:p>
            <a:r>
              <a:rPr lang="en-US" dirty="0"/>
              <a:t>Since segments are large, managing that space is difficult.</a:t>
            </a:r>
          </a:p>
          <a:p>
            <a:r>
              <a:rPr lang="en-US" dirty="0"/>
              <a:t>So why don’t we make the segments… small? And use more of them?</a:t>
            </a:r>
          </a:p>
          <a:p>
            <a:endParaRPr lang="en-US" dirty="0"/>
          </a:p>
          <a:p>
            <a:r>
              <a:rPr lang="en-US" dirty="0"/>
              <a:t>Welcome to the wonderful world of pages!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466344A2-9824-4067-AFD3-5F2ABE0E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69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66DD0E-778E-43F2-BA20-A60FC8AF3701}"/>
              </a:ext>
            </a:extLst>
          </p:cNvPr>
          <p:cNvGrpSpPr/>
          <p:nvPr/>
        </p:nvGrpSpPr>
        <p:grpSpPr>
          <a:xfrm>
            <a:off x="8890363" y="1150600"/>
            <a:ext cx="813708" cy="3485246"/>
            <a:chOff x="8890363" y="1150600"/>
            <a:chExt cx="813708" cy="3485246"/>
          </a:xfrm>
        </p:grpSpPr>
        <p:sp>
          <p:nvSpPr>
            <p:cNvPr id="6" name="Rectangle 2" descr="Wide upward diagonal">
              <a:extLst>
                <a:ext uri="{FF2B5EF4-FFF2-40B4-BE49-F238E27FC236}">
                  <a16:creationId xmlns:a16="http://schemas.microsoft.com/office/drawing/2014/main" id="{FAF159C8-639D-4481-A4B7-ED4AC0140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363" y="1150600"/>
              <a:ext cx="811148" cy="348524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A0F0FD-D23E-43FA-9081-200C06BDF40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2946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C9F087-9AAB-485D-98F1-2D3F6912F1A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43750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F6D6E1-5574-4499-ABFB-0036E7A7317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58791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E125CE-71B6-459C-A3E4-D6F04C679083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72327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DEF673-0A8D-457F-A520-25E2852BB5C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86616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A2CB04A-2D49-4A74-A9D2-EDEF19171BAE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0165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112041-7288-4088-82B9-0B0FA3B2390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15945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4182B4-82F6-4698-814A-8B45FF40E0EA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30234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EF712B-5479-49DE-816B-DEE25039E4E7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45275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5D9341-2527-4008-A4E6-4AB08C92DF3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5881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ACC32B-1420-439A-B226-EC69E260C276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73100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4FE5AA-2E3B-453A-912E-65F78AD18EE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8814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A6826-1342-41EE-A44F-2B7EBAD81341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03182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C85AF7-3F48-4D4E-9714-D8241A5505C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16718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073D59-D4CA-479E-800D-406F711B1E2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31007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0F2D17-432E-4248-8E4E-E06CED7E8FFE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4604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778BFE-8F3D-4B73-BD64-1D54C72801A4}"/>
                </a:ext>
              </a:extLst>
            </p:cNvPr>
            <p:cNvSpPr/>
            <p:nvPr/>
          </p:nvSpPr>
          <p:spPr>
            <a:xfrm>
              <a:off x="8892923" y="1154316"/>
              <a:ext cx="811148" cy="433593"/>
            </a:xfrm>
            <a:prstGeom prst="rect">
              <a:avLst/>
            </a:prstGeom>
            <a:solidFill>
              <a:srgbClr val="C288BE">
                <a:alpha val="49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3BAB1E-C430-4DF0-BE2B-9CBC13F2A02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6147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FF06BD-38F2-4481-B2F9-D2E07D39BF4A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7576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379C14-C517-4487-B80A-76043A0FF34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90055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AB1B47-9C4F-480C-9E7E-7782113EEEE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05096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05752B-8A87-4F51-8C3F-5FD265F8BFF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18633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FF3439-BF0D-4080-96FB-8F41C6457FD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3292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44D1A3-49A8-4F98-9370-BBA144C0E31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47962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1F64D133-ED95-4704-9778-EDA1629AE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711259" y="4904759"/>
            <a:ext cx="1169354" cy="254710"/>
          </a:xfrm>
          <a:prstGeom prst="rect">
            <a:avLst/>
          </a:prstGeom>
        </p:spPr>
      </p:pic>
      <p:sp>
        <p:nvSpPr>
          <p:cNvPr id="43" name="Text Box 17">
            <a:extLst>
              <a:ext uri="{FF2B5EF4-FFF2-40B4-BE49-F238E27FC236}">
                <a16:creationId xmlns:a16="http://schemas.microsoft.com/office/drawing/2014/main" id="{C610E5FB-6D59-45FC-8A4F-F05589005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559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44" name="Rectangle 2" descr="Wide upward diagonal">
            <a:extLst>
              <a:ext uri="{FF2B5EF4-FFF2-40B4-BE49-F238E27FC236}">
                <a16:creationId xmlns:a16="http://schemas.microsoft.com/office/drawing/2014/main" id="{FA0A9C0B-116E-44EC-919E-658E52A6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232" y="1150600"/>
            <a:ext cx="811148" cy="348524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0E82F8-5934-4B7C-9727-7CB46A7F74DE}"/>
              </a:ext>
            </a:extLst>
          </p:cNvPr>
          <p:cNvCxnSpPr>
            <a:cxnSpLocks/>
          </p:cNvCxnSpPr>
          <p:nvPr/>
        </p:nvCxnSpPr>
        <p:spPr>
          <a:xfrm>
            <a:off x="6254791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7AA9A-4E45-41EB-9658-ABC7E3ABBE15}"/>
              </a:ext>
            </a:extLst>
          </p:cNvPr>
          <p:cNvCxnSpPr>
            <a:cxnSpLocks/>
          </p:cNvCxnSpPr>
          <p:nvPr/>
        </p:nvCxnSpPr>
        <p:spPr>
          <a:xfrm>
            <a:off x="6254791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877BF1-4C1B-473D-82CB-68A559E22A51}"/>
              </a:ext>
            </a:extLst>
          </p:cNvPr>
          <p:cNvCxnSpPr>
            <a:cxnSpLocks/>
          </p:cNvCxnSpPr>
          <p:nvPr/>
        </p:nvCxnSpPr>
        <p:spPr>
          <a:xfrm>
            <a:off x="6254791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90B138-263B-4CB9-B2CB-04508A348166}"/>
              </a:ext>
            </a:extLst>
          </p:cNvPr>
          <p:cNvCxnSpPr>
            <a:cxnSpLocks/>
          </p:cNvCxnSpPr>
          <p:nvPr/>
        </p:nvCxnSpPr>
        <p:spPr>
          <a:xfrm>
            <a:off x="6254791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2C03D4B-EC94-46BF-AAFB-FB4D00024F1B}"/>
              </a:ext>
            </a:extLst>
          </p:cNvPr>
          <p:cNvCxnSpPr>
            <a:cxnSpLocks/>
          </p:cNvCxnSpPr>
          <p:nvPr/>
        </p:nvCxnSpPr>
        <p:spPr>
          <a:xfrm>
            <a:off x="6254791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F7882AD-B6D8-4511-8599-568C0BACCF28}"/>
              </a:ext>
            </a:extLst>
          </p:cNvPr>
          <p:cNvCxnSpPr>
            <a:cxnSpLocks/>
          </p:cNvCxnSpPr>
          <p:nvPr/>
        </p:nvCxnSpPr>
        <p:spPr>
          <a:xfrm>
            <a:off x="6254791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7C74380-9312-4BB1-96C3-6BA1F53B90EC}"/>
              </a:ext>
            </a:extLst>
          </p:cNvPr>
          <p:cNvCxnSpPr>
            <a:cxnSpLocks/>
          </p:cNvCxnSpPr>
          <p:nvPr/>
        </p:nvCxnSpPr>
        <p:spPr>
          <a:xfrm>
            <a:off x="6254791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18CE43B-BE7F-4E99-A8E0-109A460E292F}"/>
              </a:ext>
            </a:extLst>
          </p:cNvPr>
          <p:cNvCxnSpPr>
            <a:cxnSpLocks/>
          </p:cNvCxnSpPr>
          <p:nvPr/>
        </p:nvCxnSpPr>
        <p:spPr>
          <a:xfrm>
            <a:off x="6254791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AD1BD8-DF75-4F55-9A4F-4CD185BDCB8D}"/>
              </a:ext>
            </a:extLst>
          </p:cNvPr>
          <p:cNvCxnSpPr>
            <a:cxnSpLocks/>
          </p:cNvCxnSpPr>
          <p:nvPr/>
        </p:nvCxnSpPr>
        <p:spPr>
          <a:xfrm>
            <a:off x="6254791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489C2B7-472A-4C20-9F35-92FFEE0FF3F6}"/>
              </a:ext>
            </a:extLst>
          </p:cNvPr>
          <p:cNvCxnSpPr>
            <a:cxnSpLocks/>
          </p:cNvCxnSpPr>
          <p:nvPr/>
        </p:nvCxnSpPr>
        <p:spPr>
          <a:xfrm>
            <a:off x="6254791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F5F0EC-F3C4-4BA3-B8F8-B2D4628FA45F}"/>
              </a:ext>
            </a:extLst>
          </p:cNvPr>
          <p:cNvCxnSpPr>
            <a:cxnSpLocks/>
          </p:cNvCxnSpPr>
          <p:nvPr/>
        </p:nvCxnSpPr>
        <p:spPr>
          <a:xfrm>
            <a:off x="6254791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A809F91-6DDB-4DBB-831C-9F0C9BC9E6B9}"/>
              </a:ext>
            </a:extLst>
          </p:cNvPr>
          <p:cNvCxnSpPr>
            <a:cxnSpLocks/>
          </p:cNvCxnSpPr>
          <p:nvPr/>
        </p:nvCxnSpPr>
        <p:spPr>
          <a:xfrm>
            <a:off x="6254791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341FF82-0DCB-455B-A66C-526BFC73A9D4}"/>
              </a:ext>
            </a:extLst>
          </p:cNvPr>
          <p:cNvCxnSpPr>
            <a:cxnSpLocks/>
          </p:cNvCxnSpPr>
          <p:nvPr/>
        </p:nvCxnSpPr>
        <p:spPr>
          <a:xfrm>
            <a:off x="6254791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6DD94-1C00-4637-AE48-21B804A29E16}"/>
              </a:ext>
            </a:extLst>
          </p:cNvPr>
          <p:cNvCxnSpPr>
            <a:cxnSpLocks/>
          </p:cNvCxnSpPr>
          <p:nvPr/>
        </p:nvCxnSpPr>
        <p:spPr>
          <a:xfrm>
            <a:off x="6254791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011FFD4-CAC5-4DBC-B342-CA3152D6C07C}"/>
              </a:ext>
            </a:extLst>
          </p:cNvPr>
          <p:cNvCxnSpPr>
            <a:cxnSpLocks/>
          </p:cNvCxnSpPr>
          <p:nvPr/>
        </p:nvCxnSpPr>
        <p:spPr>
          <a:xfrm>
            <a:off x="6254791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7252A2-0B50-499C-B2BA-5CBDA4038736}"/>
              </a:ext>
            </a:extLst>
          </p:cNvPr>
          <p:cNvCxnSpPr>
            <a:cxnSpLocks/>
          </p:cNvCxnSpPr>
          <p:nvPr/>
        </p:nvCxnSpPr>
        <p:spPr>
          <a:xfrm>
            <a:off x="6254791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78363C-A0E7-49F7-AA63-B36E80AE35BA}"/>
              </a:ext>
            </a:extLst>
          </p:cNvPr>
          <p:cNvCxnSpPr>
            <a:cxnSpLocks/>
          </p:cNvCxnSpPr>
          <p:nvPr/>
        </p:nvCxnSpPr>
        <p:spPr>
          <a:xfrm>
            <a:off x="6254791" y="36147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FE27F5-680A-4AD3-952A-BB15A75905EB}"/>
              </a:ext>
            </a:extLst>
          </p:cNvPr>
          <p:cNvCxnSpPr>
            <a:cxnSpLocks/>
          </p:cNvCxnSpPr>
          <p:nvPr/>
        </p:nvCxnSpPr>
        <p:spPr>
          <a:xfrm>
            <a:off x="6254791" y="37576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9978EB-21B1-4CE4-AE4C-EE57412EC300}"/>
              </a:ext>
            </a:extLst>
          </p:cNvPr>
          <p:cNvCxnSpPr>
            <a:cxnSpLocks/>
          </p:cNvCxnSpPr>
          <p:nvPr/>
        </p:nvCxnSpPr>
        <p:spPr>
          <a:xfrm>
            <a:off x="6254791" y="390055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95BE12-7108-46D7-8E0A-7A03D4238862}"/>
              </a:ext>
            </a:extLst>
          </p:cNvPr>
          <p:cNvCxnSpPr>
            <a:cxnSpLocks/>
          </p:cNvCxnSpPr>
          <p:nvPr/>
        </p:nvCxnSpPr>
        <p:spPr>
          <a:xfrm>
            <a:off x="6254791" y="405096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7F722C-6436-407E-AA53-41176F134D26}"/>
              </a:ext>
            </a:extLst>
          </p:cNvPr>
          <p:cNvCxnSpPr>
            <a:cxnSpLocks/>
          </p:cNvCxnSpPr>
          <p:nvPr/>
        </p:nvCxnSpPr>
        <p:spPr>
          <a:xfrm>
            <a:off x="6254791" y="418633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409767-5EE4-4C26-BF09-83801AFFF408}"/>
              </a:ext>
            </a:extLst>
          </p:cNvPr>
          <p:cNvCxnSpPr>
            <a:cxnSpLocks/>
          </p:cNvCxnSpPr>
          <p:nvPr/>
        </p:nvCxnSpPr>
        <p:spPr>
          <a:xfrm>
            <a:off x="6254791" y="43292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5F26F3-8F08-4F8B-9853-23E7239724A3}"/>
              </a:ext>
            </a:extLst>
          </p:cNvPr>
          <p:cNvCxnSpPr>
            <a:cxnSpLocks/>
          </p:cNvCxnSpPr>
          <p:nvPr/>
        </p:nvCxnSpPr>
        <p:spPr>
          <a:xfrm>
            <a:off x="6254791" y="447962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2766846-7E23-49D0-96C5-2827ECB56ADF}"/>
              </a:ext>
            </a:extLst>
          </p:cNvPr>
          <p:cNvSpPr txBox="1"/>
          <p:nvPr/>
        </p:nvSpPr>
        <p:spPr>
          <a:xfrm>
            <a:off x="5757560" y="4754165"/>
            <a:ext cx="1800492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Process’s Virtual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FB9AAC-EB10-4E2C-88F7-611EC78A841F}"/>
              </a:ext>
            </a:extLst>
          </p:cNvPr>
          <p:cNvSpPr/>
          <p:nvPr/>
        </p:nvSpPr>
        <p:spPr>
          <a:xfrm>
            <a:off x="6254792" y="3912543"/>
            <a:ext cx="811148" cy="702821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B43C73F-151C-4C4D-9025-D6A1A1D59E72}"/>
              </a:ext>
            </a:extLst>
          </p:cNvPr>
          <p:cNvSpPr/>
          <p:nvPr/>
        </p:nvSpPr>
        <p:spPr>
          <a:xfrm>
            <a:off x="6254792" y="2723485"/>
            <a:ext cx="811148" cy="1180730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E6886-6587-4A03-AE9F-ABD0E5563581}"/>
              </a:ext>
            </a:extLst>
          </p:cNvPr>
          <p:cNvSpPr/>
          <p:nvPr/>
        </p:nvSpPr>
        <p:spPr>
          <a:xfrm>
            <a:off x="8892923" y="1866126"/>
            <a:ext cx="811148" cy="725979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D65851-8EA8-434B-B9F4-992D9B276DB8}"/>
              </a:ext>
            </a:extLst>
          </p:cNvPr>
          <p:cNvSpPr/>
          <p:nvPr/>
        </p:nvSpPr>
        <p:spPr>
          <a:xfrm>
            <a:off x="8892923" y="2723485"/>
            <a:ext cx="811148" cy="1180730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5931D162-3738-45AE-9A0D-B07D12D8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937" y="1151727"/>
            <a:ext cx="811148" cy="34841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44564C8-ABE7-41C3-AB06-2D3A244847AE}"/>
              </a:ext>
            </a:extLst>
          </p:cNvPr>
          <p:cNvCxnSpPr>
            <a:cxnSpLocks/>
          </p:cNvCxnSpPr>
          <p:nvPr/>
        </p:nvCxnSpPr>
        <p:spPr>
          <a:xfrm>
            <a:off x="6254791" y="2731007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F64616-36C9-4E1E-BD88-3400B2060A47}"/>
              </a:ext>
            </a:extLst>
          </p:cNvPr>
          <p:cNvCxnSpPr>
            <a:cxnSpLocks/>
          </p:cNvCxnSpPr>
          <p:nvPr/>
        </p:nvCxnSpPr>
        <p:spPr>
          <a:xfrm>
            <a:off x="6254791" y="2881415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1A56D3-3EFE-4006-804A-C9D391C23BDE}"/>
              </a:ext>
            </a:extLst>
          </p:cNvPr>
          <p:cNvCxnSpPr>
            <a:cxnSpLocks/>
          </p:cNvCxnSpPr>
          <p:nvPr/>
        </p:nvCxnSpPr>
        <p:spPr>
          <a:xfrm>
            <a:off x="6254791" y="3031822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A705C4-BEE3-4185-88DB-9674B3523302}"/>
              </a:ext>
            </a:extLst>
          </p:cNvPr>
          <p:cNvCxnSpPr>
            <a:cxnSpLocks/>
          </p:cNvCxnSpPr>
          <p:nvPr/>
        </p:nvCxnSpPr>
        <p:spPr>
          <a:xfrm>
            <a:off x="6254791" y="316718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4762-D5FB-4314-819D-29600743F0F5}"/>
              </a:ext>
            </a:extLst>
          </p:cNvPr>
          <p:cNvCxnSpPr>
            <a:cxnSpLocks/>
          </p:cNvCxnSpPr>
          <p:nvPr/>
        </p:nvCxnSpPr>
        <p:spPr>
          <a:xfrm>
            <a:off x="6254791" y="331007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B1635A2-3EA3-41E5-815D-80947EF65D1F}"/>
              </a:ext>
            </a:extLst>
          </p:cNvPr>
          <p:cNvCxnSpPr>
            <a:cxnSpLocks/>
          </p:cNvCxnSpPr>
          <p:nvPr/>
        </p:nvCxnSpPr>
        <p:spPr>
          <a:xfrm>
            <a:off x="6254791" y="346048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4C4850E-1A98-4D55-B797-71922FF46932}"/>
              </a:ext>
            </a:extLst>
          </p:cNvPr>
          <p:cNvCxnSpPr>
            <a:cxnSpLocks/>
          </p:cNvCxnSpPr>
          <p:nvPr/>
        </p:nvCxnSpPr>
        <p:spPr>
          <a:xfrm>
            <a:off x="6254791" y="361478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68886C-4563-442F-B010-152F1A561F2C}"/>
              </a:ext>
            </a:extLst>
          </p:cNvPr>
          <p:cNvCxnSpPr>
            <a:cxnSpLocks/>
          </p:cNvCxnSpPr>
          <p:nvPr/>
        </p:nvCxnSpPr>
        <p:spPr>
          <a:xfrm>
            <a:off x="6254791" y="375767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ECCCA50-D7D8-4E63-9260-33E16AD6B984}"/>
              </a:ext>
            </a:extLst>
          </p:cNvPr>
          <p:cNvCxnSpPr>
            <a:cxnSpLocks/>
          </p:cNvCxnSpPr>
          <p:nvPr/>
        </p:nvCxnSpPr>
        <p:spPr>
          <a:xfrm>
            <a:off x="6254791" y="390055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5C99B94-4E0F-4A8A-8D95-FA277FF24818}"/>
              </a:ext>
            </a:extLst>
          </p:cNvPr>
          <p:cNvCxnSpPr>
            <a:cxnSpLocks/>
          </p:cNvCxnSpPr>
          <p:nvPr/>
        </p:nvCxnSpPr>
        <p:spPr>
          <a:xfrm>
            <a:off x="6254791" y="405096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249A469-D880-464F-8813-9DF207B443D6}"/>
              </a:ext>
            </a:extLst>
          </p:cNvPr>
          <p:cNvCxnSpPr>
            <a:cxnSpLocks/>
          </p:cNvCxnSpPr>
          <p:nvPr/>
        </p:nvCxnSpPr>
        <p:spPr>
          <a:xfrm>
            <a:off x="6254791" y="420526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D2E862F-2234-4C3A-89A7-4B931283E9F1}"/>
              </a:ext>
            </a:extLst>
          </p:cNvPr>
          <p:cNvCxnSpPr>
            <a:cxnSpLocks/>
          </p:cNvCxnSpPr>
          <p:nvPr/>
        </p:nvCxnSpPr>
        <p:spPr>
          <a:xfrm>
            <a:off x="6254791" y="43481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762D51-67B1-4BC1-A59C-D23CDCA2C819}"/>
              </a:ext>
            </a:extLst>
          </p:cNvPr>
          <p:cNvCxnSpPr>
            <a:cxnSpLocks/>
          </p:cNvCxnSpPr>
          <p:nvPr/>
        </p:nvCxnSpPr>
        <p:spPr>
          <a:xfrm>
            <a:off x="6254791" y="449104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14A551-F76C-46FC-9C0C-EE7AEA50769F}"/>
              </a:ext>
            </a:extLst>
          </p:cNvPr>
          <p:cNvCxnSpPr>
            <a:cxnSpLocks/>
          </p:cNvCxnSpPr>
          <p:nvPr/>
        </p:nvCxnSpPr>
        <p:spPr>
          <a:xfrm>
            <a:off x="6254791" y="405096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6D63F67-D864-4C4E-B9E2-458E4984AA8B}"/>
              </a:ext>
            </a:extLst>
          </p:cNvPr>
          <p:cNvCxnSpPr>
            <a:cxnSpLocks/>
          </p:cNvCxnSpPr>
          <p:nvPr/>
        </p:nvCxnSpPr>
        <p:spPr>
          <a:xfrm>
            <a:off x="6254791" y="419891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2DD81FB-56C1-4F0E-AAA0-EF46D8CDA7C9}"/>
              </a:ext>
            </a:extLst>
          </p:cNvPr>
          <p:cNvCxnSpPr>
            <a:cxnSpLocks/>
          </p:cNvCxnSpPr>
          <p:nvPr/>
        </p:nvCxnSpPr>
        <p:spPr>
          <a:xfrm>
            <a:off x="6254791" y="4338628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6BC3F2A-9BE0-40B4-A923-A15476A10C42}"/>
              </a:ext>
            </a:extLst>
          </p:cNvPr>
          <p:cNvCxnSpPr>
            <a:cxnSpLocks/>
          </p:cNvCxnSpPr>
          <p:nvPr/>
        </p:nvCxnSpPr>
        <p:spPr>
          <a:xfrm>
            <a:off x="6254791" y="448469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5">
            <a:extLst>
              <a:ext uri="{FF2B5EF4-FFF2-40B4-BE49-F238E27FC236}">
                <a16:creationId xmlns:a16="http://schemas.microsoft.com/office/drawing/2014/main" id="{957DDC21-5B96-4658-A2A7-7FB9EDB1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806" y="1151727"/>
            <a:ext cx="811148" cy="34841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75BFBED-44DC-43BF-8C83-1B857F837DA1}"/>
              </a:ext>
            </a:extLst>
          </p:cNvPr>
          <p:cNvGrpSpPr/>
          <p:nvPr/>
        </p:nvGrpSpPr>
        <p:grpSpPr>
          <a:xfrm>
            <a:off x="8889370" y="1150600"/>
            <a:ext cx="813708" cy="3485246"/>
            <a:chOff x="8890363" y="1150600"/>
            <a:chExt cx="813708" cy="3485246"/>
          </a:xfrm>
        </p:grpSpPr>
        <p:sp>
          <p:nvSpPr>
            <p:cNvPr id="160" name="Rectangle 2" descr="Wide upward diagonal">
              <a:extLst>
                <a:ext uri="{FF2B5EF4-FFF2-40B4-BE49-F238E27FC236}">
                  <a16:creationId xmlns:a16="http://schemas.microsoft.com/office/drawing/2014/main" id="{83B83164-139F-4659-9BBF-6429C059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363" y="1150600"/>
              <a:ext cx="811148" cy="348524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D3548EB-4BEA-4437-A3B4-FCC443176561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2946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5985C94-F4A8-46C0-8BC5-274FDB9DED24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43750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6AE3372-5D3F-448E-BAD6-F4145DABD4C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58791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B9A2ADC-1C14-4CE8-A7B3-062F54F9DEF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72327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D2C02F0-DE55-4A94-9586-F27B1D8DE6B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86616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BF9D795-95EE-478F-9A54-A4838ACEB70A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0165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4741C10-F672-4896-BE58-2CBCCB40496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15945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AF09B4E-D77F-47F4-89C1-0FE89E921797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30234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9138821-6683-44EF-B135-1B0AE1C7D1A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45275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ECB5E2E-16B9-41BB-B6C9-5CDBC3991C36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5881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0585936-D41F-42D4-98E0-B3D223A0F12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73100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9FE9141-1A52-490F-9765-846C2BB924DE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8814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6751654-B3B1-4C2D-B9DF-8864E2D430ED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03182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EFC77ED-4508-4726-88DB-217E8F43C9AD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16718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18A491-A98D-43EF-9675-275D093103E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31007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FBD3676-3B30-4F39-A10C-7156567346A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4604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9D3BB19-6A7D-4916-8F23-011B24E8FDEC}"/>
                </a:ext>
              </a:extLst>
            </p:cNvPr>
            <p:cNvSpPr/>
            <p:nvPr/>
          </p:nvSpPr>
          <p:spPr>
            <a:xfrm>
              <a:off x="8892923" y="1154316"/>
              <a:ext cx="811148" cy="433593"/>
            </a:xfrm>
            <a:prstGeom prst="rect">
              <a:avLst/>
            </a:prstGeom>
            <a:solidFill>
              <a:srgbClr val="C288BE">
                <a:alpha val="49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1E4A547-8B31-480C-A562-01395A08ABB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6147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669A456-AC48-4532-A671-1855176CC06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7576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478BC32-25C8-489D-A43D-5E1299CA88FD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90055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A3CC94D-D810-4B3B-AFD4-A83B176946B6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05096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902F180-BCD0-4CF5-8AD6-E0FC48F8B3B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18633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0FBE8BD-FD4A-44E3-94FA-5DC92D0962D4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3292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A729381-72DA-4402-858D-332F0079AA24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47962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2F1AEAF-F8E5-4C75-B917-02D7A14FCCBB}"/>
              </a:ext>
            </a:extLst>
          </p:cNvPr>
          <p:cNvSpPr/>
          <p:nvPr/>
        </p:nvSpPr>
        <p:spPr>
          <a:xfrm>
            <a:off x="8886810" y="4479628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4FF73FD-2884-43D2-89F8-7AE3E3CA8DFC}"/>
              </a:ext>
            </a:extLst>
          </p:cNvPr>
          <p:cNvSpPr/>
          <p:nvPr/>
        </p:nvSpPr>
        <p:spPr>
          <a:xfrm>
            <a:off x="8886810" y="4330987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A5D829E-8F24-4DD8-9320-9B29E1BAA1E2}"/>
              </a:ext>
            </a:extLst>
          </p:cNvPr>
          <p:cNvSpPr/>
          <p:nvPr/>
        </p:nvSpPr>
        <p:spPr>
          <a:xfrm>
            <a:off x="8886810" y="4183003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B6090FE-3125-425B-BFD6-B2849444D070}"/>
              </a:ext>
            </a:extLst>
          </p:cNvPr>
          <p:cNvSpPr/>
          <p:nvPr/>
        </p:nvSpPr>
        <p:spPr>
          <a:xfrm>
            <a:off x="8886810" y="4042778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46CC4CD-E51B-46EA-A2F7-64913FFA10C7}"/>
              </a:ext>
            </a:extLst>
          </p:cNvPr>
          <p:cNvSpPr/>
          <p:nvPr/>
        </p:nvSpPr>
        <p:spPr>
          <a:xfrm>
            <a:off x="8886810" y="3908149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2CBF799-170A-4135-B1AB-A30644756156}"/>
              </a:ext>
            </a:extLst>
          </p:cNvPr>
          <p:cNvSpPr/>
          <p:nvPr/>
        </p:nvSpPr>
        <p:spPr>
          <a:xfrm>
            <a:off x="8886810" y="3764169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A183648-48CF-4A74-9994-340CB8251A8D}"/>
              </a:ext>
            </a:extLst>
          </p:cNvPr>
          <p:cNvSpPr/>
          <p:nvPr/>
        </p:nvSpPr>
        <p:spPr>
          <a:xfrm>
            <a:off x="8886810" y="3621220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49B18F6-E6E7-48AA-9EDD-010BE47ADC3F}"/>
              </a:ext>
            </a:extLst>
          </p:cNvPr>
          <p:cNvSpPr/>
          <p:nvPr/>
        </p:nvSpPr>
        <p:spPr>
          <a:xfrm>
            <a:off x="8886810" y="3470343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8C36D6F-FB6A-492E-A491-3F3BF8B7956E}"/>
              </a:ext>
            </a:extLst>
          </p:cNvPr>
          <p:cNvSpPr/>
          <p:nvPr/>
        </p:nvSpPr>
        <p:spPr>
          <a:xfrm>
            <a:off x="8890937" y="3308857"/>
            <a:ext cx="811148" cy="158237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93B55B3-9AAB-4539-B761-D85E1E3FE4D7}"/>
              </a:ext>
            </a:extLst>
          </p:cNvPr>
          <p:cNvSpPr/>
          <p:nvPr/>
        </p:nvSpPr>
        <p:spPr>
          <a:xfrm>
            <a:off x="8890937" y="3170519"/>
            <a:ext cx="811148" cy="138849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E594C01-ED82-414A-B4A6-BE747B1FC5B0}"/>
              </a:ext>
            </a:extLst>
          </p:cNvPr>
          <p:cNvSpPr/>
          <p:nvPr/>
        </p:nvSpPr>
        <p:spPr>
          <a:xfrm>
            <a:off x="8890937" y="3027137"/>
            <a:ext cx="811148" cy="141792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0EB5944-D5F2-402B-B73E-FC22465F97A6}"/>
              </a:ext>
            </a:extLst>
          </p:cNvPr>
          <p:cNvSpPr/>
          <p:nvPr/>
        </p:nvSpPr>
        <p:spPr>
          <a:xfrm>
            <a:off x="8890937" y="2884297"/>
            <a:ext cx="811148" cy="141792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71031F6-84EB-4465-B72A-B45DECBB6AF1}"/>
              </a:ext>
            </a:extLst>
          </p:cNvPr>
          <p:cNvSpPr/>
          <p:nvPr/>
        </p:nvSpPr>
        <p:spPr>
          <a:xfrm>
            <a:off x="8890937" y="2731796"/>
            <a:ext cx="811148" cy="141792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EED549D-D88C-415D-9BDB-A08995462422}"/>
              </a:ext>
            </a:extLst>
          </p:cNvPr>
          <p:cNvCxnSpPr>
            <a:cxnSpLocks/>
          </p:cNvCxnSpPr>
          <p:nvPr/>
        </p:nvCxnSpPr>
        <p:spPr>
          <a:xfrm>
            <a:off x="8889369" y="361478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3B7BCC7-079C-4FA5-9390-93D9A753B04D}"/>
              </a:ext>
            </a:extLst>
          </p:cNvPr>
          <p:cNvCxnSpPr>
            <a:cxnSpLocks/>
          </p:cNvCxnSpPr>
          <p:nvPr/>
        </p:nvCxnSpPr>
        <p:spPr>
          <a:xfrm>
            <a:off x="8889369" y="375767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1EAD3A46-A649-46B2-92AB-C8932BC368E2}"/>
              </a:ext>
            </a:extLst>
          </p:cNvPr>
          <p:cNvCxnSpPr>
            <a:cxnSpLocks/>
          </p:cNvCxnSpPr>
          <p:nvPr/>
        </p:nvCxnSpPr>
        <p:spPr>
          <a:xfrm>
            <a:off x="8889369" y="390055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6EB3583B-6264-4D7E-84E2-2C497133D538}"/>
              </a:ext>
            </a:extLst>
          </p:cNvPr>
          <p:cNvCxnSpPr>
            <a:cxnSpLocks/>
          </p:cNvCxnSpPr>
          <p:nvPr/>
        </p:nvCxnSpPr>
        <p:spPr>
          <a:xfrm>
            <a:off x="8889369" y="405096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F3201B17-0E4E-41F7-9CD0-D18C451477BD}"/>
              </a:ext>
            </a:extLst>
          </p:cNvPr>
          <p:cNvCxnSpPr>
            <a:cxnSpLocks/>
          </p:cNvCxnSpPr>
          <p:nvPr/>
        </p:nvCxnSpPr>
        <p:spPr>
          <a:xfrm>
            <a:off x="8889369" y="4186333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C00D7A8A-BEF2-4AAA-A2AA-95712ED0935F}"/>
              </a:ext>
            </a:extLst>
          </p:cNvPr>
          <p:cNvCxnSpPr>
            <a:cxnSpLocks/>
          </p:cNvCxnSpPr>
          <p:nvPr/>
        </p:nvCxnSpPr>
        <p:spPr>
          <a:xfrm>
            <a:off x="8889369" y="4329220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842DA9A-CFE6-4070-81EA-5B054911DBB9}"/>
              </a:ext>
            </a:extLst>
          </p:cNvPr>
          <p:cNvCxnSpPr>
            <a:cxnSpLocks/>
          </p:cNvCxnSpPr>
          <p:nvPr/>
        </p:nvCxnSpPr>
        <p:spPr>
          <a:xfrm>
            <a:off x="8889369" y="4479628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0932E66-A628-49B3-80C3-01D3C8C442E3}"/>
              </a:ext>
            </a:extLst>
          </p:cNvPr>
          <p:cNvCxnSpPr>
            <a:cxnSpLocks/>
          </p:cNvCxnSpPr>
          <p:nvPr/>
        </p:nvCxnSpPr>
        <p:spPr>
          <a:xfrm>
            <a:off x="8886810" y="2731007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CF30684-F21C-466F-8AE9-3B63023AC92C}"/>
              </a:ext>
            </a:extLst>
          </p:cNvPr>
          <p:cNvCxnSpPr>
            <a:cxnSpLocks/>
          </p:cNvCxnSpPr>
          <p:nvPr/>
        </p:nvCxnSpPr>
        <p:spPr>
          <a:xfrm>
            <a:off x="8886810" y="2881415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FD8B91E-A0F6-4343-8ADD-BC4E000D5C1D}"/>
              </a:ext>
            </a:extLst>
          </p:cNvPr>
          <p:cNvCxnSpPr>
            <a:cxnSpLocks/>
          </p:cNvCxnSpPr>
          <p:nvPr/>
        </p:nvCxnSpPr>
        <p:spPr>
          <a:xfrm>
            <a:off x="8886810" y="3031822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2B01CA-AD20-4B8F-830E-0F69416B82EF}"/>
              </a:ext>
            </a:extLst>
          </p:cNvPr>
          <p:cNvCxnSpPr>
            <a:cxnSpLocks/>
          </p:cNvCxnSpPr>
          <p:nvPr/>
        </p:nvCxnSpPr>
        <p:spPr>
          <a:xfrm>
            <a:off x="8886810" y="316718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012829B-7400-4CCF-B2AF-36F9998AA685}"/>
              </a:ext>
            </a:extLst>
          </p:cNvPr>
          <p:cNvCxnSpPr>
            <a:cxnSpLocks/>
          </p:cNvCxnSpPr>
          <p:nvPr/>
        </p:nvCxnSpPr>
        <p:spPr>
          <a:xfrm>
            <a:off x="8886810" y="331007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DF469F7-8CA0-4E1D-8EDE-05FFBAE6DC5C}"/>
              </a:ext>
            </a:extLst>
          </p:cNvPr>
          <p:cNvCxnSpPr>
            <a:cxnSpLocks/>
          </p:cNvCxnSpPr>
          <p:nvPr/>
        </p:nvCxnSpPr>
        <p:spPr>
          <a:xfrm>
            <a:off x="8889369" y="346048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5">
            <a:extLst>
              <a:ext uri="{FF2B5EF4-FFF2-40B4-BE49-F238E27FC236}">
                <a16:creationId xmlns:a16="http://schemas.microsoft.com/office/drawing/2014/main" id="{D3A58B53-EFA3-4959-96EC-BF7B22C6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944" y="1151727"/>
            <a:ext cx="811148" cy="34841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8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1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E27D-BAE2-46F2-A8D4-3C3FA7CC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Paging Mr. Herman… Mr. P. W. Herman…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97611-F0E1-4918-A4CF-EA8C8F5A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D2DB4-B76C-4446-A13F-BED6CFCD03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72854"/>
            <a:ext cx="5474650" cy="4922124"/>
          </a:xfrm>
        </p:spPr>
        <p:txBody>
          <a:bodyPr>
            <a:normAutofit/>
          </a:bodyPr>
          <a:lstStyle/>
          <a:p>
            <a:r>
              <a:rPr lang="en-US" dirty="0"/>
              <a:t>Each segment is itself divided into smaller pieces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allows us to even interleave the different pages that make up a section of memory.</a:t>
            </a:r>
          </a:p>
          <a:p>
            <a:endParaRPr lang="en-US" dirty="0"/>
          </a:p>
          <a:p>
            <a:r>
              <a:rPr lang="en-US" dirty="0"/>
              <a:t>Because of this interleaving and that every page is the same exact size, removing a page leaves room for exactly one page… no fragmentation.</a:t>
            </a:r>
          </a:p>
          <a:p>
            <a:pPr lvl="1"/>
            <a:r>
              <a:rPr lang="en-US" dirty="0"/>
              <a:t>At the cost of over-allocating, if we need less space than a single page.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466344A2-9824-4067-AFD3-5F2ABE0E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69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66DD0E-778E-43F2-BA20-A60FC8AF3701}"/>
              </a:ext>
            </a:extLst>
          </p:cNvPr>
          <p:cNvGrpSpPr/>
          <p:nvPr/>
        </p:nvGrpSpPr>
        <p:grpSpPr>
          <a:xfrm>
            <a:off x="8890363" y="1150600"/>
            <a:ext cx="813708" cy="3485246"/>
            <a:chOff x="8890363" y="1150600"/>
            <a:chExt cx="813708" cy="3485246"/>
          </a:xfrm>
        </p:grpSpPr>
        <p:sp>
          <p:nvSpPr>
            <p:cNvPr id="6" name="Rectangle 2" descr="Wide upward diagonal">
              <a:extLst>
                <a:ext uri="{FF2B5EF4-FFF2-40B4-BE49-F238E27FC236}">
                  <a16:creationId xmlns:a16="http://schemas.microsoft.com/office/drawing/2014/main" id="{FAF159C8-639D-4481-A4B7-ED4AC0140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363" y="1150600"/>
              <a:ext cx="811148" cy="348524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A0F0FD-D23E-43FA-9081-200C06BDF40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2946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C9F087-9AAB-485D-98F1-2D3F6912F1A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43750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F6D6E1-5574-4499-ABFB-0036E7A7317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58791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E125CE-71B6-459C-A3E4-D6F04C679083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72327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DEF673-0A8D-457F-A520-25E2852BB5C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86616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A2CB04A-2D49-4A74-A9D2-EDEF19171BAE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0165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112041-7288-4088-82B9-0B0FA3B2390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15945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4182B4-82F6-4698-814A-8B45FF40E0EA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30234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EF712B-5479-49DE-816B-DEE25039E4E7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45275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5D9341-2527-4008-A4E6-4AB08C92DF3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5881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ACC32B-1420-439A-B226-EC69E260C276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73100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4FE5AA-2E3B-453A-912E-65F78AD18EE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8814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A6826-1342-41EE-A44F-2B7EBAD81341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03182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C85AF7-3F48-4D4E-9714-D8241A5505C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16718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073D59-D4CA-479E-800D-406F711B1E2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31007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0F2D17-432E-4248-8E4E-E06CED7E8FFE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4604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778BFE-8F3D-4B73-BD64-1D54C72801A4}"/>
                </a:ext>
              </a:extLst>
            </p:cNvPr>
            <p:cNvSpPr/>
            <p:nvPr/>
          </p:nvSpPr>
          <p:spPr>
            <a:xfrm>
              <a:off x="8892923" y="1154316"/>
              <a:ext cx="811148" cy="433593"/>
            </a:xfrm>
            <a:prstGeom prst="rect">
              <a:avLst/>
            </a:prstGeom>
            <a:solidFill>
              <a:srgbClr val="C288BE">
                <a:alpha val="49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3BAB1E-C430-4DF0-BE2B-9CBC13F2A02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6147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FF06BD-38F2-4481-B2F9-D2E07D39BF4A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7576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379C14-C517-4487-B80A-76043A0FF34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90055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AB1B47-9C4F-480C-9E7E-7782113EEEE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05096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05752B-8A87-4F51-8C3F-5FD265F8BFF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18633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FF3439-BF0D-4080-96FB-8F41C6457FD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3292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44D1A3-49A8-4F98-9370-BBA144C0E31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47962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1F64D133-ED95-4704-9778-EDA1629AE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711259" y="4904759"/>
            <a:ext cx="1169354" cy="254710"/>
          </a:xfrm>
          <a:prstGeom prst="rect">
            <a:avLst/>
          </a:prstGeom>
        </p:spPr>
      </p:pic>
      <p:sp>
        <p:nvSpPr>
          <p:cNvPr id="43" name="Text Box 17">
            <a:extLst>
              <a:ext uri="{FF2B5EF4-FFF2-40B4-BE49-F238E27FC236}">
                <a16:creationId xmlns:a16="http://schemas.microsoft.com/office/drawing/2014/main" id="{C610E5FB-6D59-45FC-8A4F-F05589005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559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44" name="Rectangle 2" descr="Wide upward diagonal">
            <a:extLst>
              <a:ext uri="{FF2B5EF4-FFF2-40B4-BE49-F238E27FC236}">
                <a16:creationId xmlns:a16="http://schemas.microsoft.com/office/drawing/2014/main" id="{FA0A9C0B-116E-44EC-919E-658E52A6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232" y="1150600"/>
            <a:ext cx="811148" cy="348524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0E82F8-5934-4B7C-9727-7CB46A7F74DE}"/>
              </a:ext>
            </a:extLst>
          </p:cNvPr>
          <p:cNvCxnSpPr>
            <a:cxnSpLocks/>
          </p:cNvCxnSpPr>
          <p:nvPr/>
        </p:nvCxnSpPr>
        <p:spPr>
          <a:xfrm>
            <a:off x="6254791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7AA9A-4E45-41EB-9658-ABC7E3ABBE15}"/>
              </a:ext>
            </a:extLst>
          </p:cNvPr>
          <p:cNvCxnSpPr>
            <a:cxnSpLocks/>
          </p:cNvCxnSpPr>
          <p:nvPr/>
        </p:nvCxnSpPr>
        <p:spPr>
          <a:xfrm>
            <a:off x="6254791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877BF1-4C1B-473D-82CB-68A559E22A51}"/>
              </a:ext>
            </a:extLst>
          </p:cNvPr>
          <p:cNvCxnSpPr>
            <a:cxnSpLocks/>
          </p:cNvCxnSpPr>
          <p:nvPr/>
        </p:nvCxnSpPr>
        <p:spPr>
          <a:xfrm>
            <a:off x="6254791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90B138-263B-4CB9-B2CB-04508A348166}"/>
              </a:ext>
            </a:extLst>
          </p:cNvPr>
          <p:cNvCxnSpPr>
            <a:cxnSpLocks/>
          </p:cNvCxnSpPr>
          <p:nvPr/>
        </p:nvCxnSpPr>
        <p:spPr>
          <a:xfrm>
            <a:off x="6254791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2C03D4B-EC94-46BF-AAFB-FB4D00024F1B}"/>
              </a:ext>
            </a:extLst>
          </p:cNvPr>
          <p:cNvCxnSpPr>
            <a:cxnSpLocks/>
          </p:cNvCxnSpPr>
          <p:nvPr/>
        </p:nvCxnSpPr>
        <p:spPr>
          <a:xfrm>
            <a:off x="6254791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F7882AD-B6D8-4511-8599-568C0BACCF28}"/>
              </a:ext>
            </a:extLst>
          </p:cNvPr>
          <p:cNvCxnSpPr>
            <a:cxnSpLocks/>
          </p:cNvCxnSpPr>
          <p:nvPr/>
        </p:nvCxnSpPr>
        <p:spPr>
          <a:xfrm>
            <a:off x="6254791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7C74380-9312-4BB1-96C3-6BA1F53B90EC}"/>
              </a:ext>
            </a:extLst>
          </p:cNvPr>
          <p:cNvCxnSpPr>
            <a:cxnSpLocks/>
          </p:cNvCxnSpPr>
          <p:nvPr/>
        </p:nvCxnSpPr>
        <p:spPr>
          <a:xfrm>
            <a:off x="6254791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18CE43B-BE7F-4E99-A8E0-109A460E292F}"/>
              </a:ext>
            </a:extLst>
          </p:cNvPr>
          <p:cNvCxnSpPr>
            <a:cxnSpLocks/>
          </p:cNvCxnSpPr>
          <p:nvPr/>
        </p:nvCxnSpPr>
        <p:spPr>
          <a:xfrm>
            <a:off x="6254791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AD1BD8-DF75-4F55-9A4F-4CD185BDCB8D}"/>
              </a:ext>
            </a:extLst>
          </p:cNvPr>
          <p:cNvCxnSpPr>
            <a:cxnSpLocks/>
          </p:cNvCxnSpPr>
          <p:nvPr/>
        </p:nvCxnSpPr>
        <p:spPr>
          <a:xfrm>
            <a:off x="6254791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489C2B7-472A-4C20-9F35-92FFEE0FF3F6}"/>
              </a:ext>
            </a:extLst>
          </p:cNvPr>
          <p:cNvCxnSpPr>
            <a:cxnSpLocks/>
          </p:cNvCxnSpPr>
          <p:nvPr/>
        </p:nvCxnSpPr>
        <p:spPr>
          <a:xfrm>
            <a:off x="6254791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F5F0EC-F3C4-4BA3-B8F8-B2D4628FA45F}"/>
              </a:ext>
            </a:extLst>
          </p:cNvPr>
          <p:cNvCxnSpPr>
            <a:cxnSpLocks/>
          </p:cNvCxnSpPr>
          <p:nvPr/>
        </p:nvCxnSpPr>
        <p:spPr>
          <a:xfrm>
            <a:off x="6254791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A809F91-6DDB-4DBB-831C-9F0C9BC9E6B9}"/>
              </a:ext>
            </a:extLst>
          </p:cNvPr>
          <p:cNvCxnSpPr>
            <a:cxnSpLocks/>
          </p:cNvCxnSpPr>
          <p:nvPr/>
        </p:nvCxnSpPr>
        <p:spPr>
          <a:xfrm>
            <a:off x="6254791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341FF82-0DCB-455B-A66C-526BFC73A9D4}"/>
              </a:ext>
            </a:extLst>
          </p:cNvPr>
          <p:cNvCxnSpPr>
            <a:cxnSpLocks/>
          </p:cNvCxnSpPr>
          <p:nvPr/>
        </p:nvCxnSpPr>
        <p:spPr>
          <a:xfrm>
            <a:off x="6254791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6DD94-1C00-4637-AE48-21B804A29E16}"/>
              </a:ext>
            </a:extLst>
          </p:cNvPr>
          <p:cNvCxnSpPr>
            <a:cxnSpLocks/>
          </p:cNvCxnSpPr>
          <p:nvPr/>
        </p:nvCxnSpPr>
        <p:spPr>
          <a:xfrm>
            <a:off x="6254791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011FFD4-CAC5-4DBC-B342-CA3152D6C07C}"/>
              </a:ext>
            </a:extLst>
          </p:cNvPr>
          <p:cNvCxnSpPr>
            <a:cxnSpLocks/>
          </p:cNvCxnSpPr>
          <p:nvPr/>
        </p:nvCxnSpPr>
        <p:spPr>
          <a:xfrm>
            <a:off x="6254791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7252A2-0B50-499C-B2BA-5CBDA4038736}"/>
              </a:ext>
            </a:extLst>
          </p:cNvPr>
          <p:cNvCxnSpPr>
            <a:cxnSpLocks/>
          </p:cNvCxnSpPr>
          <p:nvPr/>
        </p:nvCxnSpPr>
        <p:spPr>
          <a:xfrm>
            <a:off x="6254791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78363C-A0E7-49F7-AA63-B36E80AE35BA}"/>
              </a:ext>
            </a:extLst>
          </p:cNvPr>
          <p:cNvCxnSpPr>
            <a:cxnSpLocks/>
          </p:cNvCxnSpPr>
          <p:nvPr/>
        </p:nvCxnSpPr>
        <p:spPr>
          <a:xfrm>
            <a:off x="6254791" y="36147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FE27F5-680A-4AD3-952A-BB15A75905EB}"/>
              </a:ext>
            </a:extLst>
          </p:cNvPr>
          <p:cNvCxnSpPr>
            <a:cxnSpLocks/>
          </p:cNvCxnSpPr>
          <p:nvPr/>
        </p:nvCxnSpPr>
        <p:spPr>
          <a:xfrm>
            <a:off x="6254791" y="37576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9978EB-21B1-4CE4-AE4C-EE57412EC300}"/>
              </a:ext>
            </a:extLst>
          </p:cNvPr>
          <p:cNvCxnSpPr>
            <a:cxnSpLocks/>
          </p:cNvCxnSpPr>
          <p:nvPr/>
        </p:nvCxnSpPr>
        <p:spPr>
          <a:xfrm>
            <a:off x="6254791" y="390055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95BE12-7108-46D7-8E0A-7A03D4238862}"/>
              </a:ext>
            </a:extLst>
          </p:cNvPr>
          <p:cNvCxnSpPr>
            <a:cxnSpLocks/>
          </p:cNvCxnSpPr>
          <p:nvPr/>
        </p:nvCxnSpPr>
        <p:spPr>
          <a:xfrm>
            <a:off x="6254791" y="405096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7F722C-6436-407E-AA53-41176F134D26}"/>
              </a:ext>
            </a:extLst>
          </p:cNvPr>
          <p:cNvCxnSpPr>
            <a:cxnSpLocks/>
          </p:cNvCxnSpPr>
          <p:nvPr/>
        </p:nvCxnSpPr>
        <p:spPr>
          <a:xfrm>
            <a:off x="6254791" y="418633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409767-5EE4-4C26-BF09-83801AFFF408}"/>
              </a:ext>
            </a:extLst>
          </p:cNvPr>
          <p:cNvCxnSpPr>
            <a:cxnSpLocks/>
          </p:cNvCxnSpPr>
          <p:nvPr/>
        </p:nvCxnSpPr>
        <p:spPr>
          <a:xfrm>
            <a:off x="6254791" y="43292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5F26F3-8F08-4F8B-9853-23E7239724A3}"/>
              </a:ext>
            </a:extLst>
          </p:cNvPr>
          <p:cNvCxnSpPr>
            <a:cxnSpLocks/>
          </p:cNvCxnSpPr>
          <p:nvPr/>
        </p:nvCxnSpPr>
        <p:spPr>
          <a:xfrm>
            <a:off x="6254791" y="447962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2766846-7E23-49D0-96C5-2827ECB56ADF}"/>
              </a:ext>
            </a:extLst>
          </p:cNvPr>
          <p:cNvSpPr txBox="1"/>
          <p:nvPr/>
        </p:nvSpPr>
        <p:spPr>
          <a:xfrm>
            <a:off x="5757560" y="4754165"/>
            <a:ext cx="1800492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Process’s Virtual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FB9AAC-EB10-4E2C-88F7-611EC78A841F}"/>
              </a:ext>
            </a:extLst>
          </p:cNvPr>
          <p:cNvSpPr/>
          <p:nvPr/>
        </p:nvSpPr>
        <p:spPr>
          <a:xfrm>
            <a:off x="6254792" y="3912543"/>
            <a:ext cx="811148" cy="702821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B43C73F-151C-4C4D-9025-D6A1A1D59E72}"/>
              </a:ext>
            </a:extLst>
          </p:cNvPr>
          <p:cNvSpPr/>
          <p:nvPr/>
        </p:nvSpPr>
        <p:spPr>
          <a:xfrm>
            <a:off x="6254792" y="2723485"/>
            <a:ext cx="811148" cy="1180730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E6886-6587-4A03-AE9F-ABD0E5563581}"/>
              </a:ext>
            </a:extLst>
          </p:cNvPr>
          <p:cNvSpPr/>
          <p:nvPr/>
        </p:nvSpPr>
        <p:spPr>
          <a:xfrm>
            <a:off x="8892923" y="1866126"/>
            <a:ext cx="811148" cy="725979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D65851-8EA8-434B-B9F4-992D9B276DB8}"/>
              </a:ext>
            </a:extLst>
          </p:cNvPr>
          <p:cNvSpPr/>
          <p:nvPr/>
        </p:nvSpPr>
        <p:spPr>
          <a:xfrm>
            <a:off x="8892923" y="2723485"/>
            <a:ext cx="811148" cy="1180730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5931D162-3738-45AE-9A0D-B07D12D8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937" y="1151727"/>
            <a:ext cx="811148" cy="34841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44564C8-ABE7-41C3-AB06-2D3A244847AE}"/>
              </a:ext>
            </a:extLst>
          </p:cNvPr>
          <p:cNvCxnSpPr>
            <a:cxnSpLocks/>
          </p:cNvCxnSpPr>
          <p:nvPr/>
        </p:nvCxnSpPr>
        <p:spPr>
          <a:xfrm>
            <a:off x="6254791" y="2731007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F64616-36C9-4E1E-BD88-3400B2060A47}"/>
              </a:ext>
            </a:extLst>
          </p:cNvPr>
          <p:cNvCxnSpPr>
            <a:cxnSpLocks/>
          </p:cNvCxnSpPr>
          <p:nvPr/>
        </p:nvCxnSpPr>
        <p:spPr>
          <a:xfrm>
            <a:off x="6254791" y="2881415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1A56D3-3EFE-4006-804A-C9D391C23BDE}"/>
              </a:ext>
            </a:extLst>
          </p:cNvPr>
          <p:cNvCxnSpPr>
            <a:cxnSpLocks/>
          </p:cNvCxnSpPr>
          <p:nvPr/>
        </p:nvCxnSpPr>
        <p:spPr>
          <a:xfrm>
            <a:off x="6254791" y="3031822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A705C4-BEE3-4185-88DB-9674B3523302}"/>
              </a:ext>
            </a:extLst>
          </p:cNvPr>
          <p:cNvCxnSpPr>
            <a:cxnSpLocks/>
          </p:cNvCxnSpPr>
          <p:nvPr/>
        </p:nvCxnSpPr>
        <p:spPr>
          <a:xfrm>
            <a:off x="6254791" y="316718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4762-D5FB-4314-819D-29600743F0F5}"/>
              </a:ext>
            </a:extLst>
          </p:cNvPr>
          <p:cNvCxnSpPr>
            <a:cxnSpLocks/>
          </p:cNvCxnSpPr>
          <p:nvPr/>
        </p:nvCxnSpPr>
        <p:spPr>
          <a:xfrm>
            <a:off x="6254791" y="331007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B1635A2-3EA3-41E5-815D-80947EF65D1F}"/>
              </a:ext>
            </a:extLst>
          </p:cNvPr>
          <p:cNvCxnSpPr>
            <a:cxnSpLocks/>
          </p:cNvCxnSpPr>
          <p:nvPr/>
        </p:nvCxnSpPr>
        <p:spPr>
          <a:xfrm>
            <a:off x="6254791" y="346048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4C4850E-1A98-4D55-B797-71922FF46932}"/>
              </a:ext>
            </a:extLst>
          </p:cNvPr>
          <p:cNvCxnSpPr>
            <a:cxnSpLocks/>
          </p:cNvCxnSpPr>
          <p:nvPr/>
        </p:nvCxnSpPr>
        <p:spPr>
          <a:xfrm>
            <a:off x="6254791" y="361478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68886C-4563-442F-B010-152F1A561F2C}"/>
              </a:ext>
            </a:extLst>
          </p:cNvPr>
          <p:cNvCxnSpPr>
            <a:cxnSpLocks/>
          </p:cNvCxnSpPr>
          <p:nvPr/>
        </p:nvCxnSpPr>
        <p:spPr>
          <a:xfrm>
            <a:off x="6254791" y="375767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ECCCA50-D7D8-4E63-9260-33E16AD6B984}"/>
              </a:ext>
            </a:extLst>
          </p:cNvPr>
          <p:cNvCxnSpPr>
            <a:cxnSpLocks/>
          </p:cNvCxnSpPr>
          <p:nvPr/>
        </p:nvCxnSpPr>
        <p:spPr>
          <a:xfrm>
            <a:off x="6254791" y="390055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5C99B94-4E0F-4A8A-8D95-FA277FF24818}"/>
              </a:ext>
            </a:extLst>
          </p:cNvPr>
          <p:cNvCxnSpPr>
            <a:cxnSpLocks/>
          </p:cNvCxnSpPr>
          <p:nvPr/>
        </p:nvCxnSpPr>
        <p:spPr>
          <a:xfrm>
            <a:off x="6254791" y="405096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249A469-D880-464F-8813-9DF207B443D6}"/>
              </a:ext>
            </a:extLst>
          </p:cNvPr>
          <p:cNvCxnSpPr>
            <a:cxnSpLocks/>
          </p:cNvCxnSpPr>
          <p:nvPr/>
        </p:nvCxnSpPr>
        <p:spPr>
          <a:xfrm>
            <a:off x="6254791" y="420526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D2E862F-2234-4C3A-89A7-4B931283E9F1}"/>
              </a:ext>
            </a:extLst>
          </p:cNvPr>
          <p:cNvCxnSpPr>
            <a:cxnSpLocks/>
          </p:cNvCxnSpPr>
          <p:nvPr/>
        </p:nvCxnSpPr>
        <p:spPr>
          <a:xfrm>
            <a:off x="6254791" y="43481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762D51-67B1-4BC1-A59C-D23CDCA2C819}"/>
              </a:ext>
            </a:extLst>
          </p:cNvPr>
          <p:cNvCxnSpPr>
            <a:cxnSpLocks/>
          </p:cNvCxnSpPr>
          <p:nvPr/>
        </p:nvCxnSpPr>
        <p:spPr>
          <a:xfrm>
            <a:off x="6254791" y="449104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14A551-F76C-46FC-9C0C-EE7AEA50769F}"/>
              </a:ext>
            </a:extLst>
          </p:cNvPr>
          <p:cNvCxnSpPr>
            <a:cxnSpLocks/>
          </p:cNvCxnSpPr>
          <p:nvPr/>
        </p:nvCxnSpPr>
        <p:spPr>
          <a:xfrm>
            <a:off x="6254791" y="405096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6D63F67-D864-4C4E-B9E2-458E4984AA8B}"/>
              </a:ext>
            </a:extLst>
          </p:cNvPr>
          <p:cNvCxnSpPr>
            <a:cxnSpLocks/>
          </p:cNvCxnSpPr>
          <p:nvPr/>
        </p:nvCxnSpPr>
        <p:spPr>
          <a:xfrm>
            <a:off x="6254791" y="419891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2DD81FB-56C1-4F0E-AAA0-EF46D8CDA7C9}"/>
              </a:ext>
            </a:extLst>
          </p:cNvPr>
          <p:cNvCxnSpPr>
            <a:cxnSpLocks/>
          </p:cNvCxnSpPr>
          <p:nvPr/>
        </p:nvCxnSpPr>
        <p:spPr>
          <a:xfrm>
            <a:off x="6254791" y="4338628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6BC3F2A-9BE0-40B4-A923-A15476A10C42}"/>
              </a:ext>
            </a:extLst>
          </p:cNvPr>
          <p:cNvCxnSpPr>
            <a:cxnSpLocks/>
          </p:cNvCxnSpPr>
          <p:nvPr/>
        </p:nvCxnSpPr>
        <p:spPr>
          <a:xfrm>
            <a:off x="6254791" y="448469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5">
            <a:extLst>
              <a:ext uri="{FF2B5EF4-FFF2-40B4-BE49-F238E27FC236}">
                <a16:creationId xmlns:a16="http://schemas.microsoft.com/office/drawing/2014/main" id="{957DDC21-5B96-4658-A2A7-7FB9EDB1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806" y="1151727"/>
            <a:ext cx="811148" cy="34841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75BFBED-44DC-43BF-8C83-1B857F837DA1}"/>
              </a:ext>
            </a:extLst>
          </p:cNvPr>
          <p:cNvGrpSpPr/>
          <p:nvPr/>
        </p:nvGrpSpPr>
        <p:grpSpPr>
          <a:xfrm>
            <a:off x="8889370" y="1150600"/>
            <a:ext cx="813708" cy="3485246"/>
            <a:chOff x="8890363" y="1150600"/>
            <a:chExt cx="813708" cy="3485246"/>
          </a:xfrm>
        </p:grpSpPr>
        <p:sp>
          <p:nvSpPr>
            <p:cNvPr id="160" name="Rectangle 2" descr="Wide upward diagonal">
              <a:extLst>
                <a:ext uri="{FF2B5EF4-FFF2-40B4-BE49-F238E27FC236}">
                  <a16:creationId xmlns:a16="http://schemas.microsoft.com/office/drawing/2014/main" id="{83B83164-139F-4659-9BBF-6429C059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363" y="1150600"/>
              <a:ext cx="811148" cy="348524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D3548EB-4BEA-4437-A3B4-FCC443176561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2946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5985C94-F4A8-46C0-8BC5-274FDB9DED24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43750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6AE3372-5D3F-448E-BAD6-F4145DABD4C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58791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B9A2ADC-1C14-4CE8-A7B3-062F54F9DEF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72327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D2C02F0-DE55-4A94-9586-F27B1D8DE6B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186616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BF9D795-95EE-478F-9A54-A4838ACEB70A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0165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4741C10-F672-4896-BE58-2CBCCB40496F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15945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AF09B4E-D77F-47F4-89C1-0FE89E921797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30234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9138821-6683-44EF-B135-1B0AE1C7D1A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45275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ECB5E2E-16B9-41BB-B6C9-5CDBC3991C36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5881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0585936-D41F-42D4-98E0-B3D223A0F12C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731007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9FE9141-1A52-490F-9765-846C2BB924DE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2881415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6751654-B3B1-4C2D-B9DF-8864E2D430ED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031822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EFC77ED-4508-4726-88DB-217E8F43C9AD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16718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18A491-A98D-43EF-9675-275D093103E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31007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FBD3676-3B30-4F39-A10C-7156567346A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4604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9D3BB19-6A7D-4916-8F23-011B24E8FDEC}"/>
                </a:ext>
              </a:extLst>
            </p:cNvPr>
            <p:cNvSpPr/>
            <p:nvPr/>
          </p:nvSpPr>
          <p:spPr>
            <a:xfrm>
              <a:off x="8892923" y="1154316"/>
              <a:ext cx="811148" cy="433593"/>
            </a:xfrm>
            <a:prstGeom prst="rect">
              <a:avLst/>
            </a:prstGeom>
            <a:solidFill>
              <a:srgbClr val="C288BE">
                <a:alpha val="49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1E4A547-8B31-480C-A562-01395A08ABB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614784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669A456-AC48-4532-A671-1855176CC065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757671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478BC32-25C8-489D-A43D-5E1299CA88FD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3900559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A3CC94D-D810-4B3B-AFD4-A83B176946B6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050966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902F180-BCD0-4CF5-8AD6-E0FC48F8B3BB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186333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0FBE8BD-FD4A-44E3-94FA-5DC92D0962D4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329220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A729381-72DA-4402-858D-332F0079AA24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22" y="4479628"/>
              <a:ext cx="808589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2F1AEAF-F8E5-4C75-B917-02D7A14FCCBB}"/>
              </a:ext>
            </a:extLst>
          </p:cNvPr>
          <p:cNvSpPr/>
          <p:nvPr/>
        </p:nvSpPr>
        <p:spPr>
          <a:xfrm>
            <a:off x="8886810" y="4479628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4FF73FD-2884-43D2-89F8-7AE3E3CA8DFC}"/>
              </a:ext>
            </a:extLst>
          </p:cNvPr>
          <p:cNvSpPr/>
          <p:nvPr/>
        </p:nvSpPr>
        <p:spPr>
          <a:xfrm>
            <a:off x="8886810" y="2883108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A5D829E-8F24-4DD8-9320-9B29E1BAA1E2}"/>
              </a:ext>
            </a:extLst>
          </p:cNvPr>
          <p:cNvSpPr/>
          <p:nvPr/>
        </p:nvSpPr>
        <p:spPr>
          <a:xfrm>
            <a:off x="8886810" y="4183003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B6090FE-3125-425B-BFD6-B2849444D070}"/>
              </a:ext>
            </a:extLst>
          </p:cNvPr>
          <p:cNvSpPr/>
          <p:nvPr/>
        </p:nvSpPr>
        <p:spPr>
          <a:xfrm>
            <a:off x="8886810" y="3159472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46CC4CD-E51B-46EA-A2F7-64913FFA10C7}"/>
              </a:ext>
            </a:extLst>
          </p:cNvPr>
          <p:cNvSpPr/>
          <p:nvPr/>
        </p:nvSpPr>
        <p:spPr>
          <a:xfrm>
            <a:off x="8886810" y="3908149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2CBF799-170A-4135-B1AB-A30644756156}"/>
              </a:ext>
            </a:extLst>
          </p:cNvPr>
          <p:cNvSpPr/>
          <p:nvPr/>
        </p:nvSpPr>
        <p:spPr>
          <a:xfrm>
            <a:off x="8886810" y="3764169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A183648-48CF-4A74-9994-340CB8251A8D}"/>
              </a:ext>
            </a:extLst>
          </p:cNvPr>
          <p:cNvSpPr/>
          <p:nvPr/>
        </p:nvSpPr>
        <p:spPr>
          <a:xfrm>
            <a:off x="8886810" y="2739818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49B18F6-E6E7-48AA-9EDD-010BE47ADC3F}"/>
              </a:ext>
            </a:extLst>
          </p:cNvPr>
          <p:cNvSpPr/>
          <p:nvPr/>
        </p:nvSpPr>
        <p:spPr>
          <a:xfrm>
            <a:off x="8886810" y="3470343"/>
            <a:ext cx="811148" cy="1432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8C36D6F-FB6A-492E-A491-3F3BF8B7956E}"/>
              </a:ext>
            </a:extLst>
          </p:cNvPr>
          <p:cNvSpPr/>
          <p:nvPr/>
        </p:nvSpPr>
        <p:spPr>
          <a:xfrm>
            <a:off x="8890937" y="3308857"/>
            <a:ext cx="811148" cy="158237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93B55B3-9AAB-4539-B761-D85E1E3FE4D7}"/>
              </a:ext>
            </a:extLst>
          </p:cNvPr>
          <p:cNvSpPr/>
          <p:nvPr/>
        </p:nvSpPr>
        <p:spPr>
          <a:xfrm>
            <a:off x="8890937" y="4050808"/>
            <a:ext cx="811148" cy="138849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E594C01-ED82-414A-B4A6-BE747B1FC5B0}"/>
              </a:ext>
            </a:extLst>
          </p:cNvPr>
          <p:cNvSpPr/>
          <p:nvPr/>
        </p:nvSpPr>
        <p:spPr>
          <a:xfrm>
            <a:off x="8890937" y="3027137"/>
            <a:ext cx="811148" cy="141792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0EB5944-D5F2-402B-B73E-FC22465F97A6}"/>
              </a:ext>
            </a:extLst>
          </p:cNvPr>
          <p:cNvSpPr/>
          <p:nvPr/>
        </p:nvSpPr>
        <p:spPr>
          <a:xfrm>
            <a:off x="8890937" y="4331828"/>
            <a:ext cx="811148" cy="141792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71031F6-84EB-4465-B72A-B45DECBB6AF1}"/>
              </a:ext>
            </a:extLst>
          </p:cNvPr>
          <p:cNvSpPr/>
          <p:nvPr/>
        </p:nvSpPr>
        <p:spPr>
          <a:xfrm>
            <a:off x="8890937" y="3609629"/>
            <a:ext cx="811148" cy="141792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1EAD3A46-A649-46B2-92AB-C8932BC368E2}"/>
              </a:ext>
            </a:extLst>
          </p:cNvPr>
          <p:cNvCxnSpPr>
            <a:cxnSpLocks/>
          </p:cNvCxnSpPr>
          <p:nvPr/>
        </p:nvCxnSpPr>
        <p:spPr>
          <a:xfrm>
            <a:off x="8889369" y="390055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6EB3583B-6264-4D7E-84E2-2C497133D538}"/>
              </a:ext>
            </a:extLst>
          </p:cNvPr>
          <p:cNvCxnSpPr>
            <a:cxnSpLocks/>
          </p:cNvCxnSpPr>
          <p:nvPr/>
        </p:nvCxnSpPr>
        <p:spPr>
          <a:xfrm>
            <a:off x="8889369" y="405096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F3201B17-0E4E-41F7-9CD0-D18C451477BD}"/>
              </a:ext>
            </a:extLst>
          </p:cNvPr>
          <p:cNvCxnSpPr>
            <a:cxnSpLocks/>
          </p:cNvCxnSpPr>
          <p:nvPr/>
        </p:nvCxnSpPr>
        <p:spPr>
          <a:xfrm>
            <a:off x="8889369" y="4186333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C00D7A8A-BEF2-4AAA-A2AA-95712ED0935F}"/>
              </a:ext>
            </a:extLst>
          </p:cNvPr>
          <p:cNvCxnSpPr>
            <a:cxnSpLocks/>
          </p:cNvCxnSpPr>
          <p:nvPr/>
        </p:nvCxnSpPr>
        <p:spPr>
          <a:xfrm>
            <a:off x="8889369" y="4329220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842DA9A-CFE6-4070-81EA-5B054911DBB9}"/>
              </a:ext>
            </a:extLst>
          </p:cNvPr>
          <p:cNvCxnSpPr>
            <a:cxnSpLocks/>
          </p:cNvCxnSpPr>
          <p:nvPr/>
        </p:nvCxnSpPr>
        <p:spPr>
          <a:xfrm>
            <a:off x="8889369" y="4479628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CF30684-F21C-466F-8AE9-3B63023AC92C}"/>
              </a:ext>
            </a:extLst>
          </p:cNvPr>
          <p:cNvCxnSpPr>
            <a:cxnSpLocks/>
          </p:cNvCxnSpPr>
          <p:nvPr/>
        </p:nvCxnSpPr>
        <p:spPr>
          <a:xfrm>
            <a:off x="8886810" y="2881415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FD8B91E-A0F6-4343-8ADD-BC4E000D5C1D}"/>
              </a:ext>
            </a:extLst>
          </p:cNvPr>
          <p:cNvCxnSpPr>
            <a:cxnSpLocks/>
          </p:cNvCxnSpPr>
          <p:nvPr/>
        </p:nvCxnSpPr>
        <p:spPr>
          <a:xfrm>
            <a:off x="8886810" y="3031822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2B01CA-AD20-4B8F-830E-0F69416B82EF}"/>
              </a:ext>
            </a:extLst>
          </p:cNvPr>
          <p:cNvCxnSpPr>
            <a:cxnSpLocks/>
          </p:cNvCxnSpPr>
          <p:nvPr/>
        </p:nvCxnSpPr>
        <p:spPr>
          <a:xfrm>
            <a:off x="8886810" y="3167189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012829B-7400-4CCF-B2AF-36F9998AA685}"/>
              </a:ext>
            </a:extLst>
          </p:cNvPr>
          <p:cNvCxnSpPr>
            <a:cxnSpLocks/>
          </p:cNvCxnSpPr>
          <p:nvPr/>
        </p:nvCxnSpPr>
        <p:spPr>
          <a:xfrm>
            <a:off x="8886810" y="3310076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DF469F7-8CA0-4E1D-8EDE-05FFBAE6DC5C}"/>
              </a:ext>
            </a:extLst>
          </p:cNvPr>
          <p:cNvCxnSpPr>
            <a:cxnSpLocks/>
          </p:cNvCxnSpPr>
          <p:nvPr/>
        </p:nvCxnSpPr>
        <p:spPr>
          <a:xfrm>
            <a:off x="8889369" y="346048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5D58028-C99C-4847-8BCE-78FBC1DCE4FD}"/>
              </a:ext>
            </a:extLst>
          </p:cNvPr>
          <p:cNvSpPr/>
          <p:nvPr/>
        </p:nvSpPr>
        <p:spPr>
          <a:xfrm>
            <a:off x="7584542" y="1371112"/>
            <a:ext cx="811148" cy="863136"/>
          </a:xfrm>
          <a:prstGeom prst="rect">
            <a:avLst/>
          </a:prstGeom>
          <a:solidFill>
            <a:srgbClr val="C00000">
              <a:alpha val="4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0CD74A3-A489-4AA5-8D71-C8EE6874236B}"/>
              </a:ext>
            </a:extLst>
          </p:cNvPr>
          <p:cNvSpPr/>
          <p:nvPr/>
        </p:nvSpPr>
        <p:spPr>
          <a:xfrm>
            <a:off x="8890937" y="3619344"/>
            <a:ext cx="811148" cy="141792"/>
          </a:xfrm>
          <a:prstGeom prst="rect">
            <a:avLst/>
          </a:prstGeom>
          <a:solidFill>
            <a:srgbClr val="E0828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865B733-6D10-418A-92F3-82C222D9FB46}"/>
              </a:ext>
            </a:extLst>
          </p:cNvPr>
          <p:cNvSpPr/>
          <p:nvPr/>
        </p:nvSpPr>
        <p:spPr>
          <a:xfrm>
            <a:off x="8890937" y="2594284"/>
            <a:ext cx="811148" cy="141792"/>
          </a:xfrm>
          <a:prstGeom prst="rect">
            <a:avLst/>
          </a:prstGeom>
          <a:solidFill>
            <a:srgbClr val="E0828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2DAF599-D9C7-4113-8CB3-FFA00A229FCA}"/>
              </a:ext>
            </a:extLst>
          </p:cNvPr>
          <p:cNvSpPr/>
          <p:nvPr/>
        </p:nvSpPr>
        <p:spPr>
          <a:xfrm>
            <a:off x="8890937" y="2448381"/>
            <a:ext cx="811148" cy="141792"/>
          </a:xfrm>
          <a:prstGeom prst="rect">
            <a:avLst/>
          </a:prstGeom>
          <a:solidFill>
            <a:srgbClr val="E0828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891163-5D5F-4D3C-86D9-18D573780C60}"/>
              </a:ext>
            </a:extLst>
          </p:cNvPr>
          <p:cNvSpPr/>
          <p:nvPr/>
        </p:nvSpPr>
        <p:spPr>
          <a:xfrm>
            <a:off x="8890937" y="2308284"/>
            <a:ext cx="811148" cy="141792"/>
          </a:xfrm>
          <a:prstGeom prst="rect">
            <a:avLst/>
          </a:prstGeom>
          <a:solidFill>
            <a:srgbClr val="E0828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D2DC142-8161-4EB6-80C7-9A5BB8D12D3D}"/>
              </a:ext>
            </a:extLst>
          </p:cNvPr>
          <p:cNvSpPr/>
          <p:nvPr/>
        </p:nvSpPr>
        <p:spPr>
          <a:xfrm>
            <a:off x="8890937" y="2162099"/>
            <a:ext cx="811148" cy="141792"/>
          </a:xfrm>
          <a:prstGeom prst="rect">
            <a:avLst/>
          </a:prstGeom>
          <a:solidFill>
            <a:srgbClr val="E0828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DC377F0-47F7-4718-A956-46C4FABB17B3}"/>
              </a:ext>
            </a:extLst>
          </p:cNvPr>
          <p:cNvSpPr/>
          <p:nvPr/>
        </p:nvSpPr>
        <p:spPr>
          <a:xfrm>
            <a:off x="8890937" y="2022072"/>
            <a:ext cx="811148" cy="141792"/>
          </a:xfrm>
          <a:prstGeom prst="rect">
            <a:avLst/>
          </a:prstGeom>
          <a:solidFill>
            <a:srgbClr val="E0828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6B91051-9C13-4179-AB24-B9E24328B8FB}"/>
              </a:ext>
            </a:extLst>
          </p:cNvPr>
          <p:cNvCxnSpPr>
            <a:cxnSpLocks/>
          </p:cNvCxnSpPr>
          <p:nvPr/>
        </p:nvCxnSpPr>
        <p:spPr>
          <a:xfrm>
            <a:off x="8889369" y="201343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1871808-2413-4E67-8FEA-5A0A13AFC101}"/>
              </a:ext>
            </a:extLst>
          </p:cNvPr>
          <p:cNvCxnSpPr>
            <a:cxnSpLocks/>
          </p:cNvCxnSpPr>
          <p:nvPr/>
        </p:nvCxnSpPr>
        <p:spPr>
          <a:xfrm>
            <a:off x="8886810" y="2161464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A99FF22-A901-4E81-8381-B006BDA8DE73}"/>
              </a:ext>
            </a:extLst>
          </p:cNvPr>
          <p:cNvCxnSpPr>
            <a:cxnSpLocks/>
          </p:cNvCxnSpPr>
          <p:nvPr/>
        </p:nvCxnSpPr>
        <p:spPr>
          <a:xfrm>
            <a:off x="8886810" y="231187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CC7677D-6605-4F1C-B4C6-73767904866C}"/>
              </a:ext>
            </a:extLst>
          </p:cNvPr>
          <p:cNvCxnSpPr>
            <a:cxnSpLocks/>
          </p:cNvCxnSpPr>
          <p:nvPr/>
        </p:nvCxnSpPr>
        <p:spPr>
          <a:xfrm>
            <a:off x="8886810" y="2447238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AE228E7-CC25-43F8-AE75-D356F7775F7E}"/>
              </a:ext>
            </a:extLst>
          </p:cNvPr>
          <p:cNvCxnSpPr>
            <a:cxnSpLocks/>
          </p:cNvCxnSpPr>
          <p:nvPr/>
        </p:nvCxnSpPr>
        <p:spPr>
          <a:xfrm>
            <a:off x="8886810" y="2590125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EED549D-D88C-415D-9BDB-A08995462422}"/>
              </a:ext>
            </a:extLst>
          </p:cNvPr>
          <p:cNvCxnSpPr>
            <a:cxnSpLocks/>
          </p:cNvCxnSpPr>
          <p:nvPr/>
        </p:nvCxnSpPr>
        <p:spPr>
          <a:xfrm>
            <a:off x="8889369" y="2733382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3B7BCC7-079C-4FA5-9390-93D9A753B04D}"/>
              </a:ext>
            </a:extLst>
          </p:cNvPr>
          <p:cNvCxnSpPr>
            <a:cxnSpLocks/>
          </p:cNvCxnSpPr>
          <p:nvPr/>
        </p:nvCxnSpPr>
        <p:spPr>
          <a:xfrm>
            <a:off x="8889369" y="3757671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0932E66-A628-49B3-80C3-01D3C8C442E3}"/>
              </a:ext>
            </a:extLst>
          </p:cNvPr>
          <p:cNvCxnSpPr>
            <a:cxnSpLocks/>
          </p:cNvCxnSpPr>
          <p:nvPr/>
        </p:nvCxnSpPr>
        <p:spPr>
          <a:xfrm>
            <a:off x="8886810" y="3608840"/>
            <a:ext cx="808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5">
            <a:extLst>
              <a:ext uri="{FF2B5EF4-FFF2-40B4-BE49-F238E27FC236}">
                <a16:creationId xmlns:a16="http://schemas.microsoft.com/office/drawing/2014/main" id="{D3A58B53-EFA3-4959-96EC-BF7B22C6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944" y="1151727"/>
            <a:ext cx="811148" cy="34841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9416F5D-5A1A-4CD0-9882-5A128D1FAD0B}"/>
              </a:ext>
            </a:extLst>
          </p:cNvPr>
          <p:cNvSpPr/>
          <p:nvPr/>
        </p:nvSpPr>
        <p:spPr>
          <a:xfrm>
            <a:off x="8816524" y="3562012"/>
            <a:ext cx="961960" cy="2444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618C000-C4CD-4CA9-8328-724E33D1F104}"/>
              </a:ext>
            </a:extLst>
          </p:cNvPr>
          <p:cNvSpPr txBox="1"/>
          <p:nvPr/>
        </p:nvSpPr>
        <p:spPr>
          <a:xfrm>
            <a:off x="7133666" y="2637442"/>
            <a:ext cx="1811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Removing this</a:t>
            </a:r>
            <a:b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left room big enough for… a new page!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B4857F2-1BF3-4FD9-84D6-E186B7A118EF}"/>
              </a:ext>
            </a:extLst>
          </p:cNvPr>
          <p:cNvCxnSpPr>
            <a:cxnSpLocks/>
          </p:cNvCxnSpPr>
          <p:nvPr/>
        </p:nvCxnSpPr>
        <p:spPr>
          <a:xfrm rot="2472984" flipV="1">
            <a:off x="8580211" y="345473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13351E8A-88B8-4A74-9F20-FEEA05584A20}"/>
              </a:ext>
            </a:extLst>
          </p:cNvPr>
          <p:cNvSpPr txBox="1"/>
          <p:nvPr/>
        </p:nvSpPr>
        <p:spPr>
          <a:xfrm>
            <a:off x="7293339" y="1046478"/>
            <a:ext cx="1410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Allocating this:</a:t>
            </a:r>
          </a:p>
        </p:txBody>
      </p:sp>
    </p:spTree>
    <p:extLst>
      <p:ext uri="{BB962C8B-B14F-4D97-AF65-F5344CB8AC3E}">
        <p14:creationId xmlns:p14="http://schemas.microsoft.com/office/powerpoint/2010/main" val="2231666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35" grpId="0" animBg="1"/>
      <p:bldP spid="148" grpId="0"/>
      <p:bldP spid="1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8A0-2419-46E1-A9D9-7102B0C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 Tables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F9E0-5116-4C9E-BB1F-2F97AA6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B9A79-346B-4774-9AB2-F0F3DC8143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5441768" cy="4741149"/>
          </a:xfrm>
        </p:spPr>
        <p:txBody>
          <a:bodyPr>
            <a:normAutofit/>
          </a:bodyPr>
          <a:lstStyle/>
          <a:p>
            <a:r>
              <a:rPr lang="en-US" dirty="0"/>
              <a:t>There are many strategies for maintaining the metadata that maps virtual addresses to physical addresses.</a:t>
            </a:r>
          </a:p>
          <a:p>
            <a:endParaRPr lang="en-US" dirty="0"/>
          </a:p>
          <a:p>
            <a:r>
              <a:rPr lang="en-US" dirty="0"/>
              <a:t>The first we will look at is the simple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this strategy, we will maintain a data structure that maps virtual addresses to physical addresses.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B07D7A51-0C89-4FF5-B326-37B13984C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84270"/>
              </p:ext>
            </p:extLst>
          </p:nvPr>
        </p:nvGraphicFramePr>
        <p:xfrm>
          <a:off x="6662541" y="2055804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3242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58EED7-CD9A-4BA9-9988-C3B71D6E1E9B}"/>
              </a:ext>
            </a:extLst>
          </p:cNvPr>
          <p:cNvSpPr txBox="1"/>
          <p:nvPr/>
        </p:nvSpPr>
        <p:spPr>
          <a:xfrm>
            <a:off x="6662539" y="172404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B8106F-731B-48BC-905E-DF1F35F8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686394" y="4881737"/>
            <a:ext cx="2122710" cy="462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E06750-3F6C-4C99-AFED-272A9A659674}"/>
              </a:ext>
            </a:extLst>
          </p:cNvPr>
          <p:cNvSpPr txBox="1"/>
          <p:nvPr/>
        </p:nvSpPr>
        <p:spPr>
          <a:xfrm>
            <a:off x="6660941" y="3745385"/>
            <a:ext cx="212271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3699E-D275-48EA-8C27-01793142DA2A}"/>
              </a:ext>
            </a:extLst>
          </p:cNvPr>
          <p:cNvSpPr/>
          <p:nvPr/>
        </p:nvSpPr>
        <p:spPr>
          <a:xfrm>
            <a:off x="7759820" y="432803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35696-0B2A-437B-97DE-9F28482BD9EF}"/>
              </a:ext>
            </a:extLst>
          </p:cNvPr>
          <p:cNvSpPr/>
          <p:nvPr/>
        </p:nvSpPr>
        <p:spPr>
          <a:xfrm>
            <a:off x="7704163" y="229079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572A48EB-ED6E-4A5B-B2B2-30FA7F3E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15122"/>
              </p:ext>
            </p:extLst>
          </p:nvPr>
        </p:nvGraphicFramePr>
        <p:xfrm>
          <a:off x="6660943" y="4077142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F641596-AD82-40E2-8CA2-CF69D977BCCD}"/>
              </a:ext>
            </a:extLst>
          </p:cNvPr>
          <p:cNvSpPr/>
          <p:nvPr/>
        </p:nvSpPr>
        <p:spPr>
          <a:xfrm>
            <a:off x="6637378" y="432803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A1873C-AA01-4C99-8120-2DA48D84FBDE}"/>
              </a:ext>
            </a:extLst>
          </p:cNvPr>
          <p:cNvSpPr/>
          <p:nvPr/>
        </p:nvSpPr>
        <p:spPr>
          <a:xfrm>
            <a:off x="6638686" y="229079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A6FED9-A3FB-4AFF-832B-2A6B942AEEEE}"/>
              </a:ext>
            </a:extLst>
          </p:cNvPr>
          <p:cNvCxnSpPr>
            <a:cxnSpLocks/>
          </p:cNvCxnSpPr>
          <p:nvPr/>
        </p:nvCxnSpPr>
        <p:spPr>
          <a:xfrm>
            <a:off x="7718466" y="4660202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3F37C7-D4D7-455D-BF26-6F38A00660C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718467" y="2697480"/>
            <a:ext cx="3831" cy="10479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800AD-AD55-44AC-8AFD-CAD521C0DBF9}"/>
              </a:ext>
            </a:extLst>
          </p:cNvPr>
          <p:cNvSpPr/>
          <p:nvPr/>
        </p:nvSpPr>
        <p:spPr>
          <a:xfrm>
            <a:off x="7149553" y="798003"/>
            <a:ext cx="1122442" cy="839651"/>
          </a:xfrm>
          <a:prstGeom prst="rect">
            <a:avLst/>
          </a:prstGeom>
          <a:pattFill prst="zigZ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F4455DB-547C-48C7-AB7F-DC59AA145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7323" y="825303"/>
            <a:ext cx="668096" cy="653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67F2A8-2F24-4B6F-AD83-15B02D1A4BBD}"/>
              </a:ext>
            </a:extLst>
          </p:cNvPr>
          <p:cNvSpPr txBox="1"/>
          <p:nvPr/>
        </p:nvSpPr>
        <p:spPr>
          <a:xfrm>
            <a:off x="7059666" y="1357956"/>
            <a:ext cx="64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  <a:endParaRPr lang="en-US" sz="1556" dirty="0">
              <a:solidFill>
                <a:srgbClr val="7030A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8A0-2419-46E1-A9D9-7102B0C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Fields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F9E0-5116-4C9E-BB1F-2F97AA6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B9A79-346B-4774-9AB2-F0F3DC8143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515" y="869076"/>
            <a:ext cx="4713365" cy="4657371"/>
          </a:xfrm>
        </p:spPr>
        <p:txBody>
          <a:bodyPr>
            <a:normAutofit/>
          </a:bodyPr>
          <a:lstStyle/>
          <a:p>
            <a:r>
              <a:rPr lang="en-US" dirty="0"/>
              <a:t>First, you need to set a static page size.</a:t>
            </a:r>
          </a:p>
          <a:p>
            <a:pPr lvl="1"/>
            <a:r>
              <a:rPr lang="en-US" dirty="0"/>
              <a:t>Every page is the same size.</a:t>
            </a:r>
          </a:p>
          <a:p>
            <a:endParaRPr lang="en-US" dirty="0"/>
          </a:p>
          <a:p>
            <a:r>
              <a:rPr lang="en-US" dirty="0"/>
              <a:t>Part of the virtual address is the offset, which is retained when the MMU translates the physical address.</a:t>
            </a:r>
          </a:p>
          <a:p>
            <a:pPr lvl="1"/>
            <a:r>
              <a:rPr lang="en-US" dirty="0"/>
              <a:t>This is determined by the page size.</a:t>
            </a:r>
          </a:p>
          <a:p>
            <a:endParaRPr lang="en-US" dirty="0"/>
          </a:p>
          <a:p>
            <a:r>
              <a:rPr lang="en-US" dirty="0"/>
              <a:t>The remainder is used to determine the entry in the table.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152CB3F-DDB4-4E12-85D6-03957533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9010"/>
              </p:ext>
            </p:extLst>
          </p:nvPr>
        </p:nvGraphicFramePr>
        <p:xfrm>
          <a:off x="6169559" y="981384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3242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9C7A20F-765C-43ED-BEE8-2197A5C21EA4}"/>
              </a:ext>
            </a:extLst>
          </p:cNvPr>
          <p:cNvSpPr txBox="1"/>
          <p:nvPr/>
        </p:nvSpPr>
        <p:spPr>
          <a:xfrm>
            <a:off x="6169557" y="64962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2F45720-A720-459B-9696-884F79351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93412" y="5117957"/>
            <a:ext cx="2122710" cy="462371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75542DF-6F33-4137-A1AA-6738CF53F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83232"/>
              </p:ext>
            </p:extLst>
          </p:nvPr>
        </p:nvGraphicFramePr>
        <p:xfrm>
          <a:off x="5764696" y="2177492"/>
          <a:ext cx="36986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6305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00f0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A81ED2D-8377-4A17-8F4F-973D29CC9D29}"/>
              </a:ext>
            </a:extLst>
          </p:cNvPr>
          <p:cNvSpPr txBox="1"/>
          <p:nvPr/>
        </p:nvSpPr>
        <p:spPr>
          <a:xfrm>
            <a:off x="6167959" y="3981605"/>
            <a:ext cx="212271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24831-38E2-4834-A06F-FDE334E8B8C0}"/>
              </a:ext>
            </a:extLst>
          </p:cNvPr>
          <p:cNvSpPr/>
          <p:nvPr/>
        </p:nvSpPr>
        <p:spPr>
          <a:xfrm>
            <a:off x="7266838" y="456425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B925CC4-85FC-4C63-85F8-8CBD6BB3F7AB}"/>
              </a:ext>
            </a:extLst>
          </p:cNvPr>
          <p:cNvCxnSpPr>
            <a:cxnSpLocks/>
            <a:stCxn id="16" idx="2"/>
            <a:endCxn id="19" idx="3"/>
          </p:cNvCxnSpPr>
          <p:nvPr/>
        </p:nvCxnSpPr>
        <p:spPr>
          <a:xfrm rot="16200000" flipH="1">
            <a:off x="6469162" y="2851373"/>
            <a:ext cx="3182004" cy="575525"/>
          </a:xfrm>
          <a:prstGeom prst="bentConnector4">
            <a:avLst>
              <a:gd name="adj1" fmla="val 6912"/>
              <a:gd name="adj2" fmla="val 378732"/>
            </a:avLst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6277BF7-EDF8-454F-9E46-2763ABC95720}"/>
              </a:ext>
            </a:extLst>
          </p:cNvPr>
          <p:cNvSpPr txBox="1"/>
          <p:nvPr/>
        </p:nvSpPr>
        <p:spPr>
          <a:xfrm>
            <a:off x="5804936" y="1845735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 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DE2935-A9F0-4755-BA99-9763ADAB2BF9}"/>
              </a:ext>
            </a:extLst>
          </p:cNvPr>
          <p:cNvSpPr/>
          <p:nvPr/>
        </p:nvSpPr>
        <p:spPr>
          <a:xfrm>
            <a:off x="7211181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8">
            <a:extLst>
              <a:ext uri="{FF2B5EF4-FFF2-40B4-BE49-F238E27FC236}">
                <a16:creationId xmlns:a16="http://schemas.microsoft.com/office/drawing/2014/main" id="{DBE25E17-C778-4888-B3EA-2FD22FFFB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39055"/>
              </p:ext>
            </p:extLst>
          </p:nvPr>
        </p:nvGraphicFramePr>
        <p:xfrm>
          <a:off x="6167961" y="4313362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ADBCCA53-3518-4BBE-A286-407EEF7FB010}"/>
              </a:ext>
            </a:extLst>
          </p:cNvPr>
          <p:cNvSpPr/>
          <p:nvPr/>
        </p:nvSpPr>
        <p:spPr>
          <a:xfrm>
            <a:off x="5110723" y="297325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994A28-84A1-4338-8962-0A16BD70FB6C}"/>
              </a:ext>
            </a:extLst>
          </p:cNvPr>
          <p:cNvSpPr/>
          <p:nvPr/>
        </p:nvSpPr>
        <p:spPr>
          <a:xfrm>
            <a:off x="8379562" y="297325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48481B-AC37-438A-A3BF-1F7A9F1C000F}"/>
              </a:ext>
            </a:extLst>
          </p:cNvPr>
          <p:cNvSpPr/>
          <p:nvPr/>
        </p:nvSpPr>
        <p:spPr>
          <a:xfrm>
            <a:off x="6144396" y="456425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3DA9F2-2722-4A7D-BB04-410DDB6D6132}"/>
              </a:ext>
            </a:extLst>
          </p:cNvPr>
          <p:cNvSpPr/>
          <p:nvPr/>
        </p:nvSpPr>
        <p:spPr>
          <a:xfrm>
            <a:off x="6145704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88C18069-2399-44D7-B0E9-69999A805626}"/>
              </a:ext>
            </a:extLst>
          </p:cNvPr>
          <p:cNvCxnSpPr>
            <a:cxnSpLocks/>
            <a:stCxn id="59" idx="3"/>
            <a:endCxn id="62" idx="1"/>
          </p:cNvCxnSpPr>
          <p:nvPr/>
        </p:nvCxnSpPr>
        <p:spPr>
          <a:xfrm flipH="1">
            <a:off x="6144396" y="3139136"/>
            <a:ext cx="3357608" cy="1591002"/>
          </a:xfrm>
          <a:prstGeom prst="bentConnector5">
            <a:avLst>
              <a:gd name="adj1" fmla="val -6808"/>
              <a:gd name="adj2" fmla="val 50000"/>
              <a:gd name="adj3" fmla="val 106808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77DC0D36-250C-4B8D-9F25-3DAEDCC21D22}"/>
              </a:ext>
            </a:extLst>
          </p:cNvPr>
          <p:cNvCxnSpPr>
            <a:cxnSpLocks/>
            <a:stCxn id="66" idx="2"/>
            <a:endCxn id="58" idx="1"/>
          </p:cNvCxnSpPr>
          <p:nvPr/>
        </p:nvCxnSpPr>
        <p:spPr>
          <a:xfrm rot="5400000">
            <a:off x="5113323" y="1545534"/>
            <a:ext cx="1591002" cy="1596202"/>
          </a:xfrm>
          <a:prstGeom prst="bentConnector4">
            <a:avLst>
              <a:gd name="adj1" fmla="val 13302"/>
              <a:gd name="adj2" fmla="val 11432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AE8D60-0C8C-4CC4-B880-58A8C51E84B2}"/>
              </a:ext>
            </a:extLst>
          </p:cNvPr>
          <p:cNvSpPr txBox="1"/>
          <p:nvPr/>
        </p:nvSpPr>
        <p:spPr>
          <a:xfrm>
            <a:off x="5097806" y="2973257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1564: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C8EB3-BB64-4E4F-8E4D-F361BF83E008}"/>
              </a:ext>
            </a:extLst>
          </p:cNvPr>
          <p:cNvSpPr txBox="1"/>
          <p:nvPr/>
        </p:nvSpPr>
        <p:spPr>
          <a:xfrm>
            <a:off x="5097806" y="3249230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1565: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89CF-97ED-4518-8689-901C7BCF8F66}"/>
              </a:ext>
            </a:extLst>
          </p:cNvPr>
          <p:cNvSpPr txBox="1"/>
          <p:nvPr/>
        </p:nvSpPr>
        <p:spPr>
          <a:xfrm>
            <a:off x="5097806" y="2708136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D6E2A4-2ECB-42E3-9B92-3C469ED4CCAA}"/>
              </a:ext>
            </a:extLst>
          </p:cNvPr>
          <p:cNvSpPr txBox="1"/>
          <p:nvPr/>
        </p:nvSpPr>
        <p:spPr>
          <a:xfrm>
            <a:off x="4905791" y="2395545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714003-F52F-454E-82D2-882BDFF690A5}"/>
              </a:ext>
            </a:extLst>
          </p:cNvPr>
          <p:cNvCxnSpPr>
            <a:cxnSpLocks/>
          </p:cNvCxnSpPr>
          <p:nvPr/>
        </p:nvCxnSpPr>
        <p:spPr>
          <a:xfrm>
            <a:off x="7225484" y="4896422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06D661F-C507-4F87-9FE6-F06DF794F2FA}"/>
              </a:ext>
            </a:extLst>
          </p:cNvPr>
          <p:cNvSpPr/>
          <p:nvPr/>
        </p:nvSpPr>
        <p:spPr>
          <a:xfrm>
            <a:off x="7243887" y="4638675"/>
            <a:ext cx="549110" cy="212947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10F44E-3959-4819-BC49-CCF2D63A37DF}"/>
              </a:ext>
            </a:extLst>
          </p:cNvPr>
          <p:cNvSpPr txBox="1"/>
          <p:nvPr/>
        </p:nvSpPr>
        <p:spPr>
          <a:xfrm>
            <a:off x="7226500" y="45840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consolata" panose="020B0609030003000000" pitchFamily="49" charset="0"/>
              </a:rPr>
              <a:t>3242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5CD4B3-276D-4499-B373-2C990047D853}"/>
              </a:ext>
            </a:extLst>
          </p:cNvPr>
          <p:cNvSpPr/>
          <p:nvPr/>
        </p:nvSpPr>
        <p:spPr>
          <a:xfrm>
            <a:off x="6659180" y="4648199"/>
            <a:ext cx="549110" cy="20342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22690-AFBA-40D4-856A-1FD65FBA834F}"/>
              </a:ext>
            </a:extLst>
          </p:cNvPr>
          <p:cNvSpPr txBox="1"/>
          <p:nvPr/>
        </p:nvSpPr>
        <p:spPr>
          <a:xfrm>
            <a:off x="6733233" y="45840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Inconsolata" panose="020B0609030003000000" pitchFamily="49" charset="0"/>
              </a:rPr>
              <a:t>0af2</a:t>
            </a:r>
            <a:endParaRPr lang="en-US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9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6" grpId="0" animBg="1"/>
      <p:bldP spid="37" grpId="0"/>
      <p:bldP spid="40" grpId="0" animBg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8A0-2419-46E1-A9D9-7102B0C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It’s not your fault…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F9E0-5116-4C9E-BB1F-2F97AA6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B9A79-346B-4774-9AB2-F0F3DC8143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4775" y="876300"/>
            <a:ext cx="4602380" cy="4838700"/>
          </a:xfrm>
        </p:spPr>
        <p:txBody>
          <a:bodyPr>
            <a:normAutofit/>
          </a:bodyPr>
          <a:lstStyle/>
          <a:p>
            <a:r>
              <a:rPr lang="en-US" dirty="0"/>
              <a:t>If there is no entry for the given page or the entry isn’t valid…</a:t>
            </a:r>
          </a:p>
          <a:p>
            <a:pPr lvl="1"/>
            <a:r>
              <a:rPr lang="en-US" dirty="0"/>
              <a:t>Or if an operation is not allowed.</a:t>
            </a:r>
          </a:p>
          <a:p>
            <a:pPr lvl="1"/>
            <a:endParaRPr lang="en-US" dirty="0"/>
          </a:p>
          <a:p>
            <a:r>
              <a:rPr lang="en-US" dirty="0"/>
              <a:t>This signals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fault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Similar to a segmentation fault.</a:t>
            </a:r>
          </a:p>
          <a:p>
            <a:pPr lvl="1"/>
            <a:r>
              <a:rPr lang="en-US" dirty="0"/>
              <a:t>In fact, many OSes retain that term to this day, even when it is a page fault, technically.</a:t>
            </a:r>
          </a:p>
          <a:p>
            <a:endParaRPr lang="en-US" dirty="0"/>
          </a:p>
          <a:p>
            <a:r>
              <a:rPr lang="en-US" dirty="0"/>
              <a:t>This is a generic error that is triggered by the MMU on such invalid accesses.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75542DF-6F33-4137-A1AA-6738CF53F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2133"/>
              </p:ext>
            </p:extLst>
          </p:nvPr>
        </p:nvGraphicFramePr>
        <p:xfrm>
          <a:off x="5764696" y="2177492"/>
          <a:ext cx="36986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6305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00f0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6277BF7-EDF8-454F-9E46-2763ABC95720}"/>
              </a:ext>
            </a:extLst>
          </p:cNvPr>
          <p:cNvSpPr txBox="1"/>
          <p:nvPr/>
        </p:nvSpPr>
        <p:spPr>
          <a:xfrm>
            <a:off x="5804865" y="1845735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 Page Table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BCCA53-3518-4BBE-A286-407EEF7FB010}"/>
              </a:ext>
            </a:extLst>
          </p:cNvPr>
          <p:cNvSpPr/>
          <p:nvPr/>
        </p:nvSpPr>
        <p:spPr>
          <a:xfrm>
            <a:off x="5110723" y="297325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994A28-84A1-4338-8962-0A16BD70FB6C}"/>
              </a:ext>
            </a:extLst>
          </p:cNvPr>
          <p:cNvSpPr/>
          <p:nvPr/>
        </p:nvSpPr>
        <p:spPr>
          <a:xfrm>
            <a:off x="8379562" y="297325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AE8D60-0C8C-4CC4-B880-58A8C51E84B2}"/>
              </a:ext>
            </a:extLst>
          </p:cNvPr>
          <p:cNvSpPr txBox="1"/>
          <p:nvPr/>
        </p:nvSpPr>
        <p:spPr>
          <a:xfrm>
            <a:off x="5097806" y="2973257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1564: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C8EB3-BB64-4E4F-8E4D-F361BF83E008}"/>
              </a:ext>
            </a:extLst>
          </p:cNvPr>
          <p:cNvSpPr txBox="1"/>
          <p:nvPr/>
        </p:nvSpPr>
        <p:spPr>
          <a:xfrm>
            <a:off x="5097806" y="3249230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1565: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89CF-97ED-4518-8689-901C7BCF8F66}"/>
              </a:ext>
            </a:extLst>
          </p:cNvPr>
          <p:cNvSpPr txBox="1"/>
          <p:nvPr/>
        </p:nvSpPr>
        <p:spPr>
          <a:xfrm>
            <a:off x="5097806" y="2708136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D6E2A4-2ECB-42E3-9B92-3C469ED4CCAA}"/>
              </a:ext>
            </a:extLst>
          </p:cNvPr>
          <p:cNvSpPr txBox="1"/>
          <p:nvPr/>
        </p:nvSpPr>
        <p:spPr>
          <a:xfrm>
            <a:off x="4905791" y="2395545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EEB25D-E66C-41E0-A65F-4205F953F5C6}"/>
              </a:ext>
            </a:extLst>
          </p:cNvPr>
          <p:cNvSpPr/>
          <p:nvPr/>
        </p:nvSpPr>
        <p:spPr>
          <a:xfrm>
            <a:off x="5779037" y="3018824"/>
            <a:ext cx="606250" cy="2304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349013-6389-43C2-A606-C31BEAD5BC92}"/>
              </a:ext>
            </a:extLst>
          </p:cNvPr>
          <p:cNvGrpSpPr/>
          <p:nvPr/>
        </p:nvGrpSpPr>
        <p:grpSpPr>
          <a:xfrm>
            <a:off x="8407244" y="4298152"/>
            <a:ext cx="1205774" cy="839651"/>
            <a:chOff x="8348866" y="4641052"/>
            <a:chExt cx="1205774" cy="83965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80B33B7-9E76-457F-A4EC-CF96837B74BC}"/>
                </a:ext>
              </a:extLst>
            </p:cNvPr>
            <p:cNvSpPr/>
            <p:nvPr/>
          </p:nvSpPr>
          <p:spPr>
            <a:xfrm>
              <a:off x="8348866" y="4641052"/>
              <a:ext cx="1092940" cy="839651"/>
            </a:xfrm>
            <a:prstGeom prst="rect">
              <a:avLst/>
            </a:prstGeom>
            <a:pattFill prst="dotGrid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4E62F72-2810-4D1B-B841-3745F2A9A473}"/>
                </a:ext>
              </a:extLst>
            </p:cNvPr>
            <p:cNvSpPr txBox="1"/>
            <p:nvPr/>
          </p:nvSpPr>
          <p:spPr>
            <a:xfrm>
              <a:off x="8688764" y="4653377"/>
              <a:ext cx="865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DRAM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8B767B1-69F1-4C19-AA0A-9D1D414E12AD}"/>
              </a:ext>
            </a:extLst>
          </p:cNvPr>
          <p:cNvGrpSpPr/>
          <p:nvPr/>
        </p:nvGrpSpPr>
        <p:grpSpPr>
          <a:xfrm>
            <a:off x="4610857" y="4296617"/>
            <a:ext cx="3442891" cy="839651"/>
            <a:chOff x="3371379" y="4639517"/>
            <a:chExt cx="3442891" cy="83965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E5980FA-3D3D-4B03-B607-2366466C868C}"/>
                </a:ext>
              </a:extLst>
            </p:cNvPr>
            <p:cNvGrpSpPr/>
            <p:nvPr/>
          </p:nvGrpSpPr>
          <p:grpSpPr>
            <a:xfrm>
              <a:off x="3461266" y="4639517"/>
              <a:ext cx="3353004" cy="839651"/>
              <a:chOff x="548683" y="4353935"/>
              <a:chExt cx="3493785" cy="89422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31ABFE0-1BE2-4E02-B1CF-C8F56143441F}"/>
                  </a:ext>
                </a:extLst>
              </p:cNvPr>
              <p:cNvSpPr/>
              <p:nvPr/>
            </p:nvSpPr>
            <p:spPr>
              <a:xfrm>
                <a:off x="548683" y="4353935"/>
                <a:ext cx="3493785" cy="894229"/>
              </a:xfrm>
              <a:prstGeom prst="rect">
                <a:avLst/>
              </a:prstGeom>
              <a:pattFill prst="zigZ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FFEB8830-4C34-447D-B976-81B00594F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5177" y="4383009"/>
                <a:ext cx="696147" cy="696147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477AD94-D078-4BE0-B0BC-F6C7D5BF36B8}"/>
                </a:ext>
              </a:extLst>
            </p:cNvPr>
            <p:cNvSpPr txBox="1"/>
            <p:nvPr/>
          </p:nvSpPr>
          <p:spPr>
            <a:xfrm>
              <a:off x="3371379" y="5199470"/>
              <a:ext cx="644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F028138-2DAB-494D-9347-BFFF89482220}"/>
              </a:ext>
            </a:extLst>
          </p:cNvPr>
          <p:cNvGrpSpPr/>
          <p:nvPr/>
        </p:nvGrpSpPr>
        <p:grpSpPr>
          <a:xfrm>
            <a:off x="7179103" y="4455305"/>
            <a:ext cx="771277" cy="522270"/>
            <a:chOff x="5939625" y="4798205"/>
            <a:chExt cx="771277" cy="52227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FDEFD04-9A27-4F0C-8B89-E49D9F1B20A0}"/>
                </a:ext>
              </a:extLst>
            </p:cNvPr>
            <p:cNvSpPr/>
            <p:nvPr/>
          </p:nvSpPr>
          <p:spPr>
            <a:xfrm>
              <a:off x="5939625" y="4798205"/>
              <a:ext cx="771277" cy="52227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CFCB41E-D878-49C0-843C-010E6772CD41}"/>
                </a:ext>
              </a:extLst>
            </p:cNvPr>
            <p:cNvSpPr txBox="1"/>
            <p:nvPr/>
          </p:nvSpPr>
          <p:spPr>
            <a:xfrm>
              <a:off x="5939626" y="4920839"/>
              <a:ext cx="756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MMU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76" name="!!vaddrarrow">
            <a:extLst>
              <a:ext uri="{FF2B5EF4-FFF2-40B4-BE49-F238E27FC236}">
                <a16:creationId xmlns:a16="http://schemas.microsoft.com/office/drawing/2014/main" id="{83C137BD-9867-4166-BA19-BA164DB63AC3}"/>
              </a:ext>
            </a:extLst>
          </p:cNvPr>
          <p:cNvCxnSpPr>
            <a:cxnSpLocks/>
          </p:cNvCxnSpPr>
          <p:nvPr/>
        </p:nvCxnSpPr>
        <p:spPr>
          <a:xfrm>
            <a:off x="5747865" y="4717290"/>
            <a:ext cx="1351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!!vaddr">
            <a:extLst>
              <a:ext uri="{FF2B5EF4-FFF2-40B4-BE49-F238E27FC236}">
                <a16:creationId xmlns:a16="http://schemas.microsoft.com/office/drawing/2014/main" id="{C6462CC3-077E-4BC5-867C-9C708BDD9DD1}"/>
              </a:ext>
            </a:extLst>
          </p:cNvPr>
          <p:cNvSpPr txBox="1"/>
          <p:nvPr/>
        </p:nvSpPr>
        <p:spPr>
          <a:xfrm>
            <a:off x="5653717" y="43502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0x15643242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4079A0-32F4-4B9E-A669-7123C88DA717}"/>
              </a:ext>
            </a:extLst>
          </p:cNvPr>
          <p:cNvSpPr txBox="1"/>
          <p:nvPr/>
        </p:nvSpPr>
        <p:spPr>
          <a:xfrm>
            <a:off x="5687734" y="4735202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F5DF5A9-C2C2-4AED-8E97-C6794CD05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8495448" y="4834062"/>
            <a:ext cx="897415" cy="1954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36DDB0-01CF-4089-A8DA-5975B1DF71EE}"/>
              </a:ext>
            </a:extLst>
          </p:cNvPr>
          <p:cNvSpPr txBox="1"/>
          <p:nvPr/>
        </p:nvSpPr>
        <p:spPr>
          <a:xfrm>
            <a:off x="7010103" y="452197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63500" sx="120000" sy="120000" algn="ctr" rotWithShape="0">
                    <a:schemeClr val="bg1">
                      <a:alpha val="40000"/>
                    </a:scheme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</a:p>
        </p:txBody>
      </p:sp>
      <p:graphicFrame>
        <p:nvGraphicFramePr>
          <p:cNvPr id="84" name="Table 8">
            <a:extLst>
              <a:ext uri="{FF2B5EF4-FFF2-40B4-BE49-F238E27FC236}">
                <a16:creationId xmlns:a16="http://schemas.microsoft.com/office/drawing/2014/main" id="{C2BEC45C-DB6A-4C1B-A587-EACEC1A98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40911"/>
              </p:ext>
            </p:extLst>
          </p:nvPr>
        </p:nvGraphicFramePr>
        <p:xfrm>
          <a:off x="6169559" y="981384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3242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7180F2F5-0323-42D6-AA2C-84623B05B043}"/>
              </a:ext>
            </a:extLst>
          </p:cNvPr>
          <p:cNvSpPr txBox="1"/>
          <p:nvPr/>
        </p:nvSpPr>
        <p:spPr>
          <a:xfrm>
            <a:off x="6169557" y="64962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1B3AE80-19E8-43DC-ABDF-5695EC4323FC}"/>
              </a:ext>
            </a:extLst>
          </p:cNvPr>
          <p:cNvSpPr/>
          <p:nvPr/>
        </p:nvSpPr>
        <p:spPr>
          <a:xfrm>
            <a:off x="7211181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E929D63-E90A-43EC-BAD8-B52D963A3C7D}"/>
              </a:ext>
            </a:extLst>
          </p:cNvPr>
          <p:cNvSpPr/>
          <p:nvPr/>
        </p:nvSpPr>
        <p:spPr>
          <a:xfrm>
            <a:off x="6145704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BD673CB4-3FD3-4827-8853-A44F6C8619D1}"/>
              </a:ext>
            </a:extLst>
          </p:cNvPr>
          <p:cNvCxnSpPr>
            <a:cxnSpLocks/>
            <a:stCxn id="87" idx="2"/>
          </p:cNvCxnSpPr>
          <p:nvPr/>
        </p:nvCxnSpPr>
        <p:spPr>
          <a:xfrm rot="5400000">
            <a:off x="5113323" y="1545534"/>
            <a:ext cx="1591002" cy="1596202"/>
          </a:xfrm>
          <a:prstGeom prst="bentConnector4">
            <a:avLst>
              <a:gd name="adj1" fmla="val 13302"/>
              <a:gd name="adj2" fmla="val 114321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91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 animBg="1"/>
      <p:bldP spid="79" grpId="0"/>
      <p:bldP spid="81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8E3A63F3-0675-492C-B3F3-2E32AC137831}"/>
              </a:ext>
            </a:extLst>
          </p:cNvPr>
          <p:cNvSpPr txBox="1"/>
          <p:nvPr/>
        </p:nvSpPr>
        <p:spPr>
          <a:xfrm>
            <a:off x="6837605" y="469756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0x0e2f3242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119B3-18AA-4815-9290-9E423AD7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Isolation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1165D-B754-4102-9614-8CF14563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147A-2EAF-4BB8-8391-044189A87D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3056377" cy="4330323"/>
          </a:xfrm>
        </p:spPr>
        <p:txBody>
          <a:bodyPr/>
          <a:lstStyle/>
          <a:p>
            <a:r>
              <a:rPr lang="en-US" dirty="0"/>
              <a:t>To give each process its own virtual address space, each process gets its own page table.</a:t>
            </a:r>
          </a:p>
          <a:p>
            <a:endParaRPr lang="en-US" dirty="0"/>
          </a:p>
          <a:p>
            <a:r>
              <a:rPr lang="en-US" dirty="0"/>
              <a:t>The CPU keeps track of which page table is active.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415CF96-0EDA-4152-A72D-CBA28F6A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988" y="1075581"/>
            <a:ext cx="1667436" cy="656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!!pagetableA">
            <a:extLst>
              <a:ext uri="{FF2B5EF4-FFF2-40B4-BE49-F238E27FC236}">
                <a16:creationId xmlns:a16="http://schemas.microsoft.com/office/drawing/2014/main" id="{E7F267F4-F48C-4051-BF31-92F8F213AA73}"/>
              </a:ext>
            </a:extLst>
          </p:cNvPr>
          <p:cNvSpPr txBox="1"/>
          <p:nvPr/>
        </p:nvSpPr>
        <p:spPr>
          <a:xfrm>
            <a:off x="3696171" y="1123076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</a:p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2B17115E-EC38-45FA-A089-9827DCE12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4185"/>
              </p:ext>
            </p:extLst>
          </p:nvPr>
        </p:nvGraphicFramePr>
        <p:xfrm>
          <a:off x="6221896" y="2177492"/>
          <a:ext cx="36986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6305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00f0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C92E30E-C138-4C79-B653-774F3FF31624}"/>
              </a:ext>
            </a:extLst>
          </p:cNvPr>
          <p:cNvSpPr txBox="1"/>
          <p:nvPr/>
        </p:nvSpPr>
        <p:spPr>
          <a:xfrm>
            <a:off x="6262065" y="1845735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 Page Table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1FD0C6-1119-49C3-BB7C-E755747EAD81}"/>
              </a:ext>
            </a:extLst>
          </p:cNvPr>
          <p:cNvGrpSpPr/>
          <p:nvPr/>
        </p:nvGrpSpPr>
        <p:grpSpPr>
          <a:xfrm>
            <a:off x="3393807" y="4639517"/>
            <a:ext cx="3442891" cy="839651"/>
            <a:chOff x="3371379" y="4639517"/>
            <a:chExt cx="3442891" cy="8396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50F2DDD-B290-4F7C-BD71-ABA8CF440BEA}"/>
                </a:ext>
              </a:extLst>
            </p:cNvPr>
            <p:cNvGrpSpPr/>
            <p:nvPr/>
          </p:nvGrpSpPr>
          <p:grpSpPr>
            <a:xfrm>
              <a:off x="3461266" y="4639517"/>
              <a:ext cx="3353004" cy="839651"/>
              <a:chOff x="548683" y="4353935"/>
              <a:chExt cx="3493785" cy="89422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237A41B-6B6F-4DD0-BF88-4FDDD0135B9D}"/>
                  </a:ext>
                </a:extLst>
              </p:cNvPr>
              <p:cNvSpPr/>
              <p:nvPr/>
            </p:nvSpPr>
            <p:spPr>
              <a:xfrm>
                <a:off x="548683" y="4353935"/>
                <a:ext cx="3493785" cy="894229"/>
              </a:xfrm>
              <a:prstGeom prst="rect">
                <a:avLst/>
              </a:prstGeom>
              <a:pattFill prst="zigZ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9B893BA4-EA2E-441E-BF7E-C35104C24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5177" y="4383009"/>
                <a:ext cx="696147" cy="696147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0270EE-C07B-41BE-A347-8FAEA25EEC8C}"/>
                </a:ext>
              </a:extLst>
            </p:cNvPr>
            <p:cNvSpPr txBox="1"/>
            <p:nvPr/>
          </p:nvSpPr>
          <p:spPr>
            <a:xfrm>
              <a:off x="3371379" y="5199470"/>
              <a:ext cx="644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419C9E-36B0-4308-A65A-91F2FE14D53A}"/>
              </a:ext>
            </a:extLst>
          </p:cNvPr>
          <p:cNvGrpSpPr/>
          <p:nvPr/>
        </p:nvGrpSpPr>
        <p:grpSpPr>
          <a:xfrm>
            <a:off x="5962053" y="4798205"/>
            <a:ext cx="771277" cy="522270"/>
            <a:chOff x="5939625" y="4798205"/>
            <a:chExt cx="771277" cy="52227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FF0EA8D-67D6-450C-9898-88EE356059DE}"/>
                </a:ext>
              </a:extLst>
            </p:cNvPr>
            <p:cNvSpPr/>
            <p:nvPr/>
          </p:nvSpPr>
          <p:spPr>
            <a:xfrm>
              <a:off x="5939625" y="4798205"/>
              <a:ext cx="771277" cy="52227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6AA5DE-704D-4FD0-B284-9A0149044276}"/>
                </a:ext>
              </a:extLst>
            </p:cNvPr>
            <p:cNvSpPr txBox="1"/>
            <p:nvPr/>
          </p:nvSpPr>
          <p:spPr>
            <a:xfrm>
              <a:off x="5939626" y="4920839"/>
              <a:ext cx="756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MMU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52" name="!!vaddrarrow">
            <a:extLst>
              <a:ext uri="{FF2B5EF4-FFF2-40B4-BE49-F238E27FC236}">
                <a16:creationId xmlns:a16="http://schemas.microsoft.com/office/drawing/2014/main" id="{AD4EC283-BFC3-4026-8C01-E1CF201D8132}"/>
              </a:ext>
            </a:extLst>
          </p:cNvPr>
          <p:cNvCxnSpPr>
            <a:cxnSpLocks/>
          </p:cNvCxnSpPr>
          <p:nvPr/>
        </p:nvCxnSpPr>
        <p:spPr>
          <a:xfrm>
            <a:off x="4530815" y="5060190"/>
            <a:ext cx="1351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!!vaddr">
            <a:extLst>
              <a:ext uri="{FF2B5EF4-FFF2-40B4-BE49-F238E27FC236}">
                <a16:creationId xmlns:a16="http://schemas.microsoft.com/office/drawing/2014/main" id="{B5EEB382-2F87-4F7E-9483-C853E5BAAB53}"/>
              </a:ext>
            </a:extLst>
          </p:cNvPr>
          <p:cNvSpPr txBox="1"/>
          <p:nvPr/>
        </p:nvSpPr>
        <p:spPr>
          <a:xfrm>
            <a:off x="4436667" y="46931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0x15633242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0408AE-AA49-4C8D-B96D-23EF62049DB5}"/>
              </a:ext>
            </a:extLst>
          </p:cNvPr>
          <p:cNvSpPr txBox="1"/>
          <p:nvPr/>
        </p:nvSpPr>
        <p:spPr>
          <a:xfrm>
            <a:off x="4470684" y="5078102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A14E02-BC13-4031-8F42-218070026A3B}"/>
              </a:ext>
            </a:extLst>
          </p:cNvPr>
          <p:cNvGrpSpPr/>
          <p:nvPr/>
        </p:nvGrpSpPr>
        <p:grpSpPr>
          <a:xfrm>
            <a:off x="8407244" y="4636818"/>
            <a:ext cx="1205774" cy="839651"/>
            <a:chOff x="8348866" y="4641052"/>
            <a:chExt cx="1205774" cy="83965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89BF0F-0991-47E8-83F0-43CC650F579A}"/>
                </a:ext>
              </a:extLst>
            </p:cNvPr>
            <p:cNvSpPr/>
            <p:nvPr/>
          </p:nvSpPr>
          <p:spPr>
            <a:xfrm>
              <a:off x="8348866" y="4641052"/>
              <a:ext cx="1092940" cy="839651"/>
            </a:xfrm>
            <a:prstGeom prst="rect">
              <a:avLst/>
            </a:prstGeom>
            <a:pattFill prst="dotGrid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EBC2F7-4C21-4AED-A62B-98870AA318F6}"/>
                </a:ext>
              </a:extLst>
            </p:cNvPr>
            <p:cNvSpPr txBox="1"/>
            <p:nvPr/>
          </p:nvSpPr>
          <p:spPr>
            <a:xfrm>
              <a:off x="8688764" y="4653377"/>
              <a:ext cx="865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DRAM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58" name="Graphic 57">
            <a:extLst>
              <a:ext uri="{FF2B5EF4-FFF2-40B4-BE49-F238E27FC236}">
                <a16:creationId xmlns:a16="http://schemas.microsoft.com/office/drawing/2014/main" id="{885BB3DD-28B6-4D71-A20C-282AFB3F2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8495448" y="5172728"/>
            <a:ext cx="897415" cy="195476"/>
          </a:xfrm>
          <a:prstGeom prst="rect">
            <a:avLst/>
          </a:prstGeom>
        </p:spPr>
      </p:pic>
      <p:sp>
        <p:nvSpPr>
          <p:cNvPr id="65" name="!!Rectangle 64">
            <a:extLst>
              <a:ext uri="{FF2B5EF4-FFF2-40B4-BE49-F238E27FC236}">
                <a16:creationId xmlns:a16="http://schemas.microsoft.com/office/drawing/2014/main" id="{17B1DD8A-0028-4E08-92B6-60A5B9D0A7E2}"/>
              </a:ext>
            </a:extLst>
          </p:cNvPr>
          <p:cNvSpPr/>
          <p:nvPr/>
        </p:nvSpPr>
        <p:spPr>
          <a:xfrm>
            <a:off x="6786314" y="4996596"/>
            <a:ext cx="127745" cy="137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AA0EEB5-1D54-4DC9-BFCC-D72C0B1A3D78}"/>
              </a:ext>
            </a:extLst>
          </p:cNvPr>
          <p:cNvCxnSpPr>
            <a:cxnSpLocks/>
          </p:cNvCxnSpPr>
          <p:nvPr/>
        </p:nvCxnSpPr>
        <p:spPr>
          <a:xfrm>
            <a:off x="6788411" y="5060190"/>
            <a:ext cx="1534600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D820D88-3F7F-403E-BE19-EC06B26BAF4C}"/>
              </a:ext>
            </a:extLst>
          </p:cNvPr>
          <p:cNvSpPr txBox="1"/>
          <p:nvPr/>
        </p:nvSpPr>
        <p:spPr>
          <a:xfrm>
            <a:off x="6830522" y="5078102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1DFFEE-90E5-42B1-817B-78C067E674A4}"/>
              </a:ext>
            </a:extLst>
          </p:cNvPr>
          <p:cNvSpPr txBox="1"/>
          <p:nvPr/>
        </p:nvSpPr>
        <p:spPr>
          <a:xfrm>
            <a:off x="5545481" y="2973257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1564: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979A46-ADCA-476B-B2F8-2AAD6C3A2F5A}"/>
              </a:ext>
            </a:extLst>
          </p:cNvPr>
          <p:cNvSpPr txBox="1"/>
          <p:nvPr/>
        </p:nvSpPr>
        <p:spPr>
          <a:xfrm>
            <a:off x="5545481" y="3249230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1565: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671F70-D0EC-4855-A4C1-25102A6A05DA}"/>
              </a:ext>
            </a:extLst>
          </p:cNvPr>
          <p:cNvSpPr txBox="1"/>
          <p:nvPr/>
        </p:nvSpPr>
        <p:spPr>
          <a:xfrm>
            <a:off x="5545481" y="2708136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1563: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F5655-3B19-4887-8FE7-6B09C86C52DA}"/>
              </a:ext>
            </a:extLst>
          </p:cNvPr>
          <p:cNvSpPr txBox="1"/>
          <p:nvPr/>
        </p:nvSpPr>
        <p:spPr>
          <a:xfrm>
            <a:off x="5353466" y="2395545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90C9D31-2BDD-4639-9C3C-5A04909B20F1}"/>
              </a:ext>
            </a:extLst>
          </p:cNvPr>
          <p:cNvCxnSpPr>
            <a:cxnSpLocks/>
          </p:cNvCxnSpPr>
          <p:nvPr/>
        </p:nvCxnSpPr>
        <p:spPr>
          <a:xfrm>
            <a:off x="5521331" y="1834176"/>
            <a:ext cx="546956" cy="27314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9F042F8-4AF8-4C78-8F2C-E2A2C3029F89}"/>
              </a:ext>
            </a:extLst>
          </p:cNvPr>
          <p:cNvCxnSpPr>
            <a:cxnSpLocks/>
          </p:cNvCxnSpPr>
          <p:nvPr/>
        </p:nvCxnSpPr>
        <p:spPr>
          <a:xfrm>
            <a:off x="4495469" y="1879260"/>
            <a:ext cx="1387071" cy="26361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45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1F590ABD-921B-4C31-B5FD-93711F047941}"/>
              </a:ext>
            </a:extLst>
          </p:cNvPr>
          <p:cNvSpPr txBox="1"/>
          <p:nvPr/>
        </p:nvSpPr>
        <p:spPr>
          <a:xfrm>
            <a:off x="6844134" y="46931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0x000ad540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632225-7153-45DC-BAB0-F063FECD73DA}"/>
              </a:ext>
            </a:extLst>
          </p:cNvPr>
          <p:cNvSpPr txBox="1"/>
          <p:nvPr/>
        </p:nvSpPr>
        <p:spPr>
          <a:xfrm>
            <a:off x="6840609" y="4695475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0x000f1040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AF1DA7A-3967-4BCB-8DB2-952B7E772FE4}"/>
              </a:ext>
            </a:extLst>
          </p:cNvPr>
          <p:cNvSpPr txBox="1"/>
          <p:nvPr/>
        </p:nvSpPr>
        <p:spPr>
          <a:xfrm>
            <a:off x="6837605" y="469756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0x001d1040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362CB-73FB-4289-B16F-3403FBDF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 Switching: Getting to the root of it.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6B1DC-D293-49CD-BD1F-3643894F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F9BEC-FC6D-4ACF-A28C-CEB7EC71D3C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69076"/>
            <a:ext cx="3070561" cy="465737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When an Operating System goes from one process to another, it performs a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context switch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507985" indent="-507985"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Store registers (including stack pointer and program counter) to memory.</a:t>
            </a:r>
          </a:p>
          <a:p>
            <a:pPr marL="507985" indent="-507985"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next process to run.</a:t>
            </a:r>
          </a:p>
          <a:p>
            <a:pPr marL="507985" indent="-507985"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Load those registers from memory. </a:t>
            </a:r>
            <a:r>
              <a:rPr lang="en-US" u="sng" dirty="0"/>
              <a:t>Switch address space</a:t>
            </a:r>
            <a:r>
              <a:rPr lang="en-US" dirty="0"/>
              <a:t>.</a:t>
            </a:r>
            <a:endParaRPr lang="en-US" sz="1778" i="1" dirty="0">
              <a:solidFill>
                <a:schemeClr val="bg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507985" indent="-507985"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Jump to old program counter. Go!</a:t>
            </a:r>
            <a:endParaRPr lang="en-US" i="1" dirty="0">
              <a:solidFill>
                <a:schemeClr val="bg1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D9373D-738F-4327-931C-FF6280D1B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988" y="2541054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 descr="Wide upward diagonal">
            <a:extLst>
              <a:ext uri="{FF2B5EF4-FFF2-40B4-BE49-F238E27FC236}">
                <a16:creationId xmlns:a16="http://schemas.microsoft.com/office/drawing/2014/main" id="{C9A6DFDC-8A91-4D71-AB7B-39768C33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990" y="1197973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AD0E3-4506-4C6C-AC0A-D250CFD9AB9D}"/>
              </a:ext>
            </a:extLst>
          </p:cNvPr>
          <p:cNvSpPr/>
          <p:nvPr/>
        </p:nvSpPr>
        <p:spPr>
          <a:xfrm>
            <a:off x="3669075" y="1636311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88F7C-72E3-401D-991D-816CE3279987}"/>
              </a:ext>
            </a:extLst>
          </p:cNvPr>
          <p:cNvSpPr/>
          <p:nvPr/>
        </p:nvSpPr>
        <p:spPr>
          <a:xfrm>
            <a:off x="3667993" y="1180071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0D63AE-11DF-46B9-87DD-F490BDEB6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990" y="2155028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4C98F7D-4B39-414F-B186-0DB27089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534" y="1895573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8F0520E-A587-467F-9323-9E985733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589" y="2111655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8B4F9AD8-EC84-4183-A2B2-D635C8E1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079" y="1847404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02D456BB-F1D4-4E10-9628-38BC64286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61" y="158989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5120E2E-BC24-4B38-8017-7B5D6899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974" y="1157400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0ED39-9C59-4F93-A474-050C0718EC1C}"/>
              </a:ext>
            </a:extLst>
          </p:cNvPr>
          <p:cNvSpPr txBox="1"/>
          <p:nvPr/>
        </p:nvSpPr>
        <p:spPr>
          <a:xfrm>
            <a:off x="3696171" y="2602585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F6AD863-D9AA-4801-AE9F-9C993FE16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988" y="3607866"/>
            <a:ext cx="1667436" cy="656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!!pagetableA">
            <a:extLst>
              <a:ext uri="{FF2B5EF4-FFF2-40B4-BE49-F238E27FC236}">
                <a16:creationId xmlns:a16="http://schemas.microsoft.com/office/drawing/2014/main" id="{A3C150E5-AA4E-4153-9968-A028735E7D06}"/>
              </a:ext>
            </a:extLst>
          </p:cNvPr>
          <p:cNvSpPr txBox="1"/>
          <p:nvPr/>
        </p:nvSpPr>
        <p:spPr>
          <a:xfrm>
            <a:off x="3696171" y="3655361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</a:p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A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D925D-DAC7-4D04-A9B8-BAE36BD56268}"/>
              </a:ext>
            </a:extLst>
          </p:cNvPr>
          <p:cNvSpPr txBox="1"/>
          <p:nvPr/>
        </p:nvSpPr>
        <p:spPr>
          <a:xfrm>
            <a:off x="3702954" y="742573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 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CEB0ED-CC6F-43CE-87CF-4BF637F16C26}"/>
              </a:ext>
            </a:extLst>
          </p:cNvPr>
          <p:cNvGrpSpPr/>
          <p:nvPr/>
        </p:nvGrpSpPr>
        <p:grpSpPr>
          <a:xfrm>
            <a:off x="5640010" y="742573"/>
            <a:ext cx="1682924" cy="3521446"/>
            <a:chOff x="5588792" y="1171944"/>
            <a:chExt cx="1682924" cy="3521446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FB7B64DA-832F-408D-8388-C88278CEF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191" y="2970425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" descr="Wide upward diagonal">
              <a:extLst>
                <a:ext uri="{FF2B5EF4-FFF2-40B4-BE49-F238E27FC236}">
                  <a16:creationId xmlns:a16="http://schemas.microsoft.com/office/drawing/2014/main" id="{2C434B13-4F5F-4407-B8F6-6883416A9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193" y="1627344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77F0E2-92E0-4A5E-B535-D9B19E01B75D}"/>
                </a:ext>
              </a:extLst>
            </p:cNvPr>
            <p:cNvSpPr/>
            <p:nvPr/>
          </p:nvSpPr>
          <p:spPr>
            <a:xfrm>
              <a:off x="5604278" y="2065682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F23C4D-6BA0-408B-B776-034B1455805C}"/>
                </a:ext>
              </a:extLst>
            </p:cNvPr>
            <p:cNvSpPr/>
            <p:nvPr/>
          </p:nvSpPr>
          <p:spPr>
            <a:xfrm>
              <a:off x="5603196" y="1609442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090B0991-EF96-404A-94FC-58E9C1E25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193" y="2584399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353BC4FB-8BE2-4168-98D3-3DD6E97DF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737" y="2324944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F06A1F93-A112-4569-87E3-0690929F1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792" y="2541026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09157A9B-D12A-40B2-A66E-5492544DD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282" y="2276775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28" name="Text Box 12">
              <a:extLst>
                <a:ext uri="{FF2B5EF4-FFF2-40B4-BE49-F238E27FC236}">
                  <a16:creationId xmlns:a16="http://schemas.microsoft.com/office/drawing/2014/main" id="{F5F2B504-3C42-4A3C-A6CC-D6E474875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6264" y="2019267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0320E2CA-63C7-4B0C-8265-07FF5AE9B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177" y="1586771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3A9F3F-8CC5-4A77-BAC0-871E20C978C5}"/>
                </a:ext>
              </a:extLst>
            </p:cNvPr>
            <p:cNvSpPr txBox="1"/>
            <p:nvPr/>
          </p:nvSpPr>
          <p:spPr>
            <a:xfrm>
              <a:off x="5631374" y="3031956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B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12E1B227-A47D-45C3-B722-98092F65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191" y="4037237"/>
              <a:ext cx="1667436" cy="6561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62B9F6-9021-4FB6-8484-6A7D4E3AF704}"/>
                </a:ext>
              </a:extLst>
            </p:cNvPr>
            <p:cNvSpPr txBox="1"/>
            <p:nvPr/>
          </p:nvSpPr>
          <p:spPr>
            <a:xfrm>
              <a:off x="5631374" y="4084732"/>
              <a:ext cx="1598596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dirty="0">
                  <a:solidFill>
                    <a:srgbClr val="385723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Page Table</a:t>
              </a:r>
            </a:p>
            <a:p>
              <a:pPr algn="ctr"/>
              <a:r>
                <a:rPr lang="en-US" sz="1556" dirty="0">
                  <a:solidFill>
                    <a:srgbClr val="385723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Address B</a:t>
              </a:r>
              <a:endParaRPr lang="en-US" sz="1556" dirty="0">
                <a:solidFill>
                  <a:srgbClr val="385723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E32705-F830-4A5F-B9BC-E5ABD1C37C2C}"/>
                </a:ext>
              </a:extLst>
            </p:cNvPr>
            <p:cNvSpPr txBox="1"/>
            <p:nvPr/>
          </p:nvSpPr>
          <p:spPr>
            <a:xfrm>
              <a:off x="5638157" y="1171944"/>
              <a:ext cx="1598596" cy="3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Process 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5EA29F-BF00-41B0-B2D4-478761FF17C0}"/>
              </a:ext>
            </a:extLst>
          </p:cNvPr>
          <p:cNvGrpSpPr/>
          <p:nvPr/>
        </p:nvGrpSpPr>
        <p:grpSpPr>
          <a:xfrm>
            <a:off x="7632814" y="742573"/>
            <a:ext cx="1682924" cy="3521446"/>
            <a:chOff x="7537307" y="1171944"/>
            <a:chExt cx="1682924" cy="3521446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4768E121-13D5-46FC-BA8A-80FD8375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06" y="2970425"/>
              <a:ext cx="1667436" cy="960664"/>
            </a:xfrm>
            <a:prstGeom prst="rect">
              <a:avLst/>
            </a:prstGeom>
            <a:solidFill>
              <a:srgbClr val="D8BEE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ectangle 2" descr="Wide upward diagonal">
              <a:extLst>
                <a:ext uri="{FF2B5EF4-FFF2-40B4-BE49-F238E27FC236}">
                  <a16:creationId xmlns:a16="http://schemas.microsoft.com/office/drawing/2014/main" id="{01193951-0BD1-427B-8761-BA5CC1CDE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08" y="1627344"/>
              <a:ext cx="1667436" cy="1236933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Tx/>
                <a:defRPr/>
              </a:pPr>
              <a:endPara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88557F-E3DD-4452-B3F6-CDEC105ADBCC}"/>
                </a:ext>
              </a:extLst>
            </p:cNvPr>
            <p:cNvSpPr/>
            <p:nvPr/>
          </p:nvSpPr>
          <p:spPr>
            <a:xfrm>
              <a:off x="7552793" y="2065682"/>
              <a:ext cx="1667436" cy="275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473260-9EE6-44CA-A266-C77456929C5F}"/>
                </a:ext>
              </a:extLst>
            </p:cNvPr>
            <p:cNvSpPr/>
            <p:nvPr/>
          </p:nvSpPr>
          <p:spPr>
            <a:xfrm>
              <a:off x="7551711" y="1609442"/>
              <a:ext cx="1659419" cy="2942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541C2094-8668-4BEC-B649-A644D7990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08" y="2584399"/>
              <a:ext cx="1667436" cy="27987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2345B87F-0079-45F5-822F-A4B943FDA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252" y="2324944"/>
              <a:ext cx="1667436" cy="272646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Text Box 10">
              <a:extLst>
                <a:ext uri="{FF2B5EF4-FFF2-40B4-BE49-F238E27FC236}">
                  <a16:creationId xmlns:a16="http://schemas.microsoft.com/office/drawing/2014/main" id="{D76C3CB6-13E0-47CA-81D7-68C425D9C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7307" y="2541026"/>
              <a:ext cx="165942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.text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A6CF8D62-2102-4EB3-88AD-A0E4302F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2797" y="2276775"/>
              <a:ext cx="166743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.data</a:t>
              </a:r>
            </a:p>
          </p:txBody>
        </p:sp>
        <p:sp>
          <p:nvSpPr>
            <p:cNvPr id="43" name="Text Box 12">
              <a:extLst>
                <a:ext uri="{FF2B5EF4-FFF2-40B4-BE49-F238E27FC236}">
                  <a16:creationId xmlns:a16="http://schemas.microsoft.com/office/drawing/2014/main" id="{3CE2BE0B-CF76-4614-A7B2-18776DC81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4779" y="2019267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r>
                <a:rPr lang="en-US" sz="1600" dirty="0" err="1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bss</a:t>
              </a:r>
              <a:endPara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Text Box 13">
              <a:extLst>
                <a:ext uri="{FF2B5EF4-FFF2-40B4-BE49-F238E27FC236}">
                  <a16:creationId xmlns:a16="http://schemas.microsoft.com/office/drawing/2014/main" id="{59F6CEEF-DEE9-403D-8D16-CC7AC9FCA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692" y="1586771"/>
              <a:ext cx="16754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defRPr/>
              </a:pPr>
              <a:r>
                <a:rPr lang="en-US" sz="1600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stack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3BE35A-F17C-4102-900A-15E10D094852}"/>
                </a:ext>
              </a:extLst>
            </p:cNvPr>
            <p:cNvSpPr txBox="1"/>
            <p:nvPr/>
          </p:nvSpPr>
          <p:spPr>
            <a:xfrm>
              <a:off x="7579889" y="3031956"/>
              <a:ext cx="1598596" cy="81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u="sng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 State C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: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Registers</a:t>
              </a:r>
            </a:p>
            <a:p>
              <a:pPr algn="ctr"/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%FLAGS</a:t>
              </a:r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1556" dirty="0">
                  <a:solidFill>
                    <a:srgbClr val="7030A0"/>
                  </a:solidFill>
                  <a:latin typeface="Inconsolata" panose="020B0609030003000000" pitchFamily="49" charset="0"/>
                  <a:ea typeface="Lato Black" panose="020F0502020204030203" pitchFamily="34" charset="0"/>
                  <a:cs typeface="Lato Black" panose="020F0502020204030203" pitchFamily="34" charset="0"/>
                </a:rPr>
                <a:t>%RIP</a:t>
              </a:r>
            </a:p>
          </p:txBody>
        </p:sp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D95DA2A3-054F-4DC6-91DD-E4099AB34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06" y="4037237"/>
              <a:ext cx="1667436" cy="6561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ClrTx/>
                <a:defRPr/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FDB7409-9507-4AFA-B1E6-2416BB49F17B}"/>
                </a:ext>
              </a:extLst>
            </p:cNvPr>
            <p:cNvSpPr txBox="1"/>
            <p:nvPr/>
          </p:nvSpPr>
          <p:spPr>
            <a:xfrm>
              <a:off x="7579889" y="4084732"/>
              <a:ext cx="1598596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dirty="0">
                  <a:solidFill>
                    <a:srgbClr val="385723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Page Table</a:t>
              </a:r>
            </a:p>
            <a:p>
              <a:pPr algn="ctr"/>
              <a:r>
                <a:rPr lang="en-US" sz="1556" dirty="0">
                  <a:solidFill>
                    <a:srgbClr val="385723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Address C</a:t>
              </a:r>
              <a:endParaRPr lang="en-US" sz="1556" dirty="0">
                <a:solidFill>
                  <a:srgbClr val="385723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FD75F-3649-48D2-B224-8B19AA872263}"/>
                </a:ext>
              </a:extLst>
            </p:cNvPr>
            <p:cNvSpPr txBox="1"/>
            <p:nvPr/>
          </p:nvSpPr>
          <p:spPr>
            <a:xfrm>
              <a:off x="7586672" y="1171944"/>
              <a:ext cx="1598596" cy="3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6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Process C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BBD96A9-7C9F-4BA6-A8AB-FD15CB147FC4}"/>
              </a:ext>
            </a:extLst>
          </p:cNvPr>
          <p:cNvCxnSpPr>
            <a:cxnSpLocks/>
          </p:cNvCxnSpPr>
          <p:nvPr/>
        </p:nvCxnSpPr>
        <p:spPr>
          <a:xfrm>
            <a:off x="6469719" y="4354799"/>
            <a:ext cx="1" cy="2028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CF94964-DB69-44E1-86F2-9DD129F8E267}"/>
              </a:ext>
            </a:extLst>
          </p:cNvPr>
          <p:cNvCxnSpPr>
            <a:cxnSpLocks/>
          </p:cNvCxnSpPr>
          <p:nvPr/>
        </p:nvCxnSpPr>
        <p:spPr>
          <a:xfrm flipH="1">
            <a:off x="6952466" y="4345932"/>
            <a:ext cx="597684" cy="2739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5DC0759-34B0-49DE-98EF-1DB84FBDC8A8}"/>
              </a:ext>
            </a:extLst>
          </p:cNvPr>
          <p:cNvCxnSpPr>
            <a:cxnSpLocks/>
          </p:cNvCxnSpPr>
          <p:nvPr/>
        </p:nvCxnSpPr>
        <p:spPr>
          <a:xfrm>
            <a:off x="4495029" y="4345932"/>
            <a:ext cx="0" cy="19873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6A454CA-A8F6-4CCC-A1AE-72268856A27B}"/>
              </a:ext>
            </a:extLst>
          </p:cNvPr>
          <p:cNvGrpSpPr/>
          <p:nvPr/>
        </p:nvGrpSpPr>
        <p:grpSpPr>
          <a:xfrm>
            <a:off x="3391657" y="4639517"/>
            <a:ext cx="3442891" cy="839651"/>
            <a:chOff x="3371379" y="4639517"/>
            <a:chExt cx="3442891" cy="83965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79A1B15-A77D-481D-8854-073003EDA15A}"/>
                </a:ext>
              </a:extLst>
            </p:cNvPr>
            <p:cNvGrpSpPr/>
            <p:nvPr/>
          </p:nvGrpSpPr>
          <p:grpSpPr>
            <a:xfrm>
              <a:off x="3461266" y="4639517"/>
              <a:ext cx="3353004" cy="839651"/>
              <a:chOff x="548683" y="4353935"/>
              <a:chExt cx="3493785" cy="89422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E6D5EC2-DE0F-480C-91D5-0375860DFBBC}"/>
                  </a:ext>
                </a:extLst>
              </p:cNvPr>
              <p:cNvSpPr/>
              <p:nvPr/>
            </p:nvSpPr>
            <p:spPr>
              <a:xfrm>
                <a:off x="548683" y="4353935"/>
                <a:ext cx="3493785" cy="894229"/>
              </a:xfrm>
              <a:prstGeom prst="rect">
                <a:avLst/>
              </a:prstGeom>
              <a:pattFill prst="zigZ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741F4DC9-7CEC-48E8-9DD3-33E569155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5177" y="4383009"/>
                <a:ext cx="696147" cy="696147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AC5876-491E-47ED-BD51-4A07D23E5A2D}"/>
                </a:ext>
              </a:extLst>
            </p:cNvPr>
            <p:cNvSpPr txBox="1"/>
            <p:nvPr/>
          </p:nvSpPr>
          <p:spPr>
            <a:xfrm>
              <a:off x="3371379" y="5199470"/>
              <a:ext cx="644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CPU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CED7E2C-F027-47A5-9B08-A493CF35E2B1}"/>
              </a:ext>
            </a:extLst>
          </p:cNvPr>
          <p:cNvGrpSpPr/>
          <p:nvPr/>
        </p:nvGrpSpPr>
        <p:grpSpPr>
          <a:xfrm>
            <a:off x="5959903" y="4798205"/>
            <a:ext cx="771277" cy="522270"/>
            <a:chOff x="5939625" y="4798205"/>
            <a:chExt cx="771277" cy="52227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FEF1564-80C9-49A6-B367-5BD85E42BD13}"/>
                </a:ext>
              </a:extLst>
            </p:cNvPr>
            <p:cNvSpPr/>
            <p:nvPr/>
          </p:nvSpPr>
          <p:spPr>
            <a:xfrm>
              <a:off x="5939625" y="4798205"/>
              <a:ext cx="771277" cy="52227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4873800-E52F-4972-8DF5-BAF64E2FF04A}"/>
                </a:ext>
              </a:extLst>
            </p:cNvPr>
            <p:cNvSpPr txBox="1"/>
            <p:nvPr/>
          </p:nvSpPr>
          <p:spPr>
            <a:xfrm>
              <a:off x="5939626" y="4920839"/>
              <a:ext cx="756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MMU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87" name="!!vaddrarrow">
            <a:extLst>
              <a:ext uri="{FF2B5EF4-FFF2-40B4-BE49-F238E27FC236}">
                <a16:creationId xmlns:a16="http://schemas.microsoft.com/office/drawing/2014/main" id="{8B8DD3D0-312E-4060-BADE-0822409C8CAB}"/>
              </a:ext>
            </a:extLst>
          </p:cNvPr>
          <p:cNvCxnSpPr>
            <a:cxnSpLocks/>
          </p:cNvCxnSpPr>
          <p:nvPr/>
        </p:nvCxnSpPr>
        <p:spPr>
          <a:xfrm>
            <a:off x="4541022" y="5060190"/>
            <a:ext cx="1351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366EC9A8-72C0-405B-B9B7-DA852609CB73}"/>
              </a:ext>
            </a:extLst>
          </p:cNvPr>
          <p:cNvSpPr/>
          <p:nvPr/>
        </p:nvSpPr>
        <p:spPr>
          <a:xfrm>
            <a:off x="6786314" y="4996596"/>
            <a:ext cx="127745" cy="137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!!vaddr">
            <a:extLst>
              <a:ext uri="{FF2B5EF4-FFF2-40B4-BE49-F238E27FC236}">
                <a16:creationId xmlns:a16="http://schemas.microsoft.com/office/drawing/2014/main" id="{5AAD6EF9-02D4-4BFA-AEBF-5D1CA75A389B}"/>
              </a:ext>
            </a:extLst>
          </p:cNvPr>
          <p:cNvSpPr txBox="1"/>
          <p:nvPr/>
        </p:nvSpPr>
        <p:spPr>
          <a:xfrm>
            <a:off x="4434517" y="469310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0x00001040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B087364-F6A3-4AFE-B1BB-D2D00076519E}"/>
              </a:ext>
            </a:extLst>
          </p:cNvPr>
          <p:cNvCxnSpPr>
            <a:cxnSpLocks/>
          </p:cNvCxnSpPr>
          <p:nvPr/>
        </p:nvCxnSpPr>
        <p:spPr>
          <a:xfrm>
            <a:off x="6788411" y="5060190"/>
            <a:ext cx="1534600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CC7688F-B1CE-46DA-828B-975705181A3E}"/>
              </a:ext>
            </a:extLst>
          </p:cNvPr>
          <p:cNvSpPr txBox="1"/>
          <p:nvPr/>
        </p:nvSpPr>
        <p:spPr>
          <a:xfrm>
            <a:off x="4468534" y="5078102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9D24961-87D1-4F7F-8F54-2F91168D8E5F}"/>
              </a:ext>
            </a:extLst>
          </p:cNvPr>
          <p:cNvSpPr txBox="1"/>
          <p:nvPr/>
        </p:nvSpPr>
        <p:spPr>
          <a:xfrm>
            <a:off x="6830522" y="5078102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4A0106D-EA5C-4537-9E5A-4128ACE05925}"/>
              </a:ext>
            </a:extLst>
          </p:cNvPr>
          <p:cNvGrpSpPr/>
          <p:nvPr/>
        </p:nvGrpSpPr>
        <p:grpSpPr>
          <a:xfrm>
            <a:off x="8407244" y="4636818"/>
            <a:ext cx="1205774" cy="839651"/>
            <a:chOff x="8348866" y="4641052"/>
            <a:chExt cx="1205774" cy="83965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309E0D4-2AB8-4780-A6D3-FC20B9298A05}"/>
                </a:ext>
              </a:extLst>
            </p:cNvPr>
            <p:cNvSpPr/>
            <p:nvPr/>
          </p:nvSpPr>
          <p:spPr>
            <a:xfrm>
              <a:off x="8348866" y="4641052"/>
              <a:ext cx="1092940" cy="839651"/>
            </a:xfrm>
            <a:prstGeom prst="rect">
              <a:avLst/>
            </a:prstGeom>
            <a:pattFill prst="dotGrid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F596378-6324-4A11-9F99-38F551B24628}"/>
                </a:ext>
              </a:extLst>
            </p:cNvPr>
            <p:cNvSpPr txBox="1"/>
            <p:nvPr/>
          </p:nvSpPr>
          <p:spPr>
            <a:xfrm>
              <a:off x="8688764" y="4653377"/>
              <a:ext cx="865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DRAM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77" name="Graphic 76">
            <a:extLst>
              <a:ext uri="{FF2B5EF4-FFF2-40B4-BE49-F238E27FC236}">
                <a16:creationId xmlns:a16="http://schemas.microsoft.com/office/drawing/2014/main" id="{C79D9883-603A-4FD6-BDE8-2AD569394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8495448" y="5172728"/>
            <a:ext cx="897415" cy="1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0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100" grpId="0" animBg="1"/>
      <p:bldP spid="100" grpId="1" animBg="1"/>
      <p:bldP spid="101" grpId="0" animBg="1"/>
      <p:bldP spid="89" grpId="0" animBg="1"/>
      <p:bldP spid="89" grpId="1" animBg="1"/>
      <p:bldP spid="89" grpId="2" animBg="1"/>
      <p:bldP spid="89" grpId="3" animBg="1"/>
      <p:bldP spid="89" grpId="4" animBg="1"/>
      <p:bldP spid="92" grpId="1"/>
      <p:bldP spid="92" grpId="2"/>
      <p:bldP spid="92" grpId="3"/>
      <p:bldP spid="92" grpId="4"/>
      <p:bldP spid="102" grpId="1"/>
      <p:bldP spid="102" grpId="2"/>
      <p:bldP spid="102" grpId="3"/>
      <p:bldP spid="102" grpId="4"/>
      <p:bldP spid="103" grpId="0"/>
      <p:bldP spid="103" grpId="1"/>
      <p:bldP spid="103" grpId="2"/>
      <p:bldP spid="103" grpId="3"/>
      <p:bldP spid="10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EB51-9B94-457F-A2BE-52696625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protagonist’s journey so far…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CA582-6107-4563-812E-62EC58B1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FB9BE-E63F-47E0-8EFD-B5BED61CE9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657371"/>
          </a:xfrm>
        </p:spPr>
        <p:txBody>
          <a:bodyPr/>
          <a:lstStyle/>
          <a:p>
            <a:r>
              <a:rPr lang="en-US" dirty="0"/>
              <a:t>Processes have an addressable memory space.</a:t>
            </a:r>
          </a:p>
          <a:p>
            <a:pPr lvl="1"/>
            <a:r>
              <a:rPr lang="en-US" dirty="0"/>
              <a:t>We call this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Now, we know it has some obvious things…</a:t>
            </a:r>
          </a:p>
          <a:p>
            <a:pPr lvl="1"/>
            <a:r>
              <a:rPr lang="en-US" dirty="0"/>
              <a:t>The code (.text)</a:t>
            </a:r>
          </a:p>
          <a:p>
            <a:pPr lvl="1"/>
            <a:r>
              <a:rPr lang="en-US" dirty="0"/>
              <a:t>The data (.data)</a:t>
            </a:r>
          </a:p>
          <a:p>
            <a:pPr lvl="1"/>
            <a:r>
              <a:rPr lang="en-US" dirty="0"/>
              <a:t>A stack and some available space that can be</a:t>
            </a:r>
            <a:br>
              <a:rPr lang="en-US" dirty="0"/>
            </a:br>
            <a:r>
              <a:rPr lang="en-US" dirty="0"/>
              <a:t>allocated as we need it.</a:t>
            </a:r>
          </a:p>
          <a:p>
            <a:pPr lvl="1"/>
            <a:endParaRPr lang="en-US" dirty="0"/>
          </a:p>
          <a:p>
            <a:r>
              <a:rPr lang="en-US" dirty="0"/>
              <a:t>We added the “Kernel” memory to our diagram.</a:t>
            </a:r>
          </a:p>
          <a:p>
            <a:pPr lvl="1"/>
            <a:r>
              <a:rPr lang="en-US" dirty="0"/>
              <a:t>This is the OS code and data.</a:t>
            </a:r>
          </a:p>
          <a:p>
            <a:pPr lvl="1"/>
            <a:r>
              <a:rPr lang="en-US" dirty="0"/>
              <a:t>For system processes to run, they need to be</a:t>
            </a:r>
            <a:br>
              <a:rPr lang="en-US" dirty="0"/>
            </a:br>
            <a:r>
              <a:rPr lang="en-US" dirty="0"/>
              <a:t>resident in memory as well.</a:t>
            </a:r>
          </a:p>
        </p:txBody>
      </p:sp>
      <p:pic>
        <p:nvPicPr>
          <p:cNvPr id="25" name="Picture 2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391773F3-D773-4CE6-972C-96C1F972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48" y="643315"/>
            <a:ext cx="2761727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9D28-045F-4A6D-ADBD-B933A16A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the granularity issue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5744F-A5B8-41DD-9091-F8206673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01BDE3A-62E2-4C58-90CC-B1B935FED201}"/>
                  </a:ext>
                </a:extLst>
              </p:cNvPr>
              <p:cNvSpPr>
                <a:spLocks noGrp="1"/>
              </p:cNvSpPr>
              <p:nvPr>
                <p:ph idx="12"/>
              </p:nvPr>
            </p:nvSpPr>
            <p:spPr>
              <a:xfrm>
                <a:off x="307025" y="781050"/>
                <a:ext cx="5369875" cy="49139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table size has to do with how big you make each page.</a:t>
                </a:r>
              </a:p>
              <a:p>
                <a:pPr lvl="1"/>
                <a:r>
                  <a:rPr lang="en-US" dirty="0"/>
                  <a:t>The bigger the page, the less entries you’ll need for your process.</a:t>
                </a:r>
              </a:p>
              <a:p>
                <a:pPr lvl="1"/>
                <a:r>
                  <a:rPr lang="en-US" dirty="0"/>
                  <a:t>However, the more internal fragmentation if you do not need some of that space!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a page size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Page offset will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b="0" dirty="0"/>
                  <a:t> bits.</a:t>
                </a:r>
              </a:p>
              <a:p>
                <a:pPr lvl="1"/>
                <a:r>
                  <a:rPr lang="en-US" dirty="0"/>
                  <a:t>Page index will be the remaining bits.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32-bit</a:t>
                </a:r>
                <a:r>
                  <a:rPr lang="en-US" dirty="0"/>
                  <a:t> address spaces:</a:t>
                </a:r>
              </a:p>
              <a:p>
                <a:pPr lvl="1"/>
                <a:r>
                  <a:rPr lang="en-US" dirty="0"/>
                  <a:t>Assuming table entries are also 32-bits.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01BDE3A-62E2-4C58-90CC-B1B935FED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xfrm>
                <a:off x="307025" y="781050"/>
                <a:ext cx="5369875" cy="4913928"/>
              </a:xfrm>
              <a:blipFill>
                <a:blip r:embed="rId2"/>
                <a:stretch>
                  <a:fillRect l="-1362" t="-1861" r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AE049D2C-2CAF-447D-BFBA-84DCF8EB6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10177"/>
              </p:ext>
            </p:extLst>
          </p:nvPr>
        </p:nvGraphicFramePr>
        <p:xfrm>
          <a:off x="5878408" y="981384"/>
          <a:ext cx="375136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201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918166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0001010101100100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0011001001000010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4F6F0D-75CE-436D-8F6E-D9ABBEE71910}"/>
              </a:ext>
            </a:extLst>
          </p:cNvPr>
          <p:cNvSpPr txBox="1"/>
          <p:nvPr/>
        </p:nvSpPr>
        <p:spPr>
          <a:xfrm>
            <a:off x="6692733" y="64962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2DEB7A-BD77-4CC1-A213-25C99120B568}"/>
                  </a:ext>
                </a:extLst>
              </p:cNvPr>
              <p:cNvSpPr txBox="1"/>
              <p:nvPr/>
            </p:nvSpPr>
            <p:spPr>
              <a:xfrm>
                <a:off x="5676901" y="1598461"/>
                <a:ext cx="4154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𝐾𝑖𝐵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𝐾𝑖𝐵</m:t>
                      </m:r>
                    </m:oMath>
                  </m:oMathPara>
                </a14:m>
                <a:endParaRPr lang="en-US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  <a:p>
                <a:pPr algn="ctr"/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Mapping 2MiB takes 32 pages.</a:t>
                </a:r>
              </a:p>
              <a:p>
                <a:pPr algn="ctr"/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Page table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∗4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=256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𝐾𝑖𝐵</m:t>
                    </m:r>
                  </m:oMath>
                </a14:m>
                <a:endParaRPr lang="en-US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2DEB7A-BD77-4CC1-A213-25C99120B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1" y="1598461"/>
                <a:ext cx="4154382" cy="923330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B351F732-E5FD-4197-80F5-C9E6B10E2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5460"/>
              </p:ext>
            </p:extLst>
          </p:nvPr>
        </p:nvGraphicFramePr>
        <p:xfrm>
          <a:off x="5878408" y="2514909"/>
          <a:ext cx="375136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467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00010101011001000011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001001000010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167AC2EF-1043-403F-B46E-EB250C85B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5528"/>
              </p:ext>
            </p:extLst>
          </p:nvPr>
        </p:nvGraphicFramePr>
        <p:xfrm>
          <a:off x="5878408" y="4102945"/>
          <a:ext cx="375136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192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000101010110010000110010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01000010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1F9436-435D-46DC-B470-F93A44C1DD2B}"/>
                  </a:ext>
                </a:extLst>
              </p:cNvPr>
              <p:cNvSpPr txBox="1"/>
              <p:nvPr/>
            </p:nvSpPr>
            <p:spPr>
              <a:xfrm>
                <a:off x="5676901" y="3124509"/>
                <a:ext cx="4154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𝐾𝑖𝐵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  <a:p>
                <a:pPr algn="ctr"/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Mapping 2MiB takes 512 pages.  </a:t>
                </a:r>
              </a:p>
              <a:p>
                <a:pPr algn="ctr"/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Page table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20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∗4</m:t>
                    </m:r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𝑀𝑖</m:t>
                    </m:r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𝐵</m:t>
                    </m:r>
                  </m:oMath>
                </a14:m>
                <a:endParaRPr lang="en-US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1F9436-435D-46DC-B470-F93A44C1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1" y="3124509"/>
                <a:ext cx="4154382" cy="923330"/>
              </a:xfrm>
              <a:prstGeom prst="rect">
                <a:avLst/>
              </a:prstGeom>
              <a:blipFill>
                <a:blip r:embed="rId4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3DE8CF-5D66-480E-9A69-9BDED84541C7}"/>
                  </a:ext>
                </a:extLst>
              </p:cNvPr>
              <p:cNvSpPr txBox="1"/>
              <p:nvPr/>
            </p:nvSpPr>
            <p:spPr>
              <a:xfrm>
                <a:off x="5676901" y="4712545"/>
                <a:ext cx="4154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=256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  <a:p>
                <a:pPr algn="ctr"/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Mapping 2MiB takes 8192 pages.  </a:t>
                </a:r>
              </a:p>
              <a:p>
                <a:pPr algn="ctr"/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Page table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24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∗4</m:t>
                    </m:r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=64</m:t>
                    </m:r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𝑀𝑖</m:t>
                    </m:r>
                    <m:r>
                      <a:rPr lang="en-US" i="1">
                        <a:latin typeface="Cambria Math" panose="02040503050406030204" pitchFamily="18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3DE8CF-5D66-480E-9A69-9BDED845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1" y="4712545"/>
                <a:ext cx="4154382" cy="923330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82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8A0-2419-46E1-A9D9-7102B0C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Inverted Page Tables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F9E0-5116-4C9E-BB1F-2F97AA6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B9A79-346B-4774-9AB2-F0F3DC8143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5441768" cy="4657371"/>
          </a:xfrm>
        </p:spPr>
        <p:txBody>
          <a:bodyPr>
            <a:normAutofit/>
          </a:bodyPr>
          <a:lstStyle/>
          <a:p>
            <a:r>
              <a:rPr lang="en-US" dirty="0"/>
              <a:t>There are many strategies for maintaining the metadata that maps virtual addresses to physical addresses.</a:t>
            </a:r>
          </a:p>
          <a:p>
            <a:endParaRPr lang="en-US" dirty="0"/>
          </a:p>
          <a:p>
            <a:r>
              <a:rPr lang="en-US" dirty="0"/>
              <a:t>Now we will look at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inverted page table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this strategy, we switch things around: we have just one table for the whole system and an entry for every possible physical page.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B07D7A51-0C89-4FF5-B326-37B13984C6C7}"/>
              </a:ext>
            </a:extLst>
          </p:cNvPr>
          <p:cNvGraphicFramePr>
            <a:graphicFrameLocks noGrp="1"/>
          </p:cNvGraphicFramePr>
          <p:nvPr/>
        </p:nvGraphicFramePr>
        <p:xfrm>
          <a:off x="6662541" y="2055804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3242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58EED7-CD9A-4BA9-9988-C3B71D6E1E9B}"/>
              </a:ext>
            </a:extLst>
          </p:cNvPr>
          <p:cNvSpPr txBox="1"/>
          <p:nvPr/>
        </p:nvSpPr>
        <p:spPr>
          <a:xfrm>
            <a:off x="6662539" y="172404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B8106F-731B-48BC-905E-DF1F35F8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686394" y="4881737"/>
            <a:ext cx="2122710" cy="462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E06750-3F6C-4C99-AFED-272A9A659674}"/>
              </a:ext>
            </a:extLst>
          </p:cNvPr>
          <p:cNvSpPr txBox="1"/>
          <p:nvPr/>
        </p:nvSpPr>
        <p:spPr>
          <a:xfrm>
            <a:off x="6660941" y="3745385"/>
            <a:ext cx="212271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3699E-D275-48EA-8C27-01793142DA2A}"/>
              </a:ext>
            </a:extLst>
          </p:cNvPr>
          <p:cNvSpPr/>
          <p:nvPr/>
        </p:nvSpPr>
        <p:spPr>
          <a:xfrm>
            <a:off x="7759820" y="432803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35696-0B2A-437B-97DE-9F28482BD9EF}"/>
              </a:ext>
            </a:extLst>
          </p:cNvPr>
          <p:cNvSpPr/>
          <p:nvPr/>
        </p:nvSpPr>
        <p:spPr>
          <a:xfrm>
            <a:off x="7704163" y="229079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572A48EB-ED6E-4A5B-B2B2-30FA7F3EEBDD}"/>
              </a:ext>
            </a:extLst>
          </p:cNvPr>
          <p:cNvGraphicFramePr>
            <a:graphicFrameLocks noGrp="1"/>
          </p:cNvGraphicFramePr>
          <p:nvPr/>
        </p:nvGraphicFramePr>
        <p:xfrm>
          <a:off x="6660943" y="4077142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F641596-AD82-40E2-8CA2-CF69D977BCCD}"/>
              </a:ext>
            </a:extLst>
          </p:cNvPr>
          <p:cNvSpPr/>
          <p:nvPr/>
        </p:nvSpPr>
        <p:spPr>
          <a:xfrm>
            <a:off x="6637378" y="432803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A1873C-AA01-4C99-8120-2DA48D84FBDE}"/>
              </a:ext>
            </a:extLst>
          </p:cNvPr>
          <p:cNvSpPr/>
          <p:nvPr/>
        </p:nvSpPr>
        <p:spPr>
          <a:xfrm>
            <a:off x="6638686" y="229079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A6FED9-A3FB-4AFF-832B-2A6B942AEEEE}"/>
              </a:ext>
            </a:extLst>
          </p:cNvPr>
          <p:cNvCxnSpPr>
            <a:cxnSpLocks/>
          </p:cNvCxnSpPr>
          <p:nvPr/>
        </p:nvCxnSpPr>
        <p:spPr>
          <a:xfrm>
            <a:off x="7718466" y="4660202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3F37C7-D4D7-455D-BF26-6F38A00660C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718467" y="2697480"/>
            <a:ext cx="3831" cy="10479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800AD-AD55-44AC-8AFD-CAD521C0DBF9}"/>
              </a:ext>
            </a:extLst>
          </p:cNvPr>
          <p:cNvSpPr/>
          <p:nvPr/>
        </p:nvSpPr>
        <p:spPr>
          <a:xfrm>
            <a:off x="7149553" y="798003"/>
            <a:ext cx="1122442" cy="839651"/>
          </a:xfrm>
          <a:prstGeom prst="rect">
            <a:avLst/>
          </a:prstGeom>
          <a:pattFill prst="zigZ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F4455DB-547C-48C7-AB7F-DC59AA145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7323" y="825303"/>
            <a:ext cx="668096" cy="653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67F2A8-2F24-4B6F-AD83-15B02D1A4BBD}"/>
              </a:ext>
            </a:extLst>
          </p:cNvPr>
          <p:cNvSpPr txBox="1"/>
          <p:nvPr/>
        </p:nvSpPr>
        <p:spPr>
          <a:xfrm>
            <a:off x="7059666" y="1357956"/>
            <a:ext cx="64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  <a:endParaRPr lang="en-US" sz="1556" dirty="0">
              <a:solidFill>
                <a:srgbClr val="7030A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8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8A0-2419-46E1-A9D9-7102B0C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Fields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F9E0-5116-4C9E-BB1F-2F97AA6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B9A79-346B-4774-9AB2-F0F3DC8143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33350" y="869076"/>
            <a:ext cx="4247819" cy="4657371"/>
          </a:xfrm>
        </p:spPr>
        <p:txBody>
          <a:bodyPr>
            <a:normAutofit/>
          </a:bodyPr>
          <a:lstStyle/>
          <a:p>
            <a:r>
              <a:rPr lang="en-US" dirty="0"/>
              <a:t>In this case, you have a single table for the entire system.</a:t>
            </a:r>
          </a:p>
          <a:p>
            <a:endParaRPr lang="en-US" dirty="0"/>
          </a:p>
          <a:p>
            <a:r>
              <a:rPr lang="en-US" dirty="0"/>
              <a:t>When translating, you scan the table to find an entry that contains the page index.</a:t>
            </a:r>
          </a:p>
          <a:p>
            <a:pPr lvl="1"/>
            <a:r>
              <a:rPr lang="en-US" dirty="0"/>
              <a:t>This may be intensive!</a:t>
            </a:r>
          </a:p>
          <a:p>
            <a:pPr lvl="1"/>
            <a:endParaRPr lang="en-US" dirty="0"/>
          </a:p>
          <a:p>
            <a:r>
              <a:rPr lang="en-US" dirty="0"/>
              <a:t>When you do, and it is valid, make a note of the index of the entry. That is the physical page index.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152CB3F-DDB4-4E12-85D6-03957533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01852"/>
              </p:ext>
            </p:extLst>
          </p:nvPr>
        </p:nvGraphicFramePr>
        <p:xfrm>
          <a:off x="6169559" y="981384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3242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9C7A20F-765C-43ED-BEE8-2197A5C21EA4}"/>
              </a:ext>
            </a:extLst>
          </p:cNvPr>
          <p:cNvSpPr txBox="1"/>
          <p:nvPr/>
        </p:nvSpPr>
        <p:spPr>
          <a:xfrm>
            <a:off x="6169557" y="64962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75542DF-6F33-4137-A1AA-6738CF53F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27584"/>
              </p:ext>
            </p:extLst>
          </p:nvPr>
        </p:nvGraphicFramePr>
        <p:xfrm>
          <a:off x="5096782" y="2177492"/>
          <a:ext cx="369582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643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21609379"/>
                    </a:ext>
                  </a:extLst>
                </a:gridCol>
                <a:gridCol w="772560">
                  <a:extLst>
                    <a:ext uri="{9D8B030D-6E8A-4147-A177-3AD203B41FA5}">
                      <a16:colId xmlns:a16="http://schemas.microsoft.com/office/drawing/2014/main" val="937430609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6305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0d34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066f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A81ED2D-8377-4A17-8F4F-973D29CC9D29}"/>
              </a:ext>
            </a:extLst>
          </p:cNvPr>
          <p:cNvSpPr txBox="1"/>
          <p:nvPr/>
        </p:nvSpPr>
        <p:spPr>
          <a:xfrm>
            <a:off x="6167959" y="3981605"/>
            <a:ext cx="212271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24831-38E2-4834-A06F-FDE334E8B8C0}"/>
              </a:ext>
            </a:extLst>
          </p:cNvPr>
          <p:cNvSpPr/>
          <p:nvPr/>
        </p:nvSpPr>
        <p:spPr>
          <a:xfrm>
            <a:off x="7266838" y="456425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B925CC4-85FC-4C63-85F8-8CBD6BB3F7AB}"/>
              </a:ext>
            </a:extLst>
          </p:cNvPr>
          <p:cNvCxnSpPr>
            <a:cxnSpLocks/>
            <a:stCxn id="16" idx="2"/>
            <a:endCxn id="19" idx="3"/>
          </p:cNvCxnSpPr>
          <p:nvPr/>
        </p:nvCxnSpPr>
        <p:spPr>
          <a:xfrm rot="16200000" flipH="1">
            <a:off x="6469162" y="2851373"/>
            <a:ext cx="3182004" cy="575525"/>
          </a:xfrm>
          <a:prstGeom prst="bentConnector4">
            <a:avLst>
              <a:gd name="adj1" fmla="val 6912"/>
              <a:gd name="adj2" fmla="val 377351"/>
            </a:avLst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6277BF7-EDF8-454F-9E46-2763ABC95720}"/>
              </a:ext>
            </a:extLst>
          </p:cNvPr>
          <p:cNvSpPr txBox="1"/>
          <p:nvPr/>
        </p:nvSpPr>
        <p:spPr>
          <a:xfrm>
            <a:off x="5566566" y="1845735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Inverted 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DE2935-A9F0-4755-BA99-9763ADAB2BF9}"/>
              </a:ext>
            </a:extLst>
          </p:cNvPr>
          <p:cNvSpPr/>
          <p:nvPr/>
        </p:nvSpPr>
        <p:spPr>
          <a:xfrm>
            <a:off x="7211181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8">
            <a:extLst>
              <a:ext uri="{FF2B5EF4-FFF2-40B4-BE49-F238E27FC236}">
                <a16:creationId xmlns:a16="http://schemas.microsoft.com/office/drawing/2014/main" id="{DBE25E17-C778-4888-B3EA-2FD22FFFB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60554"/>
              </p:ext>
            </p:extLst>
          </p:nvPr>
        </p:nvGraphicFramePr>
        <p:xfrm>
          <a:off x="6167961" y="4313362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ADBCCA53-3518-4BBE-A286-407EEF7FB010}"/>
              </a:ext>
            </a:extLst>
          </p:cNvPr>
          <p:cNvSpPr/>
          <p:nvPr/>
        </p:nvSpPr>
        <p:spPr>
          <a:xfrm>
            <a:off x="5047115" y="297325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994A28-84A1-4338-8962-0A16BD70FB6C}"/>
              </a:ext>
            </a:extLst>
          </p:cNvPr>
          <p:cNvSpPr/>
          <p:nvPr/>
        </p:nvSpPr>
        <p:spPr>
          <a:xfrm>
            <a:off x="8379562" y="297325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48481B-AC37-438A-A3BF-1F7A9F1C000F}"/>
              </a:ext>
            </a:extLst>
          </p:cNvPr>
          <p:cNvSpPr/>
          <p:nvPr/>
        </p:nvSpPr>
        <p:spPr>
          <a:xfrm>
            <a:off x="6144396" y="456425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3DA9F2-2722-4A7D-BB04-410DDB6D6132}"/>
              </a:ext>
            </a:extLst>
          </p:cNvPr>
          <p:cNvSpPr/>
          <p:nvPr/>
        </p:nvSpPr>
        <p:spPr>
          <a:xfrm>
            <a:off x="6145704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88C18069-2399-44D7-B0E9-69999A805626}"/>
              </a:ext>
            </a:extLst>
          </p:cNvPr>
          <p:cNvCxnSpPr>
            <a:cxnSpLocks/>
            <a:stCxn id="59" idx="3"/>
            <a:endCxn id="62" idx="1"/>
          </p:cNvCxnSpPr>
          <p:nvPr/>
        </p:nvCxnSpPr>
        <p:spPr>
          <a:xfrm flipH="1">
            <a:off x="6144396" y="3139136"/>
            <a:ext cx="3357608" cy="1591002"/>
          </a:xfrm>
          <a:prstGeom prst="bentConnector5">
            <a:avLst>
              <a:gd name="adj1" fmla="val -6808"/>
              <a:gd name="adj2" fmla="val 50000"/>
              <a:gd name="adj3" fmla="val 106808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77DC0D36-250C-4B8D-9F25-3DAEDCC21D22}"/>
              </a:ext>
            </a:extLst>
          </p:cNvPr>
          <p:cNvCxnSpPr>
            <a:cxnSpLocks/>
            <a:stCxn id="66" idx="2"/>
            <a:endCxn id="58" idx="1"/>
          </p:cNvCxnSpPr>
          <p:nvPr/>
        </p:nvCxnSpPr>
        <p:spPr>
          <a:xfrm rot="5400000">
            <a:off x="5081519" y="1513730"/>
            <a:ext cx="1591002" cy="1659810"/>
          </a:xfrm>
          <a:prstGeom prst="bentConnector4">
            <a:avLst>
              <a:gd name="adj1" fmla="val 13302"/>
              <a:gd name="adj2" fmla="val 113773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65C0FC4-B519-4BBF-AAF0-2C5DE3846F79}"/>
              </a:ext>
            </a:extLst>
          </p:cNvPr>
          <p:cNvSpPr txBox="1"/>
          <p:nvPr/>
        </p:nvSpPr>
        <p:spPr>
          <a:xfrm>
            <a:off x="8792608" y="2973257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Inconsolata" panose="020B0609030003000000" pitchFamily="49" charset="0"/>
              </a:rPr>
              <a:t>:0af2</a:t>
            </a:r>
            <a:endParaRPr lang="en-US" dirty="0">
              <a:solidFill>
                <a:srgbClr val="C00000"/>
              </a:solidFill>
              <a:latin typeface="Inconsolata" panose="020B0609030003000000" pitchFamily="49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67F25D3-B698-4C5E-9793-7BEA9E466E4C}"/>
              </a:ext>
            </a:extLst>
          </p:cNvPr>
          <p:cNvSpPr txBox="1"/>
          <p:nvPr/>
        </p:nvSpPr>
        <p:spPr>
          <a:xfrm>
            <a:off x="8792608" y="3249230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Inconsolata" panose="020B0609030003000000" pitchFamily="49" charset="0"/>
              </a:rPr>
              <a:t>:0af3</a:t>
            </a:r>
            <a:endParaRPr lang="en-US" dirty="0">
              <a:solidFill>
                <a:srgbClr val="C00000"/>
              </a:solidFill>
              <a:latin typeface="Inconsolata" panose="020B0609030003000000" pitchFamily="49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D2A236-BAE7-4500-B86D-01918C883532}"/>
              </a:ext>
            </a:extLst>
          </p:cNvPr>
          <p:cNvSpPr txBox="1"/>
          <p:nvPr/>
        </p:nvSpPr>
        <p:spPr>
          <a:xfrm>
            <a:off x="8792608" y="2708136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Inconsolata" panose="020B0609030003000000" pitchFamily="49" charset="0"/>
              </a:rPr>
              <a:t>:0af1</a:t>
            </a:r>
            <a:endParaRPr lang="en-US" dirty="0">
              <a:solidFill>
                <a:srgbClr val="C00000"/>
              </a:solidFill>
              <a:latin typeface="Inconsolata" panose="020B0609030003000000" pitchFamily="49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4CADBB3-AED1-405D-941D-6C0157D6BDB6}"/>
              </a:ext>
            </a:extLst>
          </p:cNvPr>
          <p:cNvSpPr txBox="1"/>
          <p:nvPr/>
        </p:nvSpPr>
        <p:spPr>
          <a:xfrm>
            <a:off x="8629168" y="2395545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E8FE29AB-5701-4C84-9B99-597BC4217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93412" y="5117957"/>
            <a:ext cx="2122710" cy="462371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BE13605-83E3-4E11-B1E8-823C9B47186F}"/>
              </a:ext>
            </a:extLst>
          </p:cNvPr>
          <p:cNvCxnSpPr>
            <a:cxnSpLocks/>
          </p:cNvCxnSpPr>
          <p:nvPr/>
        </p:nvCxnSpPr>
        <p:spPr>
          <a:xfrm>
            <a:off x="7225484" y="4896422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D1BB6E2B-4865-4CA5-A7D8-FEF3C07B2053}"/>
              </a:ext>
            </a:extLst>
          </p:cNvPr>
          <p:cNvSpPr/>
          <p:nvPr/>
        </p:nvSpPr>
        <p:spPr>
          <a:xfrm>
            <a:off x="7243887" y="4638675"/>
            <a:ext cx="549110" cy="212947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51F1497-D07B-4147-ADD3-C2786C2CBFBF}"/>
              </a:ext>
            </a:extLst>
          </p:cNvPr>
          <p:cNvSpPr txBox="1"/>
          <p:nvPr/>
        </p:nvSpPr>
        <p:spPr>
          <a:xfrm>
            <a:off x="7226500" y="45840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consolata" panose="020B0609030003000000" pitchFamily="49" charset="0"/>
              </a:rPr>
              <a:t>3242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BF6371F-6B57-4FAE-8144-71850138CB08}"/>
              </a:ext>
            </a:extLst>
          </p:cNvPr>
          <p:cNvSpPr/>
          <p:nvPr/>
        </p:nvSpPr>
        <p:spPr>
          <a:xfrm>
            <a:off x="6659180" y="4648199"/>
            <a:ext cx="549110" cy="20342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12A126-E6BC-45BC-BD59-6AB4EA9A080F}"/>
              </a:ext>
            </a:extLst>
          </p:cNvPr>
          <p:cNvSpPr txBox="1"/>
          <p:nvPr/>
        </p:nvSpPr>
        <p:spPr>
          <a:xfrm>
            <a:off x="6733233" y="45840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Inconsolata" panose="020B0609030003000000" pitchFamily="49" charset="0"/>
              </a:rPr>
              <a:t>0af2</a:t>
            </a:r>
            <a:endParaRPr lang="en-US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28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/>
      <p:bldP spid="93" grpId="0" animBg="1"/>
      <p:bldP spid="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8A0-2419-46E1-A9D9-7102B0C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Isolation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F9E0-5116-4C9E-BB1F-2F97AA6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B9A79-346B-4774-9AB2-F0F3DC8143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33350" y="869076"/>
            <a:ext cx="4247819" cy="4657371"/>
          </a:xfrm>
        </p:spPr>
        <p:txBody>
          <a:bodyPr>
            <a:normAutofit/>
          </a:bodyPr>
          <a:lstStyle/>
          <a:p>
            <a:r>
              <a:rPr lang="en-US" dirty="0"/>
              <a:t>Many processes exist, and each may use the same virtual address.</a:t>
            </a:r>
          </a:p>
          <a:p>
            <a:pPr lvl="1"/>
            <a:r>
              <a:rPr lang="en-US" dirty="0"/>
              <a:t>And expect a different physical page!</a:t>
            </a:r>
          </a:p>
          <a:p>
            <a:pPr lvl="1"/>
            <a:endParaRPr lang="en-US" dirty="0"/>
          </a:p>
          <a:p>
            <a:r>
              <a:rPr lang="en-US" dirty="0"/>
              <a:t>Since there is only one table on the entire system, we have to disambiguate.</a:t>
            </a:r>
          </a:p>
          <a:p>
            <a:pPr lvl="1"/>
            <a:endParaRPr lang="en-US" dirty="0"/>
          </a:p>
          <a:p>
            <a:r>
              <a:rPr lang="en-US" dirty="0"/>
              <a:t>Therefore, we also tag by the process identifier.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152CB3F-DDB4-4E12-85D6-03957533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6746"/>
              </p:ext>
            </p:extLst>
          </p:nvPr>
        </p:nvGraphicFramePr>
        <p:xfrm>
          <a:off x="5407559" y="981384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3242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9C7A20F-765C-43ED-BEE8-2197A5C21EA4}"/>
              </a:ext>
            </a:extLst>
          </p:cNvPr>
          <p:cNvSpPr txBox="1"/>
          <p:nvPr/>
        </p:nvSpPr>
        <p:spPr>
          <a:xfrm>
            <a:off x="5407557" y="64962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Virtual Address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75542DF-6F33-4137-A1AA-6738CF53F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07391"/>
              </p:ext>
            </p:extLst>
          </p:nvPr>
        </p:nvGraphicFramePr>
        <p:xfrm>
          <a:off x="5096782" y="2177492"/>
          <a:ext cx="369582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43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479321727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421609379"/>
                    </a:ext>
                  </a:extLst>
                </a:gridCol>
                <a:gridCol w="743985">
                  <a:extLst>
                    <a:ext uri="{9D8B030D-6E8A-4147-A177-3AD203B41FA5}">
                      <a16:colId xmlns:a16="http://schemas.microsoft.com/office/drawing/2014/main" val="937430609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Process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6305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4632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4157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066f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4157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A81ED2D-8377-4A17-8F4F-973D29CC9D29}"/>
              </a:ext>
            </a:extLst>
          </p:cNvPr>
          <p:cNvSpPr txBox="1"/>
          <p:nvPr/>
        </p:nvSpPr>
        <p:spPr>
          <a:xfrm>
            <a:off x="6167959" y="3981605"/>
            <a:ext cx="212271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24831-38E2-4834-A06F-FDE334E8B8C0}"/>
              </a:ext>
            </a:extLst>
          </p:cNvPr>
          <p:cNvSpPr/>
          <p:nvPr/>
        </p:nvSpPr>
        <p:spPr>
          <a:xfrm>
            <a:off x="7266838" y="456425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B925CC4-85FC-4C63-85F8-8CBD6BB3F7AB}"/>
              </a:ext>
            </a:extLst>
          </p:cNvPr>
          <p:cNvCxnSpPr>
            <a:cxnSpLocks/>
            <a:stCxn id="16" idx="2"/>
            <a:endCxn id="19" idx="3"/>
          </p:cNvCxnSpPr>
          <p:nvPr/>
        </p:nvCxnSpPr>
        <p:spPr>
          <a:xfrm rot="16200000" flipH="1">
            <a:off x="6088162" y="2470373"/>
            <a:ext cx="3182004" cy="1337525"/>
          </a:xfrm>
          <a:prstGeom prst="bentConnector4">
            <a:avLst>
              <a:gd name="adj1" fmla="val 6883"/>
              <a:gd name="adj2" fmla="val 219401"/>
            </a:avLst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6277BF7-EDF8-454F-9E46-2763ABC95720}"/>
              </a:ext>
            </a:extLst>
          </p:cNvPr>
          <p:cNvSpPr txBox="1"/>
          <p:nvPr/>
        </p:nvSpPr>
        <p:spPr>
          <a:xfrm>
            <a:off x="6660538" y="1845735"/>
            <a:ext cx="233304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Inverted 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DE2935-A9F0-4755-BA99-9763ADAB2BF9}"/>
              </a:ext>
            </a:extLst>
          </p:cNvPr>
          <p:cNvSpPr/>
          <p:nvPr/>
        </p:nvSpPr>
        <p:spPr>
          <a:xfrm>
            <a:off x="6449181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8">
            <a:extLst>
              <a:ext uri="{FF2B5EF4-FFF2-40B4-BE49-F238E27FC236}">
                <a16:creationId xmlns:a16="http://schemas.microsoft.com/office/drawing/2014/main" id="{DBE25E17-C778-4888-B3EA-2FD22FFFB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75067"/>
              </p:ext>
            </p:extLst>
          </p:nvPr>
        </p:nvGraphicFramePr>
        <p:xfrm>
          <a:off x="6167961" y="4313362"/>
          <a:ext cx="216406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106538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20B0609030003000000" pitchFamily="49" charset="0"/>
                        </a:rPr>
                        <a:t>????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ADBCCA53-3518-4BBE-A286-407EEF7FB010}"/>
              </a:ext>
            </a:extLst>
          </p:cNvPr>
          <p:cNvSpPr/>
          <p:nvPr/>
        </p:nvSpPr>
        <p:spPr>
          <a:xfrm>
            <a:off x="5047115" y="2697032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994A28-84A1-4338-8962-0A16BD70FB6C}"/>
              </a:ext>
            </a:extLst>
          </p:cNvPr>
          <p:cNvSpPr/>
          <p:nvPr/>
        </p:nvSpPr>
        <p:spPr>
          <a:xfrm>
            <a:off x="8379562" y="297325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48481B-AC37-438A-A3BF-1F7A9F1C000F}"/>
              </a:ext>
            </a:extLst>
          </p:cNvPr>
          <p:cNvSpPr/>
          <p:nvPr/>
        </p:nvSpPr>
        <p:spPr>
          <a:xfrm>
            <a:off x="6144396" y="4564259"/>
            <a:ext cx="1081089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3DA9F2-2722-4A7D-BB04-410DDB6D6132}"/>
              </a:ext>
            </a:extLst>
          </p:cNvPr>
          <p:cNvSpPr/>
          <p:nvPr/>
        </p:nvSpPr>
        <p:spPr>
          <a:xfrm>
            <a:off x="5383704" y="1216377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88C18069-2399-44D7-B0E9-69999A805626}"/>
              </a:ext>
            </a:extLst>
          </p:cNvPr>
          <p:cNvCxnSpPr>
            <a:cxnSpLocks/>
            <a:stCxn id="59" idx="3"/>
            <a:endCxn id="62" idx="1"/>
          </p:cNvCxnSpPr>
          <p:nvPr/>
        </p:nvCxnSpPr>
        <p:spPr>
          <a:xfrm flipH="1">
            <a:off x="6144396" y="3139136"/>
            <a:ext cx="3357608" cy="1591002"/>
          </a:xfrm>
          <a:prstGeom prst="bentConnector5">
            <a:avLst>
              <a:gd name="adj1" fmla="val -6808"/>
              <a:gd name="adj2" fmla="val 50000"/>
              <a:gd name="adj3" fmla="val 106808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77DC0D36-250C-4B8D-9F25-3DAEDCC21D22}"/>
              </a:ext>
            </a:extLst>
          </p:cNvPr>
          <p:cNvCxnSpPr>
            <a:cxnSpLocks/>
            <a:stCxn id="66" idx="2"/>
            <a:endCxn id="58" idx="1"/>
          </p:cNvCxnSpPr>
          <p:nvPr/>
        </p:nvCxnSpPr>
        <p:spPr>
          <a:xfrm rot="5400000">
            <a:off x="4838632" y="1756617"/>
            <a:ext cx="1314777" cy="897810"/>
          </a:xfrm>
          <a:prstGeom prst="bentConnector4">
            <a:avLst>
              <a:gd name="adj1" fmla="val 16163"/>
              <a:gd name="adj2" fmla="val 125462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65C0FC4-B519-4BBF-AAF0-2C5DE3846F79}"/>
              </a:ext>
            </a:extLst>
          </p:cNvPr>
          <p:cNvSpPr txBox="1"/>
          <p:nvPr/>
        </p:nvSpPr>
        <p:spPr>
          <a:xfrm>
            <a:off x="8792608" y="2973257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Inconsolata" panose="020B0609030003000000" pitchFamily="49" charset="0"/>
              </a:rPr>
              <a:t>:0af2</a:t>
            </a:r>
            <a:endParaRPr lang="en-US" dirty="0">
              <a:solidFill>
                <a:srgbClr val="C00000"/>
              </a:solidFill>
              <a:latin typeface="Inconsolata" panose="020B0609030003000000" pitchFamily="49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67F25D3-B698-4C5E-9793-7BEA9E466E4C}"/>
              </a:ext>
            </a:extLst>
          </p:cNvPr>
          <p:cNvSpPr txBox="1"/>
          <p:nvPr/>
        </p:nvSpPr>
        <p:spPr>
          <a:xfrm>
            <a:off x="8792608" y="3249230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Inconsolata" panose="020B0609030003000000" pitchFamily="49" charset="0"/>
              </a:rPr>
              <a:t>:0af3</a:t>
            </a:r>
            <a:endParaRPr lang="en-US" dirty="0">
              <a:solidFill>
                <a:srgbClr val="C00000"/>
              </a:solidFill>
              <a:latin typeface="Inconsolata" panose="020B0609030003000000" pitchFamily="49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D2A236-BAE7-4500-B86D-01918C883532}"/>
              </a:ext>
            </a:extLst>
          </p:cNvPr>
          <p:cNvSpPr txBox="1"/>
          <p:nvPr/>
        </p:nvSpPr>
        <p:spPr>
          <a:xfrm>
            <a:off x="8792608" y="2708136"/>
            <a:ext cx="63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Inconsolata" panose="020B0609030003000000" pitchFamily="49" charset="0"/>
              </a:rPr>
              <a:t>:0af1</a:t>
            </a:r>
            <a:endParaRPr lang="en-US" dirty="0">
              <a:solidFill>
                <a:srgbClr val="C00000"/>
              </a:solidFill>
              <a:latin typeface="Inconsolata" panose="020B0609030003000000" pitchFamily="49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4CADBB3-AED1-405D-941D-6C0157D6BDB6}"/>
              </a:ext>
            </a:extLst>
          </p:cNvPr>
          <p:cNvSpPr txBox="1"/>
          <p:nvPr/>
        </p:nvSpPr>
        <p:spPr>
          <a:xfrm>
            <a:off x="8629168" y="2395545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78B866-F713-4174-991E-A2739EF42233}"/>
              </a:ext>
            </a:extLst>
          </p:cNvPr>
          <p:cNvSpPr txBox="1"/>
          <p:nvPr/>
        </p:nvSpPr>
        <p:spPr>
          <a:xfrm>
            <a:off x="7730262" y="649627"/>
            <a:ext cx="212271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 ID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558CBB-15F0-4789-9C6D-DA39E64A82DD}"/>
              </a:ext>
            </a:extLst>
          </p:cNvPr>
          <p:cNvSpPr/>
          <p:nvPr/>
        </p:nvSpPr>
        <p:spPr>
          <a:xfrm>
            <a:off x="8517063" y="984541"/>
            <a:ext cx="549110" cy="246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CB3A65-5800-45C6-AEAC-28F9F4AD1AD0}"/>
              </a:ext>
            </a:extLst>
          </p:cNvPr>
          <p:cNvSpPr txBox="1"/>
          <p:nvPr/>
        </p:nvSpPr>
        <p:spPr>
          <a:xfrm>
            <a:off x="8545396" y="96382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consolata" panose="020B0609030003000000" pitchFamily="49" charset="0"/>
              </a:rPr>
              <a:t>4157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C27B7E-A89B-4ECB-9C8C-E73C92669985}"/>
              </a:ext>
            </a:extLst>
          </p:cNvPr>
          <p:cNvSpPr/>
          <p:nvPr/>
        </p:nvSpPr>
        <p:spPr>
          <a:xfrm>
            <a:off x="6848475" y="1598014"/>
            <a:ext cx="303322" cy="10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773D5B0-7868-4D2E-9DCF-CF063A7D1948}"/>
              </a:ext>
            </a:extLst>
          </p:cNvPr>
          <p:cNvCxnSpPr>
            <a:cxnSpLocks/>
            <a:stCxn id="27" idx="2"/>
          </p:cNvCxnSpPr>
          <p:nvPr/>
        </p:nvCxnSpPr>
        <p:spPr>
          <a:xfrm rot="5400000">
            <a:off x="7131132" y="474445"/>
            <a:ext cx="894105" cy="2426868"/>
          </a:xfrm>
          <a:prstGeom prst="bentConnector3">
            <a:avLst>
              <a:gd name="adj1" fmla="val 4573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>
            <a:extLst>
              <a:ext uri="{FF2B5EF4-FFF2-40B4-BE49-F238E27FC236}">
                <a16:creationId xmlns:a16="http://schemas.microsoft.com/office/drawing/2014/main" id="{91A4EDAF-74F1-46BB-8F76-FF5BFD83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93412" y="5117957"/>
            <a:ext cx="2122710" cy="462371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3BC4754-43A4-44C1-9B0D-A1B6F7BA691D}"/>
              </a:ext>
            </a:extLst>
          </p:cNvPr>
          <p:cNvCxnSpPr>
            <a:cxnSpLocks/>
          </p:cNvCxnSpPr>
          <p:nvPr/>
        </p:nvCxnSpPr>
        <p:spPr>
          <a:xfrm>
            <a:off x="7225484" y="4896422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48361A3-53DE-4BDC-8CFF-41FD86152B3D}"/>
              </a:ext>
            </a:extLst>
          </p:cNvPr>
          <p:cNvSpPr/>
          <p:nvPr/>
        </p:nvSpPr>
        <p:spPr>
          <a:xfrm>
            <a:off x="7243887" y="4638675"/>
            <a:ext cx="549110" cy="212947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2F5487-D481-41D0-A916-D61276F284C8}"/>
              </a:ext>
            </a:extLst>
          </p:cNvPr>
          <p:cNvSpPr txBox="1"/>
          <p:nvPr/>
        </p:nvSpPr>
        <p:spPr>
          <a:xfrm>
            <a:off x="7226500" y="45840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consolata" panose="020B0609030003000000" pitchFamily="49" charset="0"/>
              </a:rPr>
              <a:t>3242</a:t>
            </a: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3776D65-3A27-41CB-BB40-421E47DA008E}"/>
              </a:ext>
            </a:extLst>
          </p:cNvPr>
          <p:cNvSpPr/>
          <p:nvPr/>
        </p:nvSpPr>
        <p:spPr>
          <a:xfrm>
            <a:off x="6659180" y="4648199"/>
            <a:ext cx="549110" cy="20342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B502E3-AD8E-42DE-A068-4349B172FBF0}"/>
              </a:ext>
            </a:extLst>
          </p:cNvPr>
          <p:cNvSpPr txBox="1"/>
          <p:nvPr/>
        </p:nvSpPr>
        <p:spPr>
          <a:xfrm>
            <a:off x="6733233" y="45840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Inconsolata" panose="020B0609030003000000" pitchFamily="49" charset="0"/>
              </a:rPr>
              <a:t>0af2</a:t>
            </a:r>
            <a:endParaRPr lang="en-US" dirty="0">
              <a:latin typeface="Inconsolata" panose="020B0609030003000000" pitchFamily="49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A616957-3A60-42E5-9A98-D9E8E4D0855E}"/>
              </a:ext>
            </a:extLst>
          </p:cNvPr>
          <p:cNvCxnSpPr>
            <a:cxnSpLocks/>
            <a:stCxn id="80" idx="2"/>
          </p:cNvCxnSpPr>
          <p:nvPr/>
        </p:nvCxnSpPr>
        <p:spPr>
          <a:xfrm rot="16200000" flipH="1">
            <a:off x="4827401" y="2919422"/>
            <a:ext cx="211010" cy="22842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94789CD-070C-4B4B-9470-9C8237A4EEE9}"/>
              </a:ext>
            </a:extLst>
          </p:cNvPr>
          <p:cNvSpPr/>
          <p:nvPr/>
        </p:nvSpPr>
        <p:spPr>
          <a:xfrm>
            <a:off x="4257474" y="2596371"/>
            <a:ext cx="1122442" cy="33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77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38" grpId="0" animBg="1"/>
      <p:bldP spid="54" grpId="0" animBg="1"/>
      <p:bldP spid="55" grpId="0"/>
      <p:bldP spid="56" grpId="0" animBg="1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2CEB-6EC3-426A-910C-EB0033D0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the size??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6ED96-56EA-4397-B3E6-FA5DCB34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E8F4A-66DF-465F-AFBC-C5E52CF73A2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4598930" cy="4825902"/>
          </a:xfrm>
        </p:spPr>
        <p:txBody>
          <a:bodyPr>
            <a:normAutofit/>
          </a:bodyPr>
          <a:lstStyle/>
          <a:p>
            <a:r>
              <a:rPr lang="en-US" dirty="0"/>
              <a:t>One nice feature of an inverted page table is the size is bound.</a:t>
            </a:r>
          </a:p>
          <a:p>
            <a:endParaRPr lang="en-US" dirty="0"/>
          </a:p>
          <a:p>
            <a:r>
              <a:rPr lang="en-US" dirty="0"/>
              <a:t>Since an inverted page table has an entry for every possible physical page…</a:t>
            </a:r>
          </a:p>
          <a:p>
            <a:pPr lvl="1"/>
            <a:r>
              <a:rPr lang="en-US" dirty="0"/>
              <a:t>You can simply allocate the table of a fixed size big enough to represent all of physical memory.</a:t>
            </a:r>
          </a:p>
          <a:p>
            <a:pPr lvl="1"/>
            <a:endParaRPr lang="en-US" dirty="0"/>
          </a:p>
          <a:p>
            <a:r>
              <a:rPr lang="en-US" dirty="0"/>
              <a:t>The size of the table is the product of the entry size and the number of physical pages.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5FA49C61-37DD-45C8-86C7-30E8DBC38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20403"/>
              </p:ext>
            </p:extLst>
          </p:nvPr>
        </p:nvGraphicFramePr>
        <p:xfrm>
          <a:off x="5836254" y="1088165"/>
          <a:ext cx="369582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43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479321727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421609379"/>
                    </a:ext>
                  </a:extLst>
                </a:gridCol>
                <a:gridCol w="743985">
                  <a:extLst>
                    <a:ext uri="{9D8B030D-6E8A-4147-A177-3AD203B41FA5}">
                      <a16:colId xmlns:a16="http://schemas.microsoft.com/office/drawing/2014/main" val="937430609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Process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6305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4632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1564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4157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066f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4157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D3CEC6-F82E-44C5-99C9-55D4205ED9F6}"/>
              </a:ext>
            </a:extLst>
          </p:cNvPr>
          <p:cNvSpPr txBox="1"/>
          <p:nvPr/>
        </p:nvSpPr>
        <p:spPr>
          <a:xfrm>
            <a:off x="6517648" y="756408"/>
            <a:ext cx="233304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Inverted Page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C28E6-F718-48CC-BB28-0C4295D5D47C}"/>
              </a:ext>
            </a:extLst>
          </p:cNvPr>
          <p:cNvSpPr txBox="1"/>
          <p:nvPr/>
        </p:nvSpPr>
        <p:spPr>
          <a:xfrm>
            <a:off x="5765460" y="3035541"/>
            <a:ext cx="383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If the page size (K)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4KiB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and our system has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16GiB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of RAM, how big is the inverted page table?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629297-9232-4B60-B554-A65E9C48D60D}"/>
                  </a:ext>
                </a:extLst>
              </p:cNvPr>
              <p:cNvSpPr txBox="1"/>
              <p:nvPr/>
            </p:nvSpPr>
            <p:spPr>
              <a:xfrm>
                <a:off x="5848510" y="3996901"/>
                <a:ext cx="36577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𝐺𝑖𝐵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/ 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𝐾𝑖𝐵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 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𝑝𝑎𝑔𝑒𝑠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629297-9232-4B60-B554-A65E9C48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10" y="3996901"/>
                <a:ext cx="365779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050134-F840-4554-8E67-3A431D92BD88}"/>
              </a:ext>
            </a:extLst>
          </p:cNvPr>
          <p:cNvSpPr txBox="1"/>
          <p:nvPr/>
        </p:nvSpPr>
        <p:spPr>
          <a:xfrm>
            <a:off x="5836254" y="271482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Inconsolata" panose="020B0609030003000000" pitchFamily="49" charset="0"/>
              </a:rPr>
              <a:t>20 bits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A7949-2E91-4636-9835-B0C4CA31CAAD}"/>
              </a:ext>
            </a:extLst>
          </p:cNvPr>
          <p:cNvSpPr txBox="1"/>
          <p:nvPr/>
        </p:nvSpPr>
        <p:spPr>
          <a:xfrm>
            <a:off x="6758194" y="271482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Inconsolata" panose="020B0609030003000000" pitchFamily="49" charset="0"/>
              </a:rPr>
              <a:t>9 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9F4B70-81C3-4056-AF8E-B5056F9A32B0}"/>
                  </a:ext>
                </a:extLst>
              </p:cNvPr>
              <p:cNvSpPr txBox="1"/>
              <p:nvPr/>
            </p:nvSpPr>
            <p:spPr>
              <a:xfrm>
                <a:off x="5350678" y="4698889"/>
                <a:ext cx="4071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𝑝𝑎𝑔𝑒𝑠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∗32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𝑝𝑎𝑔𝑒𝑠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9F4B70-81C3-4056-AF8E-B5056F9A3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78" y="4698889"/>
                <a:ext cx="4071436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85A579-C844-45E8-AB14-138EF29A68A6}"/>
                  </a:ext>
                </a:extLst>
              </p:cNvPr>
              <p:cNvSpPr txBox="1"/>
              <p:nvPr/>
            </p:nvSpPr>
            <p:spPr>
              <a:xfrm>
                <a:off x="5820352" y="5221564"/>
                <a:ext cx="2681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𝑀𝑖𝐵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85A579-C844-45E8-AB14-138EF29A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52" y="5221564"/>
                <a:ext cx="26813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525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8A0-2419-46E1-A9D9-7102B0C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Trade-offs. Trade-offs everywhere!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F9E0-5116-4C9E-BB1F-2F97AA6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C6B9A79-346B-4774-9AB2-F0F3DC814312}"/>
                  </a:ext>
                </a:extLst>
              </p:cNvPr>
              <p:cNvSpPr>
                <a:spLocks noGrp="1"/>
              </p:cNvSpPr>
              <p:nvPr>
                <p:ph idx="12"/>
              </p:nvPr>
            </p:nvSpPr>
            <p:spPr>
              <a:xfrm>
                <a:off x="307025" y="869076"/>
                <a:ext cx="9504240" cy="4657371"/>
              </a:xfrm>
            </p:spPr>
            <p:txBody>
              <a:bodyPr/>
              <a:lstStyle/>
              <a:p>
                <a:r>
                  <a:rPr lang="en-US" dirty="0"/>
                  <a:t>What is best? </a:t>
                </a:r>
              </a:p>
              <a:p>
                <a:endParaRPr lang="en-US" dirty="0"/>
              </a:p>
              <a:p>
                <a:r>
                  <a:rPr lang="en-US" u="sng" dirty="0"/>
                  <a:t>Inverted page tables</a:t>
                </a:r>
                <a:r>
                  <a:rPr lang="en-US" dirty="0"/>
                  <a:t> are very space efficient since entries are ordered by physical page.</a:t>
                </a:r>
              </a:p>
              <a:p>
                <a:pPr lvl="1"/>
                <a:r>
                  <a:rPr lang="en-US" dirty="0"/>
                  <a:t>However, translations mean scanning the table for entries… a time-consuming task.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(Can implement with a hashing function, see your OS course.)</a:t>
                </a:r>
              </a:p>
              <a:p>
                <a:pPr lvl="1"/>
                <a:r>
                  <a:rPr lang="en-US" dirty="0"/>
                  <a:t>Normal page tables are a constant time lookup,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Since they are indexed by virtual address, </a:t>
                </a:r>
                <a:r>
                  <a:rPr lang="en-US" u="sng" dirty="0"/>
                  <a:t>normal page tables</a:t>
                </a:r>
                <a:r>
                  <a:rPr lang="en-US" dirty="0"/>
                  <a:t> require ordered virtual memory to be space efficient.</a:t>
                </a:r>
              </a:p>
              <a:p>
                <a:pPr lvl="1"/>
                <a:r>
                  <a:rPr lang="en-US" dirty="0"/>
                  <a:t>Gaps in virtual memory mean lots of page table entries going unused.</a:t>
                </a:r>
              </a:p>
              <a:p>
                <a:pPr lvl="1"/>
                <a:r>
                  <a:rPr lang="en-US" dirty="0"/>
                  <a:t>Perhaps we can solve this problem…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C6B9A79-346B-4774-9AB2-F0F3DC814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xfrm>
                <a:off x="307025" y="869076"/>
                <a:ext cx="9504240" cy="4657371"/>
              </a:xfrm>
              <a:blipFill>
                <a:blip r:embed="rId2"/>
                <a:stretch>
                  <a:fillRect l="-770" t="-1963" r="-1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0EFFC19-2BE3-4C2F-AD08-85FBDB52CA4C}"/>
              </a:ext>
            </a:extLst>
          </p:cNvPr>
          <p:cNvSpPr/>
          <p:nvPr/>
        </p:nvSpPr>
        <p:spPr>
          <a:xfrm>
            <a:off x="2473455" y="832005"/>
            <a:ext cx="2856872" cy="450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3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… Who even knows.</a:t>
            </a:r>
          </a:p>
        </p:txBody>
      </p:sp>
    </p:spTree>
    <p:extLst>
      <p:ext uri="{BB962C8B-B14F-4D97-AF65-F5344CB8AC3E}">
        <p14:creationId xmlns:p14="http://schemas.microsoft.com/office/powerpoint/2010/main" val="24441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!!1stcolorrect">
            <a:extLst>
              <a:ext uri="{FF2B5EF4-FFF2-40B4-BE49-F238E27FC236}">
                <a16:creationId xmlns:a16="http://schemas.microsoft.com/office/drawing/2014/main" id="{73AF060B-A8B2-4AD4-8438-594F3F71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998" y="3697033"/>
            <a:ext cx="2671620" cy="3676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!!2ndcolorrect">
            <a:extLst>
              <a:ext uri="{FF2B5EF4-FFF2-40B4-BE49-F238E27FC236}">
                <a16:creationId xmlns:a16="http://schemas.microsoft.com/office/drawing/2014/main" id="{0F90869E-F2B6-4AD2-A3D6-29A113D0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998" y="2198433"/>
            <a:ext cx="2671620" cy="367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119B3-18AA-4815-9290-9E423AD7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Multi-level Page Tables (Not a pyramid scheme)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1165D-B754-4102-9614-8CF14563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147A-2EAF-4BB8-8391-044189A87D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110" y="746342"/>
            <a:ext cx="3499221" cy="4901983"/>
          </a:xfrm>
        </p:spPr>
        <p:txBody>
          <a:bodyPr>
            <a:normAutofit/>
          </a:bodyPr>
          <a:lstStyle/>
          <a:p>
            <a:r>
              <a:rPr lang="en-US" dirty="0"/>
              <a:t>Perhaps we can allow gaps in virtual memory if we use </a:t>
            </a:r>
            <a:r>
              <a:rPr lang="en-US" u="sng" dirty="0"/>
              <a:t>MORE INDIRECTION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The use of multiple levels of indirection gives a lot of flexibility in defining the virtual address space.</a:t>
            </a:r>
          </a:p>
          <a:p>
            <a:endParaRPr lang="en-US" dirty="0"/>
          </a:p>
          <a:p>
            <a:r>
              <a:rPr lang="en-US" dirty="0"/>
              <a:t>Each page table is the size of a page. (</a:t>
            </a:r>
            <a:r>
              <a:rPr lang="en-US" dirty="0">
                <a:latin typeface="Inconsolata" panose="020B0609030003000000" pitchFamily="49" charset="0"/>
              </a:rPr>
              <a:t>4KiB</a:t>
            </a:r>
            <a:r>
              <a:rPr lang="en-US" dirty="0"/>
              <a:t>)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5D410B2-B1F0-4F8A-B955-BFF05D13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637" y="926662"/>
            <a:ext cx="1667436" cy="656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FA43D4-AE6C-4DD8-841F-6597F91E998B}"/>
              </a:ext>
            </a:extLst>
          </p:cNvPr>
          <p:cNvSpPr txBox="1"/>
          <p:nvPr/>
        </p:nvSpPr>
        <p:spPr>
          <a:xfrm>
            <a:off x="4800235" y="2198432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chemeClr val="accent4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1556" baseline="30000" dirty="0">
                <a:solidFill>
                  <a:schemeClr val="accent4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1556" dirty="0">
                <a:solidFill>
                  <a:schemeClr val="accent4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B91246-CE31-415B-943A-220D26536A3B}"/>
              </a:ext>
            </a:extLst>
          </p:cNvPr>
          <p:cNvCxnSpPr>
            <a:cxnSpLocks/>
          </p:cNvCxnSpPr>
          <p:nvPr/>
        </p:nvCxnSpPr>
        <p:spPr>
          <a:xfrm>
            <a:off x="4692650" y="1695450"/>
            <a:ext cx="1641475" cy="4000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pagetableA">
            <a:extLst>
              <a:ext uri="{FF2B5EF4-FFF2-40B4-BE49-F238E27FC236}">
                <a16:creationId xmlns:a16="http://schemas.microsoft.com/office/drawing/2014/main" id="{9F59667C-0D51-4CE4-8707-DD84F8754D65}"/>
              </a:ext>
            </a:extLst>
          </p:cNvPr>
          <p:cNvSpPr txBox="1"/>
          <p:nvPr/>
        </p:nvSpPr>
        <p:spPr>
          <a:xfrm>
            <a:off x="3871820" y="974157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</a:p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Root Address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62D9B-35CF-4190-A651-CDBD8CD4E8D9}"/>
              </a:ext>
            </a:extLst>
          </p:cNvPr>
          <p:cNvSpPr txBox="1"/>
          <p:nvPr/>
        </p:nvSpPr>
        <p:spPr>
          <a:xfrm>
            <a:off x="4749293" y="3714970"/>
            <a:ext cx="35288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1556" baseline="300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1556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D155EF-40C2-46A3-88EA-828BF9882793}"/>
              </a:ext>
            </a:extLst>
          </p:cNvPr>
          <p:cNvSpPr txBox="1"/>
          <p:nvPr/>
        </p:nvSpPr>
        <p:spPr>
          <a:xfrm>
            <a:off x="5876925" y="717767"/>
            <a:ext cx="392852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32-bit Virtual Address (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0x00400242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graphicFrame>
        <p:nvGraphicFramePr>
          <p:cNvPr id="44" name="Table 8">
            <a:extLst>
              <a:ext uri="{FF2B5EF4-FFF2-40B4-BE49-F238E27FC236}">
                <a16:creationId xmlns:a16="http://schemas.microsoft.com/office/drawing/2014/main" id="{33F64DA8-4D6F-45E4-981E-F3D5A604F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12063"/>
              </p:ext>
            </p:extLst>
          </p:nvPr>
        </p:nvGraphicFramePr>
        <p:xfrm>
          <a:off x="5876925" y="1066809"/>
          <a:ext cx="392852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236877">
                  <a:extLst>
                    <a:ext uri="{9D8B030D-6E8A-4147-A177-3AD203B41FA5}">
                      <a16:colId xmlns:a16="http://schemas.microsoft.com/office/drawing/2014/main" val="145100239"/>
                    </a:ext>
                  </a:extLst>
                </a:gridCol>
                <a:gridCol w="1470722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0000000001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0000000000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001001000010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144F92AC-B93C-4380-AE5C-DC1AF3540B1F}"/>
              </a:ext>
            </a:extLst>
          </p:cNvPr>
          <p:cNvGrpSpPr/>
          <p:nvPr/>
        </p:nvGrpSpPr>
        <p:grpSpPr>
          <a:xfrm>
            <a:off x="8189986" y="4749775"/>
            <a:ext cx="1205774" cy="839651"/>
            <a:chOff x="8348866" y="4641052"/>
            <a:chExt cx="1205774" cy="83965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7206C57-A206-4B41-9D39-C43DB2C84C57}"/>
                </a:ext>
              </a:extLst>
            </p:cNvPr>
            <p:cNvSpPr/>
            <p:nvPr/>
          </p:nvSpPr>
          <p:spPr>
            <a:xfrm>
              <a:off x="8348866" y="4641052"/>
              <a:ext cx="1092940" cy="839651"/>
            </a:xfrm>
            <a:prstGeom prst="rect">
              <a:avLst/>
            </a:prstGeom>
            <a:pattFill prst="dotGrid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B1B2A8-8F4A-4A5C-9F4E-E72D493820D5}"/>
                </a:ext>
              </a:extLst>
            </p:cNvPr>
            <p:cNvSpPr txBox="1"/>
            <p:nvPr/>
          </p:nvSpPr>
          <p:spPr>
            <a:xfrm>
              <a:off x="8688764" y="4653377"/>
              <a:ext cx="865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DRAM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6F8A446B-8707-4E48-B1A7-18ABCFEB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278190" y="5285685"/>
            <a:ext cx="897415" cy="195476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A787C1-8C33-4FB2-8874-C263A3BD4E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23623" y="3465420"/>
            <a:ext cx="349235" cy="1568997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7AF6AED-B834-42DC-AC5D-BA7BFAF87DDA}"/>
              </a:ext>
            </a:extLst>
          </p:cNvPr>
          <p:cNvSpPr txBox="1"/>
          <p:nvPr/>
        </p:nvSpPr>
        <p:spPr>
          <a:xfrm>
            <a:off x="8082739" y="4229495"/>
            <a:ext cx="12415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56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</a:t>
            </a:r>
            <a:r>
              <a:rPr lang="en-US" sz="1600" dirty="0">
                <a:solidFill>
                  <a:srgbClr val="C00000"/>
                </a:solidFill>
                <a:latin typeface="Inconsolata" panose="020B0609030003000000" pitchFamily="49" charset="0"/>
              </a:rPr>
              <a:t>?????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242</a:t>
            </a:r>
            <a:endParaRPr lang="en-US" sz="1556" dirty="0">
              <a:solidFill>
                <a:srgbClr val="FF0000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A6FB84-1A85-456C-B9FE-592B889B316B}"/>
              </a:ext>
            </a:extLst>
          </p:cNvPr>
          <p:cNvSpPr/>
          <p:nvPr/>
        </p:nvSpPr>
        <p:spPr>
          <a:xfrm>
            <a:off x="8315325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CCC3515-1270-4D5E-88C0-E35B690EA28D}"/>
              </a:ext>
            </a:extLst>
          </p:cNvPr>
          <p:cNvCxnSpPr>
            <a:cxnSpLocks/>
            <a:stCxn id="60" idx="3"/>
            <a:endCxn id="58" idx="3"/>
          </p:cNvCxnSpPr>
          <p:nvPr/>
        </p:nvCxnSpPr>
        <p:spPr>
          <a:xfrm flipH="1">
            <a:off x="9324285" y="1497724"/>
            <a:ext cx="490689" cy="2901048"/>
          </a:xfrm>
          <a:prstGeom prst="bentConnector3">
            <a:avLst>
              <a:gd name="adj1" fmla="val -34941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665883D-C733-4B19-AEDA-DB418AEA2A55}"/>
              </a:ext>
            </a:extLst>
          </p:cNvPr>
          <p:cNvCxnSpPr>
            <a:cxnSpLocks/>
          </p:cNvCxnSpPr>
          <p:nvPr/>
        </p:nvCxnSpPr>
        <p:spPr>
          <a:xfrm>
            <a:off x="8736456" y="4530366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858E564-21D4-40A7-99D8-F361B0E5D2CB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6475808" y="2566063"/>
            <a:ext cx="0" cy="1041592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9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3" grpId="0" animBg="1"/>
      <p:bldP spid="4" grpId="0" uiExpand="1" build="p"/>
      <p:bldP spid="21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19B3-18AA-4815-9290-9E423AD7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Indirection times two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1165D-B754-4102-9614-8CF14563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147A-2EAF-4BB8-8391-044189A87D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110" y="742950"/>
            <a:ext cx="3499221" cy="4829175"/>
          </a:xfrm>
        </p:spPr>
        <p:txBody>
          <a:bodyPr>
            <a:normAutofit/>
          </a:bodyPr>
          <a:lstStyle/>
          <a:p>
            <a:r>
              <a:rPr lang="en-US" dirty="0"/>
              <a:t>We split up the virtual address into further index fields.</a:t>
            </a:r>
          </a:p>
          <a:p>
            <a:endParaRPr lang="en-US" dirty="0"/>
          </a:p>
          <a:p>
            <a:r>
              <a:rPr lang="en-US" dirty="0"/>
              <a:t>The top-level index yields the real</a:t>
            </a:r>
            <a:br>
              <a:rPr lang="en-US" dirty="0"/>
            </a:br>
            <a:r>
              <a:rPr lang="en-US" u="sng" dirty="0"/>
              <a:t>physical</a:t>
            </a:r>
            <a:r>
              <a:rPr lang="en-US" dirty="0"/>
              <a:t> address of</a:t>
            </a:r>
            <a:br>
              <a:rPr lang="en-US" dirty="0"/>
            </a:br>
            <a:r>
              <a:rPr lang="en-US" dirty="0"/>
              <a:t>the page containing</a:t>
            </a:r>
            <a:br>
              <a:rPr lang="en-US" dirty="0"/>
            </a:br>
            <a:r>
              <a:rPr lang="en-US" dirty="0"/>
              <a:t>the next page table.</a:t>
            </a:r>
          </a:p>
          <a:p>
            <a:endParaRPr lang="en-US" dirty="0"/>
          </a:p>
          <a:p>
            <a:r>
              <a:rPr lang="en-US" dirty="0"/>
              <a:t>This table is used to determine the referred physical page.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5D410B2-B1F0-4F8A-B955-BFF05D13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637" y="926662"/>
            <a:ext cx="1667436" cy="656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3DBD0598-F7D2-4A6B-B9A8-4B8C0D9ADF38}"/>
              </a:ext>
            </a:extLst>
          </p:cNvPr>
          <p:cNvGraphicFramePr>
            <a:graphicFrameLocks noGrp="1"/>
          </p:cNvGraphicFramePr>
          <p:nvPr/>
        </p:nvGraphicFramePr>
        <p:xfrm>
          <a:off x="5857103" y="2177492"/>
          <a:ext cx="36986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Table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0af25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0FA43D4-AE6C-4DD8-841F-6597F91E998B}"/>
              </a:ext>
            </a:extLst>
          </p:cNvPr>
          <p:cNvSpPr txBox="1"/>
          <p:nvPr/>
        </p:nvSpPr>
        <p:spPr>
          <a:xfrm>
            <a:off x="5897272" y="1845735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B91246-CE31-415B-943A-220D26536A3B}"/>
              </a:ext>
            </a:extLst>
          </p:cNvPr>
          <p:cNvCxnSpPr>
            <a:cxnSpLocks/>
          </p:cNvCxnSpPr>
          <p:nvPr/>
        </p:nvCxnSpPr>
        <p:spPr>
          <a:xfrm>
            <a:off x="4697258" y="1691848"/>
            <a:ext cx="1332067" cy="3737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pagetableA">
            <a:extLst>
              <a:ext uri="{FF2B5EF4-FFF2-40B4-BE49-F238E27FC236}">
                <a16:creationId xmlns:a16="http://schemas.microsoft.com/office/drawing/2014/main" id="{9F59667C-0D51-4CE4-8707-DD84F8754D65}"/>
              </a:ext>
            </a:extLst>
          </p:cNvPr>
          <p:cNvSpPr txBox="1"/>
          <p:nvPr/>
        </p:nvSpPr>
        <p:spPr>
          <a:xfrm>
            <a:off x="3871820" y="974157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</a:p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Root Address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18B59CB7-8301-43A2-88E0-23731231A8B2}"/>
              </a:ext>
            </a:extLst>
          </p:cNvPr>
          <p:cNvGraphicFramePr>
            <a:graphicFrameLocks noGrp="1"/>
          </p:cNvGraphicFramePr>
          <p:nvPr/>
        </p:nvGraphicFramePr>
        <p:xfrm>
          <a:off x="4103428" y="4046727"/>
          <a:ext cx="36986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043f3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05625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0dd4e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2F62D9B-35CF-4190-A651-CDBD8CD4E8D9}"/>
              </a:ext>
            </a:extLst>
          </p:cNvPr>
          <p:cNvSpPr txBox="1"/>
          <p:nvPr/>
        </p:nvSpPr>
        <p:spPr>
          <a:xfrm>
            <a:off x="3860737" y="3714970"/>
            <a:ext cx="234956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32BEC5-D38A-42AC-AEF9-2235CBB97BF8}"/>
              </a:ext>
            </a:extLst>
          </p:cNvPr>
          <p:cNvSpPr txBox="1"/>
          <p:nvPr/>
        </p:nvSpPr>
        <p:spPr>
          <a:xfrm>
            <a:off x="5430110" y="26943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7C5D7B-9D62-4A05-B0F0-602AB6844E1E}"/>
              </a:ext>
            </a:extLst>
          </p:cNvPr>
          <p:cNvSpPr txBox="1"/>
          <p:nvPr/>
        </p:nvSpPr>
        <p:spPr>
          <a:xfrm>
            <a:off x="5430110" y="2970367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D16E07-C18C-4676-A161-CAC3654B40B8}"/>
              </a:ext>
            </a:extLst>
          </p:cNvPr>
          <p:cNvSpPr txBox="1"/>
          <p:nvPr/>
        </p:nvSpPr>
        <p:spPr>
          <a:xfrm>
            <a:off x="5430110" y="242927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43A37-2600-43AB-A57C-FE4DDE16AB1C}"/>
              </a:ext>
            </a:extLst>
          </p:cNvPr>
          <p:cNvSpPr txBox="1"/>
          <p:nvPr/>
        </p:nvSpPr>
        <p:spPr>
          <a:xfrm>
            <a:off x="4968789" y="2116682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532A58-E74A-4205-917A-EED502A5E25A}"/>
              </a:ext>
            </a:extLst>
          </p:cNvPr>
          <p:cNvSpPr txBox="1"/>
          <p:nvPr/>
        </p:nvSpPr>
        <p:spPr>
          <a:xfrm>
            <a:off x="5160805" y="324508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0C0090D-88CF-4C5F-BB69-8B12E9CB3EDC}"/>
              </a:ext>
            </a:extLst>
          </p:cNvPr>
          <p:cNvCxnSpPr>
            <a:cxnSpLocks/>
            <a:stCxn id="20" idx="3"/>
            <a:endCxn id="6" idx="3"/>
          </p:cNvCxnSpPr>
          <p:nvPr/>
        </p:nvCxnSpPr>
        <p:spPr>
          <a:xfrm flipH="1">
            <a:off x="7859655" y="2863292"/>
            <a:ext cx="1696113" cy="1007215"/>
          </a:xfrm>
          <a:prstGeom prst="bentConnector3">
            <a:avLst>
              <a:gd name="adj1" fmla="val -13478"/>
            </a:avLst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D155EF-40C2-46A3-88EA-828BF9882793}"/>
              </a:ext>
            </a:extLst>
          </p:cNvPr>
          <p:cNvSpPr txBox="1"/>
          <p:nvPr/>
        </p:nvSpPr>
        <p:spPr>
          <a:xfrm>
            <a:off x="5876925" y="717767"/>
            <a:ext cx="392852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32-bit Virtual Address (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0x00400242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graphicFrame>
        <p:nvGraphicFramePr>
          <p:cNvPr id="44" name="Table 8">
            <a:extLst>
              <a:ext uri="{FF2B5EF4-FFF2-40B4-BE49-F238E27FC236}">
                <a16:creationId xmlns:a16="http://schemas.microsoft.com/office/drawing/2014/main" id="{33F64DA8-4D6F-45E4-981E-F3D5A604F2F2}"/>
              </a:ext>
            </a:extLst>
          </p:cNvPr>
          <p:cNvGraphicFramePr>
            <a:graphicFrameLocks noGrp="1"/>
          </p:cNvGraphicFramePr>
          <p:nvPr/>
        </p:nvGraphicFramePr>
        <p:xfrm>
          <a:off x="5876925" y="1066809"/>
          <a:ext cx="392852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236877">
                  <a:extLst>
                    <a:ext uri="{9D8B030D-6E8A-4147-A177-3AD203B41FA5}">
                      <a16:colId xmlns:a16="http://schemas.microsoft.com/office/drawing/2014/main" val="145100239"/>
                    </a:ext>
                  </a:extLst>
                </a:gridCol>
                <a:gridCol w="1470722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0000000001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0000000000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001001000010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831A3792-2F4F-4BB3-A899-0C46EE34C2AA}"/>
              </a:ext>
            </a:extLst>
          </p:cNvPr>
          <p:cNvSpPr txBox="1"/>
          <p:nvPr/>
        </p:nvSpPr>
        <p:spPr>
          <a:xfrm>
            <a:off x="3677510" y="458986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3CDD81-B5C8-4147-80AD-456F262777DC}"/>
              </a:ext>
            </a:extLst>
          </p:cNvPr>
          <p:cNvSpPr txBox="1"/>
          <p:nvPr/>
        </p:nvSpPr>
        <p:spPr>
          <a:xfrm>
            <a:off x="3677510" y="4865842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7F0486-0908-424C-96C6-04FF6C1B01F6}"/>
              </a:ext>
            </a:extLst>
          </p:cNvPr>
          <p:cNvSpPr txBox="1"/>
          <p:nvPr/>
        </p:nvSpPr>
        <p:spPr>
          <a:xfrm>
            <a:off x="3677510" y="43247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913BCD-3DE8-4059-8C22-F3578924E9F6}"/>
              </a:ext>
            </a:extLst>
          </p:cNvPr>
          <p:cNvSpPr txBox="1"/>
          <p:nvPr/>
        </p:nvSpPr>
        <p:spPr>
          <a:xfrm>
            <a:off x="3216189" y="4012157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1303F5-26DC-4891-B402-2F7D916844EF}"/>
              </a:ext>
            </a:extLst>
          </p:cNvPr>
          <p:cNvSpPr txBox="1"/>
          <p:nvPr/>
        </p:nvSpPr>
        <p:spPr>
          <a:xfrm>
            <a:off x="3408205" y="514056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44F92AC-B93C-4380-AE5C-DC1AF3540B1F}"/>
              </a:ext>
            </a:extLst>
          </p:cNvPr>
          <p:cNvGrpSpPr/>
          <p:nvPr/>
        </p:nvGrpSpPr>
        <p:grpSpPr>
          <a:xfrm>
            <a:off x="8189986" y="4749775"/>
            <a:ext cx="1205774" cy="839651"/>
            <a:chOff x="8348866" y="4641052"/>
            <a:chExt cx="1205774" cy="83965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7206C57-A206-4B41-9D39-C43DB2C84C57}"/>
                </a:ext>
              </a:extLst>
            </p:cNvPr>
            <p:cNvSpPr/>
            <p:nvPr/>
          </p:nvSpPr>
          <p:spPr>
            <a:xfrm>
              <a:off x="8348866" y="4641052"/>
              <a:ext cx="1092940" cy="839651"/>
            </a:xfrm>
            <a:prstGeom prst="rect">
              <a:avLst/>
            </a:prstGeom>
            <a:pattFill prst="dotGrid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B1B2A8-8F4A-4A5C-9F4E-E72D493820D5}"/>
                </a:ext>
              </a:extLst>
            </p:cNvPr>
            <p:cNvSpPr txBox="1"/>
            <p:nvPr/>
          </p:nvSpPr>
          <p:spPr>
            <a:xfrm>
              <a:off x="8688764" y="4653377"/>
              <a:ext cx="865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DRAM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6F8A446B-8707-4E48-B1A7-18ABCFEB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278190" y="5285685"/>
            <a:ext cx="897415" cy="195476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A787C1-8C33-4FB2-8874-C263A3BD4EDB}"/>
              </a:ext>
            </a:extLst>
          </p:cNvPr>
          <p:cNvCxnSpPr>
            <a:cxnSpLocks/>
          </p:cNvCxnSpPr>
          <p:nvPr/>
        </p:nvCxnSpPr>
        <p:spPr>
          <a:xfrm>
            <a:off x="7811618" y="4395962"/>
            <a:ext cx="2711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7AF6AED-B834-42DC-AC5D-BA7BFAF87DDA}"/>
              </a:ext>
            </a:extLst>
          </p:cNvPr>
          <p:cNvSpPr txBox="1"/>
          <p:nvPr/>
        </p:nvSpPr>
        <p:spPr>
          <a:xfrm>
            <a:off x="8082739" y="4229495"/>
            <a:ext cx="12415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56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</a:t>
            </a:r>
            <a:r>
              <a:rPr lang="en-US" sz="1600" dirty="0">
                <a:solidFill>
                  <a:srgbClr val="C00000"/>
                </a:solidFill>
                <a:latin typeface="Inconsolata" panose="020B0609030003000000" pitchFamily="49" charset="0"/>
              </a:rPr>
              <a:t>?????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242</a:t>
            </a:r>
            <a:endParaRPr lang="en-US" sz="1556" dirty="0">
              <a:solidFill>
                <a:srgbClr val="FF0000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A6FB84-1A85-456C-B9FE-592B889B316B}"/>
              </a:ext>
            </a:extLst>
          </p:cNvPr>
          <p:cNvSpPr/>
          <p:nvPr/>
        </p:nvSpPr>
        <p:spPr>
          <a:xfrm>
            <a:off x="8315325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CCC3515-1270-4D5E-88C0-E35B690EA28D}"/>
              </a:ext>
            </a:extLst>
          </p:cNvPr>
          <p:cNvCxnSpPr>
            <a:cxnSpLocks/>
            <a:stCxn id="60" idx="3"/>
            <a:endCxn id="58" idx="3"/>
          </p:cNvCxnSpPr>
          <p:nvPr/>
        </p:nvCxnSpPr>
        <p:spPr>
          <a:xfrm flipH="1">
            <a:off x="9324285" y="1497724"/>
            <a:ext cx="490689" cy="2901048"/>
          </a:xfrm>
          <a:prstGeom prst="bentConnector3">
            <a:avLst>
              <a:gd name="adj1" fmla="val -34941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91F4647-098D-45E3-ACD4-A9EB8BC87AE0}"/>
              </a:ext>
            </a:extLst>
          </p:cNvPr>
          <p:cNvSpPr/>
          <p:nvPr/>
        </p:nvSpPr>
        <p:spPr>
          <a:xfrm>
            <a:off x="5829932" y="3685841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(Real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0x0af25000</a:t>
            </a:r>
            <a:r>
              <a:rPr lang="en-US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B825FC-5DFE-4B46-96DF-8926F960F622}"/>
              </a:ext>
            </a:extLst>
          </p:cNvPr>
          <p:cNvSpPr/>
          <p:nvPr/>
        </p:nvSpPr>
        <p:spPr>
          <a:xfrm>
            <a:off x="6956610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1D93CF-4C99-4673-8BED-9DACC804B982}"/>
              </a:ext>
            </a:extLst>
          </p:cNvPr>
          <p:cNvSpPr/>
          <p:nvPr/>
        </p:nvSpPr>
        <p:spPr>
          <a:xfrm>
            <a:off x="5772773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41E972-5DE5-49DD-8302-A9B5712A0D55}"/>
              </a:ext>
            </a:extLst>
          </p:cNvPr>
          <p:cNvSpPr/>
          <p:nvPr/>
        </p:nvSpPr>
        <p:spPr>
          <a:xfrm>
            <a:off x="4772666" y="1762570"/>
            <a:ext cx="738408" cy="9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71307B-B79E-49ED-B3DA-19A81CEEEB07}"/>
              </a:ext>
            </a:extLst>
          </p:cNvPr>
          <p:cNvSpPr/>
          <p:nvPr/>
        </p:nvSpPr>
        <p:spPr>
          <a:xfrm>
            <a:off x="5165468" y="1886237"/>
            <a:ext cx="738408" cy="8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AE5883C-8370-439D-BEFD-AC3329C7A0CF}"/>
              </a:ext>
            </a:extLst>
          </p:cNvPr>
          <p:cNvCxnSpPr>
            <a:endCxn id="32" idx="1"/>
          </p:cNvCxnSpPr>
          <p:nvPr/>
        </p:nvCxnSpPr>
        <p:spPr>
          <a:xfrm rot="5400000">
            <a:off x="5389914" y="1698628"/>
            <a:ext cx="1189852" cy="1109459"/>
          </a:xfrm>
          <a:prstGeom prst="bentConnector4">
            <a:avLst>
              <a:gd name="adj1" fmla="val 22719"/>
              <a:gd name="adj2" fmla="val 170238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2727162-DEB2-407A-8E18-35E8E713C4EC}"/>
              </a:ext>
            </a:extLst>
          </p:cNvPr>
          <p:cNvSpPr/>
          <p:nvPr/>
        </p:nvSpPr>
        <p:spPr>
          <a:xfrm>
            <a:off x="6490646" y="1762570"/>
            <a:ext cx="89094" cy="9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38F55481-7FC2-43B5-B171-C78DE2931E76}"/>
              </a:ext>
            </a:extLst>
          </p:cNvPr>
          <p:cNvCxnSpPr>
            <a:cxnSpLocks/>
            <a:stCxn id="44" idx="2"/>
            <a:endCxn id="47" idx="1"/>
          </p:cNvCxnSpPr>
          <p:nvPr/>
        </p:nvCxnSpPr>
        <p:spPr>
          <a:xfrm rot="5400000">
            <a:off x="4358235" y="995685"/>
            <a:ext cx="2802228" cy="4163677"/>
          </a:xfrm>
          <a:prstGeom prst="bentConnector4">
            <a:avLst>
              <a:gd name="adj1" fmla="val 4765"/>
              <a:gd name="adj2" fmla="val 109379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DF0C8C8-565C-4C27-B09A-E927CA351DAA}"/>
              </a:ext>
            </a:extLst>
          </p:cNvPr>
          <p:cNvSpPr/>
          <p:nvPr/>
        </p:nvSpPr>
        <p:spPr>
          <a:xfrm>
            <a:off x="8098218" y="4226685"/>
            <a:ext cx="121058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</a:t>
            </a:r>
            <a:r>
              <a:rPr lang="en-US" sz="1600" dirty="0">
                <a:solidFill>
                  <a:srgbClr val="C00000"/>
                </a:solidFill>
                <a:latin typeface="Inconsolata" panose="020B0609030003000000" pitchFamily="49" charset="0"/>
              </a:rPr>
              <a:t>043f3</a:t>
            </a:r>
            <a:r>
              <a:rPr lang="en-US" sz="1600" dirty="0">
                <a:solidFill>
                  <a:srgbClr val="7030A0"/>
                </a:solidFill>
                <a:latin typeface="Inconsolata" panose="020B0609030003000000" pitchFamily="49" charset="0"/>
              </a:rPr>
              <a:t>242</a:t>
            </a:r>
            <a:endParaRPr lang="en-US" sz="1600" dirty="0">
              <a:solidFill>
                <a:srgbClr val="FF0000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665883D-C733-4B19-AEDA-DB418AEA2A55}"/>
              </a:ext>
            </a:extLst>
          </p:cNvPr>
          <p:cNvCxnSpPr>
            <a:cxnSpLocks/>
          </p:cNvCxnSpPr>
          <p:nvPr/>
        </p:nvCxnSpPr>
        <p:spPr>
          <a:xfrm>
            <a:off x="8736456" y="4530366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05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9" grpId="0" animBg="1"/>
      <p:bldP spid="61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19B3-18AA-4815-9290-9E423AD7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Home, home on the [memory] range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1165D-B754-4102-9614-8CF14563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147A-2EAF-4BB8-8391-044189A87D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110" y="742950"/>
            <a:ext cx="3741034" cy="4829175"/>
          </a:xfrm>
        </p:spPr>
        <p:txBody>
          <a:bodyPr>
            <a:normAutofit/>
          </a:bodyPr>
          <a:lstStyle/>
          <a:p>
            <a:r>
              <a:rPr lang="en-US" dirty="0"/>
              <a:t>Each entry in the top-level page table represents an entire range of memory.</a:t>
            </a:r>
            <a:br>
              <a:rPr lang="en-US" sz="1800" dirty="0"/>
            </a:br>
            <a:endParaRPr lang="en-US" sz="1800" dirty="0"/>
          </a:p>
          <a:p>
            <a:r>
              <a:rPr lang="en-US" dirty="0"/>
              <a:t>Here, the 2</a:t>
            </a:r>
            <a:r>
              <a:rPr lang="en-US" baseline="30000" dirty="0"/>
              <a:t>nd</a:t>
            </a:r>
            <a:r>
              <a:rPr lang="en-US" dirty="0"/>
              <a:t> level index is</a:t>
            </a:r>
            <a:r>
              <a:rPr lang="en-US" dirty="0">
                <a:latin typeface="Inconsolata" panose="020B0609030003000000" pitchFamily="49" charset="0"/>
              </a:rPr>
              <a:t> 0x1</a:t>
            </a:r>
            <a:r>
              <a:rPr lang="en-US" dirty="0"/>
              <a:t>. This represents all virtual memory addresses with the most significant binary digits: </a:t>
            </a:r>
            <a:r>
              <a:rPr lang="en-US" dirty="0">
                <a:latin typeface="Inconsolata" panose="020B0609030003000000" pitchFamily="49" charset="0"/>
              </a:rPr>
              <a:t>0000000001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5D410B2-B1F0-4F8A-B955-BFF05D13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637" y="926662"/>
            <a:ext cx="1667436" cy="656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3DBD0598-F7D2-4A6B-B9A8-4B8C0D9ADF38}"/>
              </a:ext>
            </a:extLst>
          </p:cNvPr>
          <p:cNvGraphicFramePr>
            <a:graphicFrameLocks noGrp="1"/>
          </p:cNvGraphicFramePr>
          <p:nvPr/>
        </p:nvGraphicFramePr>
        <p:xfrm>
          <a:off x="5857103" y="2177492"/>
          <a:ext cx="36986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Table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0af25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0FA43D4-AE6C-4DD8-841F-6597F91E998B}"/>
              </a:ext>
            </a:extLst>
          </p:cNvPr>
          <p:cNvSpPr txBox="1"/>
          <p:nvPr/>
        </p:nvSpPr>
        <p:spPr>
          <a:xfrm>
            <a:off x="5897272" y="1845735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B91246-CE31-415B-943A-220D26536A3B}"/>
              </a:ext>
            </a:extLst>
          </p:cNvPr>
          <p:cNvCxnSpPr>
            <a:cxnSpLocks/>
          </p:cNvCxnSpPr>
          <p:nvPr/>
        </p:nvCxnSpPr>
        <p:spPr>
          <a:xfrm>
            <a:off x="4697258" y="1691848"/>
            <a:ext cx="1332067" cy="3737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pagetableA">
            <a:extLst>
              <a:ext uri="{FF2B5EF4-FFF2-40B4-BE49-F238E27FC236}">
                <a16:creationId xmlns:a16="http://schemas.microsoft.com/office/drawing/2014/main" id="{9F59667C-0D51-4CE4-8707-DD84F8754D65}"/>
              </a:ext>
            </a:extLst>
          </p:cNvPr>
          <p:cNvSpPr txBox="1"/>
          <p:nvPr/>
        </p:nvSpPr>
        <p:spPr>
          <a:xfrm>
            <a:off x="3871820" y="974157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</a:p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Root Address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18B59CB7-8301-43A2-88E0-23731231A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93302"/>
              </p:ext>
            </p:extLst>
          </p:nvPr>
        </p:nvGraphicFramePr>
        <p:xfrm>
          <a:off x="5703628" y="4046727"/>
          <a:ext cx="36986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043f3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05625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0dd4e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2F62D9B-35CF-4190-A651-CDBD8CD4E8D9}"/>
              </a:ext>
            </a:extLst>
          </p:cNvPr>
          <p:cNvSpPr txBox="1"/>
          <p:nvPr/>
        </p:nvSpPr>
        <p:spPr>
          <a:xfrm>
            <a:off x="5460937" y="3714970"/>
            <a:ext cx="234956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32BEC5-D38A-42AC-AEF9-2235CBB97BF8}"/>
              </a:ext>
            </a:extLst>
          </p:cNvPr>
          <p:cNvSpPr txBox="1"/>
          <p:nvPr/>
        </p:nvSpPr>
        <p:spPr>
          <a:xfrm>
            <a:off x="5430110" y="26943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7C5D7B-9D62-4A05-B0F0-602AB6844E1E}"/>
              </a:ext>
            </a:extLst>
          </p:cNvPr>
          <p:cNvSpPr txBox="1"/>
          <p:nvPr/>
        </p:nvSpPr>
        <p:spPr>
          <a:xfrm>
            <a:off x="5430110" y="2970367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D16E07-C18C-4676-A161-CAC3654B40B8}"/>
              </a:ext>
            </a:extLst>
          </p:cNvPr>
          <p:cNvSpPr txBox="1"/>
          <p:nvPr/>
        </p:nvSpPr>
        <p:spPr>
          <a:xfrm>
            <a:off x="5430110" y="242927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43A37-2600-43AB-A57C-FE4DDE16AB1C}"/>
              </a:ext>
            </a:extLst>
          </p:cNvPr>
          <p:cNvSpPr txBox="1"/>
          <p:nvPr/>
        </p:nvSpPr>
        <p:spPr>
          <a:xfrm>
            <a:off x="4968789" y="2116682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532A58-E74A-4205-917A-EED502A5E25A}"/>
              </a:ext>
            </a:extLst>
          </p:cNvPr>
          <p:cNvSpPr txBox="1"/>
          <p:nvPr/>
        </p:nvSpPr>
        <p:spPr>
          <a:xfrm>
            <a:off x="5160805" y="324508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0C0090D-88CF-4C5F-BB69-8B12E9CB3EDC}"/>
              </a:ext>
            </a:extLst>
          </p:cNvPr>
          <p:cNvCxnSpPr>
            <a:cxnSpLocks/>
            <a:stCxn id="20" idx="3"/>
            <a:endCxn id="6" idx="3"/>
          </p:cNvCxnSpPr>
          <p:nvPr/>
        </p:nvCxnSpPr>
        <p:spPr>
          <a:xfrm flipH="1">
            <a:off x="9459855" y="2863292"/>
            <a:ext cx="95913" cy="1007215"/>
          </a:xfrm>
          <a:prstGeom prst="bentConnector3">
            <a:avLst>
              <a:gd name="adj1" fmla="val -238341"/>
            </a:avLst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D155EF-40C2-46A3-88EA-828BF9882793}"/>
              </a:ext>
            </a:extLst>
          </p:cNvPr>
          <p:cNvSpPr txBox="1"/>
          <p:nvPr/>
        </p:nvSpPr>
        <p:spPr>
          <a:xfrm>
            <a:off x="5876925" y="717767"/>
            <a:ext cx="392852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32-bit Virtual Address (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0x00400242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graphicFrame>
        <p:nvGraphicFramePr>
          <p:cNvPr id="44" name="Table 8">
            <a:extLst>
              <a:ext uri="{FF2B5EF4-FFF2-40B4-BE49-F238E27FC236}">
                <a16:creationId xmlns:a16="http://schemas.microsoft.com/office/drawing/2014/main" id="{33F64DA8-4D6F-45E4-981E-F3D5A604F2F2}"/>
              </a:ext>
            </a:extLst>
          </p:cNvPr>
          <p:cNvGraphicFramePr>
            <a:graphicFrameLocks noGrp="1"/>
          </p:cNvGraphicFramePr>
          <p:nvPr/>
        </p:nvGraphicFramePr>
        <p:xfrm>
          <a:off x="5876925" y="1066809"/>
          <a:ext cx="392852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236877">
                  <a:extLst>
                    <a:ext uri="{9D8B030D-6E8A-4147-A177-3AD203B41FA5}">
                      <a16:colId xmlns:a16="http://schemas.microsoft.com/office/drawing/2014/main" val="145100239"/>
                    </a:ext>
                  </a:extLst>
                </a:gridCol>
                <a:gridCol w="1470722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0000000001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0000000000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001001000010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831A3792-2F4F-4BB3-A899-0C46EE34C2AA}"/>
              </a:ext>
            </a:extLst>
          </p:cNvPr>
          <p:cNvSpPr txBox="1"/>
          <p:nvPr/>
        </p:nvSpPr>
        <p:spPr>
          <a:xfrm>
            <a:off x="5277710" y="458986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3CDD81-B5C8-4147-80AD-456F262777DC}"/>
              </a:ext>
            </a:extLst>
          </p:cNvPr>
          <p:cNvSpPr txBox="1"/>
          <p:nvPr/>
        </p:nvSpPr>
        <p:spPr>
          <a:xfrm>
            <a:off x="5277710" y="4865842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7F0486-0908-424C-96C6-04FF6C1B01F6}"/>
              </a:ext>
            </a:extLst>
          </p:cNvPr>
          <p:cNvSpPr txBox="1"/>
          <p:nvPr/>
        </p:nvSpPr>
        <p:spPr>
          <a:xfrm>
            <a:off x="5277710" y="43247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913BCD-3DE8-4059-8C22-F3578924E9F6}"/>
              </a:ext>
            </a:extLst>
          </p:cNvPr>
          <p:cNvSpPr txBox="1"/>
          <p:nvPr/>
        </p:nvSpPr>
        <p:spPr>
          <a:xfrm>
            <a:off x="4816389" y="4012157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1303F5-26DC-4891-B402-2F7D916844EF}"/>
              </a:ext>
            </a:extLst>
          </p:cNvPr>
          <p:cNvSpPr txBox="1"/>
          <p:nvPr/>
        </p:nvSpPr>
        <p:spPr>
          <a:xfrm>
            <a:off x="5008405" y="514056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A6FB84-1A85-456C-B9FE-592B889B316B}"/>
              </a:ext>
            </a:extLst>
          </p:cNvPr>
          <p:cNvSpPr/>
          <p:nvPr/>
        </p:nvSpPr>
        <p:spPr>
          <a:xfrm>
            <a:off x="8315325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4647-098D-45E3-ACD4-A9EB8BC87AE0}"/>
              </a:ext>
            </a:extLst>
          </p:cNvPr>
          <p:cNvSpPr/>
          <p:nvPr/>
        </p:nvSpPr>
        <p:spPr>
          <a:xfrm>
            <a:off x="7430132" y="3685841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(Real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0x0af25000</a:t>
            </a:r>
            <a:r>
              <a:rPr lang="en-US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B825FC-5DFE-4B46-96DF-8926F960F622}"/>
              </a:ext>
            </a:extLst>
          </p:cNvPr>
          <p:cNvSpPr/>
          <p:nvPr/>
        </p:nvSpPr>
        <p:spPr>
          <a:xfrm>
            <a:off x="6956610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1D93CF-4C99-4673-8BED-9DACC804B982}"/>
              </a:ext>
            </a:extLst>
          </p:cNvPr>
          <p:cNvSpPr/>
          <p:nvPr/>
        </p:nvSpPr>
        <p:spPr>
          <a:xfrm>
            <a:off x="5772773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71307B-B79E-49ED-B3DA-19A81CEEEB07}"/>
              </a:ext>
            </a:extLst>
          </p:cNvPr>
          <p:cNvSpPr/>
          <p:nvPr/>
        </p:nvSpPr>
        <p:spPr>
          <a:xfrm>
            <a:off x="5165468" y="1886237"/>
            <a:ext cx="738408" cy="8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AE5883C-8370-439D-BEFD-AC3329C7A0CF}"/>
              </a:ext>
            </a:extLst>
          </p:cNvPr>
          <p:cNvCxnSpPr>
            <a:endCxn id="32" idx="1"/>
          </p:cNvCxnSpPr>
          <p:nvPr/>
        </p:nvCxnSpPr>
        <p:spPr>
          <a:xfrm rot="5400000">
            <a:off x="5389914" y="1698628"/>
            <a:ext cx="1189852" cy="1109459"/>
          </a:xfrm>
          <a:prstGeom prst="bentConnector4">
            <a:avLst>
              <a:gd name="adj1" fmla="val 22719"/>
              <a:gd name="adj2" fmla="val 170238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AD907CE-C459-4D37-9536-6C36731724B8}"/>
              </a:ext>
            </a:extLst>
          </p:cNvPr>
          <p:cNvSpPr txBox="1"/>
          <p:nvPr/>
        </p:nvSpPr>
        <p:spPr>
          <a:xfrm>
            <a:off x="307025" y="5136845"/>
            <a:ext cx="477297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4KiB virtual page starting at 0x007ff000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81BFAA-432D-4C48-A35C-20AE3434C3D2}"/>
              </a:ext>
            </a:extLst>
          </p:cNvPr>
          <p:cNvSpPr txBox="1"/>
          <p:nvPr/>
        </p:nvSpPr>
        <p:spPr>
          <a:xfrm>
            <a:off x="307025" y="4586832"/>
            <a:ext cx="477297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4KiB virtual page starting at 0x00401000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2AB9B2-3685-4EC1-AB14-D6D12DBE41DD}"/>
              </a:ext>
            </a:extLst>
          </p:cNvPr>
          <p:cNvSpPr txBox="1"/>
          <p:nvPr/>
        </p:nvSpPr>
        <p:spPr>
          <a:xfrm>
            <a:off x="307025" y="4326030"/>
            <a:ext cx="477297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4KiB virtual page starting at 0x00400000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43121B6-DFC4-4767-B6F8-76670B011ADB}"/>
              </a:ext>
            </a:extLst>
          </p:cNvPr>
          <p:cNvSpPr txBox="1"/>
          <p:nvPr/>
        </p:nvSpPr>
        <p:spPr>
          <a:xfrm>
            <a:off x="307025" y="4859897"/>
            <a:ext cx="4772975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247112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0" grpId="0"/>
      <p:bldP spid="51" grpId="0"/>
      <p:bldP spid="57" grpId="0"/>
      <p:bldP spid="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19B3-18AA-4815-9290-9E423AD7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It’s a sparse world, after 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1165D-B754-4102-9614-8CF14563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147A-2EAF-4BB8-8391-044189A87D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8110" y="742950"/>
            <a:ext cx="3741034" cy="4829175"/>
          </a:xfrm>
        </p:spPr>
        <p:txBody>
          <a:bodyPr>
            <a:normAutofit/>
          </a:bodyPr>
          <a:lstStyle/>
          <a:p>
            <a:r>
              <a:rPr lang="en-US" dirty="0"/>
              <a:t>By marking entries invalid in the top-level page table, this invalidates the entire memory range.</a:t>
            </a:r>
          </a:p>
          <a:p>
            <a:endParaRPr lang="en-US" dirty="0"/>
          </a:p>
          <a:p>
            <a:r>
              <a:rPr lang="en-US" dirty="0"/>
              <a:t>Attempting to access such a virtual address would immediately page fault.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5D410B2-B1F0-4F8A-B955-BFF05D13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637" y="926662"/>
            <a:ext cx="1667436" cy="656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3DBD0598-F7D2-4A6B-B9A8-4B8C0D9AD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39306"/>
              </p:ext>
            </p:extLst>
          </p:nvPr>
        </p:nvGraphicFramePr>
        <p:xfrm>
          <a:off x="5857103" y="2177492"/>
          <a:ext cx="36986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Table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0af25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0FA43D4-AE6C-4DD8-841F-6597F91E998B}"/>
              </a:ext>
            </a:extLst>
          </p:cNvPr>
          <p:cNvSpPr txBox="1"/>
          <p:nvPr/>
        </p:nvSpPr>
        <p:spPr>
          <a:xfrm>
            <a:off x="5897272" y="1845735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B91246-CE31-415B-943A-220D26536A3B}"/>
              </a:ext>
            </a:extLst>
          </p:cNvPr>
          <p:cNvCxnSpPr>
            <a:cxnSpLocks/>
          </p:cNvCxnSpPr>
          <p:nvPr/>
        </p:nvCxnSpPr>
        <p:spPr>
          <a:xfrm>
            <a:off x="4697258" y="1691848"/>
            <a:ext cx="1332067" cy="3737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pagetableA">
            <a:extLst>
              <a:ext uri="{FF2B5EF4-FFF2-40B4-BE49-F238E27FC236}">
                <a16:creationId xmlns:a16="http://schemas.microsoft.com/office/drawing/2014/main" id="{9F59667C-0D51-4CE4-8707-DD84F8754D65}"/>
              </a:ext>
            </a:extLst>
          </p:cNvPr>
          <p:cNvSpPr txBox="1"/>
          <p:nvPr/>
        </p:nvSpPr>
        <p:spPr>
          <a:xfrm>
            <a:off x="3871820" y="974157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</a:p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Root Address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32BEC5-D38A-42AC-AEF9-2235CBB97BF8}"/>
              </a:ext>
            </a:extLst>
          </p:cNvPr>
          <p:cNvSpPr txBox="1"/>
          <p:nvPr/>
        </p:nvSpPr>
        <p:spPr>
          <a:xfrm>
            <a:off x="5430110" y="26943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7C5D7B-9D62-4A05-B0F0-602AB6844E1E}"/>
              </a:ext>
            </a:extLst>
          </p:cNvPr>
          <p:cNvSpPr txBox="1"/>
          <p:nvPr/>
        </p:nvSpPr>
        <p:spPr>
          <a:xfrm>
            <a:off x="5430110" y="2970367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D16E07-C18C-4676-A161-CAC3654B40B8}"/>
              </a:ext>
            </a:extLst>
          </p:cNvPr>
          <p:cNvSpPr txBox="1"/>
          <p:nvPr/>
        </p:nvSpPr>
        <p:spPr>
          <a:xfrm>
            <a:off x="5430110" y="242927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43A37-2600-43AB-A57C-FE4DDE16AB1C}"/>
              </a:ext>
            </a:extLst>
          </p:cNvPr>
          <p:cNvSpPr txBox="1"/>
          <p:nvPr/>
        </p:nvSpPr>
        <p:spPr>
          <a:xfrm>
            <a:off x="4968789" y="2116682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532A58-E74A-4205-917A-EED502A5E25A}"/>
              </a:ext>
            </a:extLst>
          </p:cNvPr>
          <p:cNvSpPr txBox="1"/>
          <p:nvPr/>
        </p:nvSpPr>
        <p:spPr>
          <a:xfrm>
            <a:off x="5160805" y="324508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D155EF-40C2-46A3-88EA-828BF9882793}"/>
              </a:ext>
            </a:extLst>
          </p:cNvPr>
          <p:cNvSpPr txBox="1"/>
          <p:nvPr/>
        </p:nvSpPr>
        <p:spPr>
          <a:xfrm>
            <a:off x="5876925" y="717767"/>
            <a:ext cx="392852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32-bit Virtual Address (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0x00400242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graphicFrame>
        <p:nvGraphicFramePr>
          <p:cNvPr id="44" name="Table 8">
            <a:extLst>
              <a:ext uri="{FF2B5EF4-FFF2-40B4-BE49-F238E27FC236}">
                <a16:creationId xmlns:a16="http://schemas.microsoft.com/office/drawing/2014/main" id="{33F64DA8-4D6F-45E4-981E-F3D5A604F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4998"/>
              </p:ext>
            </p:extLst>
          </p:nvPr>
        </p:nvGraphicFramePr>
        <p:xfrm>
          <a:off x="5876925" y="1066809"/>
          <a:ext cx="392852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236877">
                  <a:extLst>
                    <a:ext uri="{9D8B030D-6E8A-4147-A177-3AD203B41FA5}">
                      <a16:colId xmlns:a16="http://schemas.microsoft.com/office/drawing/2014/main" val="145100239"/>
                    </a:ext>
                  </a:extLst>
                </a:gridCol>
                <a:gridCol w="1470722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1111111111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0000000000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001001000010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7DA6FB84-1A85-456C-B9FE-592B889B316B}"/>
              </a:ext>
            </a:extLst>
          </p:cNvPr>
          <p:cNvSpPr/>
          <p:nvPr/>
        </p:nvSpPr>
        <p:spPr>
          <a:xfrm>
            <a:off x="8315325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B825FC-5DFE-4B46-96DF-8926F960F622}"/>
              </a:ext>
            </a:extLst>
          </p:cNvPr>
          <p:cNvSpPr/>
          <p:nvPr/>
        </p:nvSpPr>
        <p:spPr>
          <a:xfrm>
            <a:off x="6956610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1D93CF-4C99-4673-8BED-9DACC804B982}"/>
              </a:ext>
            </a:extLst>
          </p:cNvPr>
          <p:cNvSpPr/>
          <p:nvPr/>
        </p:nvSpPr>
        <p:spPr>
          <a:xfrm>
            <a:off x="5772773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71307B-B79E-49ED-B3DA-19A81CEEEB07}"/>
              </a:ext>
            </a:extLst>
          </p:cNvPr>
          <p:cNvSpPr/>
          <p:nvPr/>
        </p:nvSpPr>
        <p:spPr>
          <a:xfrm>
            <a:off x="5165468" y="1886237"/>
            <a:ext cx="738408" cy="8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AE5883C-8370-439D-BEFD-AC3329C7A0CF}"/>
              </a:ext>
            </a:extLst>
          </p:cNvPr>
          <p:cNvCxnSpPr>
            <a:cxnSpLocks/>
            <a:endCxn id="36" idx="1"/>
          </p:cNvCxnSpPr>
          <p:nvPr/>
        </p:nvCxnSpPr>
        <p:spPr>
          <a:xfrm rot="5400000">
            <a:off x="4979916" y="1839322"/>
            <a:ext cx="1740545" cy="1378766"/>
          </a:xfrm>
          <a:prstGeom prst="bentConnector4">
            <a:avLst>
              <a:gd name="adj1" fmla="val 15481"/>
              <a:gd name="adj2" fmla="val 136613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A2AB9B2-3685-4EC1-AB14-D6D12DBE41DD}"/>
              </a:ext>
            </a:extLst>
          </p:cNvPr>
          <p:cNvSpPr txBox="1"/>
          <p:nvPr/>
        </p:nvSpPr>
        <p:spPr>
          <a:xfrm>
            <a:off x="5233214" y="3798821"/>
            <a:ext cx="4772975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 1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table.</a:t>
            </a:r>
          </a:p>
          <a:p>
            <a:pPr algn="ctr"/>
            <a:endParaRPr lang="en-US" sz="1556" dirty="0">
              <a:solidFill>
                <a:srgbClr val="7030A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Therefore: all virtual addresses between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0xffc00000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0xffffffff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are not mapped (and are not referenceable.)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05FAB3-E19F-4F70-A6E6-48A2757CC862}"/>
              </a:ext>
            </a:extLst>
          </p:cNvPr>
          <p:cNvSpPr/>
          <p:nvPr/>
        </p:nvSpPr>
        <p:spPr>
          <a:xfrm>
            <a:off x="5876925" y="3302580"/>
            <a:ext cx="606250" cy="2304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36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9" grpId="0" animBg="1"/>
      <p:bldP spid="57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Access Memory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8089" y="869076"/>
            <a:ext cx="2801908" cy="4550089"/>
          </a:xfrm>
        </p:spPr>
        <p:txBody>
          <a:bodyPr>
            <a:normAutofit/>
          </a:bodyPr>
          <a:lstStyle/>
          <a:p>
            <a:r>
              <a:rPr lang="en-US" dirty="0"/>
              <a:t>Memory is a physical device.</a:t>
            </a:r>
          </a:p>
          <a:p>
            <a:endParaRPr lang="en-US" dirty="0"/>
          </a:p>
          <a:p>
            <a:r>
              <a:rPr lang="en-US" dirty="0"/>
              <a:t>It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random access</a:t>
            </a:r>
            <a:r>
              <a:rPr lang="en-US" dirty="0"/>
              <a:t> device.</a:t>
            </a:r>
          </a:p>
          <a:p>
            <a:pPr lvl="1"/>
            <a:r>
              <a:rPr lang="en-US" dirty="0"/>
              <a:t>Allows the machine to access data at any point.</a:t>
            </a:r>
          </a:p>
          <a:p>
            <a:pPr lvl="1"/>
            <a:endParaRPr lang="en-US" dirty="0"/>
          </a:p>
          <a:p>
            <a:r>
              <a:rPr lang="en-US" dirty="0"/>
              <a:t>As opposed to </a:t>
            </a:r>
            <a:r>
              <a:rPr lang="en-US" i="1" dirty="0"/>
              <a:t>sequential access</a:t>
            </a:r>
            <a:r>
              <a:rPr lang="en-US" dirty="0"/>
              <a:t>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092" y="4010460"/>
            <a:ext cx="3804948" cy="828801"/>
          </a:xfrm>
          <a:prstGeom prst="rect">
            <a:avLst/>
          </a:prstGeom>
        </p:spPr>
      </p:pic>
      <p:pic>
        <p:nvPicPr>
          <p:cNvPr id="28" name="Picture 27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6B78EE24-EB93-4ADD-9EB9-34C5C77BA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21" y="643315"/>
            <a:ext cx="2761727" cy="510889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D6308C3-3E7C-44B5-8F27-17B690C70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9710" y="997272"/>
            <a:ext cx="3229883" cy="26150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326EA7-1553-4F46-BB6F-CE4D73450A2F}"/>
              </a:ext>
            </a:extLst>
          </p:cNvPr>
          <p:cNvSpPr txBox="1"/>
          <p:nvPr/>
        </p:nvSpPr>
        <p:spPr>
          <a:xfrm>
            <a:off x="6095092" y="687078"/>
            <a:ext cx="173948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Sense Line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37971-402F-4FBE-8426-70DCB4239B45}"/>
              </a:ext>
            </a:extLst>
          </p:cNvPr>
          <p:cNvSpPr txBox="1"/>
          <p:nvPr/>
        </p:nvSpPr>
        <p:spPr>
          <a:xfrm>
            <a:off x="5910551" y="2687697"/>
            <a:ext cx="962933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Control</a:t>
            </a:r>
            <a:b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547CFB-C934-4B2B-A914-E9A1A10CF587}"/>
              </a:ext>
            </a:extLst>
          </p:cNvPr>
          <p:cNvSpPr txBox="1"/>
          <p:nvPr/>
        </p:nvSpPr>
        <p:spPr>
          <a:xfrm>
            <a:off x="8520401" y="2138895"/>
            <a:ext cx="117604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Capacitor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DC1ED4-AED8-4F2E-89D5-47FB57EDF46D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</p:spTree>
    <p:extLst>
      <p:ext uri="{BB962C8B-B14F-4D97-AF65-F5344CB8AC3E}">
        <p14:creationId xmlns:p14="http://schemas.microsoft.com/office/powerpoint/2010/main" val="653567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8810-A9DB-4908-B5C2-F09F8EC7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got a sparsity jacket, but it was just the sleeves.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78531-85D4-4349-A909-6D488671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62DC6B-55D6-48CA-A45E-1E07DCAB1C8E}"/>
                  </a:ext>
                </a:extLst>
              </p:cNvPr>
              <p:cNvSpPr>
                <a:spLocks noGrp="1"/>
              </p:cNvSpPr>
              <p:nvPr>
                <p:ph idx="12"/>
              </p:nvPr>
            </p:nvSpPr>
            <p:spPr>
              <a:xfrm>
                <a:off x="307025" y="869076"/>
                <a:ext cx="4661764" cy="482590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32-bit virtual address.</a:t>
                </a:r>
              </a:p>
              <a:p>
                <a:pPr lvl="1"/>
                <a:r>
                  <a:rPr lang="en-US" dirty="0"/>
                  <a:t>And multi-level paging with two levels, each index 10 bits.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is the page size?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 = 12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en-US" dirty="0"/>
                  <a:t> for offset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𝐾𝑖𝐵</m:t>
                    </m:r>
                  </m:oMath>
                </a14:m>
                <a:r>
                  <a:rPr lang="en-US" dirty="0"/>
                  <a:t>     (</a:t>
                </a:r>
                <a:r>
                  <a:rPr lang="en-US" u="sng" dirty="0"/>
                  <a:t>4 Kibibytes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Given the root page table here, and assuming unknown entries are invalid, what virtual address ranges are potentially used?</a:t>
                </a:r>
              </a:p>
              <a:p>
                <a:pPr lvl="1"/>
                <a:r>
                  <a:rPr lang="en-US" dirty="0"/>
                  <a:t>Let’s find out…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62DC6B-55D6-48CA-A45E-1E07DCAB1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xfrm>
                <a:off x="307025" y="869076"/>
                <a:ext cx="4661764" cy="4825902"/>
              </a:xfrm>
              <a:blipFill>
                <a:blip r:embed="rId2"/>
                <a:stretch>
                  <a:fillRect l="-1569" t="-1896" r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083D5502-9239-4936-990F-F94BE7A2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03535"/>
              </p:ext>
            </p:extLst>
          </p:nvPr>
        </p:nvGraphicFramePr>
        <p:xfrm>
          <a:off x="6116309" y="2393790"/>
          <a:ext cx="369866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Table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0b3d8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18234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0344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15024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19497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0af3d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22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6D9D63-8768-4A41-ACAB-18AF7F392D77}"/>
              </a:ext>
            </a:extLst>
          </p:cNvPr>
          <p:cNvSpPr txBox="1"/>
          <p:nvPr/>
        </p:nvSpPr>
        <p:spPr>
          <a:xfrm>
            <a:off x="6156478" y="2062033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47BCF-7A65-464F-BEED-FF132725E87D}"/>
              </a:ext>
            </a:extLst>
          </p:cNvPr>
          <p:cNvSpPr txBox="1"/>
          <p:nvPr/>
        </p:nvSpPr>
        <p:spPr>
          <a:xfrm>
            <a:off x="5689316" y="290041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0B569-DA44-4D09-B14A-8CE464742916}"/>
              </a:ext>
            </a:extLst>
          </p:cNvPr>
          <p:cNvSpPr txBox="1"/>
          <p:nvPr/>
        </p:nvSpPr>
        <p:spPr>
          <a:xfrm>
            <a:off x="5689316" y="3176384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D059D-4EA3-4B74-8A75-6132A72EB9CE}"/>
              </a:ext>
            </a:extLst>
          </p:cNvPr>
          <p:cNvSpPr txBox="1"/>
          <p:nvPr/>
        </p:nvSpPr>
        <p:spPr>
          <a:xfrm>
            <a:off x="5689316" y="26352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229C2-5E83-45EF-948A-6823414B805F}"/>
              </a:ext>
            </a:extLst>
          </p:cNvPr>
          <p:cNvSpPr txBox="1"/>
          <p:nvPr/>
        </p:nvSpPr>
        <p:spPr>
          <a:xfrm>
            <a:off x="5227995" y="2322699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34840-1C33-4981-81AA-F7BC99B69CF3}"/>
              </a:ext>
            </a:extLst>
          </p:cNvPr>
          <p:cNvSpPr txBox="1"/>
          <p:nvPr/>
        </p:nvSpPr>
        <p:spPr>
          <a:xfrm>
            <a:off x="5420011" y="483326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AAF6E-4DDE-4B45-B699-CCCBE94A77E0}"/>
              </a:ext>
            </a:extLst>
          </p:cNvPr>
          <p:cNvSpPr txBox="1"/>
          <p:nvPr/>
        </p:nvSpPr>
        <p:spPr>
          <a:xfrm>
            <a:off x="5420011" y="456813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1022: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92094-6DD5-459B-9E02-67C3C0960C68}"/>
              </a:ext>
            </a:extLst>
          </p:cNvPr>
          <p:cNvSpPr txBox="1"/>
          <p:nvPr/>
        </p:nvSpPr>
        <p:spPr>
          <a:xfrm>
            <a:off x="5509779" y="347297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255: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00036-373D-4856-ABC6-C7562B8E5AC4}"/>
              </a:ext>
            </a:extLst>
          </p:cNvPr>
          <p:cNvSpPr txBox="1"/>
          <p:nvPr/>
        </p:nvSpPr>
        <p:spPr>
          <a:xfrm>
            <a:off x="5509779" y="3748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256: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EE8DC-E201-4CFA-906D-82AF6855625C}"/>
              </a:ext>
            </a:extLst>
          </p:cNvPr>
          <p:cNvSpPr txBox="1"/>
          <p:nvPr/>
        </p:nvSpPr>
        <p:spPr>
          <a:xfrm>
            <a:off x="5689316" y="4310587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B2E1C-BEC1-4370-AA9B-2722075F4FE9}"/>
              </a:ext>
            </a:extLst>
          </p:cNvPr>
          <p:cNvSpPr txBox="1"/>
          <p:nvPr/>
        </p:nvSpPr>
        <p:spPr>
          <a:xfrm>
            <a:off x="5509779" y="40516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257: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6F725-B595-40A7-8DFA-F60CD72FC964}"/>
              </a:ext>
            </a:extLst>
          </p:cNvPr>
          <p:cNvSpPr txBox="1"/>
          <p:nvPr/>
        </p:nvSpPr>
        <p:spPr>
          <a:xfrm>
            <a:off x="5876925" y="717767"/>
            <a:ext cx="3928524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32-bit Virtual Address</a:t>
            </a:r>
          </a:p>
        </p:txBody>
      </p:sp>
      <p:graphicFrame>
        <p:nvGraphicFramePr>
          <p:cNvPr id="25" name="Table 8">
            <a:extLst>
              <a:ext uri="{FF2B5EF4-FFF2-40B4-BE49-F238E27FC236}">
                <a16:creationId xmlns:a16="http://schemas.microsoft.com/office/drawing/2014/main" id="{86DC3111-7BC8-4ACA-87C1-E41500869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56702"/>
              </p:ext>
            </p:extLst>
          </p:nvPr>
        </p:nvGraphicFramePr>
        <p:xfrm>
          <a:off x="5876925" y="1066809"/>
          <a:ext cx="392852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236877">
                  <a:extLst>
                    <a:ext uri="{9D8B030D-6E8A-4147-A177-3AD203B41FA5}">
                      <a16:colId xmlns:a16="http://schemas.microsoft.com/office/drawing/2014/main" val="145100239"/>
                    </a:ext>
                  </a:extLst>
                </a:gridCol>
                <a:gridCol w="1470722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10 bits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consolata" panose="020B0609030003000000" pitchFamily="49" charset="0"/>
                        </a:rPr>
                        <a:t>10 bits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consolata" panose="020B0609030003000000" pitchFamily="49" charset="0"/>
                        </a:rPr>
                        <a:t>??????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B4F9EFD-C8DF-4FC9-BAAD-1A0E649DDCEB}"/>
              </a:ext>
            </a:extLst>
          </p:cNvPr>
          <p:cNvSpPr/>
          <p:nvPr/>
        </p:nvSpPr>
        <p:spPr>
          <a:xfrm>
            <a:off x="8315325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A43D33-CC9D-4D30-BFF0-ED047B5A847E}"/>
              </a:ext>
            </a:extLst>
          </p:cNvPr>
          <p:cNvSpPr/>
          <p:nvPr/>
        </p:nvSpPr>
        <p:spPr>
          <a:xfrm>
            <a:off x="6956610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3A66EA-F77D-493A-9031-39A6C0DF23E3}"/>
              </a:ext>
            </a:extLst>
          </p:cNvPr>
          <p:cNvSpPr/>
          <p:nvPr/>
        </p:nvSpPr>
        <p:spPr>
          <a:xfrm>
            <a:off x="5772773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8810-A9DB-4908-B5C2-F09F8EC7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Continuing: Filling in the blanks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78531-85D4-4349-A909-6D488671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2DC6B-55D6-48CA-A45E-1E07DCAB1C8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41418"/>
            <a:ext cx="5382291" cy="1301707"/>
          </a:xfrm>
        </p:spPr>
        <p:txBody>
          <a:bodyPr>
            <a:normAutofit/>
          </a:bodyPr>
          <a:lstStyle/>
          <a:p>
            <a:r>
              <a:rPr lang="en-US" sz="2000" dirty="0"/>
              <a:t>Given the root page table here, and assuming unknown entries are invalid, what virtual address ranges are potentially used?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083D5502-9239-4936-990F-F94BE7A2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02273"/>
              </p:ext>
            </p:extLst>
          </p:nvPr>
        </p:nvGraphicFramePr>
        <p:xfrm>
          <a:off x="6116309" y="2393790"/>
          <a:ext cx="369866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00">
                  <a:extLst>
                    <a:ext uri="{9D8B030D-6E8A-4147-A177-3AD203B41FA5}">
                      <a16:colId xmlns:a16="http://schemas.microsoft.com/office/drawing/2014/main" val="2878270722"/>
                    </a:ext>
                  </a:extLst>
                </a:gridCol>
                <a:gridCol w="693712">
                  <a:extLst>
                    <a:ext uri="{9D8B030D-6E8A-4147-A177-3AD203B41FA5}">
                      <a16:colId xmlns:a16="http://schemas.microsoft.com/office/drawing/2014/main" val="1482054289"/>
                    </a:ext>
                  </a:extLst>
                </a:gridCol>
                <a:gridCol w="700447">
                  <a:extLst>
                    <a:ext uri="{9D8B030D-6E8A-4147-A177-3AD203B41FA5}">
                      <a16:colId xmlns:a16="http://schemas.microsoft.com/office/drawing/2014/main" val="906955502"/>
                    </a:ext>
                  </a:extLst>
                </a:gridCol>
                <a:gridCol w="1671406">
                  <a:extLst>
                    <a:ext uri="{9D8B030D-6E8A-4147-A177-3AD203B41FA5}">
                      <a16:colId xmlns:a16="http://schemas.microsoft.com/office/drawing/2014/main" val="2079061785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Table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7396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0e2f3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49218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8081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60302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35635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0b3d8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18234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03446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Inconsolata" panose="020B0609030003000000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15024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00000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19497"/>
                  </a:ext>
                </a:extLst>
              </a:tr>
              <a:tr h="23877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20B0609030003000000" pitchFamily="49" charset="0"/>
                        </a:rPr>
                        <a:t>0af3d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22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6D9D63-8768-4A41-ACAB-18AF7F392D77}"/>
              </a:ext>
            </a:extLst>
          </p:cNvPr>
          <p:cNvSpPr txBox="1"/>
          <p:nvPr/>
        </p:nvSpPr>
        <p:spPr>
          <a:xfrm>
            <a:off x="6156478" y="2062033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1556" baseline="30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47BCF-7A65-464F-BEED-FF132725E87D}"/>
              </a:ext>
            </a:extLst>
          </p:cNvPr>
          <p:cNvSpPr txBox="1"/>
          <p:nvPr/>
        </p:nvSpPr>
        <p:spPr>
          <a:xfrm>
            <a:off x="5689316" y="290041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0B569-DA44-4D09-B14A-8CE464742916}"/>
              </a:ext>
            </a:extLst>
          </p:cNvPr>
          <p:cNvSpPr txBox="1"/>
          <p:nvPr/>
        </p:nvSpPr>
        <p:spPr>
          <a:xfrm>
            <a:off x="5689316" y="3176384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D059D-4EA3-4B74-8A75-6132A72EB9CE}"/>
              </a:ext>
            </a:extLst>
          </p:cNvPr>
          <p:cNvSpPr txBox="1"/>
          <p:nvPr/>
        </p:nvSpPr>
        <p:spPr>
          <a:xfrm>
            <a:off x="5689316" y="26352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229C2-5E83-45EF-948A-6823414B805F}"/>
              </a:ext>
            </a:extLst>
          </p:cNvPr>
          <p:cNvSpPr txBox="1"/>
          <p:nvPr/>
        </p:nvSpPr>
        <p:spPr>
          <a:xfrm>
            <a:off x="5227995" y="2322699"/>
            <a:ext cx="985633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34840-1C33-4981-81AA-F7BC99B69CF3}"/>
              </a:ext>
            </a:extLst>
          </p:cNvPr>
          <p:cNvSpPr txBox="1"/>
          <p:nvPr/>
        </p:nvSpPr>
        <p:spPr>
          <a:xfrm>
            <a:off x="5420011" y="483326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1023: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AAF6E-4DDE-4B45-B699-CCCBE94A77E0}"/>
              </a:ext>
            </a:extLst>
          </p:cNvPr>
          <p:cNvSpPr txBox="1"/>
          <p:nvPr/>
        </p:nvSpPr>
        <p:spPr>
          <a:xfrm>
            <a:off x="5420011" y="456813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1022: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92094-6DD5-459B-9E02-67C3C0960C68}"/>
              </a:ext>
            </a:extLst>
          </p:cNvPr>
          <p:cNvSpPr txBox="1"/>
          <p:nvPr/>
        </p:nvSpPr>
        <p:spPr>
          <a:xfrm>
            <a:off x="5509779" y="347297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255: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00036-373D-4856-ABC6-C7562B8E5AC4}"/>
              </a:ext>
            </a:extLst>
          </p:cNvPr>
          <p:cNvSpPr txBox="1"/>
          <p:nvPr/>
        </p:nvSpPr>
        <p:spPr>
          <a:xfrm>
            <a:off x="5509779" y="3748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256: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EE8DC-E201-4CFA-906D-82AF6855625C}"/>
              </a:ext>
            </a:extLst>
          </p:cNvPr>
          <p:cNvSpPr txBox="1"/>
          <p:nvPr/>
        </p:nvSpPr>
        <p:spPr>
          <a:xfrm>
            <a:off x="5689316" y="4310587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…</a:t>
            </a:r>
            <a:r>
              <a:rPr lang="en-US" sz="1400" dirty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B2E1C-BEC1-4370-AA9B-2722075F4FE9}"/>
              </a:ext>
            </a:extLst>
          </p:cNvPr>
          <p:cNvSpPr txBox="1"/>
          <p:nvPr/>
        </p:nvSpPr>
        <p:spPr>
          <a:xfrm>
            <a:off x="5509779" y="405169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257: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6F725-B595-40A7-8DFA-F60CD72FC964}"/>
              </a:ext>
            </a:extLst>
          </p:cNvPr>
          <p:cNvSpPr txBox="1"/>
          <p:nvPr/>
        </p:nvSpPr>
        <p:spPr>
          <a:xfrm>
            <a:off x="5876925" y="717767"/>
            <a:ext cx="393804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32-bit Virtual Address</a:t>
            </a:r>
          </a:p>
        </p:txBody>
      </p:sp>
      <p:graphicFrame>
        <p:nvGraphicFramePr>
          <p:cNvPr id="25" name="Table 8">
            <a:extLst>
              <a:ext uri="{FF2B5EF4-FFF2-40B4-BE49-F238E27FC236}">
                <a16:creationId xmlns:a16="http://schemas.microsoft.com/office/drawing/2014/main" id="{86DC3111-7BC8-4ACA-87C1-E4150086998E}"/>
              </a:ext>
            </a:extLst>
          </p:cNvPr>
          <p:cNvGraphicFramePr>
            <a:graphicFrameLocks noGrp="1"/>
          </p:cNvGraphicFramePr>
          <p:nvPr/>
        </p:nvGraphicFramePr>
        <p:xfrm>
          <a:off x="5876925" y="1066809"/>
          <a:ext cx="392852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236877">
                  <a:extLst>
                    <a:ext uri="{9D8B030D-6E8A-4147-A177-3AD203B41FA5}">
                      <a16:colId xmlns:a16="http://schemas.microsoft.com/office/drawing/2014/main" val="145100239"/>
                    </a:ext>
                  </a:extLst>
                </a:gridCol>
                <a:gridCol w="1470722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10 bits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consolata" panose="020B0609030003000000" pitchFamily="49" charset="0"/>
                        </a:rPr>
                        <a:t>10 bits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consolata" panose="020B0609030003000000" pitchFamily="49" charset="0"/>
                        </a:rPr>
                        <a:t>12 bits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B4F9EFD-C8DF-4FC9-BAAD-1A0E649DDCEB}"/>
              </a:ext>
            </a:extLst>
          </p:cNvPr>
          <p:cNvSpPr/>
          <p:nvPr/>
        </p:nvSpPr>
        <p:spPr>
          <a:xfrm>
            <a:off x="8315325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A43D33-CC9D-4D30-BFF0-ED047B5A847E}"/>
              </a:ext>
            </a:extLst>
          </p:cNvPr>
          <p:cNvSpPr/>
          <p:nvPr/>
        </p:nvSpPr>
        <p:spPr>
          <a:xfrm>
            <a:off x="6956610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3A66EA-F77D-493A-9031-39A6C0DF23E3}"/>
              </a:ext>
            </a:extLst>
          </p:cNvPr>
          <p:cNvSpPr/>
          <p:nvPr/>
        </p:nvSpPr>
        <p:spPr>
          <a:xfrm>
            <a:off x="5772773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BC4ED8-A961-432F-B58A-483A7A08AD08}"/>
              </a:ext>
            </a:extLst>
          </p:cNvPr>
          <p:cNvSpPr txBox="1"/>
          <p:nvPr/>
        </p:nvSpPr>
        <p:spPr>
          <a:xfrm>
            <a:off x="161925" y="2611555"/>
            <a:ext cx="5126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virtual pages from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0x00000000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0x003fffff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60F127-6904-4AEC-AC22-2CDB61283B9F}"/>
              </a:ext>
            </a:extLst>
          </p:cNvPr>
          <p:cNvSpPr txBox="1"/>
          <p:nvPr/>
        </p:nvSpPr>
        <p:spPr>
          <a:xfrm>
            <a:off x="161925" y="3736954"/>
            <a:ext cx="5126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virtual pages from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0x40000000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0x403fffff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C93985-599B-4F10-A48E-F0E00664A844}"/>
              </a:ext>
            </a:extLst>
          </p:cNvPr>
          <p:cNvSpPr txBox="1"/>
          <p:nvPr/>
        </p:nvSpPr>
        <p:spPr>
          <a:xfrm>
            <a:off x="161925" y="4821269"/>
            <a:ext cx="5126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virtual pages from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0xffc00000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0xffffffff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EFFC1C-6A9E-427C-81F4-EBAEF2635335}"/>
              </a:ext>
            </a:extLst>
          </p:cNvPr>
          <p:cNvSpPr txBox="1"/>
          <p:nvPr/>
        </p:nvSpPr>
        <p:spPr>
          <a:xfrm>
            <a:off x="335722" y="2154264"/>
            <a:ext cx="447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0000000000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0000000000</a:t>
            </a:r>
            <a: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  <a:t>000000000000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b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</a:br>
            <a:r>
              <a:rPr lang="en-US" sz="1400" b="1" u="sng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0000000000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1111111111</a:t>
            </a:r>
            <a: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  <a:t>111111111111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ABECBA-D532-4B82-A59E-1EE4CA53306F}"/>
              </a:ext>
            </a:extLst>
          </p:cNvPr>
          <p:cNvCxnSpPr>
            <a:cxnSpLocks/>
          </p:cNvCxnSpPr>
          <p:nvPr/>
        </p:nvCxnSpPr>
        <p:spPr>
          <a:xfrm rot="16200000">
            <a:off x="5275369" y="2699243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2FEEB97-D9CB-4685-BEA3-2AC7293480DD}"/>
              </a:ext>
            </a:extLst>
          </p:cNvPr>
          <p:cNvCxnSpPr>
            <a:cxnSpLocks/>
          </p:cNvCxnSpPr>
          <p:nvPr/>
        </p:nvCxnSpPr>
        <p:spPr>
          <a:xfrm rot="16200000">
            <a:off x="5275370" y="3813665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CD2F0B-71BB-4474-AB17-CCCD434FA035}"/>
              </a:ext>
            </a:extLst>
          </p:cNvPr>
          <p:cNvCxnSpPr>
            <a:cxnSpLocks/>
          </p:cNvCxnSpPr>
          <p:nvPr/>
        </p:nvCxnSpPr>
        <p:spPr>
          <a:xfrm rot="16200000">
            <a:off x="5275371" y="4913843"/>
            <a:ext cx="1" cy="1608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0F58F3F-6E1B-43DB-AF5C-F23D0855D157}"/>
              </a:ext>
            </a:extLst>
          </p:cNvPr>
          <p:cNvSpPr txBox="1"/>
          <p:nvPr/>
        </p:nvSpPr>
        <p:spPr>
          <a:xfrm>
            <a:off x="335722" y="3257529"/>
            <a:ext cx="447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0100000000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0000000000</a:t>
            </a:r>
            <a: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  <a:t>000000000000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b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</a:br>
            <a:r>
              <a:rPr lang="en-US" sz="1400" b="1" u="sng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0100000000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1111111111</a:t>
            </a:r>
            <a: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  <a:t>111111111111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8C5261-B950-4F34-B50E-44B243E5E2F3}"/>
              </a:ext>
            </a:extLst>
          </p:cNvPr>
          <p:cNvSpPr txBox="1"/>
          <p:nvPr/>
        </p:nvSpPr>
        <p:spPr>
          <a:xfrm>
            <a:off x="335722" y="4339133"/>
            <a:ext cx="447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1111111111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0000000000</a:t>
            </a:r>
            <a: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  <a:t>000000000000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to</a:t>
            </a:r>
            <a:b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</a:br>
            <a:r>
              <a:rPr lang="en-US" sz="1400" b="1" u="sng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1111111111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1111111111</a:t>
            </a:r>
            <a:r>
              <a:rPr lang="en-US" sz="1400" dirty="0">
                <a:solidFill>
                  <a:srgbClr val="D8BEEC"/>
                </a:solidFill>
                <a:latin typeface="Inconsolata" panose="020B0609030003000000" pitchFamily="49" charset="0"/>
              </a:rPr>
              <a:t>111111111111</a:t>
            </a:r>
          </a:p>
        </p:txBody>
      </p:sp>
    </p:spTree>
    <p:extLst>
      <p:ext uri="{BB962C8B-B14F-4D97-AF65-F5344CB8AC3E}">
        <p14:creationId xmlns:p14="http://schemas.microsoft.com/office/powerpoint/2010/main" val="340991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  <p:bldP spid="30" grpId="0"/>
      <p:bldP spid="34" grpId="0"/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8810-A9DB-4908-B5C2-F09F8EC7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of both worlds.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78531-85D4-4349-A909-6D488671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2DC6B-55D6-48CA-A45E-1E07DCAB1C8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41418"/>
            <a:ext cx="5382291" cy="3718058"/>
          </a:xfrm>
        </p:spPr>
        <p:txBody>
          <a:bodyPr>
            <a:noAutofit/>
          </a:bodyPr>
          <a:lstStyle/>
          <a:p>
            <a:r>
              <a:rPr lang="en-US" sz="2330" dirty="0"/>
              <a:t>With multi-level page tables, we can represent large ranges of memory with gaps, much like segments!</a:t>
            </a:r>
          </a:p>
          <a:p>
            <a:pPr lvl="1"/>
            <a:r>
              <a:rPr lang="en-US" sz="1997" dirty="0"/>
              <a:t>All the while, we can satisfy each individual page in this “segment” by interleaving them throughout physical ram. (flexibility, no external fragmentation)</a:t>
            </a:r>
          </a:p>
          <a:p>
            <a:r>
              <a:rPr lang="en-US" sz="2330" dirty="0"/>
              <a:t>Modern architectures often use</a:t>
            </a:r>
            <a:br>
              <a:rPr lang="en-US" sz="2330" dirty="0"/>
            </a:br>
            <a:r>
              <a:rPr lang="en-US" sz="2330" dirty="0"/>
              <a:t>multi-level page tables.</a:t>
            </a:r>
          </a:p>
          <a:p>
            <a:pPr lvl="1"/>
            <a:r>
              <a:rPr lang="en-US" sz="1997" dirty="0"/>
              <a:t>x86-64 uses a 4 level page table!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BC4ED8-A961-432F-B58A-483A7A08AD08}"/>
              </a:ext>
            </a:extLst>
          </p:cNvPr>
          <p:cNvSpPr txBox="1"/>
          <p:nvPr/>
        </p:nvSpPr>
        <p:spPr>
          <a:xfrm>
            <a:off x="161925" y="4545130"/>
            <a:ext cx="5126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virtual pages from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0x00000000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0x003fffff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60F127-6904-4AEC-AC22-2CDB61283B9F}"/>
              </a:ext>
            </a:extLst>
          </p:cNvPr>
          <p:cNvSpPr txBox="1"/>
          <p:nvPr/>
        </p:nvSpPr>
        <p:spPr>
          <a:xfrm>
            <a:off x="161925" y="4841698"/>
            <a:ext cx="5126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virtual pages from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0x40000000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0x403fffff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C93985-599B-4F10-A48E-F0E00664A844}"/>
              </a:ext>
            </a:extLst>
          </p:cNvPr>
          <p:cNvSpPr txBox="1"/>
          <p:nvPr/>
        </p:nvSpPr>
        <p:spPr>
          <a:xfrm>
            <a:off x="161925" y="5124733"/>
            <a:ext cx="512649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Maps virtual pages from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0xffc00000 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 0xffffffff</a:t>
            </a:r>
          </a:p>
        </p:txBody>
      </p:sp>
      <p:sp>
        <p:nvSpPr>
          <p:cNvPr id="36" name="!!1stcolorrect">
            <a:extLst>
              <a:ext uri="{FF2B5EF4-FFF2-40B4-BE49-F238E27FC236}">
                <a16:creationId xmlns:a16="http://schemas.microsoft.com/office/drawing/2014/main" id="{0D3E3293-677E-4BFB-B152-CBDCEDFA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824" y="3915169"/>
            <a:ext cx="2671620" cy="3676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!!2ndcolorrect">
            <a:extLst>
              <a:ext uri="{FF2B5EF4-FFF2-40B4-BE49-F238E27FC236}">
                <a16:creationId xmlns:a16="http://schemas.microsoft.com/office/drawing/2014/main" id="{E29F6973-8C29-4B54-9694-CA24218F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009" y="3027108"/>
            <a:ext cx="2671620" cy="367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86893361-A7FB-4440-899D-24C1C54D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866" y="1966809"/>
            <a:ext cx="1667436" cy="656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688DA7-F3AD-425F-9B4B-19A2785C8EEF}"/>
              </a:ext>
            </a:extLst>
          </p:cNvPr>
          <p:cNvSpPr txBox="1"/>
          <p:nvPr/>
        </p:nvSpPr>
        <p:spPr>
          <a:xfrm>
            <a:off x="6023671" y="3027107"/>
            <a:ext cx="34270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chemeClr val="accent4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sz="1556" baseline="30000" dirty="0">
                <a:solidFill>
                  <a:schemeClr val="accent4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nd</a:t>
            </a:r>
            <a:r>
              <a:rPr lang="en-US" sz="1556" dirty="0">
                <a:solidFill>
                  <a:schemeClr val="accent4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sp>
        <p:nvSpPr>
          <p:cNvPr id="41" name="!!pagetableA">
            <a:extLst>
              <a:ext uri="{FF2B5EF4-FFF2-40B4-BE49-F238E27FC236}">
                <a16:creationId xmlns:a16="http://schemas.microsoft.com/office/drawing/2014/main" id="{34F29DA5-63E2-41FB-92B5-4C543B66A1A8}"/>
              </a:ext>
            </a:extLst>
          </p:cNvPr>
          <p:cNvSpPr txBox="1"/>
          <p:nvPr/>
        </p:nvSpPr>
        <p:spPr>
          <a:xfrm>
            <a:off x="6930049" y="2014304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Table</a:t>
            </a:r>
          </a:p>
          <a:p>
            <a:pPr algn="ctr"/>
            <a:r>
              <a:rPr lang="en-US" sz="1556" dirty="0">
                <a:solidFill>
                  <a:srgbClr val="38572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Root Address</a:t>
            </a:r>
            <a:endParaRPr lang="en-US" sz="1556" dirty="0">
              <a:solidFill>
                <a:srgbClr val="385723"/>
              </a:solidFill>
              <a:latin typeface="Inconsolata" panose="020B0609030003000000" pitchFamily="49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8A16A3-789F-4F99-A03B-5DA0FA68E1FC}"/>
              </a:ext>
            </a:extLst>
          </p:cNvPr>
          <p:cNvSpPr txBox="1"/>
          <p:nvPr/>
        </p:nvSpPr>
        <p:spPr>
          <a:xfrm>
            <a:off x="6028119" y="3933106"/>
            <a:ext cx="35288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1556" baseline="300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1556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Page Table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4E2C5C-832B-4EC4-A004-E3A2BA1734A4}"/>
              </a:ext>
            </a:extLst>
          </p:cNvPr>
          <p:cNvGrpSpPr/>
          <p:nvPr/>
        </p:nvGrpSpPr>
        <p:grpSpPr>
          <a:xfrm>
            <a:off x="7218256" y="4722244"/>
            <a:ext cx="1205774" cy="839651"/>
            <a:chOff x="8348866" y="4641052"/>
            <a:chExt cx="1205774" cy="83965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F3524A-2A6B-41FA-B0BD-43F7876EB74D}"/>
                </a:ext>
              </a:extLst>
            </p:cNvPr>
            <p:cNvSpPr/>
            <p:nvPr/>
          </p:nvSpPr>
          <p:spPr>
            <a:xfrm>
              <a:off x="8348866" y="4641052"/>
              <a:ext cx="1092940" cy="839651"/>
            </a:xfrm>
            <a:prstGeom prst="rect">
              <a:avLst/>
            </a:prstGeom>
            <a:pattFill prst="dotGrid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ABFECE-B251-463E-A69E-D3431871FDE6}"/>
                </a:ext>
              </a:extLst>
            </p:cNvPr>
            <p:cNvSpPr txBox="1"/>
            <p:nvPr/>
          </p:nvSpPr>
          <p:spPr>
            <a:xfrm>
              <a:off x="8688764" y="4653377"/>
              <a:ext cx="865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030A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DRAM</a:t>
              </a:r>
              <a:endPara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46" name="Graphic 45">
            <a:extLst>
              <a:ext uri="{FF2B5EF4-FFF2-40B4-BE49-F238E27FC236}">
                <a16:creationId xmlns:a16="http://schemas.microsoft.com/office/drawing/2014/main" id="{1B8C4346-4E3B-474E-A0BC-64E5167B9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306460" y="5258154"/>
            <a:ext cx="897415" cy="195476"/>
          </a:xfrm>
          <a:prstGeom prst="rect">
            <a:avLst/>
          </a:prstGeom>
        </p:spPr>
      </p:pic>
      <p:cxnSp>
        <p:nvCxnSpPr>
          <p:cNvPr id="47" name="Straight Arrow Connector 55">
            <a:extLst>
              <a:ext uri="{FF2B5EF4-FFF2-40B4-BE49-F238E27FC236}">
                <a16:creationId xmlns:a16="http://schemas.microsoft.com/office/drawing/2014/main" id="{22C92FEB-D1E1-488A-801D-445DBEFC997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7754634" y="4282799"/>
            <a:ext cx="0" cy="3435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790434-2784-4601-AF5B-AD975426B886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727819" y="3394738"/>
            <a:ext cx="0" cy="40573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A2C00E-CABF-4AAB-8C86-D7C6A76C4194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7735584" y="2622962"/>
            <a:ext cx="0" cy="32210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C70C9E84-106D-4B9C-8436-6DFFE3418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89" y="4041921"/>
            <a:ext cx="304239" cy="304239"/>
          </a:xfrm>
          <a:prstGeom prst="rect">
            <a:avLst/>
          </a:prstGeom>
        </p:spPr>
      </p:pic>
      <p:sp>
        <p:nvSpPr>
          <p:cNvPr id="61" name="Left Brace 60">
            <a:extLst>
              <a:ext uri="{FF2B5EF4-FFF2-40B4-BE49-F238E27FC236}">
                <a16:creationId xmlns:a16="http://schemas.microsoft.com/office/drawing/2014/main" id="{33D4C366-C10C-4504-A19C-8AE194331DC1}"/>
              </a:ext>
            </a:extLst>
          </p:cNvPr>
          <p:cNvSpPr/>
          <p:nvPr/>
        </p:nvSpPr>
        <p:spPr>
          <a:xfrm rot="10800000">
            <a:off x="5245597" y="4626303"/>
            <a:ext cx="208305" cy="827326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16313D-75E0-48C2-8B77-8CD0A49FAD19}"/>
              </a:ext>
            </a:extLst>
          </p:cNvPr>
          <p:cNvSpPr txBox="1"/>
          <p:nvPr/>
        </p:nvSpPr>
        <p:spPr>
          <a:xfrm>
            <a:off x="5876925" y="717767"/>
            <a:ext cx="393804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32-bit Virtual Address</a:t>
            </a:r>
          </a:p>
        </p:txBody>
      </p:sp>
      <p:graphicFrame>
        <p:nvGraphicFramePr>
          <p:cNvPr id="63" name="Table 8">
            <a:extLst>
              <a:ext uri="{FF2B5EF4-FFF2-40B4-BE49-F238E27FC236}">
                <a16:creationId xmlns:a16="http://schemas.microsoft.com/office/drawing/2014/main" id="{D910750C-568E-4F2A-B143-77E46C57BFE0}"/>
              </a:ext>
            </a:extLst>
          </p:cNvPr>
          <p:cNvGraphicFramePr>
            <a:graphicFrameLocks noGrp="1"/>
          </p:cNvGraphicFramePr>
          <p:nvPr/>
        </p:nvGraphicFramePr>
        <p:xfrm>
          <a:off x="5876925" y="1066809"/>
          <a:ext cx="392852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25">
                  <a:extLst>
                    <a:ext uri="{9D8B030D-6E8A-4147-A177-3AD203B41FA5}">
                      <a16:colId xmlns:a16="http://schemas.microsoft.com/office/drawing/2014/main" val="2597934135"/>
                    </a:ext>
                  </a:extLst>
                </a:gridCol>
                <a:gridCol w="1236877">
                  <a:extLst>
                    <a:ext uri="{9D8B030D-6E8A-4147-A177-3AD203B41FA5}">
                      <a16:colId xmlns:a16="http://schemas.microsoft.com/office/drawing/2014/main" val="145100239"/>
                    </a:ext>
                  </a:extLst>
                </a:gridCol>
                <a:gridCol w="1470722">
                  <a:extLst>
                    <a:ext uri="{9D8B030D-6E8A-4147-A177-3AD203B41FA5}">
                      <a16:colId xmlns:a16="http://schemas.microsoft.com/office/drawing/2014/main" val="1458231774"/>
                    </a:ext>
                  </a:extLst>
                </a:gridCol>
              </a:tblGrid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Page 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83546"/>
                  </a:ext>
                </a:extLst>
              </a:tr>
              <a:tr h="253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10 bits</a:t>
                      </a:r>
                      <a:endParaRPr lang="en-US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consolata" panose="020B0609030003000000" pitchFamily="49" charset="0"/>
                        </a:rPr>
                        <a:t>10 bits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consolata" panose="020B0609030003000000" pitchFamily="49" charset="0"/>
                        </a:rPr>
                        <a:t>12 bits</a:t>
                      </a:r>
                    </a:p>
                  </a:txBody>
                  <a:tcP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77527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173E61D8-D20A-4F2E-9E94-06407E984F0A}"/>
              </a:ext>
            </a:extLst>
          </p:cNvPr>
          <p:cNvSpPr/>
          <p:nvPr/>
        </p:nvSpPr>
        <p:spPr>
          <a:xfrm>
            <a:off x="8315325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C1BD1AB-717E-4426-90F9-DDD81C37C006}"/>
              </a:ext>
            </a:extLst>
          </p:cNvPr>
          <p:cNvSpPr/>
          <p:nvPr/>
        </p:nvSpPr>
        <p:spPr>
          <a:xfrm>
            <a:off x="6956610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70E1E8-4ACB-4E07-90DE-F86497236088}"/>
              </a:ext>
            </a:extLst>
          </p:cNvPr>
          <p:cNvSpPr/>
          <p:nvPr/>
        </p:nvSpPr>
        <p:spPr>
          <a:xfrm>
            <a:off x="5772773" y="1319038"/>
            <a:ext cx="1499649" cy="35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B348E1-47A5-49B4-82D8-2772B3A17043}"/>
              </a:ext>
            </a:extLst>
          </p:cNvPr>
          <p:cNvSpPr txBox="1"/>
          <p:nvPr/>
        </p:nvSpPr>
        <p:spPr>
          <a:xfrm>
            <a:off x="5434446" y="4768519"/>
            <a:ext cx="1467420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Segments?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sz="1556" dirty="0" err="1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kinda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250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1" grpId="0" animBg="1"/>
      <p:bldP spid="6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0F81-83AE-4660-AD14-341AD5D0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475D4-55D7-49CE-BBFC-13247875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0CEA0-697F-4E80-9713-0390CD803B5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906780"/>
            <a:ext cx="9584514" cy="4619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So, we have many complex processes running at the same time.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to present a consistent address space?</a:t>
            </a:r>
          </a:p>
          <a:p>
            <a:pPr lvl="1"/>
            <a:r>
              <a:rPr lang="en-US" dirty="0"/>
              <a:t>Indirection using segments or page tables.</a:t>
            </a:r>
          </a:p>
          <a:p>
            <a:pPr lvl="1"/>
            <a:r>
              <a:rPr lang="en-US" dirty="0"/>
              <a:t>We translate virtual addresses to physical addresses.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to prevent other processes from interfering?</a:t>
            </a:r>
          </a:p>
          <a:p>
            <a:pPr lvl="1"/>
            <a:r>
              <a:rPr lang="en-US" dirty="0"/>
              <a:t>We can mark segments or individual pages with access controls. (Read-only, non-execute, etc.)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to prevent address space fragmentation?</a:t>
            </a:r>
          </a:p>
          <a:p>
            <a:pPr lvl="1"/>
            <a:r>
              <a:rPr lang="en-US" dirty="0"/>
              <a:t>We give each process its own address space.</a:t>
            </a:r>
          </a:p>
          <a:p>
            <a:pPr lvl="1"/>
            <a:r>
              <a:rPr lang="en-US" dirty="0"/>
              <a:t>When we context switch, we switch address spaces.</a:t>
            </a:r>
          </a:p>
        </p:txBody>
      </p:sp>
    </p:spTree>
    <p:extLst>
      <p:ext uri="{BB962C8B-B14F-4D97-AF65-F5344CB8AC3E}">
        <p14:creationId xmlns:p14="http://schemas.microsoft.com/office/powerpoint/2010/main" val="244747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025" y="1134237"/>
            <a:ext cx="2709333" cy="2495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/>
          <p:nvPr/>
        </p:nvCxnSpPr>
        <p:spPr>
          <a:xfrm>
            <a:off x="6708574" y="128016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/>
          <p:nvPr/>
        </p:nvCxnSpPr>
        <p:spPr>
          <a:xfrm>
            <a:off x="6708574" y="142494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/>
          <p:nvPr/>
        </p:nvCxnSpPr>
        <p:spPr>
          <a:xfrm>
            <a:off x="6708574" y="157734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/>
          <p:nvPr/>
        </p:nvCxnSpPr>
        <p:spPr>
          <a:xfrm>
            <a:off x="6708574" y="171450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/>
          <p:nvPr/>
        </p:nvCxnSpPr>
        <p:spPr>
          <a:xfrm>
            <a:off x="6708574" y="185928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/>
          <p:nvPr/>
        </p:nvCxnSpPr>
        <p:spPr>
          <a:xfrm>
            <a:off x="6708574" y="201168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/>
          <p:nvPr/>
        </p:nvCxnSpPr>
        <p:spPr>
          <a:xfrm>
            <a:off x="6708574" y="215646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/>
          <p:nvPr/>
        </p:nvCxnSpPr>
        <p:spPr>
          <a:xfrm>
            <a:off x="6708574" y="230124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/>
          <p:nvPr/>
        </p:nvCxnSpPr>
        <p:spPr>
          <a:xfrm>
            <a:off x="6708574" y="245364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/>
          <p:nvPr/>
        </p:nvCxnSpPr>
        <p:spPr>
          <a:xfrm>
            <a:off x="6708574" y="259080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/>
          <p:nvPr/>
        </p:nvCxnSpPr>
        <p:spPr>
          <a:xfrm>
            <a:off x="6708574" y="273558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/>
          <p:nvPr/>
        </p:nvCxnSpPr>
        <p:spPr>
          <a:xfrm>
            <a:off x="6708574" y="288798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/>
          <p:nvPr/>
        </p:nvCxnSpPr>
        <p:spPr>
          <a:xfrm>
            <a:off x="6708574" y="304038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/>
          <p:nvPr/>
        </p:nvCxnSpPr>
        <p:spPr>
          <a:xfrm>
            <a:off x="6708574" y="317754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/>
          <p:nvPr/>
        </p:nvCxnSpPr>
        <p:spPr>
          <a:xfrm>
            <a:off x="6708574" y="332232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/>
          <p:nvPr/>
        </p:nvCxnSpPr>
        <p:spPr>
          <a:xfrm>
            <a:off x="6708574" y="3474720"/>
            <a:ext cx="270078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1AE9E4-FB35-4857-B778-A444A759E8BA}"/>
              </a:ext>
            </a:extLst>
          </p:cNvPr>
          <p:cNvCxnSpPr>
            <a:cxnSpLocks/>
          </p:cNvCxnSpPr>
          <p:nvPr/>
        </p:nvCxnSpPr>
        <p:spPr>
          <a:xfrm flipH="1">
            <a:off x="5859143" y="3640468"/>
            <a:ext cx="838964" cy="160110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C83580-6AC2-4244-BC02-46748BA4AACD}"/>
              </a:ext>
            </a:extLst>
          </p:cNvPr>
          <p:cNvCxnSpPr>
            <a:cxnSpLocks/>
          </p:cNvCxnSpPr>
          <p:nvPr/>
        </p:nvCxnSpPr>
        <p:spPr>
          <a:xfrm>
            <a:off x="5857886" y="1074879"/>
            <a:ext cx="837985" cy="6712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get physical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8089" y="869076"/>
            <a:ext cx="2801908" cy="4550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Physical addressing </a:t>
            </a:r>
            <a:r>
              <a:rPr lang="en-US" dirty="0"/>
              <a:t>is when hardware relates a program address directly to the memory hardware.</a:t>
            </a:r>
          </a:p>
          <a:p>
            <a:endParaRPr lang="en-US" dirty="0"/>
          </a:p>
          <a:p>
            <a:r>
              <a:rPr lang="en-US" dirty="0"/>
              <a:t>The program addresses are the exact physical locations of data.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174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445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6708575" y="1138002"/>
            <a:ext cx="2709333" cy="439337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A8E9FB-0F60-4565-929F-53B1CE92BEBD}"/>
              </a:ext>
            </a:extLst>
          </p:cNvPr>
          <p:cNvSpPr/>
          <p:nvPr/>
        </p:nvSpPr>
        <p:spPr>
          <a:xfrm>
            <a:off x="6708575" y="1577749"/>
            <a:ext cx="2709333" cy="277800"/>
          </a:xfrm>
          <a:prstGeom prst="rect">
            <a:avLst/>
          </a:prstGeom>
          <a:solidFill>
            <a:schemeClr val="accent2"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852ED6-2F5F-403E-B1D8-E2F75EB6FAE7}"/>
              </a:ext>
            </a:extLst>
          </p:cNvPr>
          <p:cNvSpPr/>
          <p:nvPr/>
        </p:nvSpPr>
        <p:spPr>
          <a:xfrm>
            <a:off x="6708575" y="2019426"/>
            <a:ext cx="2709333" cy="274539"/>
          </a:xfrm>
          <a:prstGeom prst="rect">
            <a:avLst/>
          </a:prstGeom>
          <a:solidFill>
            <a:srgbClr val="BDD7EE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55EAF1-663C-46C5-B53E-5C55572491E1}"/>
              </a:ext>
            </a:extLst>
          </p:cNvPr>
          <p:cNvSpPr/>
          <p:nvPr/>
        </p:nvSpPr>
        <p:spPr>
          <a:xfrm>
            <a:off x="6708575" y="2301365"/>
            <a:ext cx="2709333" cy="289435"/>
          </a:xfrm>
          <a:prstGeom prst="rect">
            <a:avLst/>
          </a:prstGeom>
          <a:solidFill>
            <a:srgbClr val="FFE699">
              <a:alpha val="6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4671740-9B93-44A7-B988-3715C49A897F}"/>
              </a:ext>
            </a:extLst>
          </p:cNvPr>
          <p:cNvSpPr/>
          <p:nvPr/>
        </p:nvSpPr>
        <p:spPr>
          <a:xfrm>
            <a:off x="6708575" y="2735861"/>
            <a:ext cx="2709333" cy="155175"/>
          </a:xfrm>
          <a:prstGeom prst="rect">
            <a:avLst/>
          </a:prstGeom>
          <a:solidFill>
            <a:srgbClr val="A6A6A6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C717B6-A870-43A8-B961-D36783BA349B}"/>
              </a:ext>
            </a:extLst>
          </p:cNvPr>
          <p:cNvSpPr/>
          <p:nvPr/>
        </p:nvSpPr>
        <p:spPr>
          <a:xfrm>
            <a:off x="6708575" y="2895256"/>
            <a:ext cx="2709333" cy="422850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6708575" y="3326535"/>
            <a:ext cx="2709333" cy="310767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943" y="1135380"/>
            <a:ext cx="2709333" cy="2495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4" name="Picture 73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1C299FED-8210-4C8A-B0E8-5697824A3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21" y="643315"/>
            <a:ext cx="2761727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3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ACF6B8F-67F7-498A-9909-3A6F0DDD565B}"/>
              </a:ext>
            </a:extLst>
          </p:cNvPr>
          <p:cNvGrpSpPr/>
          <p:nvPr/>
        </p:nvGrpSpPr>
        <p:grpSpPr>
          <a:xfrm>
            <a:off x="3662259" y="1437502"/>
            <a:ext cx="1667436" cy="3403361"/>
            <a:chOff x="576115" y="2364733"/>
            <a:chExt cx="1500692" cy="2930313"/>
          </a:xfrm>
          <a:pattFill prst="pct5">
            <a:fgClr>
              <a:srgbClr val="2DA0B7"/>
            </a:fgClr>
            <a:bgClr>
              <a:schemeClr val="bg1"/>
            </a:bgClr>
          </a:patt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6504B04-9B5B-4DC8-9C87-A9D55E370E3C}"/>
                </a:ext>
              </a:extLst>
            </p:cNvPr>
            <p:cNvSpPr/>
            <p:nvPr/>
          </p:nvSpPr>
          <p:spPr>
            <a:xfrm>
              <a:off x="576115" y="2364733"/>
              <a:ext cx="1500692" cy="2883431"/>
            </a:xfrm>
            <a:prstGeom prst="rect">
              <a:avLst/>
            </a:prstGeom>
            <a:pattFill prst="zigZag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A9FC84A-CB20-4B61-A2CA-DC01FE6C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22" y="4444272"/>
              <a:ext cx="850775" cy="850774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4567A5-E1FA-41A9-85DE-DA53C85CCDC8}"/>
              </a:ext>
            </a:extLst>
          </p:cNvPr>
          <p:cNvCxnSpPr>
            <a:cxnSpLocks/>
          </p:cNvCxnSpPr>
          <p:nvPr/>
        </p:nvCxnSpPr>
        <p:spPr>
          <a:xfrm>
            <a:off x="5383035" y="2016571"/>
            <a:ext cx="161105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1DBE4-1013-49DB-AAA8-AE115A9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get physical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6DE94-5D43-4CB3-BCBC-9FFB038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686-4373-4533-940E-72FAABE79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8088" y="869076"/>
            <a:ext cx="3210227" cy="4550089"/>
          </a:xfrm>
        </p:spPr>
        <p:txBody>
          <a:bodyPr>
            <a:normAutofit/>
          </a:bodyPr>
          <a:lstStyle/>
          <a:p>
            <a:r>
              <a:rPr lang="en-US" dirty="0"/>
              <a:t>Physical addressing is useful when you have only a single, simple process.</a:t>
            </a:r>
          </a:p>
          <a:p>
            <a:endParaRPr lang="en-US" dirty="0"/>
          </a:p>
          <a:p>
            <a:r>
              <a:rPr lang="en-US" dirty="0"/>
              <a:t>Embedded devices (small, specific uses)</a:t>
            </a:r>
          </a:p>
          <a:p>
            <a:r>
              <a:rPr lang="en-US" dirty="0"/>
              <a:t>Think of your toaster… or a thermostat.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9FB7A62-7AA5-470A-B725-A32D78AB9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22" y="4206567"/>
            <a:ext cx="2988396" cy="6509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C5FFA-731D-4D2E-B5F4-5F4C9A9B0EEC}"/>
              </a:ext>
            </a:extLst>
          </p:cNvPr>
          <p:cNvSpPr txBox="1"/>
          <p:nvPr/>
        </p:nvSpPr>
        <p:spPr>
          <a:xfrm>
            <a:off x="6466433" y="4916988"/>
            <a:ext cx="31128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Dynamic RAM (DRAM)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78CF06E-F7D5-4711-B55C-5A9EC6C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66902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B292B122-9643-42CD-9E18-621CC974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40" y="3674701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39" name="Rectangle 2" descr="Wide upward diagonal">
            <a:extLst>
              <a:ext uri="{FF2B5EF4-FFF2-40B4-BE49-F238E27FC236}">
                <a16:creationId xmlns:a16="http://schemas.microsoft.com/office/drawing/2014/main" id="{2E144C09-C8A5-4D02-80E8-7959AC7C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813" y="1150600"/>
            <a:ext cx="811148" cy="246317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596C99-1E5B-4944-B01D-C2E7DFC3C3B9}"/>
              </a:ext>
            </a:extLst>
          </p:cNvPr>
          <p:cNvCxnSpPr>
            <a:cxnSpLocks/>
          </p:cNvCxnSpPr>
          <p:nvPr/>
        </p:nvCxnSpPr>
        <p:spPr>
          <a:xfrm>
            <a:off x="8302372" y="12946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535AE1-55DC-4776-AD8E-A601EDE443AA}"/>
              </a:ext>
            </a:extLst>
          </p:cNvPr>
          <p:cNvCxnSpPr>
            <a:cxnSpLocks/>
          </p:cNvCxnSpPr>
          <p:nvPr/>
        </p:nvCxnSpPr>
        <p:spPr>
          <a:xfrm>
            <a:off x="8302372" y="143750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CDDE46-D437-4390-AFF1-56C0BBD29D52}"/>
              </a:ext>
            </a:extLst>
          </p:cNvPr>
          <p:cNvCxnSpPr>
            <a:cxnSpLocks/>
          </p:cNvCxnSpPr>
          <p:nvPr/>
        </p:nvCxnSpPr>
        <p:spPr>
          <a:xfrm>
            <a:off x="8302372" y="158791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0F1994-F215-479D-9207-43E2EB89FCC7}"/>
              </a:ext>
            </a:extLst>
          </p:cNvPr>
          <p:cNvCxnSpPr>
            <a:cxnSpLocks/>
          </p:cNvCxnSpPr>
          <p:nvPr/>
        </p:nvCxnSpPr>
        <p:spPr>
          <a:xfrm>
            <a:off x="8302372" y="172327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87BDC4-6CC3-4AD1-A4D8-193414A9DE26}"/>
              </a:ext>
            </a:extLst>
          </p:cNvPr>
          <p:cNvCxnSpPr>
            <a:cxnSpLocks/>
          </p:cNvCxnSpPr>
          <p:nvPr/>
        </p:nvCxnSpPr>
        <p:spPr>
          <a:xfrm>
            <a:off x="8302372" y="186616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48A65B-BEEC-4A7B-B9FC-7DE3EDD9C416}"/>
              </a:ext>
            </a:extLst>
          </p:cNvPr>
          <p:cNvCxnSpPr>
            <a:cxnSpLocks/>
          </p:cNvCxnSpPr>
          <p:nvPr/>
        </p:nvCxnSpPr>
        <p:spPr>
          <a:xfrm>
            <a:off x="8302372" y="2016571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F66097-6442-4FDF-B08F-70DE53A4971A}"/>
              </a:ext>
            </a:extLst>
          </p:cNvPr>
          <p:cNvCxnSpPr>
            <a:cxnSpLocks/>
          </p:cNvCxnSpPr>
          <p:nvPr/>
        </p:nvCxnSpPr>
        <p:spPr>
          <a:xfrm>
            <a:off x="8302372" y="2159458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A5EBD-432D-4D16-8A27-53660AF4E32F}"/>
              </a:ext>
            </a:extLst>
          </p:cNvPr>
          <p:cNvCxnSpPr>
            <a:cxnSpLocks/>
          </p:cNvCxnSpPr>
          <p:nvPr/>
        </p:nvCxnSpPr>
        <p:spPr>
          <a:xfrm>
            <a:off x="8302372" y="230234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12D346-B31A-420C-8D71-757712FBD855}"/>
              </a:ext>
            </a:extLst>
          </p:cNvPr>
          <p:cNvCxnSpPr>
            <a:cxnSpLocks/>
          </p:cNvCxnSpPr>
          <p:nvPr/>
        </p:nvCxnSpPr>
        <p:spPr>
          <a:xfrm>
            <a:off x="8302372" y="2452753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944FF4-A4A7-485E-81EF-12BDAF3EBC50}"/>
              </a:ext>
            </a:extLst>
          </p:cNvPr>
          <p:cNvCxnSpPr>
            <a:cxnSpLocks/>
          </p:cNvCxnSpPr>
          <p:nvPr/>
        </p:nvCxnSpPr>
        <p:spPr>
          <a:xfrm>
            <a:off x="8302372" y="2588120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9BECF1-1E16-4BB4-A870-8D5D22E95D4A}"/>
              </a:ext>
            </a:extLst>
          </p:cNvPr>
          <p:cNvCxnSpPr>
            <a:cxnSpLocks/>
          </p:cNvCxnSpPr>
          <p:nvPr/>
        </p:nvCxnSpPr>
        <p:spPr>
          <a:xfrm>
            <a:off x="8302372" y="2731007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1F29A4-7249-41BA-AA85-CAFF2AD2740C}"/>
              </a:ext>
            </a:extLst>
          </p:cNvPr>
          <p:cNvCxnSpPr>
            <a:cxnSpLocks/>
          </p:cNvCxnSpPr>
          <p:nvPr/>
        </p:nvCxnSpPr>
        <p:spPr>
          <a:xfrm>
            <a:off x="8302372" y="2881415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0F1BED-7A4E-41AD-BCAA-FA36200B7A59}"/>
              </a:ext>
            </a:extLst>
          </p:cNvPr>
          <p:cNvCxnSpPr>
            <a:cxnSpLocks/>
          </p:cNvCxnSpPr>
          <p:nvPr/>
        </p:nvCxnSpPr>
        <p:spPr>
          <a:xfrm>
            <a:off x="8302372" y="3031822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76240E-AF57-4630-B8B7-DF8E03FECD42}"/>
              </a:ext>
            </a:extLst>
          </p:cNvPr>
          <p:cNvCxnSpPr>
            <a:cxnSpLocks/>
          </p:cNvCxnSpPr>
          <p:nvPr/>
        </p:nvCxnSpPr>
        <p:spPr>
          <a:xfrm>
            <a:off x="8302372" y="3167189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82EABA-1B00-4EF1-AA50-E8D051F64CEC}"/>
              </a:ext>
            </a:extLst>
          </p:cNvPr>
          <p:cNvCxnSpPr>
            <a:cxnSpLocks/>
          </p:cNvCxnSpPr>
          <p:nvPr/>
        </p:nvCxnSpPr>
        <p:spPr>
          <a:xfrm>
            <a:off x="8302372" y="3310076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B9C93-1344-48B0-82EE-3C607FAE9C17}"/>
              </a:ext>
            </a:extLst>
          </p:cNvPr>
          <p:cNvCxnSpPr>
            <a:cxnSpLocks/>
          </p:cNvCxnSpPr>
          <p:nvPr/>
        </p:nvCxnSpPr>
        <p:spPr>
          <a:xfrm>
            <a:off x="8302372" y="3460484"/>
            <a:ext cx="80858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3D64825-B77B-48BB-8588-65F0DF7EBB2C}"/>
              </a:ext>
            </a:extLst>
          </p:cNvPr>
          <p:cNvSpPr/>
          <p:nvPr/>
        </p:nvSpPr>
        <p:spPr>
          <a:xfrm>
            <a:off x="8302373" y="1154316"/>
            <a:ext cx="811148" cy="433593"/>
          </a:xfrm>
          <a:prstGeom prst="rect">
            <a:avLst/>
          </a:prstGeom>
          <a:solidFill>
            <a:srgbClr val="C288BE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A8E9FB-0F60-4565-929F-53B1CE92BEBD}"/>
              </a:ext>
            </a:extLst>
          </p:cNvPr>
          <p:cNvSpPr/>
          <p:nvPr/>
        </p:nvSpPr>
        <p:spPr>
          <a:xfrm>
            <a:off x="8302373" y="1588314"/>
            <a:ext cx="811148" cy="274168"/>
          </a:xfrm>
          <a:prstGeom prst="rect">
            <a:avLst/>
          </a:prstGeom>
          <a:solidFill>
            <a:schemeClr val="accent2"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852ED6-2F5F-403E-B1D8-E2F75EB6FAE7}"/>
              </a:ext>
            </a:extLst>
          </p:cNvPr>
          <p:cNvSpPr/>
          <p:nvPr/>
        </p:nvSpPr>
        <p:spPr>
          <a:xfrm>
            <a:off x="8302373" y="2024216"/>
            <a:ext cx="811148" cy="270950"/>
          </a:xfrm>
          <a:prstGeom prst="rect">
            <a:avLst/>
          </a:prstGeom>
          <a:solidFill>
            <a:srgbClr val="BDD7EE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55EAF1-663C-46C5-B53E-5C55572491E1}"/>
              </a:ext>
            </a:extLst>
          </p:cNvPr>
          <p:cNvSpPr/>
          <p:nvPr/>
        </p:nvSpPr>
        <p:spPr>
          <a:xfrm>
            <a:off x="8302373" y="2302469"/>
            <a:ext cx="811148" cy="285651"/>
          </a:xfrm>
          <a:prstGeom prst="rect">
            <a:avLst/>
          </a:prstGeom>
          <a:solidFill>
            <a:srgbClr val="FFE699">
              <a:alpha val="6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4671740-9B93-44A7-B988-3715C49A897F}"/>
              </a:ext>
            </a:extLst>
          </p:cNvPr>
          <p:cNvSpPr/>
          <p:nvPr/>
        </p:nvSpPr>
        <p:spPr>
          <a:xfrm>
            <a:off x="8302373" y="2731284"/>
            <a:ext cx="811148" cy="153146"/>
          </a:xfrm>
          <a:prstGeom prst="rect">
            <a:avLst/>
          </a:prstGeom>
          <a:solidFill>
            <a:srgbClr val="A6A6A6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C717B6-A870-43A8-B961-D36783BA349B}"/>
              </a:ext>
            </a:extLst>
          </p:cNvPr>
          <p:cNvSpPr/>
          <p:nvPr/>
        </p:nvSpPr>
        <p:spPr>
          <a:xfrm>
            <a:off x="8302373" y="2888595"/>
            <a:ext cx="811148" cy="417322"/>
          </a:xfrm>
          <a:prstGeom prst="rect">
            <a:avLst/>
          </a:prstGeom>
          <a:solidFill>
            <a:srgbClr val="00B0F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2129D4-5CFB-4023-A66E-AA0AEF882F81}"/>
              </a:ext>
            </a:extLst>
          </p:cNvPr>
          <p:cNvSpPr/>
          <p:nvPr/>
        </p:nvSpPr>
        <p:spPr>
          <a:xfrm>
            <a:off x="8302373" y="3314236"/>
            <a:ext cx="811148" cy="306704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C9484D2-0AB4-43DC-AABD-60729D33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387" y="1151728"/>
            <a:ext cx="811148" cy="2463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5" name="Picture 54" descr="Diagram of a process showing the memory layout. Within is the kernel, the stack, a library called lib Z, a section for the BSS, the data, and the text regions.">
            <a:extLst>
              <a:ext uri="{FF2B5EF4-FFF2-40B4-BE49-F238E27FC236}">
                <a16:creationId xmlns:a16="http://schemas.microsoft.com/office/drawing/2014/main" id="{5008B763-E345-4216-AF84-89215488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1" y="1556494"/>
            <a:ext cx="1090668" cy="20176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08B1FFE-6A34-462E-A738-D4ECFBAD5BE5}"/>
              </a:ext>
            </a:extLst>
          </p:cNvPr>
          <p:cNvSpPr txBox="1"/>
          <p:nvPr/>
        </p:nvSpPr>
        <p:spPr>
          <a:xfrm>
            <a:off x="4168524" y="4857505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5EB569-DBDE-42C2-AFD0-D78444384F04}"/>
              </a:ext>
            </a:extLst>
          </p:cNvPr>
          <p:cNvSpPr txBox="1"/>
          <p:nvPr/>
        </p:nvSpPr>
        <p:spPr>
          <a:xfrm>
            <a:off x="5271301" y="1683307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load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80C07A54-E921-4D5B-B7A4-1B6DEDAD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600" y="2031085"/>
            <a:ext cx="180049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 0x1040</a:t>
            </a:r>
            <a:endParaRPr lang="en-US" sz="120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784CFF1-4363-4C62-B71B-E4F019C89CDD}"/>
              </a:ext>
            </a:extLst>
          </p:cNvPr>
          <p:cNvCxnSpPr>
            <a:cxnSpLocks/>
          </p:cNvCxnSpPr>
          <p:nvPr/>
        </p:nvCxnSpPr>
        <p:spPr>
          <a:xfrm>
            <a:off x="6971233" y="1988472"/>
            <a:ext cx="0" cy="108068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43DE96D-4B32-4526-8AA4-B53CC689760E}"/>
              </a:ext>
            </a:extLst>
          </p:cNvPr>
          <p:cNvCxnSpPr>
            <a:cxnSpLocks/>
          </p:cNvCxnSpPr>
          <p:nvPr/>
        </p:nvCxnSpPr>
        <p:spPr>
          <a:xfrm>
            <a:off x="6955993" y="3041187"/>
            <a:ext cx="1273607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>
            <a:extLst>
              <a:ext uri="{FF2B5EF4-FFF2-40B4-BE49-F238E27FC236}">
                <a16:creationId xmlns:a16="http://schemas.microsoft.com/office/drawing/2014/main" id="{FE07C8A9-67E9-4144-A37E-61CE404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93" y="2670717"/>
            <a:ext cx="1800493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Physical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Address</a:t>
            </a:r>
            <a:b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</a:br>
            <a:r>
              <a:rPr lang="en-US" sz="14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0x1040</a:t>
            </a:r>
            <a:endParaRPr lang="en-US" sz="1200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C6A66C-EE0F-41F5-9E2E-6FB4004DC492}"/>
              </a:ext>
            </a:extLst>
          </p:cNvPr>
          <p:cNvSpPr/>
          <p:nvPr/>
        </p:nvSpPr>
        <p:spPr>
          <a:xfrm>
            <a:off x="8299813" y="3009901"/>
            <a:ext cx="815678" cy="6938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646FE3-380B-41D5-A3BF-8BA390289B7B}"/>
              </a:ext>
            </a:extLst>
          </p:cNvPr>
          <p:cNvSpPr txBox="1"/>
          <p:nvPr/>
        </p:nvSpPr>
        <p:spPr>
          <a:xfrm>
            <a:off x="3675206" y="3516542"/>
            <a:ext cx="164509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 Space</a:t>
            </a:r>
          </a:p>
        </p:txBody>
      </p:sp>
    </p:spTree>
    <p:extLst>
      <p:ext uri="{BB962C8B-B14F-4D97-AF65-F5344CB8AC3E}">
        <p14:creationId xmlns:p14="http://schemas.microsoft.com/office/powerpoint/2010/main" val="2275185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1" grpId="0"/>
      <p:bldP spid="82" grpId="0"/>
      <p:bldP spid="93" grpId="0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0F81-83AE-4660-AD14-341AD5D0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475D4-55D7-49CE-BBFC-13247875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0CEA0-697F-4E80-9713-0390CD803B5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However, we don’t always have such simple cases.</a:t>
            </a:r>
          </a:p>
          <a:p>
            <a:pPr lvl="1"/>
            <a:r>
              <a:rPr lang="en-US" dirty="0"/>
              <a:t>A general-purpose system, like our phones and desktop machines, can run a variety of programs.</a:t>
            </a:r>
          </a:p>
          <a:p>
            <a:pPr lvl="1"/>
            <a:r>
              <a:rPr lang="en-US" dirty="0"/>
              <a:t>We often have </a:t>
            </a:r>
            <a:r>
              <a:rPr lang="en-US" i="1" dirty="0"/>
              <a:t>multitasking operating systems </a:t>
            </a:r>
            <a:r>
              <a:rPr lang="en-US" dirty="0"/>
              <a:t>running many programs at the same time.</a:t>
            </a:r>
          </a:p>
          <a:p>
            <a:pPr lvl="1"/>
            <a:endParaRPr lang="en-US" dirty="0"/>
          </a:p>
          <a:p>
            <a:r>
              <a:rPr lang="en-US" dirty="0"/>
              <a:t>When we have several processes, how to we manage memory?</a:t>
            </a:r>
          </a:p>
          <a:p>
            <a:pPr lvl="1"/>
            <a:r>
              <a:rPr lang="en-US" dirty="0"/>
              <a:t>How to present a consistent address space?</a:t>
            </a:r>
          </a:p>
          <a:p>
            <a:pPr lvl="1"/>
            <a:r>
              <a:rPr lang="en-US" dirty="0"/>
              <a:t>How to prevent other processes from interfering?</a:t>
            </a:r>
          </a:p>
          <a:p>
            <a:pPr lvl="1"/>
            <a:r>
              <a:rPr lang="en-US" dirty="0"/>
              <a:t>How to prevent address space fragmentation?</a:t>
            </a:r>
          </a:p>
          <a:p>
            <a:pPr lvl="1"/>
            <a:endParaRPr lang="en-US" dirty="0"/>
          </a:p>
          <a:p>
            <a:r>
              <a:rPr lang="en-US" dirty="0"/>
              <a:t>The solution, as usual: </a:t>
            </a:r>
            <a:r>
              <a:rPr lang="en-US" i="1" dirty="0"/>
              <a:t>indirection</a:t>
            </a:r>
            <a:r>
              <a:rPr lang="en-US" dirty="0"/>
              <a:t>: Virtual Memory.</a:t>
            </a:r>
          </a:p>
        </p:txBody>
      </p:sp>
    </p:spTree>
    <p:extLst>
      <p:ext uri="{BB962C8B-B14F-4D97-AF65-F5344CB8AC3E}">
        <p14:creationId xmlns:p14="http://schemas.microsoft.com/office/powerpoint/2010/main" val="236703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57DD-EB5D-4EE4-AFE7-231CE630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vs. Reality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9A30B-3CD9-4CB8-ABCC-3006B004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B7BDC-FD47-4046-8725-4538B167AC4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5195278" cy="4657371"/>
          </a:xfrm>
        </p:spPr>
        <p:txBody>
          <a:bodyPr>
            <a:normAutofit/>
          </a:bodyPr>
          <a:lstStyle/>
          <a:p>
            <a:r>
              <a:rPr lang="en-US" dirty="0"/>
              <a:t>Just like “virtual reality,” we create a world that resembles reality, but it really is a facsimile.</a:t>
            </a:r>
          </a:p>
          <a:p>
            <a:endParaRPr lang="en-US" dirty="0"/>
          </a:p>
          <a:p>
            <a:r>
              <a:rPr lang="en-US" dirty="0"/>
              <a:t>We can provide a scheme, backed by hardware, that allows memory addresses to be seen by programs in a specific place…</a:t>
            </a:r>
          </a:p>
          <a:p>
            <a:endParaRPr lang="en-US" dirty="0"/>
          </a:p>
          <a:p>
            <a:r>
              <a:rPr lang="en-US" dirty="0"/>
              <a:t>Yet, those addresses differ from the actual physical memory location.</a:t>
            </a:r>
          </a:p>
        </p:txBody>
      </p:sp>
      <p:pic>
        <p:nvPicPr>
          <p:cNvPr id="8" name="Picture 7" descr="A scene from Murder, She Wrote where Jessica Fletcher is playing some Virtual Reality game in a ridiculous get-up. She is shrugging slightly.">
            <a:extLst>
              <a:ext uri="{FF2B5EF4-FFF2-40B4-BE49-F238E27FC236}">
                <a16:creationId xmlns:a16="http://schemas.microsoft.com/office/drawing/2014/main" id="{5DECA617-EE18-41C2-8246-D1091A1C9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57" y="643210"/>
            <a:ext cx="4450743" cy="3338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8DB90-E9E0-4F6D-B108-D98CF87BAAA3}"/>
              </a:ext>
            </a:extLst>
          </p:cNvPr>
          <p:cNvSpPr txBox="1"/>
          <p:nvPr/>
        </p:nvSpPr>
        <p:spPr>
          <a:xfrm>
            <a:off x="6286227" y="3981267"/>
            <a:ext cx="387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Angela Lansbury as Jessica Fletcher, Director Lee Smith</a:t>
            </a:r>
          </a:p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Murder, She Wrote; “A Virtual Murder”</a:t>
            </a:r>
          </a:p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Universal Studios, Universal Television, 1993</a:t>
            </a:r>
          </a:p>
        </p:txBody>
      </p:sp>
    </p:spTree>
    <p:extLst>
      <p:ext uri="{BB962C8B-B14F-4D97-AF65-F5344CB8AC3E}">
        <p14:creationId xmlns:p14="http://schemas.microsoft.com/office/powerpoint/2010/main" val="400330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8F23-880B-4758-ACA7-2B898863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Consistency, dear Watson.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1ACB3-13ED-4274-AFA0-9F3E4046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5130-A42A-48CA-84C6-D4E8219D913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When you write a program, do you write it deliberately for the memory layout of your OS?</a:t>
            </a:r>
          </a:p>
          <a:p>
            <a:pPr lvl="1"/>
            <a:r>
              <a:rPr lang="en-US" dirty="0"/>
              <a:t>No!</a:t>
            </a:r>
          </a:p>
          <a:p>
            <a:pPr lvl="1"/>
            <a:endParaRPr lang="en-US" dirty="0"/>
          </a:p>
          <a:p>
            <a:r>
              <a:rPr lang="en-US" dirty="0"/>
              <a:t>The OS loads executables to specific places in memory.</a:t>
            </a:r>
          </a:p>
          <a:p>
            <a:pPr lvl="1"/>
            <a:r>
              <a:rPr lang="en-US" dirty="0"/>
              <a:t>The program expects data to be in a specific place.</a:t>
            </a:r>
          </a:p>
          <a:p>
            <a:pPr lvl="1"/>
            <a:r>
              <a:rPr lang="en-US" dirty="0"/>
              <a:t>The program expects memory to be “large enough.”</a:t>
            </a:r>
          </a:p>
          <a:p>
            <a:pPr lvl="1"/>
            <a:endParaRPr lang="en-US" dirty="0"/>
          </a:p>
          <a:p>
            <a:r>
              <a:rPr lang="en-US" dirty="0"/>
              <a:t>So, we will look at one strategy to define well-known stretches of memory (virtually) that are mapped to physical memory (in reality.)</a:t>
            </a:r>
          </a:p>
        </p:txBody>
      </p:sp>
    </p:spTree>
    <p:extLst>
      <p:ext uri="{BB962C8B-B14F-4D97-AF65-F5344CB8AC3E}">
        <p14:creationId xmlns:p14="http://schemas.microsoft.com/office/powerpoint/2010/main" val="5623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48496</TotalTime>
  <Words>3924</Words>
  <Application>Microsoft Office PowerPoint</Application>
  <PresentationFormat>Custom</PresentationFormat>
  <Paragraphs>1204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Lato</vt:lpstr>
      <vt:lpstr>Lato Hairline</vt:lpstr>
      <vt:lpstr>Lato Semibold</vt:lpstr>
      <vt:lpstr>Segoe UI</vt:lpstr>
      <vt:lpstr>Arial</vt:lpstr>
      <vt:lpstr>Calibri</vt:lpstr>
      <vt:lpstr>Cambria Math</vt:lpstr>
      <vt:lpstr>Wingdings</vt:lpstr>
      <vt:lpstr>Inconsolata</vt:lpstr>
      <vt:lpstr>Lato Black</vt:lpstr>
      <vt:lpstr>Calibri Light</vt:lpstr>
      <vt:lpstr>Lato Light</vt:lpstr>
      <vt:lpstr>DejaVu Sans</vt:lpstr>
      <vt:lpstr>Lato Heavy</vt:lpstr>
      <vt:lpstr>Marcellus SC</vt:lpstr>
      <vt:lpstr>Office Theme</vt:lpstr>
      <vt:lpstr>Virtual</vt:lpstr>
      <vt:lpstr>The Virtual</vt:lpstr>
      <vt:lpstr>Our protagonist’s journey so far…</vt:lpstr>
      <vt:lpstr>Random Access Memory</vt:lpstr>
      <vt:lpstr>Let’s get physical</vt:lpstr>
      <vt:lpstr>Let’s get physical</vt:lpstr>
      <vt:lpstr>The problem</vt:lpstr>
      <vt:lpstr>Virtual vs. Reality</vt:lpstr>
      <vt:lpstr>Consistency, dear Watson.</vt:lpstr>
      <vt:lpstr>Segmentation</vt:lpstr>
      <vt:lpstr>Segmentation</vt:lpstr>
      <vt:lpstr>Address Translation</vt:lpstr>
      <vt:lpstr>Addressing the Code Segment</vt:lpstr>
      <vt:lpstr>Addressing the Data Segment</vt:lpstr>
      <vt:lpstr>Addressing… nothing</vt:lpstr>
      <vt:lpstr>Addressing… out of range</vt:lpstr>
      <vt:lpstr>It’s for your pwn protection</vt:lpstr>
      <vt:lpstr>Amending to add access control</vt:lpstr>
      <vt:lpstr>Writing to the Code Segment? NO!!</vt:lpstr>
      <vt:lpstr>Executing the Data Segment? ABSOLUTELY NOT!!</vt:lpstr>
      <vt:lpstr>A Problem Remains: Fragmentation</vt:lpstr>
      <vt:lpstr>Paging</vt:lpstr>
      <vt:lpstr>Making things… smaller.</vt:lpstr>
      <vt:lpstr>Paging Mr. Herman… Mr. P. W. Herman…</vt:lpstr>
      <vt:lpstr>Page Tables</vt:lpstr>
      <vt:lpstr>Address Fields</vt:lpstr>
      <vt:lpstr>It’s not your fault…</vt:lpstr>
      <vt:lpstr>Process Isolation</vt:lpstr>
      <vt:lpstr>Context Switching: Getting to the root of it.</vt:lpstr>
      <vt:lpstr>Addressing the granularity issue</vt:lpstr>
      <vt:lpstr>Inverted Page Tables</vt:lpstr>
      <vt:lpstr>Address Fields</vt:lpstr>
      <vt:lpstr>Process Isolation</vt:lpstr>
      <vt:lpstr>What’s the size??</vt:lpstr>
      <vt:lpstr>Trade-offs. Trade-offs everywhere!</vt:lpstr>
      <vt:lpstr>Multi-level Page Tables (Not a pyramid scheme)</vt:lpstr>
      <vt:lpstr>Indirection times two</vt:lpstr>
      <vt:lpstr>Home, home on the [memory] range</vt:lpstr>
      <vt:lpstr>It’s a sparse world, after all</vt:lpstr>
      <vt:lpstr>A got a sparsity jacket, but it was just the sleeves.</vt:lpstr>
      <vt:lpstr>Continuing: Filling in the blanks</vt:lpstr>
      <vt:lpstr>Best of both worlds.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927</cp:revision>
  <dcterms:created xsi:type="dcterms:W3CDTF">2020-01-05T03:35:10Z</dcterms:created>
  <dcterms:modified xsi:type="dcterms:W3CDTF">2020-03-30T19:04:56Z</dcterms:modified>
</cp:coreProperties>
</file>