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256" r:id="rId2"/>
    <p:sldId id="694" r:id="rId3"/>
    <p:sldId id="696" r:id="rId4"/>
    <p:sldId id="697" r:id="rId5"/>
    <p:sldId id="698" r:id="rId6"/>
    <p:sldId id="735" r:id="rId7"/>
    <p:sldId id="701" r:id="rId8"/>
    <p:sldId id="708" r:id="rId9"/>
    <p:sldId id="709" r:id="rId10"/>
    <p:sldId id="713" r:id="rId11"/>
    <p:sldId id="714" r:id="rId12"/>
    <p:sldId id="715" r:id="rId13"/>
    <p:sldId id="702" r:id="rId14"/>
    <p:sldId id="717" r:id="rId15"/>
    <p:sldId id="718" r:id="rId16"/>
    <p:sldId id="719" r:id="rId17"/>
    <p:sldId id="720" r:id="rId18"/>
    <p:sldId id="721" r:id="rId19"/>
    <p:sldId id="722" r:id="rId20"/>
    <p:sldId id="724" r:id="rId21"/>
    <p:sldId id="725" r:id="rId22"/>
    <p:sldId id="726" r:id="rId23"/>
    <p:sldId id="727" r:id="rId24"/>
    <p:sldId id="728" r:id="rId25"/>
    <p:sldId id="729" r:id="rId26"/>
    <p:sldId id="730" r:id="rId27"/>
    <p:sldId id="731" r:id="rId28"/>
    <p:sldId id="732" r:id="rId29"/>
    <p:sldId id="733" r:id="rId30"/>
    <p:sldId id="737" r:id="rId31"/>
    <p:sldId id="738" r:id="rId32"/>
    <p:sldId id="707" r:id="rId33"/>
  </p:sldIdLst>
  <p:sldSz cx="10160000" cy="5715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Cambria Math" panose="02040503050406030204" pitchFamily="18" charset="0"/>
      <p:regular r:id="rId42"/>
    </p:embeddedFont>
    <p:embeddedFont>
      <p:font typeface="DejaVu Sans" panose="020B0603030804020204" pitchFamily="34" charset="0"/>
      <p:regular r:id="rId43"/>
      <p:bold r:id="rId44"/>
      <p:italic r:id="rId45"/>
      <p:boldItalic r:id="rId46"/>
    </p:embeddedFont>
    <p:embeddedFont>
      <p:font typeface="Inconsolata" panose="020B0609030003000000" pitchFamily="49" charset="0"/>
      <p:regular r:id="rId47"/>
    </p:embeddedFont>
    <p:embeddedFont>
      <p:font typeface="Lato" panose="020F0502020204030203" pitchFamily="34" charset="0"/>
      <p:regular r:id="rId48"/>
      <p:bold r:id="rId49"/>
      <p:italic r:id="rId50"/>
      <p:boldItalic r:id="rId51"/>
    </p:embeddedFont>
    <p:embeddedFont>
      <p:font typeface="Lato Black" panose="020F0502020204030203" pitchFamily="34" charset="0"/>
      <p:bold r:id="rId52"/>
      <p:boldItalic r:id="rId53"/>
    </p:embeddedFont>
    <p:embeddedFont>
      <p:font typeface="Lato Hairline" panose="020F0502020204030203" pitchFamily="34" charset="0"/>
      <p:regular r:id="rId54"/>
      <p:italic r:id="rId55"/>
    </p:embeddedFont>
    <p:embeddedFont>
      <p:font typeface="Lato Heavy" panose="020F0502020204030203" pitchFamily="34" charset="0"/>
      <p:bold r:id="rId56"/>
      <p:boldItalic r:id="rId57"/>
    </p:embeddedFont>
    <p:embeddedFont>
      <p:font typeface="Lato Light" panose="020F0502020204030203" pitchFamily="34" charset="0"/>
      <p:regular r:id="rId58"/>
      <p:italic r:id="rId59"/>
    </p:embeddedFont>
    <p:embeddedFont>
      <p:font typeface="Lato Semibold" panose="020F0502020204030203" pitchFamily="34" charset="0"/>
      <p:bold r:id="rId60"/>
      <p:boldItalic r:id="rId61"/>
    </p:embeddedFont>
    <p:embeddedFont>
      <p:font typeface="Marcellus SC" panose="020E0602050203020307" pitchFamily="34" charset="0"/>
      <p:regular r:id="rId62"/>
    </p:embeddedFont>
    <p:embeddedFont>
      <p:font typeface="Segoe UI" panose="020B0502040204020203" pitchFamily="34" charset="0"/>
      <p:regular r:id="rId63"/>
      <p:bold r:id="rId64"/>
      <p:italic r:id="rId65"/>
      <p:boldItalic r:id="rId66"/>
    </p:embeddedFont>
    <p:embeddedFont>
      <p:font typeface="Walbaum Display Heavy" panose="02070A03090703020303" pitchFamily="18" charset="0"/>
      <p:bold r:id="rId67"/>
      <p:boldItalic r:id="rId6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1986F10-A11B-4F85-9CEF-6E3EA8151F82}">
          <p14:sldIdLst>
            <p14:sldId id="256"/>
          </p14:sldIdLst>
        </p14:section>
        <p14:section name="This is a Pyramid Scheme" id="{A0575A09-8DB9-4672-ADDE-183EFC39EFF4}">
          <p14:sldIdLst>
            <p14:sldId id="694"/>
            <p14:sldId id="696"/>
            <p14:sldId id="697"/>
            <p14:sldId id="698"/>
            <p14:sldId id="735"/>
          </p14:sldIdLst>
        </p14:section>
        <p14:section name="Memory Caching" id="{16EC5FE4-49CD-486F-83B1-5E04838D9E69}">
          <p14:sldIdLst>
            <p14:sldId id="701"/>
            <p14:sldId id="708"/>
            <p14:sldId id="709"/>
            <p14:sldId id="713"/>
            <p14:sldId id="714"/>
            <p14:sldId id="715"/>
            <p14:sldId id="702"/>
            <p14:sldId id="717"/>
            <p14:sldId id="718"/>
            <p14:sldId id="719"/>
            <p14:sldId id="720"/>
            <p14:sldId id="721"/>
            <p14:sldId id="722"/>
            <p14:sldId id="724"/>
            <p14:sldId id="725"/>
            <p14:sldId id="726"/>
            <p14:sldId id="727"/>
            <p14:sldId id="728"/>
            <p14:sldId id="729"/>
            <p14:sldId id="730"/>
            <p14:sldId id="731"/>
            <p14:sldId id="732"/>
            <p14:sldId id="733"/>
            <p14:sldId id="737"/>
            <p14:sldId id="738"/>
            <p14:sldId id="70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BEEC"/>
    <a:srgbClr val="AB5DA5"/>
    <a:srgbClr val="2F5597"/>
    <a:srgbClr val="C288BE"/>
    <a:srgbClr val="4C6FA3"/>
    <a:srgbClr val="537DC9"/>
    <a:srgbClr val="222A35"/>
    <a:srgbClr val="15202B"/>
    <a:srgbClr val="FFFFFF"/>
    <a:srgbClr val="0B2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517" autoAdjust="0"/>
  </p:normalViewPr>
  <p:slideViewPr>
    <p:cSldViewPr snapToGrid="0">
      <p:cViewPr varScale="1">
        <p:scale>
          <a:sx n="118" d="100"/>
          <a:sy n="118" d="100"/>
        </p:scale>
        <p:origin x="12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75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63" Type="http://schemas.openxmlformats.org/officeDocument/2006/relationships/font" Target="fonts/font28.fntdata"/><Relationship Id="rId68" Type="http://schemas.openxmlformats.org/officeDocument/2006/relationships/font" Target="fonts/font33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font" Target="fonts/font23.fntdata"/><Relationship Id="rId66" Type="http://schemas.openxmlformats.org/officeDocument/2006/relationships/font" Target="fonts/font3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font" Target="fonts/font22.fntdata"/><Relationship Id="rId61" Type="http://schemas.openxmlformats.org/officeDocument/2006/relationships/font" Target="fonts/font2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60" Type="http://schemas.openxmlformats.org/officeDocument/2006/relationships/font" Target="fonts/font25.fntdata"/><Relationship Id="rId65" Type="http://schemas.openxmlformats.org/officeDocument/2006/relationships/font" Target="fonts/font3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font" Target="fonts/font21.fntdata"/><Relationship Id="rId64" Type="http://schemas.openxmlformats.org/officeDocument/2006/relationships/font" Target="fonts/font29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font" Target="fonts/font24.fntdata"/><Relationship Id="rId67" Type="http://schemas.openxmlformats.org/officeDocument/2006/relationships/font" Target="fonts/font32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62" Type="http://schemas.openxmlformats.org/officeDocument/2006/relationships/font" Target="fonts/font27.fntdata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6D8319-84DB-4BD8-9DB9-D06198FF68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18BA3B-07BC-4FDE-80DC-92503A0C03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6A57B-C57A-438B-9F35-E24497FE13F9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7B1840-8A61-412D-9C85-931EF38657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AB79E3-F1E7-4113-BBD8-A79095F930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F3979-197C-41F9-90EE-8F60C0F2E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82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BA9B7-7D99-4E20-A7FC-B03DC55845B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20D02-945A-4687-A093-D2FB919C6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4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20D02-945A-4687-A093-D2FB919C61C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6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5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36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38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05B74C-4229-4378-B896-B906620C8485}"/>
              </a:ext>
            </a:extLst>
          </p:cNvPr>
          <p:cNvSpPr txBox="1">
            <a:spLocks/>
          </p:cNvSpPr>
          <p:nvPr userDrawn="1"/>
        </p:nvSpPr>
        <p:spPr>
          <a:xfrm>
            <a:off x="183444" y="5274263"/>
            <a:ext cx="3429000" cy="304271"/>
          </a:xfrm>
          <a:prstGeom prst="rect">
            <a:avLst/>
          </a:prstGeom>
        </p:spPr>
        <p:txBody>
          <a:bodyPr vert="horz" lIns="101600" tIns="50800" rIns="101600" bIns="5080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/>
              <a:t>CS/COE 0449 – Spring 2019/2020</a:t>
            </a:r>
            <a:endParaRPr lang="en-US" sz="10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169D404-C6B3-441F-AFE8-5D94549B5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4" y="0"/>
            <a:ext cx="10158809" cy="5715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9D825A9-FB59-4202-9485-533A57E6F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1"/>
            <a:ext cx="10261600" cy="304272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>
                    <a:lumMod val="50000"/>
                  </a:schemeClr>
                </a:solidFill>
                <a:latin typeface="Marcellus SC" panose="020E0602050203020307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4603BD3-B0D4-478A-9A0E-6BF89FA65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5335064"/>
            <a:ext cx="684742" cy="304271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4AAD609-F83C-4414-814B-B5A2DF9969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51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03526CAC-E061-4AFA-AE9F-A63FCCA421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4" y="0"/>
            <a:ext cx="10158809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25" y="20022"/>
            <a:ext cx="9852378" cy="56753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2" y="5526447"/>
            <a:ext cx="2188478" cy="183243"/>
          </a:xfrm>
        </p:spPr>
        <p:txBody>
          <a:bodyPr/>
          <a:lstStyle>
            <a:lvl1pPr>
              <a:defRPr sz="800">
                <a:solidFill>
                  <a:schemeClr val="bg1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defRPr>
            </a:lvl1pPr>
          </a:lstStyle>
          <a:p>
            <a:r>
              <a:rPr lang="en-US" dirty="0"/>
              <a:t>Spring 2019/2020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0532B0-ED33-4392-AA3E-49B61C6FA60B}"/>
              </a:ext>
            </a:extLst>
          </p:cNvPr>
          <p:cNvSpPr txBox="1">
            <a:spLocks/>
          </p:cNvSpPr>
          <p:nvPr userDrawn="1"/>
        </p:nvSpPr>
        <p:spPr>
          <a:xfrm>
            <a:off x="9297510" y="5330329"/>
            <a:ext cx="68459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AAD609-F83C-4414-814B-B5A2DF99692C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942094-B8A8-4319-99EC-7BC7D2447B7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869076"/>
            <a:ext cx="9584514" cy="4330323"/>
          </a:xfr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rgbClr val="FF0000"/>
              </a:buCl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789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5FBA2B6-2108-4CE2-884A-CB9AC9F702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4" y="0"/>
            <a:ext cx="10158809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3"/>
            <a:ext cx="8763000" cy="1825676"/>
          </a:xfrm>
        </p:spPr>
        <p:txBody>
          <a:bodyPr anchor="b"/>
          <a:lstStyle>
            <a:lvl1pPr algn="ctr">
              <a:defRPr sz="5000">
                <a:solidFill>
                  <a:srgbClr val="222A35"/>
                </a:solidFill>
                <a:latin typeface="Marcellus SC" panose="020E0602050203020307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310528"/>
            <a:ext cx="8763000" cy="176418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7510" y="5330329"/>
            <a:ext cx="684593" cy="304271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</a:lstStyle>
          <a:p>
            <a:fld id="{B4AAD609-F83C-4414-814B-B5A2DF9969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F92BAB7-4A0A-4D6E-AB21-F64BD7444CE2}"/>
              </a:ext>
            </a:extLst>
          </p:cNvPr>
          <p:cNvSpPr txBox="1">
            <a:spLocks/>
          </p:cNvSpPr>
          <p:nvPr userDrawn="1"/>
        </p:nvSpPr>
        <p:spPr>
          <a:xfrm>
            <a:off x="742" y="5526447"/>
            <a:ext cx="2188478" cy="183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bg1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Spring 2019/2020</a:t>
            </a:r>
          </a:p>
        </p:txBody>
      </p:sp>
    </p:spTree>
    <p:extLst>
      <p:ext uri="{BB962C8B-B14F-4D97-AF65-F5344CB8AC3E}">
        <p14:creationId xmlns:p14="http://schemas.microsoft.com/office/powerpoint/2010/main" val="396398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C2033CD-926E-4C0A-B2A1-92389F819EAD}"/>
              </a:ext>
            </a:extLst>
          </p:cNvPr>
          <p:cNvSpPr txBox="1">
            <a:spLocks/>
          </p:cNvSpPr>
          <p:nvPr userDrawn="1"/>
        </p:nvSpPr>
        <p:spPr>
          <a:xfrm>
            <a:off x="9297510" y="5330329"/>
            <a:ext cx="68459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AAD609-F83C-4414-814B-B5A2DF99692C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927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8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A163D6-8A94-4524-A7FC-E29B95723B9B}"/>
              </a:ext>
            </a:extLst>
          </p:cNvPr>
          <p:cNvSpPr txBox="1">
            <a:spLocks/>
          </p:cNvSpPr>
          <p:nvPr userDrawn="1"/>
        </p:nvSpPr>
        <p:spPr>
          <a:xfrm>
            <a:off x="183444" y="5274261"/>
            <a:ext cx="3429000" cy="304271"/>
          </a:xfrm>
          <a:prstGeom prst="rect">
            <a:avLst/>
          </a:prstGeom>
        </p:spPr>
        <p:txBody>
          <a:bodyPr vert="horz" lIns="101600" tIns="50800" rIns="101600" bIns="5080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/>
              <a:t>CS/COE 0449 – Spring 2019/2020</a:t>
            </a:r>
            <a:endParaRPr lang="en-US" sz="10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CA66D0-779B-490F-966D-80098CCF5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4" y="0"/>
            <a:ext cx="1015880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64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2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01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9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6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6" r:id="rId12"/>
  </p:sldLayoutIdLst>
  <p:hf hdr="0" dt="0"/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svg"/><Relationship Id="rId7" Type="http://schemas.openxmlformats.org/officeDocument/2006/relationships/image" Target="../media/image52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Relationship Id="rId9" Type="http://schemas.openxmlformats.org/officeDocument/2006/relationships/image" Target="../media/image5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56.svg"/><Relationship Id="rId7" Type="http://schemas.openxmlformats.org/officeDocument/2006/relationships/image" Target="../media/image4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10" Type="http://schemas.openxmlformats.org/officeDocument/2006/relationships/image" Target="../media/image54.svg"/><Relationship Id="rId4" Type="http://schemas.openxmlformats.org/officeDocument/2006/relationships/image" Target="../media/image57.png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18" Type="http://schemas.openxmlformats.org/officeDocument/2006/relationships/image" Target="../media/image33.png"/><Relationship Id="rId3" Type="http://schemas.openxmlformats.org/officeDocument/2006/relationships/image" Target="../media/image18.svg"/><Relationship Id="rId21" Type="http://schemas.openxmlformats.org/officeDocument/2006/relationships/image" Target="../media/image36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19" Type="http://schemas.openxmlformats.org/officeDocument/2006/relationships/image" Target="../media/image34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8.svg"/><Relationship Id="rId18" Type="http://schemas.openxmlformats.org/officeDocument/2006/relationships/image" Target="../media/image33.png"/><Relationship Id="rId3" Type="http://schemas.openxmlformats.org/officeDocument/2006/relationships/image" Target="../media/image18.svg"/><Relationship Id="rId21" Type="http://schemas.openxmlformats.org/officeDocument/2006/relationships/image" Target="../media/image42.svg"/><Relationship Id="rId7" Type="http://schemas.openxmlformats.org/officeDocument/2006/relationships/image" Target="../media/image38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19" Type="http://schemas.openxmlformats.org/officeDocument/2006/relationships/image" Target="../media/image34.svg"/><Relationship Id="rId4" Type="http://schemas.openxmlformats.org/officeDocument/2006/relationships/image" Target="../media/image19.png"/><Relationship Id="rId9" Type="http://schemas.openxmlformats.org/officeDocument/2006/relationships/image" Target="../media/image40.sv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E3B604D-56BA-46EE-95F5-E8CD4F248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0" y="-310445"/>
            <a:ext cx="10158803" cy="63499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F694F1-53D4-4D25-8D15-347ECE3A3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29" y="1886617"/>
            <a:ext cx="7141879" cy="747314"/>
          </a:xfrm>
        </p:spPr>
        <p:txBody>
          <a:bodyPr anchor="ctr">
            <a:normAutofit fontScale="90000"/>
          </a:bodyPr>
          <a:lstStyle/>
          <a:p>
            <a:r>
              <a:rPr lang="en-US" sz="5444" b="1" dirty="0">
                <a:solidFill>
                  <a:schemeClr val="bg1"/>
                </a:solidFill>
                <a:latin typeface="Marcellus SC" panose="020E0602050203020307" pitchFamily="34" charset="0"/>
              </a:rPr>
              <a:t>The Memory</a:t>
            </a:r>
            <a:endParaRPr lang="en-US" sz="4889" b="1" dirty="0">
              <a:solidFill>
                <a:schemeClr val="bg1"/>
              </a:solidFill>
              <a:latin typeface="Marcellus SC" panose="020E0602050203020307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D3280-7F18-412B-A5EC-EDD826CEE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0966" y="5362267"/>
            <a:ext cx="3344333" cy="258678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Spring 2019/2020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D2D051-0D31-4F34-9BC6-C316DE939E90}"/>
              </a:ext>
            </a:extLst>
          </p:cNvPr>
          <p:cNvSpPr txBox="1"/>
          <p:nvPr/>
        </p:nvSpPr>
        <p:spPr>
          <a:xfrm>
            <a:off x="8063011" y="3760250"/>
            <a:ext cx="833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wilkie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320134-B7EB-4F92-B7B8-01035C88D329}"/>
              </a:ext>
            </a:extLst>
          </p:cNvPr>
          <p:cNvSpPr txBox="1"/>
          <p:nvPr/>
        </p:nvSpPr>
        <p:spPr>
          <a:xfrm>
            <a:off x="7465001" y="2008493"/>
            <a:ext cx="2204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Introduction to</a:t>
            </a:r>
          </a:p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Systems Software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339BB2-67E1-49D6-BCE0-83D58A439833}"/>
              </a:ext>
            </a:extLst>
          </p:cNvPr>
          <p:cNvSpPr txBox="1">
            <a:spLocks/>
          </p:cNvSpPr>
          <p:nvPr/>
        </p:nvSpPr>
        <p:spPr>
          <a:xfrm>
            <a:off x="59605" y="2700021"/>
            <a:ext cx="7141879" cy="747314"/>
          </a:xfrm>
          <a:prstGeom prst="rect">
            <a:avLst/>
          </a:prstGeom>
        </p:spPr>
        <p:txBody>
          <a:bodyPr vert="horz" lIns="101600" tIns="50800" rIns="101600" bIns="50800" rtlCol="0" anchor="ctr">
            <a:normAutofit fontScale="97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89" b="1" dirty="0">
                <a:solidFill>
                  <a:schemeClr val="bg1"/>
                </a:solidFill>
                <a:latin typeface="Marcellus SC" panose="020E0602050203020307" pitchFamily="34" charset="0"/>
              </a:rPr>
              <a:t>Hierarchy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3DC9A2-907A-40B2-AE7B-0ABCE81E9716}"/>
              </a:ext>
            </a:extLst>
          </p:cNvPr>
          <p:cNvSpPr/>
          <p:nvPr/>
        </p:nvSpPr>
        <p:spPr>
          <a:xfrm>
            <a:off x="8240062" y="290513"/>
            <a:ext cx="1001059" cy="1001059"/>
          </a:xfrm>
          <a:prstGeom prst="ellipse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11" b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Lato Black" panose="020F0502020204030203" pitchFamily="34" charset="0"/>
                <a:cs typeface="Segoe UI" panose="020B0502040204020203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250140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E9681FF2-F1D5-405A-871F-9FD1EC9E27C3}"/>
              </a:ext>
            </a:extLst>
          </p:cNvPr>
          <p:cNvSpPr/>
          <p:nvPr/>
        </p:nvSpPr>
        <p:spPr>
          <a:xfrm>
            <a:off x="7758035" y="4817135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95AD23-E91E-4D1B-AEA0-AB21E6C7D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problem: data is </a:t>
            </a:r>
            <a:r>
              <a:rPr lang="en-US" dirty="0" err="1"/>
              <a:t>faaaaar</a:t>
            </a:r>
            <a:r>
              <a:rPr lang="en-US" dirty="0"/>
              <a:t> away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27B896-0B05-4AC3-A6EE-D4C3F7264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755EE-40A6-4409-8B5D-2E688B0CA695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4" y="869076"/>
            <a:ext cx="6073895" cy="4746533"/>
          </a:xfrm>
        </p:spPr>
        <p:txBody>
          <a:bodyPr>
            <a:normAutofit/>
          </a:bodyPr>
          <a:lstStyle/>
          <a:p>
            <a:r>
              <a:rPr lang="en-US" dirty="0"/>
              <a:t>Let’s say you want to read a book.</a:t>
            </a:r>
          </a:p>
          <a:p>
            <a:pPr lvl="1"/>
            <a:endParaRPr lang="en-US" dirty="0"/>
          </a:p>
          <a:p>
            <a:r>
              <a:rPr lang="en-US" dirty="0"/>
              <a:t>You check it out of the library.</a:t>
            </a:r>
          </a:p>
          <a:p>
            <a:pPr lvl="1"/>
            <a:r>
              <a:rPr lang="en-US" dirty="0"/>
              <a:t>You have to go there.</a:t>
            </a:r>
          </a:p>
          <a:p>
            <a:pPr lvl="1"/>
            <a:r>
              <a:rPr lang="en-US" dirty="0"/>
              <a:t>Find the book.</a:t>
            </a:r>
          </a:p>
          <a:p>
            <a:pPr lvl="1"/>
            <a:r>
              <a:rPr lang="en-US" dirty="0"/>
              <a:t>Maybe take the bus back.</a:t>
            </a:r>
          </a:p>
          <a:p>
            <a:pPr lvl="2"/>
            <a:r>
              <a:rPr lang="en-US" dirty="0"/>
              <a:t>Wait in traffic.</a:t>
            </a:r>
          </a:p>
          <a:p>
            <a:pPr lvl="1"/>
            <a:endParaRPr lang="en-US" dirty="0"/>
          </a:p>
          <a:p>
            <a:r>
              <a:rPr lang="en-US" dirty="0"/>
              <a:t>Now it sits on your desk.</a:t>
            </a:r>
          </a:p>
          <a:p>
            <a:pPr lvl="1"/>
            <a:r>
              <a:rPr lang="en-US" dirty="0"/>
              <a:t>As long as it is near you, it’s easy to access the information.</a:t>
            </a:r>
          </a:p>
          <a:p>
            <a:pPr lvl="1"/>
            <a:r>
              <a:rPr lang="en-US" dirty="0"/>
              <a:t>Yet, if you need another book…</a:t>
            </a:r>
          </a:p>
          <a:p>
            <a:pPr lvl="2"/>
            <a:r>
              <a:rPr lang="en-US" dirty="0"/>
              <a:t>You would take the book ALL THE WAY back!</a:t>
            </a:r>
            <a:br>
              <a:rPr lang="en-US" dirty="0"/>
            </a:br>
            <a:r>
              <a:rPr lang="en-US" dirty="0"/>
              <a:t>(bare with me)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4E56385-23E4-41B2-BDB0-2E86D1013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5485" y="4717542"/>
            <a:ext cx="763380" cy="76338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5791339-E454-4849-8636-779779F509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0803" y="869076"/>
            <a:ext cx="952500" cy="9525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059914B-925F-4FF7-843E-4FBC3B52B919}"/>
              </a:ext>
            </a:extLst>
          </p:cNvPr>
          <p:cNvCxnSpPr>
            <a:cxnSpLocks/>
          </p:cNvCxnSpPr>
          <p:nvPr/>
        </p:nvCxnSpPr>
        <p:spPr>
          <a:xfrm>
            <a:off x="7967175" y="1861332"/>
            <a:ext cx="0" cy="2740485"/>
          </a:xfrm>
          <a:prstGeom prst="straightConnector1">
            <a:avLst/>
          </a:prstGeom>
          <a:ln w="5715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>
            <a:extLst>
              <a:ext uri="{FF2B5EF4-FFF2-40B4-BE49-F238E27FC236}">
                <a16:creationId xmlns:a16="http://schemas.microsoft.com/office/drawing/2014/main" id="{1A204416-6493-404C-BEF2-7BE3DA369B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52756" y="4737287"/>
            <a:ext cx="670504" cy="67050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F92C327-B678-48A2-8911-A4AF7EB9E522}"/>
              </a:ext>
            </a:extLst>
          </p:cNvPr>
          <p:cNvGrpSpPr/>
          <p:nvPr/>
        </p:nvGrpSpPr>
        <p:grpSpPr>
          <a:xfrm>
            <a:off x="7758035" y="1181330"/>
            <a:ext cx="418280" cy="407504"/>
            <a:chOff x="8788134" y="2643809"/>
            <a:chExt cx="418280" cy="407504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128A385-F8ED-4CDA-9247-AF0748DE38E4}"/>
                </a:ext>
              </a:extLst>
            </p:cNvPr>
            <p:cNvSpPr/>
            <p:nvPr/>
          </p:nvSpPr>
          <p:spPr>
            <a:xfrm>
              <a:off x="8788134" y="2643809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ACA82A32-73F7-42D8-A842-F18F9CDD3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73999" y="2734225"/>
              <a:ext cx="246550" cy="246550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944B7725-6AED-4CD9-ADBD-4C243BC89466}"/>
              </a:ext>
            </a:extLst>
          </p:cNvPr>
          <p:cNvSpPr/>
          <p:nvPr/>
        </p:nvSpPr>
        <p:spPr>
          <a:xfrm>
            <a:off x="8366032" y="4601817"/>
            <a:ext cx="1043952" cy="924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4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022E-16 L -3.75E-6 -0.637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6375 L -3.75E-6 -0.3591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91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2.5E-6 0.2902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35917 L -3.75E-6 1.68702E-1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08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29028 L -2.5E-6 0.6322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8DD252EA-F06A-42BA-A243-9E2AE523E9EA}"/>
              </a:ext>
            </a:extLst>
          </p:cNvPr>
          <p:cNvSpPr/>
          <p:nvPr/>
        </p:nvSpPr>
        <p:spPr>
          <a:xfrm>
            <a:off x="7758035" y="4817135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95AD23-E91E-4D1B-AEA0-AB21E6C7D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964" y="20022"/>
            <a:ext cx="9852378" cy="567531"/>
          </a:xfrm>
        </p:spPr>
        <p:txBody>
          <a:bodyPr>
            <a:normAutofit fontScale="90000"/>
          </a:bodyPr>
          <a:lstStyle/>
          <a:p>
            <a:r>
              <a:rPr lang="en-US" dirty="0"/>
              <a:t>Caching: Keeping things close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27B896-0B05-4AC3-A6EE-D4C3F7264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755EE-40A6-4409-8B5D-2E688B0CA695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4" y="869076"/>
            <a:ext cx="6024195" cy="4746533"/>
          </a:xfrm>
        </p:spPr>
        <p:txBody>
          <a:bodyPr/>
          <a:lstStyle/>
          <a:p>
            <a:r>
              <a:rPr lang="en-US" dirty="0"/>
              <a:t>Let’s say you want to read a book.</a:t>
            </a:r>
          </a:p>
          <a:p>
            <a:pPr lvl="1"/>
            <a:r>
              <a:rPr lang="en-US" dirty="0"/>
              <a:t>It’s not on your bookshelf.</a:t>
            </a:r>
          </a:p>
          <a:p>
            <a:endParaRPr lang="en-US" dirty="0"/>
          </a:p>
          <a:p>
            <a:r>
              <a:rPr lang="en-US" dirty="0"/>
              <a:t>So, still have to check it out of the library.</a:t>
            </a:r>
          </a:p>
          <a:p>
            <a:pPr lvl="1"/>
            <a:r>
              <a:rPr lang="en-US" dirty="0"/>
              <a:t>You </a:t>
            </a:r>
            <a:r>
              <a:rPr lang="en-US" dirty="0" err="1"/>
              <a:t>gotta</a:t>
            </a:r>
            <a:r>
              <a:rPr lang="en-US" dirty="0"/>
              <a:t> go there. Find the book. Etc.</a:t>
            </a:r>
          </a:p>
          <a:p>
            <a:pPr lvl="1"/>
            <a:r>
              <a:rPr lang="en-US" dirty="0"/>
              <a:t>Take the bus back.</a:t>
            </a:r>
          </a:p>
          <a:p>
            <a:pPr lvl="1"/>
            <a:endParaRPr lang="en-US" dirty="0"/>
          </a:p>
          <a:p>
            <a:r>
              <a:rPr lang="en-US" dirty="0"/>
              <a:t>Now it sits on your desk.</a:t>
            </a:r>
          </a:p>
          <a:p>
            <a:pPr lvl="1"/>
            <a:r>
              <a:rPr lang="en-US" dirty="0"/>
              <a:t>As long as it is near you, it is easy to access the information.</a:t>
            </a:r>
          </a:p>
          <a:p>
            <a:pPr lvl="1"/>
            <a:r>
              <a:rPr lang="en-US" dirty="0"/>
              <a:t>When we need another book… we put it aside.</a:t>
            </a:r>
          </a:p>
          <a:p>
            <a:pPr lvl="2"/>
            <a:r>
              <a:rPr lang="en-US" dirty="0"/>
              <a:t>Maybe a bookshelf.</a:t>
            </a:r>
          </a:p>
          <a:p>
            <a:pPr lvl="1"/>
            <a:r>
              <a:rPr lang="en-US" dirty="0"/>
              <a:t>The next time we need it, it will be nearby.</a:t>
            </a:r>
          </a:p>
          <a:p>
            <a:pPr lvl="1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4E56385-23E4-41B2-BDB0-2E86D1013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5485" y="4717542"/>
            <a:ext cx="763380" cy="76338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5791339-E454-4849-8636-779779F509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0803" y="869076"/>
            <a:ext cx="952500" cy="9525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059914B-925F-4FF7-843E-4FBC3B52B919}"/>
              </a:ext>
            </a:extLst>
          </p:cNvPr>
          <p:cNvCxnSpPr>
            <a:cxnSpLocks/>
          </p:cNvCxnSpPr>
          <p:nvPr/>
        </p:nvCxnSpPr>
        <p:spPr>
          <a:xfrm>
            <a:off x="7967175" y="4164496"/>
            <a:ext cx="0" cy="407504"/>
          </a:xfrm>
          <a:prstGeom prst="straightConnector1">
            <a:avLst/>
          </a:prstGeom>
          <a:ln w="5715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30318B27-8DC0-4B94-9E27-5ABEFA7224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78181" y="3150707"/>
            <a:ext cx="1215739" cy="1215739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1379041-1CA3-4B64-8400-BEB1B136D813}"/>
              </a:ext>
            </a:extLst>
          </p:cNvPr>
          <p:cNvCxnSpPr>
            <a:cxnSpLocks/>
          </p:cNvCxnSpPr>
          <p:nvPr/>
        </p:nvCxnSpPr>
        <p:spPr>
          <a:xfrm>
            <a:off x="7967175" y="1898375"/>
            <a:ext cx="0" cy="1370029"/>
          </a:xfrm>
          <a:prstGeom prst="straightConnector1">
            <a:avLst/>
          </a:prstGeom>
          <a:ln w="5715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0C75811C-CF3A-4E96-A10F-4E5A5A9408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52756" y="4737287"/>
            <a:ext cx="670504" cy="67050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BE9FD91-D8A5-4A79-99FB-57CC8AB72E52}"/>
              </a:ext>
            </a:extLst>
          </p:cNvPr>
          <p:cNvSpPr/>
          <p:nvPr/>
        </p:nvSpPr>
        <p:spPr>
          <a:xfrm>
            <a:off x="8366032" y="4601817"/>
            <a:ext cx="1043952" cy="924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AA085E4-C184-4572-AD5C-69396415DD94}"/>
              </a:ext>
            </a:extLst>
          </p:cNvPr>
          <p:cNvGrpSpPr/>
          <p:nvPr/>
        </p:nvGrpSpPr>
        <p:grpSpPr>
          <a:xfrm>
            <a:off x="7758035" y="1181330"/>
            <a:ext cx="418280" cy="407504"/>
            <a:chOff x="8788134" y="2643809"/>
            <a:chExt cx="418280" cy="40750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08B5755-A40F-4214-951D-7E385983BE3A}"/>
                </a:ext>
              </a:extLst>
            </p:cNvPr>
            <p:cNvSpPr/>
            <p:nvPr/>
          </p:nvSpPr>
          <p:spPr>
            <a:xfrm>
              <a:off x="8788134" y="2643809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8F7EC9D5-18A1-4FD5-B467-4C72E9B93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73999" y="2734225"/>
              <a:ext cx="246550" cy="246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23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022E-16 L -3.75E-6 -0.637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6375 L -3.75E-6 -0.3591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91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2.5E-6 0.2902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35917 L -3.75E-6 1.68702E-1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08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29028 L -2.5E-6 0.6322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63222 L -2.5E-6 0.4066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ED84-564A-420F-A3B9-68DAF94E0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metaphorical cache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8A6C07-9C3A-4B85-8E8C-8499C123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F513A-4DC0-44BF-A885-157D4D0F0F3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869076"/>
            <a:ext cx="6213045" cy="4330323"/>
          </a:xfrm>
        </p:spPr>
        <p:txBody>
          <a:bodyPr/>
          <a:lstStyle/>
          <a:p>
            <a:r>
              <a:rPr lang="en-US" dirty="0"/>
              <a:t>The bookshelf is a cache.</a:t>
            </a:r>
          </a:p>
          <a:p>
            <a:pPr lvl="1"/>
            <a:r>
              <a:rPr lang="en-US" dirty="0"/>
              <a:t>It holds information that you might want later.</a:t>
            </a:r>
          </a:p>
          <a:p>
            <a:pPr lvl="1"/>
            <a:endParaRPr lang="en-US" dirty="0"/>
          </a:p>
          <a:p>
            <a:r>
              <a:rPr lang="en-US" dirty="0"/>
              <a:t>It is [much] smaller than a library, but faster to retrieve things.</a:t>
            </a:r>
          </a:p>
          <a:p>
            <a:endParaRPr lang="en-US" dirty="0"/>
          </a:p>
          <a:p>
            <a:r>
              <a:rPr lang="en-US" dirty="0"/>
              <a:t>However, it is small. Placing a new book on the shelf may require taking an old book off.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051FE9C-FA9E-404F-9D33-F84006D17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0682" y="1924771"/>
            <a:ext cx="2441675" cy="24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668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5D29A0AC-1504-4F46-8F91-F995B1DE1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0221" y="3528020"/>
            <a:ext cx="1049732" cy="104973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2A773-546F-4C21-B5CD-1FC7080F14B5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869076"/>
            <a:ext cx="6256908" cy="4330323"/>
          </a:xfrm>
        </p:spPr>
        <p:txBody>
          <a:bodyPr/>
          <a:lstStyle/>
          <a:p>
            <a:r>
              <a:rPr lang="en-US" dirty="0"/>
              <a:t>RAM is the library. It is far away and getting stuff from there is slow.</a:t>
            </a:r>
          </a:p>
          <a:p>
            <a:endParaRPr lang="en-US" dirty="0"/>
          </a:p>
          <a:p>
            <a:r>
              <a:rPr lang="en-US" dirty="0"/>
              <a:t>To better handle the performance gap between the CPU and memory we add a smaller, fast memory near the CPU.</a:t>
            </a:r>
          </a:p>
          <a:p>
            <a:endParaRPr lang="en-US" dirty="0"/>
          </a:p>
          <a:p>
            <a:r>
              <a:rPr lang="en-US" dirty="0"/>
              <a:t>This is the CPU cache.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B8DEF4F-6F7E-41C3-A47B-91C9FD3951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81614" y="1233218"/>
            <a:ext cx="2295048" cy="2295048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21107F-24D2-4131-97E9-1AD1030CA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Memory cache (CPU)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0C37E5-E994-4B7E-9EE4-1F644ED26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739E3DD-7D67-40DE-91CF-68D3F76099B3}"/>
              </a:ext>
            </a:extLst>
          </p:cNvPr>
          <p:cNvSpPr/>
          <p:nvPr/>
        </p:nvSpPr>
        <p:spPr>
          <a:xfrm>
            <a:off x="8050864" y="3330669"/>
            <a:ext cx="1410345" cy="1410345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1CDBE0D-D6A5-452D-B378-582A6B364A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215121">
            <a:off x="8274140" y="3553946"/>
            <a:ext cx="963796" cy="96379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3607AF8-A4AD-4A33-82C7-F9C3219F3907}"/>
              </a:ext>
            </a:extLst>
          </p:cNvPr>
          <p:cNvSpPr/>
          <p:nvPr/>
        </p:nvSpPr>
        <p:spPr>
          <a:xfrm>
            <a:off x="8029670" y="2440040"/>
            <a:ext cx="212866" cy="212866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188011-3E9E-481A-BBC9-D6DAA93A2893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8029670" y="2546473"/>
            <a:ext cx="18955" cy="1401640"/>
          </a:xfrm>
          <a:prstGeom prst="line">
            <a:avLst/>
          </a:prstGeom>
          <a:ln w="190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2D2A84-6979-447C-97D8-A8B889045A11}"/>
              </a:ext>
            </a:extLst>
          </p:cNvPr>
          <p:cNvCxnSpPr>
            <a:cxnSpLocks/>
            <a:stCxn id="8" idx="7"/>
          </p:cNvCxnSpPr>
          <p:nvPr/>
        </p:nvCxnSpPr>
        <p:spPr>
          <a:xfrm>
            <a:off x="8211362" y="2471214"/>
            <a:ext cx="908826" cy="953024"/>
          </a:xfrm>
          <a:prstGeom prst="line">
            <a:avLst/>
          </a:prstGeom>
          <a:ln w="190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9799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1379041-1CA3-4B64-8400-BEB1B136D813}"/>
              </a:ext>
            </a:extLst>
          </p:cNvPr>
          <p:cNvCxnSpPr>
            <a:cxnSpLocks/>
          </p:cNvCxnSpPr>
          <p:nvPr/>
        </p:nvCxnSpPr>
        <p:spPr>
          <a:xfrm>
            <a:off x="7967175" y="1898375"/>
            <a:ext cx="0" cy="1370029"/>
          </a:xfrm>
          <a:prstGeom prst="straightConnector1">
            <a:avLst/>
          </a:prstGeom>
          <a:ln w="5715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3FF1F515-2DD0-4575-A933-93D5AFC6E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15121">
            <a:off x="7485277" y="3291703"/>
            <a:ext cx="963796" cy="963794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480A24E8-17BA-415F-BA5D-35F4C334E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91923" y="1297293"/>
            <a:ext cx="1150504" cy="343695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CBFE2605-9BBF-402E-A647-451A5A4B6CCF}"/>
              </a:ext>
            </a:extLst>
          </p:cNvPr>
          <p:cNvGrpSpPr/>
          <p:nvPr/>
        </p:nvGrpSpPr>
        <p:grpSpPr>
          <a:xfrm>
            <a:off x="7758035" y="1262840"/>
            <a:ext cx="418280" cy="407504"/>
            <a:chOff x="7758035" y="324079"/>
            <a:chExt cx="418280" cy="40750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C103469-1EBD-4382-9A0C-04926854D663}"/>
                </a:ext>
              </a:extLst>
            </p:cNvPr>
            <p:cNvSpPr/>
            <p:nvPr/>
          </p:nvSpPr>
          <p:spPr>
            <a:xfrm>
              <a:off x="7758035" y="324079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 descr="A person looking at the camera&#10;&#10;Description automatically generated">
              <a:extLst>
                <a:ext uri="{FF2B5EF4-FFF2-40B4-BE49-F238E27FC236}">
                  <a16:creationId xmlns:a16="http://schemas.microsoft.com/office/drawing/2014/main" id="{2E7313EB-7AEA-47C0-BDBD-B3E24A2E0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1876" y="324081"/>
              <a:ext cx="332286" cy="407502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95E0C8B-7698-4E07-8A13-07DFFFA15547}"/>
              </a:ext>
            </a:extLst>
          </p:cNvPr>
          <p:cNvGrpSpPr/>
          <p:nvPr/>
        </p:nvGrpSpPr>
        <p:grpSpPr>
          <a:xfrm>
            <a:off x="7758035" y="1262840"/>
            <a:ext cx="418280" cy="407504"/>
            <a:chOff x="7758035" y="324079"/>
            <a:chExt cx="418280" cy="40750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2E36813-4811-489B-84C0-EA109FF6D908}"/>
                </a:ext>
              </a:extLst>
            </p:cNvPr>
            <p:cNvSpPr/>
            <p:nvPr/>
          </p:nvSpPr>
          <p:spPr>
            <a:xfrm>
              <a:off x="7758035" y="324079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47" descr="A person looking at the camera&#10;&#10;Description automatically generated">
              <a:extLst>
                <a:ext uri="{FF2B5EF4-FFF2-40B4-BE49-F238E27FC236}">
                  <a16:creationId xmlns:a16="http://schemas.microsoft.com/office/drawing/2014/main" id="{B3A2925B-4F92-45CA-B810-296AA302A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1876" y="324081"/>
              <a:ext cx="332286" cy="407502"/>
            </a:xfrm>
            <a:prstGeom prst="rect">
              <a:avLst/>
            </a:prstGeom>
          </p:spPr>
        </p:pic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059914B-925F-4FF7-843E-4FBC3B52B919}"/>
              </a:ext>
            </a:extLst>
          </p:cNvPr>
          <p:cNvCxnSpPr>
            <a:cxnSpLocks/>
          </p:cNvCxnSpPr>
          <p:nvPr/>
        </p:nvCxnSpPr>
        <p:spPr>
          <a:xfrm>
            <a:off x="7967175" y="4221646"/>
            <a:ext cx="0" cy="397979"/>
          </a:xfrm>
          <a:prstGeom prst="straightConnector1">
            <a:avLst/>
          </a:prstGeom>
          <a:ln w="5715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7DD4A559-75B3-435A-B3E7-FD1F157608DC}"/>
              </a:ext>
            </a:extLst>
          </p:cNvPr>
          <p:cNvSpPr/>
          <p:nvPr/>
        </p:nvSpPr>
        <p:spPr>
          <a:xfrm>
            <a:off x="7758035" y="4817135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95AD23-E91E-4D1B-AEA0-AB21E6C7D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964" y="20022"/>
            <a:ext cx="9852378" cy="567531"/>
          </a:xfrm>
        </p:spPr>
        <p:txBody>
          <a:bodyPr>
            <a:normAutofit fontScale="90000"/>
          </a:bodyPr>
          <a:lstStyle/>
          <a:p>
            <a:r>
              <a:rPr lang="en-US" dirty="0"/>
              <a:t>Data, the journey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27B896-0B05-4AC3-A6EE-D4C3F7264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755EE-40A6-4409-8B5D-2E688B0CA695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238126" y="742950"/>
            <a:ext cx="6093094" cy="5038725"/>
          </a:xfrm>
        </p:spPr>
        <p:txBody>
          <a:bodyPr>
            <a:normAutofit/>
          </a:bodyPr>
          <a:lstStyle/>
          <a:p>
            <a:r>
              <a:rPr lang="en-US" dirty="0"/>
              <a:t>When data is requested, the goal is to read a word into a CPU register.</a:t>
            </a:r>
          </a:p>
          <a:p>
            <a:pPr lvl="1"/>
            <a:endParaRPr lang="en-US" dirty="0"/>
          </a:p>
          <a:p>
            <a:r>
              <a:rPr lang="en-US" dirty="0"/>
              <a:t>The CPU first contacts the cache and asks if it has a copy.</a:t>
            </a:r>
          </a:p>
          <a:p>
            <a:pPr lvl="1"/>
            <a:r>
              <a:rPr lang="en-US" dirty="0"/>
              <a:t>If it does… that is a cache hit, and, well, that was easy. Just copy that value into the register.</a:t>
            </a:r>
          </a:p>
          <a:p>
            <a:pPr lvl="1"/>
            <a:endParaRPr lang="en-US" dirty="0"/>
          </a:p>
          <a:p>
            <a:r>
              <a:rPr lang="en-US" dirty="0"/>
              <a:t>If it does not, this is a cache miss.</a:t>
            </a:r>
          </a:p>
          <a:p>
            <a:pPr lvl="1"/>
            <a:r>
              <a:rPr lang="en-US" dirty="0"/>
              <a:t>It will then contact the next component in the memory hierarchy. (RAM)</a:t>
            </a:r>
          </a:p>
          <a:p>
            <a:pPr lvl="1"/>
            <a:endParaRPr lang="en-US" dirty="0"/>
          </a:p>
          <a:p>
            <a:r>
              <a:rPr lang="en-US" dirty="0"/>
              <a:t>Ram </a:t>
            </a:r>
            <a:r>
              <a:rPr lang="en-US" i="1" u="sng" dirty="0"/>
              <a:t>copies</a:t>
            </a:r>
            <a:r>
              <a:rPr lang="en-US" dirty="0"/>
              <a:t> the value to cache, and the cache </a:t>
            </a:r>
            <a:r>
              <a:rPr lang="en-US" i="1" u="sng" dirty="0"/>
              <a:t>copies</a:t>
            </a:r>
            <a:r>
              <a:rPr lang="en-US" dirty="0"/>
              <a:t> the value to the register.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4E56385-23E4-41B2-BDB0-2E86D10136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85485" y="4717542"/>
            <a:ext cx="763380" cy="76338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47E4F59-0190-418B-A635-AF00F3C749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05071" y="3928898"/>
            <a:ext cx="819848" cy="819848"/>
          </a:xfrm>
          <a:prstGeom prst="rect">
            <a:avLst/>
          </a:prstGeom>
          <a:effectLst/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E119ED-703F-484C-A138-8EE36CD15664}"/>
              </a:ext>
            </a:extLst>
          </p:cNvPr>
          <p:cNvCxnSpPr>
            <a:cxnSpLocks/>
          </p:cNvCxnSpPr>
          <p:nvPr/>
        </p:nvCxnSpPr>
        <p:spPr>
          <a:xfrm>
            <a:off x="8757162" y="3220277"/>
            <a:ext cx="520818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0B12BEC-01F7-42DF-875C-3BC81ABDEAC2}"/>
              </a:ext>
            </a:extLst>
          </p:cNvPr>
          <p:cNvCxnSpPr>
            <a:cxnSpLocks/>
          </p:cNvCxnSpPr>
          <p:nvPr/>
        </p:nvCxnSpPr>
        <p:spPr>
          <a:xfrm>
            <a:off x="8757162" y="5447057"/>
            <a:ext cx="520818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5085B61-4E57-45B3-B9FA-0BBED9AC4E74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9014995" y="3362325"/>
            <a:ext cx="0" cy="566573"/>
          </a:xfrm>
          <a:prstGeom prst="line">
            <a:avLst/>
          </a:prstGeom>
          <a:ln w="28575" cmpd="dbl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B5AB0D1-DA0F-4E6F-BBD9-D761D1F5DEC2}"/>
              </a:ext>
            </a:extLst>
          </p:cNvPr>
          <p:cNvCxnSpPr>
            <a:cxnSpLocks/>
          </p:cNvCxnSpPr>
          <p:nvPr/>
        </p:nvCxnSpPr>
        <p:spPr>
          <a:xfrm>
            <a:off x="9020958" y="4717542"/>
            <a:ext cx="0" cy="606933"/>
          </a:xfrm>
          <a:prstGeom prst="line">
            <a:avLst/>
          </a:prstGeom>
          <a:ln w="28575" cmpd="dbl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40B006F3-C1CC-4F14-9B94-A634C9ABBE8A}"/>
              </a:ext>
            </a:extLst>
          </p:cNvPr>
          <p:cNvSpPr/>
          <p:nvPr/>
        </p:nvSpPr>
        <p:spPr>
          <a:xfrm>
            <a:off x="6849133" y="5836685"/>
            <a:ext cx="2165862" cy="1463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A24A089-ED1F-4052-BA30-4AA41A75BA63}"/>
              </a:ext>
            </a:extLst>
          </p:cNvPr>
          <p:cNvGrpSpPr/>
          <p:nvPr/>
        </p:nvGrpSpPr>
        <p:grpSpPr>
          <a:xfrm>
            <a:off x="7758035" y="1257300"/>
            <a:ext cx="418280" cy="407504"/>
            <a:chOff x="7758035" y="324079"/>
            <a:chExt cx="418280" cy="40750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0C4E893-9082-4FD5-A17F-B4B2D1FFF339}"/>
                </a:ext>
              </a:extLst>
            </p:cNvPr>
            <p:cNvSpPr/>
            <p:nvPr/>
          </p:nvSpPr>
          <p:spPr>
            <a:xfrm>
              <a:off x="7758035" y="324079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A person looking at the camera&#10;&#10;Description automatically generated">
              <a:extLst>
                <a:ext uri="{FF2B5EF4-FFF2-40B4-BE49-F238E27FC236}">
                  <a16:creationId xmlns:a16="http://schemas.microsoft.com/office/drawing/2014/main" id="{F589ABAE-1E06-415E-B98B-9FA9DD549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1876" y="324081"/>
              <a:ext cx="332286" cy="40750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0D30E5-791E-47DC-BF57-A1FACC382B6E}"/>
              </a:ext>
            </a:extLst>
          </p:cNvPr>
          <p:cNvGrpSpPr/>
          <p:nvPr/>
        </p:nvGrpSpPr>
        <p:grpSpPr>
          <a:xfrm>
            <a:off x="7758035" y="1257300"/>
            <a:ext cx="418280" cy="407504"/>
            <a:chOff x="8788134" y="2643809"/>
            <a:chExt cx="418280" cy="40750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7E55A60-B9F3-478F-AE06-A3AC9DB49AE7}"/>
                </a:ext>
              </a:extLst>
            </p:cNvPr>
            <p:cNvSpPr/>
            <p:nvPr/>
          </p:nvSpPr>
          <p:spPr>
            <a:xfrm>
              <a:off x="8788134" y="2643809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004FB8CB-8F40-45F2-B2BC-49777B58D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873999" y="2734225"/>
              <a:ext cx="246550" cy="246550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CFC4514-9B12-4E19-82F2-8B67D8382A7C}"/>
              </a:ext>
            </a:extLst>
          </p:cNvPr>
          <p:cNvSpPr txBox="1"/>
          <p:nvPr/>
        </p:nvSpPr>
        <p:spPr>
          <a:xfrm>
            <a:off x="6873920" y="483622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9C28F6-D115-4541-A7B0-01EC1AC9F2C5}"/>
              </a:ext>
            </a:extLst>
          </p:cNvPr>
          <p:cNvSpPr txBox="1"/>
          <p:nvPr/>
        </p:nvSpPr>
        <p:spPr>
          <a:xfrm>
            <a:off x="6951514" y="71963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</a:t>
            </a:r>
            <a:r>
              <a:rPr lang="en-US" dirty="0">
                <a:latin typeface="Inconsolata" panose="020B0609030003000000" pitchFamily="49" charset="0"/>
              </a:rPr>
              <a:t>(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rbx</a:t>
            </a:r>
            <a:r>
              <a:rPr lang="en-US" dirty="0">
                <a:latin typeface="Inconsolata" panose="020B0609030003000000" pitchFamily="49" charset="0"/>
              </a:rPr>
              <a:t>),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361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2.5E-6 -0.2127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08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01703 -0.20944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" y="-1047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21277 L -2.5E-6 -0.6227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63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2.5E-6 0.4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19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2.5E-6 0.4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41 L -2.5E-6 0.6308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5" grpId="2" animBg="1"/>
      <p:bldP spid="35" grpId="3" animBg="1"/>
      <p:bldP spid="4" grpId="0" uiExpand="1" build="p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>
            <a:extLst>
              <a:ext uri="{FF2B5EF4-FFF2-40B4-BE49-F238E27FC236}">
                <a16:creationId xmlns:a16="http://schemas.microsoft.com/office/drawing/2014/main" id="{788D655F-272C-47F7-B321-0F92D217A9B3}"/>
              </a:ext>
            </a:extLst>
          </p:cNvPr>
          <p:cNvSpPr/>
          <p:nvPr/>
        </p:nvSpPr>
        <p:spPr>
          <a:xfrm>
            <a:off x="7758035" y="4817135"/>
            <a:ext cx="418280" cy="4075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4E17B8B-6B7C-4EC2-A2AA-58285153D401}"/>
              </a:ext>
            </a:extLst>
          </p:cNvPr>
          <p:cNvSpPr/>
          <p:nvPr/>
        </p:nvSpPr>
        <p:spPr>
          <a:xfrm>
            <a:off x="6698780" y="3255033"/>
            <a:ext cx="418280" cy="4075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8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301D6C6-AA51-41CA-B6E4-7EEE4659C8B8}"/>
              </a:ext>
            </a:extLst>
          </p:cNvPr>
          <p:cNvSpPr/>
          <p:nvPr/>
        </p:nvSpPr>
        <p:spPr>
          <a:xfrm>
            <a:off x="6697844" y="3255033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13E04BE-095F-4099-ACE5-1FD5D124F96C}"/>
              </a:ext>
            </a:extLst>
          </p:cNvPr>
          <p:cNvSpPr/>
          <p:nvPr/>
        </p:nvSpPr>
        <p:spPr>
          <a:xfrm>
            <a:off x="6697844" y="3255033"/>
            <a:ext cx="418280" cy="4075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1311B9-71B9-48C1-8C72-91A6C1882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Missing the mark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D635A8-5E66-47C3-BF84-E7FA4106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73DF0-3F88-4E7A-9358-BDACFD75C5F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869076"/>
            <a:ext cx="5929403" cy="4330323"/>
          </a:xfrm>
        </p:spPr>
        <p:txBody>
          <a:bodyPr>
            <a:normAutofit/>
          </a:bodyPr>
          <a:lstStyle/>
          <a:p>
            <a:r>
              <a:rPr lang="en-US" dirty="0"/>
              <a:t>When the CPU requests memory in an empty cache, the data obviously won’t be available locally.</a:t>
            </a:r>
          </a:p>
          <a:p>
            <a:endParaRPr lang="en-US" dirty="0"/>
          </a:p>
          <a:p>
            <a:r>
              <a:rPr lang="en-US" dirty="0"/>
              <a:t>This is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compulsory miss</a:t>
            </a:r>
            <a:r>
              <a:rPr lang="en-US" dirty="0"/>
              <a:t>, a “miss” due to the first access of a block of data.</a:t>
            </a:r>
          </a:p>
          <a:p>
            <a:pPr lvl="1"/>
            <a:r>
              <a:rPr lang="en-US" dirty="0"/>
              <a:t>Also known as a “cold miss.”</a:t>
            </a:r>
          </a:p>
          <a:p>
            <a:endParaRPr lang="en-US" dirty="0"/>
          </a:p>
          <a:p>
            <a:r>
              <a:rPr lang="en-US" dirty="0"/>
              <a:t>These are, as they suggest, completely unavoidable.</a:t>
            </a:r>
          </a:p>
          <a:p>
            <a:pPr lvl="1"/>
            <a:r>
              <a:rPr lang="en-US" dirty="0"/>
              <a:t>They always incur the high penalty associated with a memory read.</a:t>
            </a:r>
          </a:p>
          <a:p>
            <a:pPr marL="342900" lvl="1" indent="0">
              <a:buNone/>
            </a:pP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33DB18F-7846-4305-86E8-017C4986DE1A}"/>
              </a:ext>
            </a:extLst>
          </p:cNvPr>
          <p:cNvCxnSpPr>
            <a:cxnSpLocks/>
          </p:cNvCxnSpPr>
          <p:nvPr/>
        </p:nvCxnSpPr>
        <p:spPr>
          <a:xfrm>
            <a:off x="7967175" y="2724150"/>
            <a:ext cx="0" cy="410904"/>
          </a:xfrm>
          <a:prstGeom prst="straightConnector1">
            <a:avLst/>
          </a:prstGeom>
          <a:ln w="5715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832680DC-AC02-48EF-B869-CC658C24E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58724" y="825611"/>
            <a:ext cx="784392" cy="234325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018498B-380D-4F6B-83AC-5B6EBC991BD3}"/>
              </a:ext>
            </a:extLst>
          </p:cNvPr>
          <p:cNvCxnSpPr>
            <a:cxnSpLocks/>
          </p:cNvCxnSpPr>
          <p:nvPr/>
        </p:nvCxnSpPr>
        <p:spPr>
          <a:xfrm>
            <a:off x="7967175" y="4269271"/>
            <a:ext cx="0" cy="397979"/>
          </a:xfrm>
          <a:prstGeom prst="straightConnector1">
            <a:avLst/>
          </a:prstGeom>
          <a:ln w="5715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5AF8744C-B8FA-48AC-815E-593C514BB4CB}"/>
              </a:ext>
            </a:extLst>
          </p:cNvPr>
          <p:cNvSpPr/>
          <p:nvPr/>
        </p:nvSpPr>
        <p:spPr>
          <a:xfrm>
            <a:off x="7758035" y="4817135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?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42A5AA4-986B-4460-9717-6D95B1C65646}"/>
              </a:ext>
            </a:extLst>
          </p:cNvPr>
          <p:cNvSpPr/>
          <p:nvPr/>
        </p:nvSpPr>
        <p:spPr>
          <a:xfrm>
            <a:off x="6697844" y="124577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268E8B-4652-458F-B285-A709762C89D2}"/>
              </a:ext>
            </a:extLst>
          </p:cNvPr>
          <p:cNvSpPr txBox="1"/>
          <p:nvPr/>
        </p:nvSpPr>
        <p:spPr>
          <a:xfrm>
            <a:off x="6873920" y="483622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D1805FF-851B-432A-84E1-1C2E6C85F779}"/>
              </a:ext>
            </a:extLst>
          </p:cNvPr>
          <p:cNvSpPr/>
          <p:nvPr/>
        </p:nvSpPr>
        <p:spPr>
          <a:xfrm>
            <a:off x="7230149" y="124577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6109F3E-22EF-4D87-AF5E-F730DB148462}"/>
              </a:ext>
            </a:extLst>
          </p:cNvPr>
          <p:cNvSpPr/>
          <p:nvPr/>
        </p:nvSpPr>
        <p:spPr>
          <a:xfrm>
            <a:off x="7758035" y="124577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7B4E083-D882-451C-9F13-2B8CF99CCD2A}"/>
              </a:ext>
            </a:extLst>
          </p:cNvPr>
          <p:cNvSpPr/>
          <p:nvPr/>
        </p:nvSpPr>
        <p:spPr>
          <a:xfrm>
            <a:off x="8285921" y="124577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1F2CD75-C52D-45D5-9345-9E65BE90AF89}"/>
              </a:ext>
            </a:extLst>
          </p:cNvPr>
          <p:cNvSpPr/>
          <p:nvPr/>
        </p:nvSpPr>
        <p:spPr>
          <a:xfrm>
            <a:off x="8813807" y="124577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4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93D4C5E-3358-410D-A981-A417E846C913}"/>
              </a:ext>
            </a:extLst>
          </p:cNvPr>
          <p:cNvSpPr/>
          <p:nvPr/>
        </p:nvSpPr>
        <p:spPr>
          <a:xfrm>
            <a:off x="6697844" y="17310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5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8DD7AB5-5D46-424F-AF88-6B5E19A5D05C}"/>
              </a:ext>
            </a:extLst>
          </p:cNvPr>
          <p:cNvSpPr/>
          <p:nvPr/>
        </p:nvSpPr>
        <p:spPr>
          <a:xfrm>
            <a:off x="7230149" y="17310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6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BA27E79-7C19-4FBD-91A7-52EACD08F112}"/>
              </a:ext>
            </a:extLst>
          </p:cNvPr>
          <p:cNvSpPr/>
          <p:nvPr/>
        </p:nvSpPr>
        <p:spPr>
          <a:xfrm>
            <a:off x="7758035" y="17310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7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6F5956C-42B6-4EDF-AF16-9BE85AD1CE72}"/>
              </a:ext>
            </a:extLst>
          </p:cNvPr>
          <p:cNvSpPr/>
          <p:nvPr/>
        </p:nvSpPr>
        <p:spPr>
          <a:xfrm>
            <a:off x="8285921" y="17310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8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53E9A00-5484-4E5D-81A4-EB01AD5F63B2}"/>
              </a:ext>
            </a:extLst>
          </p:cNvPr>
          <p:cNvSpPr/>
          <p:nvPr/>
        </p:nvSpPr>
        <p:spPr>
          <a:xfrm>
            <a:off x="8813807" y="17310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9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AA70EC0-DFCA-4901-9C56-22980FB8CE1A}"/>
              </a:ext>
            </a:extLst>
          </p:cNvPr>
          <p:cNvSpPr/>
          <p:nvPr/>
        </p:nvSpPr>
        <p:spPr>
          <a:xfrm>
            <a:off x="6697844" y="221632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8BC31CC-DC67-4156-8462-15AA10077C77}"/>
              </a:ext>
            </a:extLst>
          </p:cNvPr>
          <p:cNvSpPr/>
          <p:nvPr/>
        </p:nvSpPr>
        <p:spPr>
          <a:xfrm>
            <a:off x="7230149" y="221632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67BDA2E-A88A-4C52-A6B7-BC88612E2D24}"/>
              </a:ext>
            </a:extLst>
          </p:cNvPr>
          <p:cNvSpPr/>
          <p:nvPr/>
        </p:nvSpPr>
        <p:spPr>
          <a:xfrm>
            <a:off x="7758035" y="221632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91C7BD8-015E-47F4-AEAB-0BB131AACF4F}"/>
              </a:ext>
            </a:extLst>
          </p:cNvPr>
          <p:cNvSpPr/>
          <p:nvPr/>
        </p:nvSpPr>
        <p:spPr>
          <a:xfrm>
            <a:off x="8285921" y="221632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BBD7C9A-63E3-40FF-B12F-8E09E5F4157D}"/>
              </a:ext>
            </a:extLst>
          </p:cNvPr>
          <p:cNvSpPr/>
          <p:nvPr/>
        </p:nvSpPr>
        <p:spPr>
          <a:xfrm>
            <a:off x="8813807" y="221632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344D48F-DDB1-414B-9467-5F442CCDC6C7}"/>
              </a:ext>
            </a:extLst>
          </p:cNvPr>
          <p:cNvSpPr/>
          <p:nvPr/>
        </p:nvSpPr>
        <p:spPr>
          <a:xfrm>
            <a:off x="7230149" y="3255033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1CE751D-81D7-4544-840F-5322CC6C2093}"/>
              </a:ext>
            </a:extLst>
          </p:cNvPr>
          <p:cNvSpPr/>
          <p:nvPr/>
        </p:nvSpPr>
        <p:spPr>
          <a:xfrm>
            <a:off x="7758035" y="3255033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4C98E31-CB14-44FC-894E-2A2597D0320B}"/>
              </a:ext>
            </a:extLst>
          </p:cNvPr>
          <p:cNvSpPr/>
          <p:nvPr/>
        </p:nvSpPr>
        <p:spPr>
          <a:xfrm>
            <a:off x="8285921" y="3255033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2C85C05-51E6-4B1E-99CB-F7EF9DEE3175}"/>
              </a:ext>
            </a:extLst>
          </p:cNvPr>
          <p:cNvSpPr/>
          <p:nvPr/>
        </p:nvSpPr>
        <p:spPr>
          <a:xfrm>
            <a:off x="8813807" y="3255033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21BDDF8-940B-4F8A-AA64-9A5DACF913CB}"/>
              </a:ext>
            </a:extLst>
          </p:cNvPr>
          <p:cNvSpPr txBox="1"/>
          <p:nvPr/>
        </p:nvSpPr>
        <p:spPr>
          <a:xfrm>
            <a:off x="7009220" y="5263420"/>
            <a:ext cx="1915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</a:t>
            </a:r>
            <a:r>
              <a:rPr lang="en-US" dirty="0">
                <a:latin typeface="Inconsolata" panose="020B0609030003000000" pitchFamily="49" charset="0"/>
              </a:rPr>
              <a:t>(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0x8</a:t>
            </a:r>
            <a:r>
              <a:rPr lang="en-US" dirty="0">
                <a:latin typeface="Inconsolata" panose="020B0609030003000000" pitchFamily="49" charset="0"/>
              </a:rPr>
              <a:t>),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1A50569-941B-4B84-A023-11C0D1C9415C}"/>
              </a:ext>
            </a:extLst>
          </p:cNvPr>
          <p:cNvSpPr/>
          <p:nvPr/>
        </p:nvSpPr>
        <p:spPr>
          <a:xfrm>
            <a:off x="8285921" y="1731648"/>
            <a:ext cx="418280" cy="4075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8</a:t>
            </a:r>
          </a:p>
        </p:txBody>
      </p:sp>
      <p:pic>
        <p:nvPicPr>
          <p:cNvPr id="56" name="Graphic 55">
            <a:extLst>
              <a:ext uri="{FF2B5EF4-FFF2-40B4-BE49-F238E27FC236}">
                <a16:creationId xmlns:a16="http://schemas.microsoft.com/office/drawing/2014/main" id="{EE2FEDB3-F4F0-4870-A80C-8F7D116AF5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215121">
            <a:off x="7110439" y="3718270"/>
            <a:ext cx="526934" cy="52693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B0459EDC-D1F9-4A55-80E6-1563D171C3A0}"/>
              </a:ext>
            </a:extLst>
          </p:cNvPr>
          <p:cNvSpPr txBox="1"/>
          <p:nvPr/>
        </p:nvSpPr>
        <p:spPr>
          <a:xfrm>
            <a:off x="7692652" y="377463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CPU Cache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B50B164-218E-4496-9D80-038179C7438A}"/>
              </a:ext>
            </a:extLst>
          </p:cNvPr>
          <p:cNvSpPr txBox="1"/>
          <p:nvPr/>
        </p:nvSpPr>
        <p:spPr>
          <a:xfrm>
            <a:off x="8076421" y="73857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RAM</a:t>
            </a:r>
          </a:p>
        </p:txBody>
      </p:sp>
    </p:spTree>
    <p:extLst>
      <p:ext uri="{BB962C8B-B14F-4D97-AF65-F5344CB8AC3E}">
        <p14:creationId xmlns:p14="http://schemas.microsoft.com/office/powerpoint/2010/main" val="23248622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4" grpId="0" animBg="1"/>
      <p:bldP spid="54" grpId="1" animBg="1"/>
      <p:bldP spid="4" grpId="0" uiExpand="1" build="p"/>
      <p:bldP spid="15" grpId="0" animBg="1"/>
      <p:bldP spid="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28F8E8EC-50F9-433E-9E94-5F1BEE98BF01}"/>
              </a:ext>
            </a:extLst>
          </p:cNvPr>
          <p:cNvSpPr/>
          <p:nvPr/>
        </p:nvSpPr>
        <p:spPr>
          <a:xfrm>
            <a:off x="6694597" y="325387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8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88D655F-272C-47F7-B321-0F92D217A9B3}"/>
              </a:ext>
            </a:extLst>
          </p:cNvPr>
          <p:cNvSpPr/>
          <p:nvPr/>
        </p:nvSpPr>
        <p:spPr>
          <a:xfrm>
            <a:off x="7758035" y="4817135"/>
            <a:ext cx="418280" cy="4075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4E17B8B-6B7C-4EC2-A2AA-58285153D401}"/>
              </a:ext>
            </a:extLst>
          </p:cNvPr>
          <p:cNvSpPr/>
          <p:nvPr/>
        </p:nvSpPr>
        <p:spPr>
          <a:xfrm>
            <a:off x="6698780" y="3255033"/>
            <a:ext cx="418280" cy="4075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1311B9-71B9-48C1-8C72-91A6C1882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Hitting the target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D635A8-5E66-47C3-BF84-E7FA4106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73DF0-3F88-4E7A-9358-BDACFD75C5F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869076"/>
            <a:ext cx="5929403" cy="4588749"/>
          </a:xfrm>
        </p:spPr>
        <p:txBody>
          <a:bodyPr>
            <a:normAutofit/>
          </a:bodyPr>
          <a:lstStyle/>
          <a:p>
            <a:r>
              <a:rPr lang="en-US" dirty="0"/>
              <a:t>When the CPU requests memory that happens to already be in the cache, the data is read locally (quickly).</a:t>
            </a:r>
          </a:p>
          <a:p>
            <a:endParaRPr lang="en-US" dirty="0"/>
          </a:p>
          <a:p>
            <a:r>
              <a:rPr lang="en-US" dirty="0"/>
              <a:t>This is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cache hit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Your best-case scenario.</a:t>
            </a:r>
          </a:p>
          <a:p>
            <a:pPr lvl="1"/>
            <a:endParaRPr lang="en-US" dirty="0"/>
          </a:p>
          <a:p>
            <a:r>
              <a:rPr lang="en-US" dirty="0"/>
              <a:t>These avoid having to communicate at all with memory.</a:t>
            </a:r>
          </a:p>
          <a:p>
            <a:pPr lvl="1"/>
            <a:r>
              <a:rPr lang="en-US" dirty="0"/>
              <a:t>No penalty taken for reading/writing to memory.</a:t>
            </a:r>
          </a:p>
          <a:p>
            <a:pPr lvl="1"/>
            <a:r>
              <a:rPr lang="en-US" dirty="0"/>
              <a:t>Very cheap in terms of time.</a:t>
            </a:r>
          </a:p>
          <a:p>
            <a:pPr marL="342900" lvl="1" indent="0">
              <a:buNone/>
            </a:pP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33DB18F-7846-4305-86E8-017C4986DE1A}"/>
              </a:ext>
            </a:extLst>
          </p:cNvPr>
          <p:cNvCxnSpPr>
            <a:cxnSpLocks/>
          </p:cNvCxnSpPr>
          <p:nvPr/>
        </p:nvCxnSpPr>
        <p:spPr>
          <a:xfrm>
            <a:off x="7967175" y="2724150"/>
            <a:ext cx="0" cy="410904"/>
          </a:xfrm>
          <a:prstGeom prst="straightConnector1">
            <a:avLst/>
          </a:prstGeom>
          <a:ln w="5715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018498B-380D-4F6B-83AC-5B6EBC991BD3}"/>
              </a:ext>
            </a:extLst>
          </p:cNvPr>
          <p:cNvCxnSpPr>
            <a:cxnSpLocks/>
          </p:cNvCxnSpPr>
          <p:nvPr/>
        </p:nvCxnSpPr>
        <p:spPr>
          <a:xfrm>
            <a:off x="7967175" y="4269271"/>
            <a:ext cx="0" cy="397979"/>
          </a:xfrm>
          <a:prstGeom prst="straightConnector1">
            <a:avLst/>
          </a:prstGeom>
          <a:ln w="5715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5AF8744C-B8FA-48AC-815E-593C514BB4CB}"/>
              </a:ext>
            </a:extLst>
          </p:cNvPr>
          <p:cNvSpPr/>
          <p:nvPr/>
        </p:nvSpPr>
        <p:spPr>
          <a:xfrm>
            <a:off x="7758035" y="4817135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?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42A5AA4-986B-4460-9717-6D95B1C65646}"/>
              </a:ext>
            </a:extLst>
          </p:cNvPr>
          <p:cNvSpPr/>
          <p:nvPr/>
        </p:nvSpPr>
        <p:spPr>
          <a:xfrm>
            <a:off x="6697844" y="124577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268E8B-4652-458F-B285-A709762C89D2}"/>
              </a:ext>
            </a:extLst>
          </p:cNvPr>
          <p:cNvSpPr txBox="1"/>
          <p:nvPr/>
        </p:nvSpPr>
        <p:spPr>
          <a:xfrm>
            <a:off x="6873920" y="483622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D1805FF-851B-432A-84E1-1C2E6C85F779}"/>
              </a:ext>
            </a:extLst>
          </p:cNvPr>
          <p:cNvSpPr/>
          <p:nvPr/>
        </p:nvSpPr>
        <p:spPr>
          <a:xfrm>
            <a:off x="7230149" y="124577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6109F3E-22EF-4D87-AF5E-F730DB148462}"/>
              </a:ext>
            </a:extLst>
          </p:cNvPr>
          <p:cNvSpPr/>
          <p:nvPr/>
        </p:nvSpPr>
        <p:spPr>
          <a:xfrm>
            <a:off x="7758035" y="124577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7B4E083-D882-451C-9F13-2B8CF99CCD2A}"/>
              </a:ext>
            </a:extLst>
          </p:cNvPr>
          <p:cNvSpPr/>
          <p:nvPr/>
        </p:nvSpPr>
        <p:spPr>
          <a:xfrm>
            <a:off x="8285921" y="124577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1F2CD75-C52D-45D5-9345-9E65BE90AF89}"/>
              </a:ext>
            </a:extLst>
          </p:cNvPr>
          <p:cNvSpPr/>
          <p:nvPr/>
        </p:nvSpPr>
        <p:spPr>
          <a:xfrm>
            <a:off x="8813807" y="124577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4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93D4C5E-3358-410D-A981-A417E846C913}"/>
              </a:ext>
            </a:extLst>
          </p:cNvPr>
          <p:cNvSpPr/>
          <p:nvPr/>
        </p:nvSpPr>
        <p:spPr>
          <a:xfrm>
            <a:off x="6697844" y="17310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5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8DD7AB5-5D46-424F-AF88-6B5E19A5D05C}"/>
              </a:ext>
            </a:extLst>
          </p:cNvPr>
          <p:cNvSpPr/>
          <p:nvPr/>
        </p:nvSpPr>
        <p:spPr>
          <a:xfrm>
            <a:off x="7230149" y="17310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6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BA27E79-7C19-4FBD-91A7-52EACD08F112}"/>
              </a:ext>
            </a:extLst>
          </p:cNvPr>
          <p:cNvSpPr/>
          <p:nvPr/>
        </p:nvSpPr>
        <p:spPr>
          <a:xfrm>
            <a:off x="7758035" y="17310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7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6F5956C-42B6-4EDF-AF16-9BE85AD1CE72}"/>
              </a:ext>
            </a:extLst>
          </p:cNvPr>
          <p:cNvSpPr/>
          <p:nvPr/>
        </p:nvSpPr>
        <p:spPr>
          <a:xfrm>
            <a:off x="8285921" y="17310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8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53E9A00-5484-4E5D-81A4-EB01AD5F63B2}"/>
              </a:ext>
            </a:extLst>
          </p:cNvPr>
          <p:cNvSpPr/>
          <p:nvPr/>
        </p:nvSpPr>
        <p:spPr>
          <a:xfrm>
            <a:off x="8813807" y="17310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9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AA70EC0-DFCA-4901-9C56-22980FB8CE1A}"/>
              </a:ext>
            </a:extLst>
          </p:cNvPr>
          <p:cNvSpPr/>
          <p:nvPr/>
        </p:nvSpPr>
        <p:spPr>
          <a:xfrm>
            <a:off x="6697844" y="221632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8BC31CC-DC67-4156-8462-15AA10077C77}"/>
              </a:ext>
            </a:extLst>
          </p:cNvPr>
          <p:cNvSpPr/>
          <p:nvPr/>
        </p:nvSpPr>
        <p:spPr>
          <a:xfrm>
            <a:off x="7230149" y="221632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67BDA2E-A88A-4C52-A6B7-BC88612E2D24}"/>
              </a:ext>
            </a:extLst>
          </p:cNvPr>
          <p:cNvSpPr/>
          <p:nvPr/>
        </p:nvSpPr>
        <p:spPr>
          <a:xfrm>
            <a:off x="7758035" y="221632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91C7BD8-015E-47F4-AEAB-0BB131AACF4F}"/>
              </a:ext>
            </a:extLst>
          </p:cNvPr>
          <p:cNvSpPr/>
          <p:nvPr/>
        </p:nvSpPr>
        <p:spPr>
          <a:xfrm>
            <a:off x="8285921" y="221632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BBD7C9A-63E3-40FF-B12F-8E09E5F4157D}"/>
              </a:ext>
            </a:extLst>
          </p:cNvPr>
          <p:cNvSpPr/>
          <p:nvPr/>
        </p:nvSpPr>
        <p:spPr>
          <a:xfrm>
            <a:off x="8813807" y="221632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344D48F-DDB1-414B-9467-5F442CCDC6C7}"/>
              </a:ext>
            </a:extLst>
          </p:cNvPr>
          <p:cNvSpPr/>
          <p:nvPr/>
        </p:nvSpPr>
        <p:spPr>
          <a:xfrm>
            <a:off x="7230149" y="3255033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1CE751D-81D7-4544-840F-5322CC6C2093}"/>
              </a:ext>
            </a:extLst>
          </p:cNvPr>
          <p:cNvSpPr/>
          <p:nvPr/>
        </p:nvSpPr>
        <p:spPr>
          <a:xfrm>
            <a:off x="7758035" y="3255033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4C98E31-CB14-44FC-894E-2A2597D0320B}"/>
              </a:ext>
            </a:extLst>
          </p:cNvPr>
          <p:cNvSpPr/>
          <p:nvPr/>
        </p:nvSpPr>
        <p:spPr>
          <a:xfrm>
            <a:off x="8285921" y="3255033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2C85C05-51E6-4B1E-99CB-F7EF9DEE3175}"/>
              </a:ext>
            </a:extLst>
          </p:cNvPr>
          <p:cNvSpPr/>
          <p:nvPr/>
        </p:nvSpPr>
        <p:spPr>
          <a:xfrm>
            <a:off x="8813807" y="3255033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21BDDF8-940B-4F8A-AA64-9A5DACF913CB}"/>
              </a:ext>
            </a:extLst>
          </p:cNvPr>
          <p:cNvSpPr txBox="1"/>
          <p:nvPr/>
        </p:nvSpPr>
        <p:spPr>
          <a:xfrm>
            <a:off x="7009220" y="5263420"/>
            <a:ext cx="1915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</a:t>
            </a:r>
            <a:r>
              <a:rPr lang="en-US" dirty="0">
                <a:latin typeface="Inconsolata" panose="020B0609030003000000" pitchFamily="49" charset="0"/>
              </a:rPr>
              <a:t>(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0x8</a:t>
            </a:r>
            <a:r>
              <a:rPr lang="en-US" dirty="0">
                <a:latin typeface="Inconsolata" panose="020B0609030003000000" pitchFamily="49" charset="0"/>
              </a:rPr>
              <a:t>),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59C908CC-A178-4030-9571-003499311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15121">
            <a:off x="7110439" y="3718270"/>
            <a:ext cx="526934" cy="526932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D0A28047-5B78-4BD8-BD14-DFC835944ADF}"/>
              </a:ext>
            </a:extLst>
          </p:cNvPr>
          <p:cNvSpPr txBox="1"/>
          <p:nvPr/>
        </p:nvSpPr>
        <p:spPr>
          <a:xfrm>
            <a:off x="7692652" y="377463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CPU Cache</a:t>
            </a:r>
          </a:p>
        </p:txBody>
      </p:sp>
      <p:pic>
        <p:nvPicPr>
          <p:cNvPr id="57" name="Graphic 56">
            <a:extLst>
              <a:ext uri="{FF2B5EF4-FFF2-40B4-BE49-F238E27FC236}">
                <a16:creationId xmlns:a16="http://schemas.microsoft.com/office/drawing/2014/main" id="{15EF4CC3-C1F2-4064-8810-24C6861DBD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58724" y="825611"/>
            <a:ext cx="784392" cy="234325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B3969328-5293-4755-8118-2E8F0BC9F056}"/>
              </a:ext>
            </a:extLst>
          </p:cNvPr>
          <p:cNvSpPr txBox="1"/>
          <p:nvPr/>
        </p:nvSpPr>
        <p:spPr>
          <a:xfrm>
            <a:off x="8076421" y="73857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RAM</a:t>
            </a:r>
          </a:p>
        </p:txBody>
      </p:sp>
    </p:spTree>
    <p:extLst>
      <p:ext uri="{BB962C8B-B14F-4D97-AF65-F5344CB8AC3E}">
        <p14:creationId xmlns:p14="http://schemas.microsoft.com/office/powerpoint/2010/main" val="242711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4" grpId="0" uiExpand="1" build="p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A4A5AAB5-2327-4AFB-809F-44E5C460179A}"/>
              </a:ext>
            </a:extLst>
          </p:cNvPr>
          <p:cNvSpPr/>
          <p:nvPr/>
        </p:nvSpPr>
        <p:spPr>
          <a:xfrm>
            <a:off x="6692738" y="3253733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2C85C05-51E6-4B1E-99CB-F7EF9DEE3175}"/>
              </a:ext>
            </a:extLst>
          </p:cNvPr>
          <p:cNvSpPr/>
          <p:nvPr/>
        </p:nvSpPr>
        <p:spPr>
          <a:xfrm>
            <a:off x="8813807" y="3255033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344D48F-DDB1-414B-9467-5F442CCDC6C7}"/>
              </a:ext>
            </a:extLst>
          </p:cNvPr>
          <p:cNvSpPr/>
          <p:nvPr/>
        </p:nvSpPr>
        <p:spPr>
          <a:xfrm>
            <a:off x="7230149" y="3255033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1CE751D-81D7-4544-840F-5322CC6C2093}"/>
              </a:ext>
            </a:extLst>
          </p:cNvPr>
          <p:cNvSpPr/>
          <p:nvPr/>
        </p:nvSpPr>
        <p:spPr>
          <a:xfrm>
            <a:off x="7758035" y="3255033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4C98E31-CB14-44FC-894E-2A2597D0320B}"/>
              </a:ext>
            </a:extLst>
          </p:cNvPr>
          <p:cNvSpPr/>
          <p:nvPr/>
        </p:nvSpPr>
        <p:spPr>
          <a:xfrm>
            <a:off x="8285921" y="3255033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7" name="!!8">
            <a:extLst>
              <a:ext uri="{FF2B5EF4-FFF2-40B4-BE49-F238E27FC236}">
                <a16:creationId xmlns:a16="http://schemas.microsoft.com/office/drawing/2014/main" id="{93FE406D-8D34-453C-92B8-399127C096CC}"/>
              </a:ext>
            </a:extLst>
          </p:cNvPr>
          <p:cNvSpPr/>
          <p:nvPr/>
        </p:nvSpPr>
        <p:spPr>
          <a:xfrm>
            <a:off x="8813807" y="3253733"/>
            <a:ext cx="418280" cy="4075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8</a:t>
            </a:r>
          </a:p>
        </p:txBody>
      </p:sp>
      <p:sp>
        <p:nvSpPr>
          <p:cNvPr id="54" name="!!e">
            <a:extLst>
              <a:ext uri="{FF2B5EF4-FFF2-40B4-BE49-F238E27FC236}">
                <a16:creationId xmlns:a16="http://schemas.microsoft.com/office/drawing/2014/main" id="{2B8772ED-2BA2-47FC-A779-6572B6B1C446}"/>
              </a:ext>
            </a:extLst>
          </p:cNvPr>
          <p:cNvSpPr/>
          <p:nvPr/>
        </p:nvSpPr>
        <p:spPr>
          <a:xfrm>
            <a:off x="8813807" y="325611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8F8E8EC-50F9-433E-9E94-5F1BEE98BF01}"/>
              </a:ext>
            </a:extLst>
          </p:cNvPr>
          <p:cNvSpPr/>
          <p:nvPr/>
        </p:nvSpPr>
        <p:spPr>
          <a:xfrm>
            <a:off x="6694597" y="325387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4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210FA97-726B-41AD-A0D8-D2EB51763A53}"/>
              </a:ext>
            </a:extLst>
          </p:cNvPr>
          <p:cNvSpPr/>
          <p:nvPr/>
        </p:nvSpPr>
        <p:spPr>
          <a:xfrm>
            <a:off x="7230149" y="3255461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47A5C23-A4C7-43A8-B419-A4D9806959B4}"/>
              </a:ext>
            </a:extLst>
          </p:cNvPr>
          <p:cNvSpPr/>
          <p:nvPr/>
        </p:nvSpPr>
        <p:spPr>
          <a:xfrm>
            <a:off x="7758035" y="3255461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5BB9884-B590-47B3-9F4E-9443CC3FA552}"/>
              </a:ext>
            </a:extLst>
          </p:cNvPr>
          <p:cNvSpPr/>
          <p:nvPr/>
        </p:nvSpPr>
        <p:spPr>
          <a:xfrm>
            <a:off x="8285921" y="3255461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88D655F-272C-47F7-B321-0F92D217A9B3}"/>
              </a:ext>
            </a:extLst>
          </p:cNvPr>
          <p:cNvSpPr/>
          <p:nvPr/>
        </p:nvSpPr>
        <p:spPr>
          <a:xfrm>
            <a:off x="7758035" y="4817135"/>
            <a:ext cx="418280" cy="4075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1311B9-71B9-48C1-8C72-91A6C1882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cache half full…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D635A8-5E66-47C3-BF84-E7FA4106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73DF0-3F88-4E7A-9358-BDACFD75C5F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847725"/>
            <a:ext cx="5929403" cy="4804077"/>
          </a:xfrm>
        </p:spPr>
        <p:txBody>
          <a:bodyPr>
            <a:normAutofit/>
          </a:bodyPr>
          <a:lstStyle/>
          <a:p>
            <a:r>
              <a:rPr lang="en-US" dirty="0"/>
              <a:t>As the CPU requests memory, the cache will fill to satisfy each compulsory miss.</a:t>
            </a:r>
          </a:p>
          <a:p>
            <a:pPr lvl="1"/>
            <a:endParaRPr lang="en-US" dirty="0"/>
          </a:p>
          <a:p>
            <a:r>
              <a:rPr lang="en-US" dirty="0"/>
              <a:t>When it fills up completely, it will have no further room for the next miss.</a:t>
            </a:r>
          </a:p>
          <a:p>
            <a:pPr lvl="1"/>
            <a:endParaRPr lang="en-US" dirty="0"/>
          </a:p>
          <a:p>
            <a:r>
              <a:rPr lang="en-US" dirty="0"/>
              <a:t>On a miss, it requests the data from memory.</a:t>
            </a:r>
          </a:p>
          <a:p>
            <a:pPr lvl="1"/>
            <a:r>
              <a:rPr lang="en-US" dirty="0"/>
              <a:t>Yet, where does it go?? We must remove one.</a:t>
            </a:r>
          </a:p>
          <a:p>
            <a:pPr lvl="1"/>
            <a:endParaRPr lang="en-US" dirty="0"/>
          </a:p>
          <a:p>
            <a:r>
              <a:rPr lang="en-US" dirty="0"/>
              <a:t>This is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capacity miss</a:t>
            </a:r>
            <a:r>
              <a:rPr lang="en-US" dirty="0"/>
              <a:t>. The memory requirements of the program are larger than the cache.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33DB18F-7846-4305-86E8-017C4986DE1A}"/>
              </a:ext>
            </a:extLst>
          </p:cNvPr>
          <p:cNvCxnSpPr>
            <a:cxnSpLocks/>
          </p:cNvCxnSpPr>
          <p:nvPr/>
        </p:nvCxnSpPr>
        <p:spPr>
          <a:xfrm>
            <a:off x="7967175" y="2724150"/>
            <a:ext cx="0" cy="410904"/>
          </a:xfrm>
          <a:prstGeom prst="straightConnector1">
            <a:avLst/>
          </a:prstGeom>
          <a:ln w="5715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018498B-380D-4F6B-83AC-5B6EBC991BD3}"/>
              </a:ext>
            </a:extLst>
          </p:cNvPr>
          <p:cNvCxnSpPr>
            <a:cxnSpLocks/>
          </p:cNvCxnSpPr>
          <p:nvPr/>
        </p:nvCxnSpPr>
        <p:spPr>
          <a:xfrm>
            <a:off x="7967175" y="4269271"/>
            <a:ext cx="0" cy="397979"/>
          </a:xfrm>
          <a:prstGeom prst="straightConnector1">
            <a:avLst/>
          </a:prstGeom>
          <a:ln w="5715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5AF8744C-B8FA-48AC-815E-593C514BB4CB}"/>
              </a:ext>
            </a:extLst>
          </p:cNvPr>
          <p:cNvSpPr/>
          <p:nvPr/>
        </p:nvSpPr>
        <p:spPr>
          <a:xfrm>
            <a:off x="7758035" y="4817135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?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42A5AA4-986B-4460-9717-6D95B1C65646}"/>
              </a:ext>
            </a:extLst>
          </p:cNvPr>
          <p:cNvSpPr/>
          <p:nvPr/>
        </p:nvSpPr>
        <p:spPr>
          <a:xfrm>
            <a:off x="6697844" y="124577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268E8B-4652-458F-B285-A709762C89D2}"/>
              </a:ext>
            </a:extLst>
          </p:cNvPr>
          <p:cNvSpPr txBox="1"/>
          <p:nvPr/>
        </p:nvSpPr>
        <p:spPr>
          <a:xfrm>
            <a:off x="6873920" y="483622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D1805FF-851B-432A-84E1-1C2E6C85F779}"/>
              </a:ext>
            </a:extLst>
          </p:cNvPr>
          <p:cNvSpPr/>
          <p:nvPr/>
        </p:nvSpPr>
        <p:spPr>
          <a:xfrm>
            <a:off x="7230149" y="124577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6109F3E-22EF-4D87-AF5E-F730DB148462}"/>
              </a:ext>
            </a:extLst>
          </p:cNvPr>
          <p:cNvSpPr/>
          <p:nvPr/>
        </p:nvSpPr>
        <p:spPr>
          <a:xfrm>
            <a:off x="7758035" y="124577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7B4E083-D882-451C-9F13-2B8CF99CCD2A}"/>
              </a:ext>
            </a:extLst>
          </p:cNvPr>
          <p:cNvSpPr/>
          <p:nvPr/>
        </p:nvSpPr>
        <p:spPr>
          <a:xfrm>
            <a:off x="8285921" y="124577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1F2CD75-C52D-45D5-9345-9E65BE90AF89}"/>
              </a:ext>
            </a:extLst>
          </p:cNvPr>
          <p:cNvSpPr/>
          <p:nvPr/>
        </p:nvSpPr>
        <p:spPr>
          <a:xfrm>
            <a:off x="8813807" y="124577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4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93D4C5E-3358-410D-A981-A417E846C913}"/>
              </a:ext>
            </a:extLst>
          </p:cNvPr>
          <p:cNvSpPr/>
          <p:nvPr/>
        </p:nvSpPr>
        <p:spPr>
          <a:xfrm>
            <a:off x="6697844" y="17310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5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8DD7AB5-5D46-424F-AF88-6B5E19A5D05C}"/>
              </a:ext>
            </a:extLst>
          </p:cNvPr>
          <p:cNvSpPr/>
          <p:nvPr/>
        </p:nvSpPr>
        <p:spPr>
          <a:xfrm>
            <a:off x="7230149" y="17310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6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BA27E79-7C19-4FBD-91A7-52EACD08F112}"/>
              </a:ext>
            </a:extLst>
          </p:cNvPr>
          <p:cNvSpPr/>
          <p:nvPr/>
        </p:nvSpPr>
        <p:spPr>
          <a:xfrm>
            <a:off x="7758035" y="17310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7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6F5956C-42B6-4EDF-AF16-9BE85AD1CE72}"/>
              </a:ext>
            </a:extLst>
          </p:cNvPr>
          <p:cNvSpPr/>
          <p:nvPr/>
        </p:nvSpPr>
        <p:spPr>
          <a:xfrm>
            <a:off x="8285921" y="17310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8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53E9A00-5484-4E5D-81A4-EB01AD5F63B2}"/>
              </a:ext>
            </a:extLst>
          </p:cNvPr>
          <p:cNvSpPr/>
          <p:nvPr/>
        </p:nvSpPr>
        <p:spPr>
          <a:xfrm>
            <a:off x="8813807" y="17310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9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AA70EC0-DFCA-4901-9C56-22980FB8CE1A}"/>
              </a:ext>
            </a:extLst>
          </p:cNvPr>
          <p:cNvSpPr/>
          <p:nvPr/>
        </p:nvSpPr>
        <p:spPr>
          <a:xfrm>
            <a:off x="6697844" y="221632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8BC31CC-DC67-4156-8462-15AA10077C77}"/>
              </a:ext>
            </a:extLst>
          </p:cNvPr>
          <p:cNvSpPr/>
          <p:nvPr/>
        </p:nvSpPr>
        <p:spPr>
          <a:xfrm>
            <a:off x="7230149" y="221632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67BDA2E-A88A-4C52-A6B7-BC88612E2D24}"/>
              </a:ext>
            </a:extLst>
          </p:cNvPr>
          <p:cNvSpPr/>
          <p:nvPr/>
        </p:nvSpPr>
        <p:spPr>
          <a:xfrm>
            <a:off x="7758035" y="221632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91C7BD8-015E-47F4-AEAB-0BB131AACF4F}"/>
              </a:ext>
            </a:extLst>
          </p:cNvPr>
          <p:cNvSpPr/>
          <p:nvPr/>
        </p:nvSpPr>
        <p:spPr>
          <a:xfrm>
            <a:off x="8285921" y="221632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BBD7C9A-63E3-40FF-B12F-8E09E5F4157D}"/>
              </a:ext>
            </a:extLst>
          </p:cNvPr>
          <p:cNvSpPr/>
          <p:nvPr/>
        </p:nvSpPr>
        <p:spPr>
          <a:xfrm>
            <a:off x="8813807" y="221632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21BDDF8-940B-4F8A-AA64-9A5DACF913CB}"/>
              </a:ext>
            </a:extLst>
          </p:cNvPr>
          <p:cNvSpPr txBox="1"/>
          <p:nvPr/>
        </p:nvSpPr>
        <p:spPr>
          <a:xfrm>
            <a:off x="7009220" y="5263420"/>
            <a:ext cx="1915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</a:t>
            </a:r>
            <a:r>
              <a:rPr lang="en-US" dirty="0">
                <a:latin typeface="Inconsolata" panose="020B0609030003000000" pitchFamily="49" charset="0"/>
              </a:rPr>
              <a:t>(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0x8</a:t>
            </a:r>
            <a:r>
              <a:rPr lang="en-US" dirty="0">
                <a:latin typeface="Inconsolata" panose="020B0609030003000000" pitchFamily="49" charset="0"/>
              </a:rPr>
              <a:t>),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</p:txBody>
      </p:sp>
      <p:sp>
        <p:nvSpPr>
          <p:cNvPr id="56" name="!!mem8">
            <a:extLst>
              <a:ext uri="{FF2B5EF4-FFF2-40B4-BE49-F238E27FC236}">
                <a16:creationId xmlns:a16="http://schemas.microsoft.com/office/drawing/2014/main" id="{6DF53133-5ACC-4E17-814D-8E503DF6339E}"/>
              </a:ext>
            </a:extLst>
          </p:cNvPr>
          <p:cNvSpPr/>
          <p:nvPr/>
        </p:nvSpPr>
        <p:spPr>
          <a:xfrm>
            <a:off x="8285921" y="1731648"/>
            <a:ext cx="418280" cy="4075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8</a:t>
            </a:r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0729AA21-4757-49CC-98A1-413368CB8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15121">
            <a:off x="7110439" y="3718270"/>
            <a:ext cx="526934" cy="526932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B703E180-1BE8-411C-84D1-031EA9A2DF20}"/>
              </a:ext>
            </a:extLst>
          </p:cNvPr>
          <p:cNvSpPr txBox="1"/>
          <p:nvPr/>
        </p:nvSpPr>
        <p:spPr>
          <a:xfrm>
            <a:off x="7692652" y="377463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CPU Cache</a:t>
            </a:r>
          </a:p>
        </p:txBody>
      </p:sp>
      <p:pic>
        <p:nvPicPr>
          <p:cNvPr id="62" name="!!dram">
            <a:extLst>
              <a:ext uri="{FF2B5EF4-FFF2-40B4-BE49-F238E27FC236}">
                <a16:creationId xmlns:a16="http://schemas.microsoft.com/office/drawing/2014/main" id="{9478BF91-EB30-4125-8DC2-72D03D9C1B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58724" y="825611"/>
            <a:ext cx="784392" cy="23432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080630EB-F9BB-4136-BC77-5A16D2F95832}"/>
              </a:ext>
            </a:extLst>
          </p:cNvPr>
          <p:cNvSpPr txBox="1"/>
          <p:nvPr/>
        </p:nvSpPr>
        <p:spPr>
          <a:xfrm>
            <a:off x="8076421" y="73857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RAM</a:t>
            </a:r>
          </a:p>
        </p:txBody>
      </p:sp>
    </p:spTree>
    <p:extLst>
      <p:ext uri="{BB962C8B-B14F-4D97-AF65-F5344CB8AC3E}">
        <p14:creationId xmlns:p14="http://schemas.microsoft.com/office/powerpoint/2010/main" val="134234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49" grpId="0" animBg="1"/>
      <p:bldP spid="46" grpId="0" animBg="1"/>
      <p:bldP spid="47" grpId="0" animBg="1"/>
      <p:bldP spid="48" grpId="0" animBg="1"/>
      <p:bldP spid="57" grpId="0" animBg="1"/>
      <p:bldP spid="54" grpId="0" animBg="1"/>
      <p:bldP spid="54" grpId="1" animBg="1"/>
      <p:bldP spid="44" grpId="0" animBg="1"/>
      <p:bldP spid="45" grpId="0" animBg="1"/>
      <p:bldP spid="50" grpId="0" animBg="1"/>
      <p:bldP spid="53" grpId="0" animBg="1"/>
      <p:bldP spid="4" grpId="0" uiExpand="1" build="p"/>
      <p:bldP spid="15" grpId="0" animBg="1"/>
      <p:bldP spid="37" grpId="0" animBg="1"/>
      <p:bldP spid="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!!8">
            <a:extLst>
              <a:ext uri="{FF2B5EF4-FFF2-40B4-BE49-F238E27FC236}">
                <a16:creationId xmlns:a16="http://schemas.microsoft.com/office/drawing/2014/main" id="{2B8772ED-2BA2-47FC-A779-6572B6B1C446}"/>
              </a:ext>
            </a:extLst>
          </p:cNvPr>
          <p:cNvSpPr/>
          <p:nvPr/>
        </p:nvSpPr>
        <p:spPr>
          <a:xfrm>
            <a:off x="8813807" y="3417386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8</a:t>
            </a:r>
          </a:p>
        </p:txBody>
      </p:sp>
      <p:sp>
        <p:nvSpPr>
          <p:cNvPr id="44" name="!!cache0">
            <a:extLst>
              <a:ext uri="{FF2B5EF4-FFF2-40B4-BE49-F238E27FC236}">
                <a16:creationId xmlns:a16="http://schemas.microsoft.com/office/drawing/2014/main" id="{28F8E8EC-50F9-433E-9E94-5F1BEE98BF01}"/>
              </a:ext>
            </a:extLst>
          </p:cNvPr>
          <p:cNvSpPr/>
          <p:nvPr/>
        </p:nvSpPr>
        <p:spPr>
          <a:xfrm>
            <a:off x="6694597" y="341580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4</a:t>
            </a:r>
          </a:p>
        </p:txBody>
      </p:sp>
      <p:sp>
        <p:nvSpPr>
          <p:cNvPr id="45" name="!!cache1">
            <a:extLst>
              <a:ext uri="{FF2B5EF4-FFF2-40B4-BE49-F238E27FC236}">
                <a16:creationId xmlns:a16="http://schemas.microsoft.com/office/drawing/2014/main" id="{D210FA97-726B-41AD-A0D8-D2EB51763A53}"/>
              </a:ext>
            </a:extLst>
          </p:cNvPr>
          <p:cNvSpPr/>
          <p:nvPr/>
        </p:nvSpPr>
        <p:spPr>
          <a:xfrm>
            <a:off x="7230149" y="3417386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6</a:t>
            </a:r>
          </a:p>
        </p:txBody>
      </p:sp>
      <p:sp>
        <p:nvSpPr>
          <p:cNvPr id="50" name="!!cache2">
            <a:extLst>
              <a:ext uri="{FF2B5EF4-FFF2-40B4-BE49-F238E27FC236}">
                <a16:creationId xmlns:a16="http://schemas.microsoft.com/office/drawing/2014/main" id="{847A5C23-A4C7-43A8-B419-A4D9806959B4}"/>
              </a:ext>
            </a:extLst>
          </p:cNvPr>
          <p:cNvSpPr/>
          <p:nvPr/>
        </p:nvSpPr>
        <p:spPr>
          <a:xfrm>
            <a:off x="7758035" y="3417386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</a:t>
            </a:r>
          </a:p>
        </p:txBody>
      </p:sp>
      <p:sp>
        <p:nvSpPr>
          <p:cNvPr id="53" name="!!cache3">
            <a:extLst>
              <a:ext uri="{FF2B5EF4-FFF2-40B4-BE49-F238E27FC236}">
                <a16:creationId xmlns:a16="http://schemas.microsoft.com/office/drawing/2014/main" id="{45BB9884-B590-47B3-9F4E-9443CC3FA552}"/>
              </a:ext>
            </a:extLst>
          </p:cNvPr>
          <p:cNvSpPr/>
          <p:nvPr/>
        </p:nvSpPr>
        <p:spPr>
          <a:xfrm>
            <a:off x="8285921" y="3417386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88D655F-272C-47F7-B321-0F92D217A9B3}"/>
              </a:ext>
            </a:extLst>
          </p:cNvPr>
          <p:cNvSpPr/>
          <p:nvPr/>
        </p:nvSpPr>
        <p:spPr>
          <a:xfrm>
            <a:off x="7758035" y="4979060"/>
            <a:ext cx="418280" cy="40750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1311B9-71B9-48C1-8C72-91A6C1882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Looking closer…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D635A8-5E66-47C3-BF84-E7FA4106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73DF0-3F88-4E7A-9358-BDACFD75C5F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847725"/>
            <a:ext cx="5929403" cy="4804077"/>
          </a:xfrm>
        </p:spPr>
        <p:txBody>
          <a:bodyPr>
            <a:normAutofit/>
          </a:bodyPr>
          <a:lstStyle/>
          <a:p>
            <a:r>
              <a:rPr lang="en-US" dirty="0"/>
              <a:t>It is difficult to know what block of data to omit from this cache on such a miss.</a:t>
            </a:r>
          </a:p>
          <a:p>
            <a:pPr lvl="1"/>
            <a:r>
              <a:rPr lang="en-US" dirty="0"/>
              <a:t>However we can exploit the common locality patterns of programs to improve our cache.</a:t>
            </a:r>
          </a:p>
          <a:p>
            <a:pPr lvl="1"/>
            <a:endParaRPr lang="en-US" dirty="0"/>
          </a:p>
          <a:p>
            <a:r>
              <a:rPr lang="en-US" dirty="0"/>
              <a:t>There is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temporal locality</a:t>
            </a:r>
            <a:r>
              <a:rPr lang="en-US" dirty="0"/>
              <a:t>: accessed data is likely to be used again in near future.</a:t>
            </a:r>
          </a:p>
          <a:p>
            <a:pPr lvl="1"/>
            <a:r>
              <a:rPr lang="en-US" dirty="0"/>
              <a:t>This is what caches generally capture.</a:t>
            </a:r>
          </a:p>
          <a:p>
            <a:pPr lvl="1"/>
            <a:endParaRPr lang="en-US" dirty="0"/>
          </a:p>
          <a:p>
            <a:r>
              <a:rPr lang="en-US" dirty="0"/>
              <a:t>However,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spatial locality</a:t>
            </a:r>
            <a:r>
              <a:rPr lang="en-US" dirty="0"/>
              <a:t> is also likely: data is often grouped together.</a:t>
            </a:r>
          </a:p>
          <a:p>
            <a:pPr lvl="1"/>
            <a:r>
              <a:rPr lang="en-US" dirty="0"/>
              <a:t>When we access a struct field, we will often access another which is nearby in memory.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33DB18F-7846-4305-86E8-017C4986DE1A}"/>
              </a:ext>
            </a:extLst>
          </p:cNvPr>
          <p:cNvCxnSpPr>
            <a:cxnSpLocks/>
          </p:cNvCxnSpPr>
          <p:nvPr/>
        </p:nvCxnSpPr>
        <p:spPr>
          <a:xfrm>
            <a:off x="7967175" y="2886075"/>
            <a:ext cx="0" cy="410904"/>
          </a:xfrm>
          <a:prstGeom prst="straightConnector1">
            <a:avLst/>
          </a:prstGeom>
          <a:ln w="5715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A2AA7280-C5A9-4317-907B-3F1C1349C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15121">
            <a:off x="7110439" y="3870670"/>
            <a:ext cx="526934" cy="52693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018498B-380D-4F6B-83AC-5B6EBC991BD3}"/>
              </a:ext>
            </a:extLst>
          </p:cNvPr>
          <p:cNvCxnSpPr>
            <a:cxnSpLocks/>
          </p:cNvCxnSpPr>
          <p:nvPr/>
        </p:nvCxnSpPr>
        <p:spPr>
          <a:xfrm>
            <a:off x="7967175" y="4431196"/>
            <a:ext cx="0" cy="397979"/>
          </a:xfrm>
          <a:prstGeom prst="straightConnector1">
            <a:avLst/>
          </a:prstGeom>
          <a:ln w="5715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742A5AA4-986B-4460-9717-6D95B1C65646}"/>
              </a:ext>
            </a:extLst>
          </p:cNvPr>
          <p:cNvSpPr/>
          <p:nvPr/>
        </p:nvSpPr>
        <p:spPr>
          <a:xfrm>
            <a:off x="6697844" y="140769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268E8B-4652-458F-B285-A709762C89D2}"/>
              </a:ext>
            </a:extLst>
          </p:cNvPr>
          <p:cNvSpPr txBox="1"/>
          <p:nvPr/>
        </p:nvSpPr>
        <p:spPr>
          <a:xfrm>
            <a:off x="6873920" y="499814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D1805FF-851B-432A-84E1-1C2E6C85F779}"/>
              </a:ext>
            </a:extLst>
          </p:cNvPr>
          <p:cNvSpPr/>
          <p:nvPr/>
        </p:nvSpPr>
        <p:spPr>
          <a:xfrm>
            <a:off x="7230149" y="140769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6109F3E-22EF-4D87-AF5E-F730DB148462}"/>
              </a:ext>
            </a:extLst>
          </p:cNvPr>
          <p:cNvSpPr/>
          <p:nvPr/>
        </p:nvSpPr>
        <p:spPr>
          <a:xfrm>
            <a:off x="7758035" y="140769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7B4E083-D882-451C-9F13-2B8CF99CCD2A}"/>
              </a:ext>
            </a:extLst>
          </p:cNvPr>
          <p:cNvSpPr/>
          <p:nvPr/>
        </p:nvSpPr>
        <p:spPr>
          <a:xfrm>
            <a:off x="8285921" y="140769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1F2CD75-C52D-45D5-9345-9E65BE90AF89}"/>
              </a:ext>
            </a:extLst>
          </p:cNvPr>
          <p:cNvSpPr/>
          <p:nvPr/>
        </p:nvSpPr>
        <p:spPr>
          <a:xfrm>
            <a:off x="8813807" y="140769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4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93D4C5E-3358-410D-A981-A417E846C913}"/>
              </a:ext>
            </a:extLst>
          </p:cNvPr>
          <p:cNvSpPr/>
          <p:nvPr/>
        </p:nvSpPr>
        <p:spPr>
          <a:xfrm>
            <a:off x="6697844" y="189297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5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8DD7AB5-5D46-424F-AF88-6B5E19A5D05C}"/>
              </a:ext>
            </a:extLst>
          </p:cNvPr>
          <p:cNvSpPr/>
          <p:nvPr/>
        </p:nvSpPr>
        <p:spPr>
          <a:xfrm>
            <a:off x="7230149" y="189297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6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BA27E79-7C19-4FBD-91A7-52EACD08F112}"/>
              </a:ext>
            </a:extLst>
          </p:cNvPr>
          <p:cNvSpPr/>
          <p:nvPr/>
        </p:nvSpPr>
        <p:spPr>
          <a:xfrm>
            <a:off x="7758035" y="189297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7</a:t>
            </a:r>
          </a:p>
        </p:txBody>
      </p:sp>
      <p:sp>
        <p:nvSpPr>
          <p:cNvPr id="37" name="!!mem8">
            <a:extLst>
              <a:ext uri="{FF2B5EF4-FFF2-40B4-BE49-F238E27FC236}">
                <a16:creationId xmlns:a16="http://schemas.microsoft.com/office/drawing/2014/main" id="{36F5956C-42B6-4EDF-AF16-9BE85AD1CE72}"/>
              </a:ext>
            </a:extLst>
          </p:cNvPr>
          <p:cNvSpPr/>
          <p:nvPr/>
        </p:nvSpPr>
        <p:spPr>
          <a:xfrm>
            <a:off x="8285921" y="189297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8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53E9A00-5484-4E5D-81A4-EB01AD5F63B2}"/>
              </a:ext>
            </a:extLst>
          </p:cNvPr>
          <p:cNvSpPr/>
          <p:nvPr/>
        </p:nvSpPr>
        <p:spPr>
          <a:xfrm>
            <a:off x="8813807" y="189297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9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AA70EC0-DFCA-4901-9C56-22980FB8CE1A}"/>
              </a:ext>
            </a:extLst>
          </p:cNvPr>
          <p:cNvSpPr/>
          <p:nvPr/>
        </p:nvSpPr>
        <p:spPr>
          <a:xfrm>
            <a:off x="6697844" y="23782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8BC31CC-DC67-4156-8462-15AA10077C77}"/>
              </a:ext>
            </a:extLst>
          </p:cNvPr>
          <p:cNvSpPr/>
          <p:nvPr/>
        </p:nvSpPr>
        <p:spPr>
          <a:xfrm>
            <a:off x="7230149" y="23782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67BDA2E-A88A-4C52-A6B7-BC88612E2D24}"/>
              </a:ext>
            </a:extLst>
          </p:cNvPr>
          <p:cNvSpPr/>
          <p:nvPr/>
        </p:nvSpPr>
        <p:spPr>
          <a:xfrm>
            <a:off x="7758035" y="23782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91C7BD8-015E-47F4-AEAB-0BB131AACF4F}"/>
              </a:ext>
            </a:extLst>
          </p:cNvPr>
          <p:cNvSpPr/>
          <p:nvPr/>
        </p:nvSpPr>
        <p:spPr>
          <a:xfrm>
            <a:off x="8285921" y="23782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BBD7C9A-63E3-40FF-B12F-8E09E5F4157D}"/>
              </a:ext>
            </a:extLst>
          </p:cNvPr>
          <p:cNvSpPr/>
          <p:nvPr/>
        </p:nvSpPr>
        <p:spPr>
          <a:xfrm>
            <a:off x="8813807" y="23782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B71B4E-01ED-4C99-9FA8-FED9087ED4E7}"/>
              </a:ext>
            </a:extLst>
          </p:cNvPr>
          <p:cNvSpPr txBox="1"/>
          <p:nvPr/>
        </p:nvSpPr>
        <p:spPr>
          <a:xfrm>
            <a:off x="7692652" y="392703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CPU Cache</a:t>
            </a:r>
          </a:p>
        </p:txBody>
      </p:sp>
      <p:pic>
        <p:nvPicPr>
          <p:cNvPr id="52" name="!!dram">
            <a:extLst>
              <a:ext uri="{FF2B5EF4-FFF2-40B4-BE49-F238E27FC236}">
                <a16:creationId xmlns:a16="http://schemas.microsoft.com/office/drawing/2014/main" id="{6F5C6321-6B55-4ACD-8167-D130F71DB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58724" y="997061"/>
            <a:ext cx="784392" cy="234325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024E1A02-4323-4435-95E0-2C4A0FC10CA5}"/>
              </a:ext>
            </a:extLst>
          </p:cNvPr>
          <p:cNvSpPr txBox="1"/>
          <p:nvPr/>
        </p:nvSpPr>
        <p:spPr>
          <a:xfrm>
            <a:off x="8076421" y="91002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RAM</a:t>
            </a:r>
          </a:p>
        </p:txBody>
      </p:sp>
    </p:spTree>
    <p:extLst>
      <p:ext uri="{BB962C8B-B14F-4D97-AF65-F5344CB8AC3E}">
        <p14:creationId xmlns:p14="http://schemas.microsoft.com/office/powerpoint/2010/main" val="36969176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!!8">
            <a:extLst>
              <a:ext uri="{FF2B5EF4-FFF2-40B4-BE49-F238E27FC236}">
                <a16:creationId xmlns:a16="http://schemas.microsoft.com/office/drawing/2014/main" id="{2B8772ED-2BA2-47FC-A779-6572B6B1C446}"/>
              </a:ext>
            </a:extLst>
          </p:cNvPr>
          <p:cNvSpPr/>
          <p:nvPr/>
        </p:nvSpPr>
        <p:spPr>
          <a:xfrm>
            <a:off x="8813807" y="3484061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4" name="!!cache0">
            <a:extLst>
              <a:ext uri="{FF2B5EF4-FFF2-40B4-BE49-F238E27FC236}">
                <a16:creationId xmlns:a16="http://schemas.microsoft.com/office/drawing/2014/main" id="{28F8E8EC-50F9-433E-9E94-5F1BEE98BF01}"/>
              </a:ext>
            </a:extLst>
          </p:cNvPr>
          <p:cNvSpPr/>
          <p:nvPr/>
        </p:nvSpPr>
        <p:spPr>
          <a:xfrm>
            <a:off x="6694597" y="348247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5" name="!!cache1">
            <a:extLst>
              <a:ext uri="{FF2B5EF4-FFF2-40B4-BE49-F238E27FC236}">
                <a16:creationId xmlns:a16="http://schemas.microsoft.com/office/drawing/2014/main" id="{D210FA97-726B-41AD-A0D8-D2EB51763A53}"/>
              </a:ext>
            </a:extLst>
          </p:cNvPr>
          <p:cNvSpPr/>
          <p:nvPr/>
        </p:nvSpPr>
        <p:spPr>
          <a:xfrm>
            <a:off x="7230149" y="3484061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0" name="!!cache2">
            <a:extLst>
              <a:ext uri="{FF2B5EF4-FFF2-40B4-BE49-F238E27FC236}">
                <a16:creationId xmlns:a16="http://schemas.microsoft.com/office/drawing/2014/main" id="{847A5C23-A4C7-43A8-B419-A4D9806959B4}"/>
              </a:ext>
            </a:extLst>
          </p:cNvPr>
          <p:cNvSpPr/>
          <p:nvPr/>
        </p:nvSpPr>
        <p:spPr>
          <a:xfrm>
            <a:off x="7758035" y="3484061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3" name="!!cache3">
            <a:extLst>
              <a:ext uri="{FF2B5EF4-FFF2-40B4-BE49-F238E27FC236}">
                <a16:creationId xmlns:a16="http://schemas.microsoft.com/office/drawing/2014/main" id="{45BB9884-B590-47B3-9F4E-9443CC3FA552}"/>
              </a:ext>
            </a:extLst>
          </p:cNvPr>
          <p:cNvSpPr/>
          <p:nvPr/>
        </p:nvSpPr>
        <p:spPr>
          <a:xfrm>
            <a:off x="8285921" y="3484061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88D655F-272C-47F7-B321-0F92D217A9B3}"/>
              </a:ext>
            </a:extLst>
          </p:cNvPr>
          <p:cNvSpPr/>
          <p:nvPr/>
        </p:nvSpPr>
        <p:spPr>
          <a:xfrm>
            <a:off x="7758035" y="5045735"/>
            <a:ext cx="418280" cy="40750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1311B9-71B9-48C1-8C72-91A6C1882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Exploring space…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D635A8-5E66-47C3-BF84-E7FA4106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73DF0-3F88-4E7A-9358-BDACFD75C5F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847725"/>
            <a:ext cx="6008049" cy="4804077"/>
          </a:xfrm>
        </p:spPr>
        <p:txBody>
          <a:bodyPr>
            <a:normAutofit/>
          </a:bodyPr>
          <a:lstStyle/>
          <a:p>
            <a:r>
              <a:rPr lang="en-US" dirty="0"/>
              <a:t>We would like to keep data that is adjacent in memory in the cache, together, at the same time.</a:t>
            </a:r>
          </a:p>
          <a:p>
            <a:endParaRPr lang="en-US" dirty="0"/>
          </a:p>
          <a:p>
            <a:r>
              <a:rPr lang="en-US" dirty="0"/>
              <a:t>To do this, we “hash” the address. This is used to determine the cache slot.</a:t>
            </a:r>
          </a:p>
          <a:p>
            <a:pPr lvl="1"/>
            <a:r>
              <a:rPr lang="en-US" dirty="0"/>
              <a:t>Just a fancy way to say: we divide the address by the cache size and use the remainder.</a:t>
            </a:r>
          </a:p>
          <a:p>
            <a:pPr lvl="1"/>
            <a:endParaRPr lang="en-US" dirty="0"/>
          </a:p>
          <a:p>
            <a:r>
              <a:rPr lang="en-US" dirty="0"/>
              <a:t>Every 0</a:t>
            </a:r>
            <a:r>
              <a:rPr lang="en-US" baseline="30000" dirty="0"/>
              <a:t>th</a:t>
            </a:r>
            <a:r>
              <a:rPr lang="en-US" dirty="0"/>
              <a:t> block, 1</a:t>
            </a:r>
            <a:r>
              <a:rPr lang="en-US" baseline="30000" dirty="0"/>
              <a:t>st</a:t>
            </a:r>
            <a:r>
              <a:rPr lang="en-US" dirty="0"/>
              <a:t> block, 2</a:t>
            </a:r>
            <a:r>
              <a:rPr lang="en-US" baseline="30000" dirty="0"/>
              <a:t>nd</a:t>
            </a:r>
            <a:r>
              <a:rPr lang="en-US" dirty="0"/>
              <a:t> block, etc.</a:t>
            </a:r>
          </a:p>
          <a:p>
            <a:r>
              <a:rPr lang="en-US" dirty="0"/>
              <a:t>The 5</a:t>
            </a:r>
            <a:r>
              <a:rPr lang="en-US" baseline="30000" dirty="0"/>
              <a:t>th</a:t>
            </a:r>
            <a:r>
              <a:rPr lang="en-US" dirty="0"/>
              <a:t> block (in this example) goes to the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0</a:t>
            </a:r>
            <a:r>
              <a:rPr lang="en-US" dirty="0"/>
              <a:t> slot, the 6</a:t>
            </a:r>
            <a:r>
              <a:rPr lang="en-US" baseline="30000" dirty="0"/>
              <a:t>th</a:t>
            </a:r>
            <a:r>
              <a:rPr lang="en-US" dirty="0"/>
              <a:t> goes to the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1</a:t>
            </a:r>
            <a:r>
              <a:rPr lang="en-US" dirty="0"/>
              <a:t> slot, and so on.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33DB18F-7846-4305-86E8-017C4986DE1A}"/>
              </a:ext>
            </a:extLst>
          </p:cNvPr>
          <p:cNvCxnSpPr>
            <a:cxnSpLocks/>
          </p:cNvCxnSpPr>
          <p:nvPr/>
        </p:nvCxnSpPr>
        <p:spPr>
          <a:xfrm>
            <a:off x="7967175" y="2733675"/>
            <a:ext cx="0" cy="410904"/>
          </a:xfrm>
          <a:prstGeom prst="straightConnector1">
            <a:avLst/>
          </a:prstGeom>
          <a:ln w="5715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A2AA7280-C5A9-4317-907B-3F1C1349C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15121">
            <a:off x="7110439" y="3937345"/>
            <a:ext cx="526934" cy="52693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018498B-380D-4F6B-83AC-5B6EBC991BD3}"/>
              </a:ext>
            </a:extLst>
          </p:cNvPr>
          <p:cNvCxnSpPr>
            <a:cxnSpLocks/>
          </p:cNvCxnSpPr>
          <p:nvPr/>
        </p:nvCxnSpPr>
        <p:spPr>
          <a:xfrm>
            <a:off x="7967175" y="4497871"/>
            <a:ext cx="0" cy="397979"/>
          </a:xfrm>
          <a:prstGeom prst="straightConnector1">
            <a:avLst/>
          </a:prstGeom>
          <a:ln w="5715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742A5AA4-986B-4460-9717-6D95B1C65646}"/>
              </a:ext>
            </a:extLst>
          </p:cNvPr>
          <p:cNvSpPr/>
          <p:nvPr/>
        </p:nvSpPr>
        <p:spPr>
          <a:xfrm>
            <a:off x="6697844" y="125529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268E8B-4652-458F-B285-A709762C89D2}"/>
              </a:ext>
            </a:extLst>
          </p:cNvPr>
          <p:cNvSpPr txBox="1"/>
          <p:nvPr/>
        </p:nvSpPr>
        <p:spPr>
          <a:xfrm>
            <a:off x="6873920" y="506482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D1805FF-851B-432A-84E1-1C2E6C85F779}"/>
              </a:ext>
            </a:extLst>
          </p:cNvPr>
          <p:cNvSpPr/>
          <p:nvPr/>
        </p:nvSpPr>
        <p:spPr>
          <a:xfrm>
            <a:off x="7230149" y="125529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6109F3E-22EF-4D87-AF5E-F730DB148462}"/>
              </a:ext>
            </a:extLst>
          </p:cNvPr>
          <p:cNvSpPr/>
          <p:nvPr/>
        </p:nvSpPr>
        <p:spPr>
          <a:xfrm>
            <a:off x="7758035" y="125529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7B4E083-D882-451C-9F13-2B8CF99CCD2A}"/>
              </a:ext>
            </a:extLst>
          </p:cNvPr>
          <p:cNvSpPr/>
          <p:nvPr/>
        </p:nvSpPr>
        <p:spPr>
          <a:xfrm>
            <a:off x="8285921" y="125529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1F2CD75-C52D-45D5-9345-9E65BE90AF89}"/>
              </a:ext>
            </a:extLst>
          </p:cNvPr>
          <p:cNvSpPr/>
          <p:nvPr/>
        </p:nvSpPr>
        <p:spPr>
          <a:xfrm>
            <a:off x="8813807" y="125529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4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93D4C5E-3358-410D-A981-A417E846C913}"/>
              </a:ext>
            </a:extLst>
          </p:cNvPr>
          <p:cNvSpPr/>
          <p:nvPr/>
        </p:nvSpPr>
        <p:spPr>
          <a:xfrm>
            <a:off x="6697844" y="174057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5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8DD7AB5-5D46-424F-AF88-6B5E19A5D05C}"/>
              </a:ext>
            </a:extLst>
          </p:cNvPr>
          <p:cNvSpPr/>
          <p:nvPr/>
        </p:nvSpPr>
        <p:spPr>
          <a:xfrm>
            <a:off x="7230149" y="174057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6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BA27E79-7C19-4FBD-91A7-52EACD08F112}"/>
              </a:ext>
            </a:extLst>
          </p:cNvPr>
          <p:cNvSpPr/>
          <p:nvPr/>
        </p:nvSpPr>
        <p:spPr>
          <a:xfrm>
            <a:off x="7758035" y="174057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7</a:t>
            </a:r>
          </a:p>
        </p:txBody>
      </p:sp>
      <p:sp>
        <p:nvSpPr>
          <p:cNvPr id="37" name="!!mem8">
            <a:extLst>
              <a:ext uri="{FF2B5EF4-FFF2-40B4-BE49-F238E27FC236}">
                <a16:creationId xmlns:a16="http://schemas.microsoft.com/office/drawing/2014/main" id="{36F5956C-42B6-4EDF-AF16-9BE85AD1CE72}"/>
              </a:ext>
            </a:extLst>
          </p:cNvPr>
          <p:cNvSpPr/>
          <p:nvPr/>
        </p:nvSpPr>
        <p:spPr>
          <a:xfrm>
            <a:off x="8285921" y="174057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8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53E9A00-5484-4E5D-81A4-EB01AD5F63B2}"/>
              </a:ext>
            </a:extLst>
          </p:cNvPr>
          <p:cNvSpPr/>
          <p:nvPr/>
        </p:nvSpPr>
        <p:spPr>
          <a:xfrm>
            <a:off x="8813807" y="174057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9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AA70EC0-DFCA-4901-9C56-22980FB8CE1A}"/>
              </a:ext>
            </a:extLst>
          </p:cNvPr>
          <p:cNvSpPr/>
          <p:nvPr/>
        </p:nvSpPr>
        <p:spPr>
          <a:xfrm>
            <a:off x="6697844" y="22258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8BC31CC-DC67-4156-8462-15AA10077C77}"/>
              </a:ext>
            </a:extLst>
          </p:cNvPr>
          <p:cNvSpPr/>
          <p:nvPr/>
        </p:nvSpPr>
        <p:spPr>
          <a:xfrm>
            <a:off x="7230149" y="22258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67BDA2E-A88A-4C52-A6B7-BC88612E2D24}"/>
              </a:ext>
            </a:extLst>
          </p:cNvPr>
          <p:cNvSpPr/>
          <p:nvPr/>
        </p:nvSpPr>
        <p:spPr>
          <a:xfrm>
            <a:off x="7758035" y="22258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91C7BD8-015E-47F4-AEAB-0BB131AACF4F}"/>
              </a:ext>
            </a:extLst>
          </p:cNvPr>
          <p:cNvSpPr/>
          <p:nvPr/>
        </p:nvSpPr>
        <p:spPr>
          <a:xfrm>
            <a:off x="8285921" y="22258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BBD7C9A-63E3-40FF-B12F-8E09E5F4157D}"/>
              </a:ext>
            </a:extLst>
          </p:cNvPr>
          <p:cNvSpPr/>
          <p:nvPr/>
        </p:nvSpPr>
        <p:spPr>
          <a:xfrm>
            <a:off x="8813807" y="22258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B71B4E-01ED-4C99-9FA8-FED9087ED4E7}"/>
              </a:ext>
            </a:extLst>
          </p:cNvPr>
          <p:cNvSpPr txBox="1"/>
          <p:nvPr/>
        </p:nvSpPr>
        <p:spPr>
          <a:xfrm>
            <a:off x="7692652" y="399370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CPU Cache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2A30E16-A67B-4A70-99B6-15EB4B9DAA41}"/>
              </a:ext>
            </a:extLst>
          </p:cNvPr>
          <p:cNvSpPr txBox="1"/>
          <p:nvPr/>
        </p:nvSpPr>
        <p:spPr>
          <a:xfrm>
            <a:off x="6751555" y="31097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7BEF899-2DA7-4FDD-A843-CB0F0A50B3A1}"/>
              </a:ext>
            </a:extLst>
          </p:cNvPr>
          <p:cNvSpPr txBox="1"/>
          <p:nvPr/>
        </p:nvSpPr>
        <p:spPr>
          <a:xfrm>
            <a:off x="7289248" y="31097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594C303-5A91-423D-AB08-8C7B0C02A3B0}"/>
              </a:ext>
            </a:extLst>
          </p:cNvPr>
          <p:cNvSpPr txBox="1"/>
          <p:nvPr/>
        </p:nvSpPr>
        <p:spPr>
          <a:xfrm>
            <a:off x="7813243" y="31097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976200B-4309-4E88-B554-125012314F92}"/>
              </a:ext>
            </a:extLst>
          </p:cNvPr>
          <p:cNvSpPr txBox="1"/>
          <p:nvPr/>
        </p:nvSpPr>
        <p:spPr>
          <a:xfrm>
            <a:off x="8345021" y="31097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CD0C31B-D49D-4A91-B089-826A871684C6}"/>
              </a:ext>
            </a:extLst>
          </p:cNvPr>
          <p:cNvSpPr txBox="1"/>
          <p:nvPr/>
        </p:nvSpPr>
        <p:spPr>
          <a:xfrm>
            <a:off x="8876681" y="31097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4</a:t>
            </a:r>
          </a:p>
        </p:txBody>
      </p:sp>
      <p:pic>
        <p:nvPicPr>
          <p:cNvPr id="57" name="!!dram">
            <a:extLst>
              <a:ext uri="{FF2B5EF4-FFF2-40B4-BE49-F238E27FC236}">
                <a16:creationId xmlns:a16="http://schemas.microsoft.com/office/drawing/2014/main" id="{EB094B1E-B654-4C8F-BF97-50ABB12F66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58724" y="844661"/>
            <a:ext cx="784392" cy="234325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48EDD1CE-0711-438F-A6BC-5C652B0C7C6C}"/>
              </a:ext>
            </a:extLst>
          </p:cNvPr>
          <p:cNvSpPr txBox="1"/>
          <p:nvPr/>
        </p:nvSpPr>
        <p:spPr>
          <a:xfrm>
            <a:off x="8076421" y="75762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RAM</a:t>
            </a:r>
          </a:p>
        </p:txBody>
      </p:sp>
    </p:spTree>
    <p:extLst>
      <p:ext uri="{BB962C8B-B14F-4D97-AF65-F5344CB8AC3E}">
        <p14:creationId xmlns:p14="http://schemas.microsoft.com/office/powerpoint/2010/main" val="39243306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B8F34B-9879-4ED6-8262-C374882F6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Pyramid Scheme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5C3491-9EDE-4827-9E04-6B7AAED5A1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this knowledge is a safe investment.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B9094-285F-4E64-A4C1-AE1C5A8D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18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!!8">
            <a:extLst>
              <a:ext uri="{FF2B5EF4-FFF2-40B4-BE49-F238E27FC236}">
                <a16:creationId xmlns:a16="http://schemas.microsoft.com/office/drawing/2014/main" id="{2B8772ED-2BA2-47FC-A779-6572B6B1C446}"/>
              </a:ext>
            </a:extLst>
          </p:cNvPr>
          <p:cNvSpPr/>
          <p:nvPr/>
        </p:nvSpPr>
        <p:spPr>
          <a:xfrm>
            <a:off x="8813807" y="3484061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4" name="!!cache0">
            <a:extLst>
              <a:ext uri="{FF2B5EF4-FFF2-40B4-BE49-F238E27FC236}">
                <a16:creationId xmlns:a16="http://schemas.microsoft.com/office/drawing/2014/main" id="{28F8E8EC-50F9-433E-9E94-5F1BEE98BF01}"/>
              </a:ext>
            </a:extLst>
          </p:cNvPr>
          <p:cNvSpPr/>
          <p:nvPr/>
        </p:nvSpPr>
        <p:spPr>
          <a:xfrm>
            <a:off x="6694597" y="348247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5" name="!!cache1">
            <a:extLst>
              <a:ext uri="{FF2B5EF4-FFF2-40B4-BE49-F238E27FC236}">
                <a16:creationId xmlns:a16="http://schemas.microsoft.com/office/drawing/2014/main" id="{D210FA97-726B-41AD-A0D8-D2EB51763A53}"/>
              </a:ext>
            </a:extLst>
          </p:cNvPr>
          <p:cNvSpPr/>
          <p:nvPr/>
        </p:nvSpPr>
        <p:spPr>
          <a:xfrm>
            <a:off x="7230149" y="3484061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0" name="!!cache2">
            <a:extLst>
              <a:ext uri="{FF2B5EF4-FFF2-40B4-BE49-F238E27FC236}">
                <a16:creationId xmlns:a16="http://schemas.microsoft.com/office/drawing/2014/main" id="{847A5C23-A4C7-43A8-B419-A4D9806959B4}"/>
              </a:ext>
            </a:extLst>
          </p:cNvPr>
          <p:cNvSpPr/>
          <p:nvPr/>
        </p:nvSpPr>
        <p:spPr>
          <a:xfrm>
            <a:off x="7758035" y="3484061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3" name="!!cache3">
            <a:extLst>
              <a:ext uri="{FF2B5EF4-FFF2-40B4-BE49-F238E27FC236}">
                <a16:creationId xmlns:a16="http://schemas.microsoft.com/office/drawing/2014/main" id="{45BB9884-B590-47B3-9F4E-9443CC3FA552}"/>
              </a:ext>
            </a:extLst>
          </p:cNvPr>
          <p:cNvSpPr/>
          <p:nvPr/>
        </p:nvSpPr>
        <p:spPr>
          <a:xfrm>
            <a:off x="8285921" y="3484061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88D655F-272C-47F7-B321-0F92D217A9B3}"/>
              </a:ext>
            </a:extLst>
          </p:cNvPr>
          <p:cNvSpPr/>
          <p:nvPr/>
        </p:nvSpPr>
        <p:spPr>
          <a:xfrm>
            <a:off x="7758035" y="5045735"/>
            <a:ext cx="418280" cy="40750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1311B9-71B9-48C1-8C72-91A6C1882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Direct and to the point…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D635A8-5E66-47C3-BF84-E7FA4106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73DF0-3F88-4E7A-9358-BDACFD75C5F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847725"/>
            <a:ext cx="6008049" cy="4804077"/>
          </a:xfrm>
        </p:spPr>
        <p:txBody>
          <a:bodyPr>
            <a:normAutofit/>
          </a:bodyPr>
          <a:lstStyle/>
          <a:p>
            <a:r>
              <a:rPr lang="en-US" dirty="0"/>
              <a:t>Let’s read addresses 3, 4, 5, 6, and 7 (in that order) from memory.</a:t>
            </a:r>
          </a:p>
          <a:p>
            <a:pPr lvl="1"/>
            <a:endParaRPr lang="en-US" dirty="0"/>
          </a:p>
          <a:p>
            <a:r>
              <a:rPr lang="en-US" dirty="0"/>
              <a:t>Reading address 8 next incurs a </a:t>
            </a:r>
            <a:r>
              <a:rPr lang="en-US" u="sng" dirty="0"/>
              <a:t>capacity miss</a:t>
            </a:r>
            <a:r>
              <a:rPr lang="en-US" dirty="0"/>
              <a:t>, but it evicts the address that is furthest away from the others.</a:t>
            </a:r>
          </a:p>
          <a:p>
            <a:pPr lvl="1"/>
            <a:r>
              <a:rPr lang="en-US" dirty="0"/>
              <a:t>This type of cache is good for programs that read through data sequentially.</a:t>
            </a:r>
          </a:p>
          <a:p>
            <a:pPr lvl="1"/>
            <a:r>
              <a:rPr lang="en-US" dirty="0"/>
              <a:t>That is because such programs will always remove the least recently used block on a miss, as shown here.</a:t>
            </a:r>
          </a:p>
          <a:p>
            <a:pPr lvl="1"/>
            <a:endParaRPr lang="en-US" dirty="0"/>
          </a:p>
          <a:p>
            <a:r>
              <a:rPr lang="en-US" dirty="0"/>
              <a:t>Because every address has a specific cache slot, this is called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direct-mapped cache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33DB18F-7846-4305-86E8-017C4986DE1A}"/>
              </a:ext>
            </a:extLst>
          </p:cNvPr>
          <p:cNvCxnSpPr>
            <a:cxnSpLocks/>
          </p:cNvCxnSpPr>
          <p:nvPr/>
        </p:nvCxnSpPr>
        <p:spPr>
          <a:xfrm>
            <a:off x="7967175" y="2733675"/>
            <a:ext cx="0" cy="410904"/>
          </a:xfrm>
          <a:prstGeom prst="straightConnector1">
            <a:avLst/>
          </a:prstGeom>
          <a:ln w="5715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A2AA7280-C5A9-4317-907B-3F1C1349C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15121">
            <a:off x="7110439" y="3937345"/>
            <a:ext cx="526934" cy="52693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018498B-380D-4F6B-83AC-5B6EBC991BD3}"/>
              </a:ext>
            </a:extLst>
          </p:cNvPr>
          <p:cNvCxnSpPr>
            <a:cxnSpLocks/>
          </p:cNvCxnSpPr>
          <p:nvPr/>
        </p:nvCxnSpPr>
        <p:spPr>
          <a:xfrm>
            <a:off x="7967175" y="4497871"/>
            <a:ext cx="0" cy="397979"/>
          </a:xfrm>
          <a:prstGeom prst="straightConnector1">
            <a:avLst/>
          </a:prstGeom>
          <a:ln w="5715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742A5AA4-986B-4460-9717-6D95B1C65646}"/>
              </a:ext>
            </a:extLst>
          </p:cNvPr>
          <p:cNvSpPr/>
          <p:nvPr/>
        </p:nvSpPr>
        <p:spPr>
          <a:xfrm>
            <a:off x="6697844" y="125529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268E8B-4652-458F-B285-A709762C89D2}"/>
              </a:ext>
            </a:extLst>
          </p:cNvPr>
          <p:cNvSpPr txBox="1"/>
          <p:nvPr/>
        </p:nvSpPr>
        <p:spPr>
          <a:xfrm>
            <a:off x="6873920" y="506482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D1805FF-851B-432A-84E1-1C2E6C85F779}"/>
              </a:ext>
            </a:extLst>
          </p:cNvPr>
          <p:cNvSpPr/>
          <p:nvPr/>
        </p:nvSpPr>
        <p:spPr>
          <a:xfrm>
            <a:off x="7230149" y="125529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6109F3E-22EF-4D87-AF5E-F730DB148462}"/>
              </a:ext>
            </a:extLst>
          </p:cNvPr>
          <p:cNvSpPr/>
          <p:nvPr/>
        </p:nvSpPr>
        <p:spPr>
          <a:xfrm>
            <a:off x="7758035" y="125529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7B4E083-D882-451C-9F13-2B8CF99CCD2A}"/>
              </a:ext>
            </a:extLst>
          </p:cNvPr>
          <p:cNvSpPr/>
          <p:nvPr/>
        </p:nvSpPr>
        <p:spPr>
          <a:xfrm>
            <a:off x="8285921" y="125529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1F2CD75-C52D-45D5-9345-9E65BE90AF89}"/>
              </a:ext>
            </a:extLst>
          </p:cNvPr>
          <p:cNvSpPr/>
          <p:nvPr/>
        </p:nvSpPr>
        <p:spPr>
          <a:xfrm>
            <a:off x="8813807" y="125529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4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93D4C5E-3358-410D-A981-A417E846C913}"/>
              </a:ext>
            </a:extLst>
          </p:cNvPr>
          <p:cNvSpPr/>
          <p:nvPr/>
        </p:nvSpPr>
        <p:spPr>
          <a:xfrm>
            <a:off x="6697844" y="174057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5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8DD7AB5-5D46-424F-AF88-6B5E19A5D05C}"/>
              </a:ext>
            </a:extLst>
          </p:cNvPr>
          <p:cNvSpPr/>
          <p:nvPr/>
        </p:nvSpPr>
        <p:spPr>
          <a:xfrm>
            <a:off x="7230149" y="174057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6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BA27E79-7C19-4FBD-91A7-52EACD08F112}"/>
              </a:ext>
            </a:extLst>
          </p:cNvPr>
          <p:cNvSpPr/>
          <p:nvPr/>
        </p:nvSpPr>
        <p:spPr>
          <a:xfrm>
            <a:off x="7758035" y="174057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7</a:t>
            </a:r>
          </a:p>
        </p:txBody>
      </p:sp>
      <p:sp>
        <p:nvSpPr>
          <p:cNvPr id="37" name="!!mem8">
            <a:extLst>
              <a:ext uri="{FF2B5EF4-FFF2-40B4-BE49-F238E27FC236}">
                <a16:creationId xmlns:a16="http://schemas.microsoft.com/office/drawing/2014/main" id="{36F5956C-42B6-4EDF-AF16-9BE85AD1CE72}"/>
              </a:ext>
            </a:extLst>
          </p:cNvPr>
          <p:cNvSpPr/>
          <p:nvPr/>
        </p:nvSpPr>
        <p:spPr>
          <a:xfrm>
            <a:off x="8285921" y="174057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8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53E9A00-5484-4E5D-81A4-EB01AD5F63B2}"/>
              </a:ext>
            </a:extLst>
          </p:cNvPr>
          <p:cNvSpPr/>
          <p:nvPr/>
        </p:nvSpPr>
        <p:spPr>
          <a:xfrm>
            <a:off x="8813807" y="174057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9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AA70EC0-DFCA-4901-9C56-22980FB8CE1A}"/>
              </a:ext>
            </a:extLst>
          </p:cNvPr>
          <p:cNvSpPr/>
          <p:nvPr/>
        </p:nvSpPr>
        <p:spPr>
          <a:xfrm>
            <a:off x="6697844" y="22258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8BC31CC-DC67-4156-8462-15AA10077C77}"/>
              </a:ext>
            </a:extLst>
          </p:cNvPr>
          <p:cNvSpPr/>
          <p:nvPr/>
        </p:nvSpPr>
        <p:spPr>
          <a:xfrm>
            <a:off x="7230149" y="22258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67BDA2E-A88A-4C52-A6B7-BC88612E2D24}"/>
              </a:ext>
            </a:extLst>
          </p:cNvPr>
          <p:cNvSpPr/>
          <p:nvPr/>
        </p:nvSpPr>
        <p:spPr>
          <a:xfrm>
            <a:off x="7758035" y="22258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91C7BD8-015E-47F4-AEAB-0BB131AACF4F}"/>
              </a:ext>
            </a:extLst>
          </p:cNvPr>
          <p:cNvSpPr/>
          <p:nvPr/>
        </p:nvSpPr>
        <p:spPr>
          <a:xfrm>
            <a:off x="8285921" y="22258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BBD7C9A-63E3-40FF-B12F-8E09E5F4157D}"/>
              </a:ext>
            </a:extLst>
          </p:cNvPr>
          <p:cNvSpPr/>
          <p:nvPr/>
        </p:nvSpPr>
        <p:spPr>
          <a:xfrm>
            <a:off x="8813807" y="22258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B71B4E-01ED-4C99-9FA8-FED9087ED4E7}"/>
              </a:ext>
            </a:extLst>
          </p:cNvPr>
          <p:cNvSpPr txBox="1"/>
          <p:nvPr/>
        </p:nvSpPr>
        <p:spPr>
          <a:xfrm>
            <a:off x="7692652" y="399370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CPU Cache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2A30E16-A67B-4A70-99B6-15EB4B9DAA41}"/>
              </a:ext>
            </a:extLst>
          </p:cNvPr>
          <p:cNvSpPr txBox="1"/>
          <p:nvPr/>
        </p:nvSpPr>
        <p:spPr>
          <a:xfrm>
            <a:off x="6751555" y="31097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7BEF899-2DA7-4FDD-A843-CB0F0A50B3A1}"/>
              </a:ext>
            </a:extLst>
          </p:cNvPr>
          <p:cNvSpPr txBox="1"/>
          <p:nvPr/>
        </p:nvSpPr>
        <p:spPr>
          <a:xfrm>
            <a:off x="7289248" y="31097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594C303-5A91-423D-AB08-8C7B0C02A3B0}"/>
              </a:ext>
            </a:extLst>
          </p:cNvPr>
          <p:cNvSpPr txBox="1"/>
          <p:nvPr/>
        </p:nvSpPr>
        <p:spPr>
          <a:xfrm>
            <a:off x="7813243" y="31097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976200B-4309-4E88-B554-125012314F92}"/>
              </a:ext>
            </a:extLst>
          </p:cNvPr>
          <p:cNvSpPr txBox="1"/>
          <p:nvPr/>
        </p:nvSpPr>
        <p:spPr>
          <a:xfrm>
            <a:off x="8345021" y="31097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CD0C31B-D49D-4A91-B089-826A871684C6}"/>
              </a:ext>
            </a:extLst>
          </p:cNvPr>
          <p:cNvSpPr txBox="1"/>
          <p:nvPr/>
        </p:nvSpPr>
        <p:spPr>
          <a:xfrm>
            <a:off x="8876681" y="31097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4</a:t>
            </a:r>
          </a:p>
        </p:txBody>
      </p:sp>
      <p:pic>
        <p:nvPicPr>
          <p:cNvPr id="57" name="!!dram">
            <a:extLst>
              <a:ext uri="{FF2B5EF4-FFF2-40B4-BE49-F238E27FC236}">
                <a16:creationId xmlns:a16="http://schemas.microsoft.com/office/drawing/2014/main" id="{EB094B1E-B654-4C8F-BF97-50ABB12F66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58724" y="844661"/>
            <a:ext cx="784392" cy="234325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48EDD1CE-0711-438F-A6BC-5C652B0C7C6C}"/>
              </a:ext>
            </a:extLst>
          </p:cNvPr>
          <p:cNvSpPr txBox="1"/>
          <p:nvPr/>
        </p:nvSpPr>
        <p:spPr>
          <a:xfrm>
            <a:off x="8076421" y="75762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RAM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F30C503-2583-43DE-BA4B-F5A550916086}"/>
              </a:ext>
            </a:extLst>
          </p:cNvPr>
          <p:cNvSpPr/>
          <p:nvPr/>
        </p:nvSpPr>
        <p:spPr>
          <a:xfrm>
            <a:off x="8285921" y="1255299"/>
            <a:ext cx="418280" cy="4075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DA4DDCF-33E7-4BA7-A8E4-FC3B0EF822DA}"/>
              </a:ext>
            </a:extLst>
          </p:cNvPr>
          <p:cNvSpPr/>
          <p:nvPr/>
        </p:nvSpPr>
        <p:spPr>
          <a:xfrm>
            <a:off x="8285921" y="3482479"/>
            <a:ext cx="418280" cy="4075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EAEC9AF-1AEE-4174-BB19-A0F84333282F}"/>
              </a:ext>
            </a:extLst>
          </p:cNvPr>
          <p:cNvSpPr/>
          <p:nvPr/>
        </p:nvSpPr>
        <p:spPr>
          <a:xfrm>
            <a:off x="8813807" y="1255299"/>
            <a:ext cx="418280" cy="4075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4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258DCAF0-E987-449C-85A4-758E7C6C5D60}"/>
              </a:ext>
            </a:extLst>
          </p:cNvPr>
          <p:cNvSpPr/>
          <p:nvPr/>
        </p:nvSpPr>
        <p:spPr>
          <a:xfrm>
            <a:off x="8813807" y="3485198"/>
            <a:ext cx="418280" cy="4075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4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8D4C41D-5693-41EA-A76C-E212CB503D8F}"/>
              </a:ext>
            </a:extLst>
          </p:cNvPr>
          <p:cNvSpPr/>
          <p:nvPr/>
        </p:nvSpPr>
        <p:spPr>
          <a:xfrm>
            <a:off x="6697844" y="1740574"/>
            <a:ext cx="418280" cy="4075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5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1DFCD64-5DC3-439B-B213-61CA1C706548}"/>
              </a:ext>
            </a:extLst>
          </p:cNvPr>
          <p:cNvSpPr/>
          <p:nvPr/>
        </p:nvSpPr>
        <p:spPr>
          <a:xfrm>
            <a:off x="7230149" y="1740574"/>
            <a:ext cx="418280" cy="4075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6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3D3795D-8CE9-4920-AC54-005EE6975B9E}"/>
              </a:ext>
            </a:extLst>
          </p:cNvPr>
          <p:cNvSpPr/>
          <p:nvPr/>
        </p:nvSpPr>
        <p:spPr>
          <a:xfrm>
            <a:off x="7758035" y="1740574"/>
            <a:ext cx="418280" cy="4075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7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BC5E6D3-F091-4A61-9898-1C14D471DE49}"/>
              </a:ext>
            </a:extLst>
          </p:cNvPr>
          <p:cNvSpPr/>
          <p:nvPr/>
        </p:nvSpPr>
        <p:spPr>
          <a:xfrm>
            <a:off x="6697844" y="3482742"/>
            <a:ext cx="418280" cy="4075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5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80BAE77-7486-437D-A70A-8FA288817829}"/>
              </a:ext>
            </a:extLst>
          </p:cNvPr>
          <p:cNvSpPr/>
          <p:nvPr/>
        </p:nvSpPr>
        <p:spPr>
          <a:xfrm>
            <a:off x="7230149" y="3482742"/>
            <a:ext cx="418280" cy="4075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6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BCB95B3-9E46-44F5-B848-87FC559B8498}"/>
              </a:ext>
            </a:extLst>
          </p:cNvPr>
          <p:cNvSpPr/>
          <p:nvPr/>
        </p:nvSpPr>
        <p:spPr>
          <a:xfrm>
            <a:off x="7758035" y="3482742"/>
            <a:ext cx="418280" cy="4075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7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D459B17-AA56-4AC5-A5A2-F951B8541EBE}"/>
              </a:ext>
            </a:extLst>
          </p:cNvPr>
          <p:cNvSpPr/>
          <p:nvPr/>
        </p:nvSpPr>
        <p:spPr>
          <a:xfrm>
            <a:off x="8285921" y="1740574"/>
            <a:ext cx="418280" cy="4075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8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EF60E92-DCF3-43A6-A0E9-8A56B8AE02EC}"/>
              </a:ext>
            </a:extLst>
          </p:cNvPr>
          <p:cNvSpPr/>
          <p:nvPr/>
        </p:nvSpPr>
        <p:spPr>
          <a:xfrm>
            <a:off x="8285921" y="3487381"/>
            <a:ext cx="418280" cy="4075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036245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2" grpId="0" animBg="1"/>
      <p:bldP spid="56" grpId="0" animBg="1"/>
      <p:bldP spid="56" grpId="1" animBg="1"/>
      <p:bldP spid="59" grpId="0" animBg="1"/>
      <p:bldP spid="60" grpId="0" animBg="1"/>
      <p:bldP spid="61" grpId="0" animBg="1"/>
      <p:bldP spid="62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!!8">
            <a:extLst>
              <a:ext uri="{FF2B5EF4-FFF2-40B4-BE49-F238E27FC236}">
                <a16:creationId xmlns:a16="http://schemas.microsoft.com/office/drawing/2014/main" id="{2B8772ED-2BA2-47FC-A779-6572B6B1C446}"/>
              </a:ext>
            </a:extLst>
          </p:cNvPr>
          <p:cNvSpPr/>
          <p:nvPr/>
        </p:nvSpPr>
        <p:spPr>
          <a:xfrm>
            <a:off x="8813807" y="3484061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4" name="!!cache0">
            <a:extLst>
              <a:ext uri="{FF2B5EF4-FFF2-40B4-BE49-F238E27FC236}">
                <a16:creationId xmlns:a16="http://schemas.microsoft.com/office/drawing/2014/main" id="{28F8E8EC-50F9-433E-9E94-5F1BEE98BF01}"/>
              </a:ext>
            </a:extLst>
          </p:cNvPr>
          <p:cNvSpPr/>
          <p:nvPr/>
        </p:nvSpPr>
        <p:spPr>
          <a:xfrm>
            <a:off x="6694597" y="348247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5" name="!!cache1">
            <a:extLst>
              <a:ext uri="{FF2B5EF4-FFF2-40B4-BE49-F238E27FC236}">
                <a16:creationId xmlns:a16="http://schemas.microsoft.com/office/drawing/2014/main" id="{D210FA97-726B-41AD-A0D8-D2EB51763A53}"/>
              </a:ext>
            </a:extLst>
          </p:cNvPr>
          <p:cNvSpPr/>
          <p:nvPr/>
        </p:nvSpPr>
        <p:spPr>
          <a:xfrm>
            <a:off x="7230149" y="3484061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0" name="!!cache2">
            <a:extLst>
              <a:ext uri="{FF2B5EF4-FFF2-40B4-BE49-F238E27FC236}">
                <a16:creationId xmlns:a16="http://schemas.microsoft.com/office/drawing/2014/main" id="{847A5C23-A4C7-43A8-B419-A4D9806959B4}"/>
              </a:ext>
            </a:extLst>
          </p:cNvPr>
          <p:cNvSpPr/>
          <p:nvPr/>
        </p:nvSpPr>
        <p:spPr>
          <a:xfrm>
            <a:off x="7758035" y="3484061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3" name="!!cache3">
            <a:extLst>
              <a:ext uri="{FF2B5EF4-FFF2-40B4-BE49-F238E27FC236}">
                <a16:creationId xmlns:a16="http://schemas.microsoft.com/office/drawing/2014/main" id="{45BB9884-B590-47B3-9F4E-9443CC3FA552}"/>
              </a:ext>
            </a:extLst>
          </p:cNvPr>
          <p:cNvSpPr/>
          <p:nvPr/>
        </p:nvSpPr>
        <p:spPr>
          <a:xfrm>
            <a:off x="8285921" y="3484061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88D655F-272C-47F7-B321-0F92D217A9B3}"/>
              </a:ext>
            </a:extLst>
          </p:cNvPr>
          <p:cNvSpPr/>
          <p:nvPr/>
        </p:nvSpPr>
        <p:spPr>
          <a:xfrm>
            <a:off x="7758035" y="5045735"/>
            <a:ext cx="418280" cy="40750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1311B9-71B9-48C1-8C72-91A6C1882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Missing your connection…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D635A8-5E66-47C3-BF84-E7FA4106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73DF0-3F88-4E7A-9358-BDACFD75C5F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847725"/>
            <a:ext cx="6008049" cy="4804077"/>
          </a:xfrm>
        </p:spPr>
        <p:txBody>
          <a:bodyPr>
            <a:normAutofit/>
          </a:bodyPr>
          <a:lstStyle/>
          <a:p>
            <a:r>
              <a:rPr lang="en-US" dirty="0"/>
              <a:t>Let’s consider an antagonist pattern.</a:t>
            </a:r>
          </a:p>
          <a:p>
            <a:pPr lvl="1"/>
            <a:r>
              <a:rPr lang="en-US" dirty="0"/>
              <a:t>What is the worst case for this cache?</a:t>
            </a:r>
          </a:p>
          <a:p>
            <a:pPr lvl="1"/>
            <a:endParaRPr lang="en-US" dirty="0"/>
          </a:p>
          <a:p>
            <a:r>
              <a:rPr lang="en-US" dirty="0"/>
              <a:t>If we read every 5</a:t>
            </a:r>
            <a:r>
              <a:rPr lang="en-US" baseline="30000" dirty="0"/>
              <a:t>th</a:t>
            </a:r>
            <a:r>
              <a:rPr lang="en-US" dirty="0"/>
              <a:t> address in our memory in order, we would overwhelm our direct-mapped cache.</a:t>
            </a:r>
          </a:p>
          <a:p>
            <a:pPr lvl="1"/>
            <a:r>
              <a:rPr lang="en-US" dirty="0"/>
              <a:t>Let’s access 0, 5, A in that order.</a:t>
            </a:r>
          </a:p>
          <a:p>
            <a:pPr lvl="1"/>
            <a:endParaRPr lang="en-US" dirty="0"/>
          </a:p>
          <a:p>
            <a:r>
              <a:rPr lang="en-US" dirty="0"/>
              <a:t>Accessing address 0 is a </a:t>
            </a:r>
            <a:r>
              <a:rPr lang="en-US" u="sng" dirty="0"/>
              <a:t>compulsory miss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Address 5, however, is a miss.</a:t>
            </a:r>
          </a:p>
          <a:p>
            <a:pPr lvl="1"/>
            <a:r>
              <a:rPr lang="en-US" dirty="0"/>
              <a:t>But our cache isn’t full!!</a:t>
            </a:r>
          </a:p>
          <a:p>
            <a:r>
              <a:rPr lang="en-US" dirty="0"/>
              <a:t>A miss that occurs even though your cache </a:t>
            </a:r>
            <a:r>
              <a:rPr lang="en-US" i="1" dirty="0"/>
              <a:t>could</a:t>
            </a:r>
            <a:r>
              <a:rPr lang="en-US" dirty="0"/>
              <a:t> fit the block is called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conflict miss</a:t>
            </a:r>
            <a:r>
              <a:rPr lang="en-US" dirty="0"/>
              <a:t>.</a:t>
            </a:r>
            <a:endParaRPr lang="en-US" i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33DB18F-7846-4305-86E8-017C4986DE1A}"/>
              </a:ext>
            </a:extLst>
          </p:cNvPr>
          <p:cNvCxnSpPr>
            <a:cxnSpLocks/>
          </p:cNvCxnSpPr>
          <p:nvPr/>
        </p:nvCxnSpPr>
        <p:spPr>
          <a:xfrm>
            <a:off x="7967175" y="2733675"/>
            <a:ext cx="0" cy="410904"/>
          </a:xfrm>
          <a:prstGeom prst="straightConnector1">
            <a:avLst/>
          </a:prstGeom>
          <a:ln w="5715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A2AA7280-C5A9-4317-907B-3F1C1349C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15121">
            <a:off x="7110439" y="3937345"/>
            <a:ext cx="526934" cy="52693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018498B-380D-4F6B-83AC-5B6EBC991BD3}"/>
              </a:ext>
            </a:extLst>
          </p:cNvPr>
          <p:cNvCxnSpPr>
            <a:cxnSpLocks/>
          </p:cNvCxnSpPr>
          <p:nvPr/>
        </p:nvCxnSpPr>
        <p:spPr>
          <a:xfrm>
            <a:off x="7967175" y="4497871"/>
            <a:ext cx="0" cy="397979"/>
          </a:xfrm>
          <a:prstGeom prst="straightConnector1">
            <a:avLst/>
          </a:prstGeom>
          <a:ln w="5715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742A5AA4-986B-4460-9717-6D95B1C65646}"/>
              </a:ext>
            </a:extLst>
          </p:cNvPr>
          <p:cNvSpPr/>
          <p:nvPr/>
        </p:nvSpPr>
        <p:spPr>
          <a:xfrm>
            <a:off x="6697844" y="125529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268E8B-4652-458F-B285-A709762C89D2}"/>
              </a:ext>
            </a:extLst>
          </p:cNvPr>
          <p:cNvSpPr txBox="1"/>
          <p:nvPr/>
        </p:nvSpPr>
        <p:spPr>
          <a:xfrm>
            <a:off x="6873920" y="506482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D1805FF-851B-432A-84E1-1C2E6C85F779}"/>
              </a:ext>
            </a:extLst>
          </p:cNvPr>
          <p:cNvSpPr/>
          <p:nvPr/>
        </p:nvSpPr>
        <p:spPr>
          <a:xfrm>
            <a:off x="7230149" y="125529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6109F3E-22EF-4D87-AF5E-F730DB148462}"/>
              </a:ext>
            </a:extLst>
          </p:cNvPr>
          <p:cNvSpPr/>
          <p:nvPr/>
        </p:nvSpPr>
        <p:spPr>
          <a:xfrm>
            <a:off x="7758035" y="125529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7B4E083-D882-451C-9F13-2B8CF99CCD2A}"/>
              </a:ext>
            </a:extLst>
          </p:cNvPr>
          <p:cNvSpPr/>
          <p:nvPr/>
        </p:nvSpPr>
        <p:spPr>
          <a:xfrm>
            <a:off x="8285921" y="125529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1F2CD75-C52D-45D5-9345-9E65BE90AF89}"/>
              </a:ext>
            </a:extLst>
          </p:cNvPr>
          <p:cNvSpPr/>
          <p:nvPr/>
        </p:nvSpPr>
        <p:spPr>
          <a:xfrm>
            <a:off x="8813807" y="125529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4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93D4C5E-3358-410D-A981-A417E846C913}"/>
              </a:ext>
            </a:extLst>
          </p:cNvPr>
          <p:cNvSpPr/>
          <p:nvPr/>
        </p:nvSpPr>
        <p:spPr>
          <a:xfrm>
            <a:off x="6697844" y="174057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5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8DD7AB5-5D46-424F-AF88-6B5E19A5D05C}"/>
              </a:ext>
            </a:extLst>
          </p:cNvPr>
          <p:cNvSpPr/>
          <p:nvPr/>
        </p:nvSpPr>
        <p:spPr>
          <a:xfrm>
            <a:off x="7230149" y="174057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6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BA27E79-7C19-4FBD-91A7-52EACD08F112}"/>
              </a:ext>
            </a:extLst>
          </p:cNvPr>
          <p:cNvSpPr/>
          <p:nvPr/>
        </p:nvSpPr>
        <p:spPr>
          <a:xfrm>
            <a:off x="7758035" y="174057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7</a:t>
            </a:r>
          </a:p>
        </p:txBody>
      </p:sp>
      <p:sp>
        <p:nvSpPr>
          <p:cNvPr id="37" name="!!mem8">
            <a:extLst>
              <a:ext uri="{FF2B5EF4-FFF2-40B4-BE49-F238E27FC236}">
                <a16:creationId xmlns:a16="http://schemas.microsoft.com/office/drawing/2014/main" id="{36F5956C-42B6-4EDF-AF16-9BE85AD1CE72}"/>
              </a:ext>
            </a:extLst>
          </p:cNvPr>
          <p:cNvSpPr/>
          <p:nvPr/>
        </p:nvSpPr>
        <p:spPr>
          <a:xfrm>
            <a:off x="8285921" y="174057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8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53E9A00-5484-4E5D-81A4-EB01AD5F63B2}"/>
              </a:ext>
            </a:extLst>
          </p:cNvPr>
          <p:cNvSpPr/>
          <p:nvPr/>
        </p:nvSpPr>
        <p:spPr>
          <a:xfrm>
            <a:off x="8813807" y="174057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9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AA70EC0-DFCA-4901-9C56-22980FB8CE1A}"/>
              </a:ext>
            </a:extLst>
          </p:cNvPr>
          <p:cNvSpPr/>
          <p:nvPr/>
        </p:nvSpPr>
        <p:spPr>
          <a:xfrm>
            <a:off x="6697844" y="22258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8BC31CC-DC67-4156-8462-15AA10077C77}"/>
              </a:ext>
            </a:extLst>
          </p:cNvPr>
          <p:cNvSpPr/>
          <p:nvPr/>
        </p:nvSpPr>
        <p:spPr>
          <a:xfrm>
            <a:off x="7230149" y="22258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67BDA2E-A88A-4C52-A6B7-BC88612E2D24}"/>
              </a:ext>
            </a:extLst>
          </p:cNvPr>
          <p:cNvSpPr/>
          <p:nvPr/>
        </p:nvSpPr>
        <p:spPr>
          <a:xfrm>
            <a:off x="7758035" y="22258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91C7BD8-015E-47F4-AEAB-0BB131AACF4F}"/>
              </a:ext>
            </a:extLst>
          </p:cNvPr>
          <p:cNvSpPr/>
          <p:nvPr/>
        </p:nvSpPr>
        <p:spPr>
          <a:xfrm>
            <a:off x="8285921" y="22258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BBD7C9A-63E3-40FF-B12F-8E09E5F4157D}"/>
              </a:ext>
            </a:extLst>
          </p:cNvPr>
          <p:cNvSpPr/>
          <p:nvPr/>
        </p:nvSpPr>
        <p:spPr>
          <a:xfrm>
            <a:off x="8813807" y="22258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B71B4E-01ED-4C99-9FA8-FED9087ED4E7}"/>
              </a:ext>
            </a:extLst>
          </p:cNvPr>
          <p:cNvSpPr txBox="1"/>
          <p:nvPr/>
        </p:nvSpPr>
        <p:spPr>
          <a:xfrm>
            <a:off x="7692652" y="399370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CPU Cache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2A30E16-A67B-4A70-99B6-15EB4B9DAA41}"/>
              </a:ext>
            </a:extLst>
          </p:cNvPr>
          <p:cNvSpPr txBox="1"/>
          <p:nvPr/>
        </p:nvSpPr>
        <p:spPr>
          <a:xfrm>
            <a:off x="6751555" y="31097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7BEF899-2DA7-4FDD-A843-CB0F0A50B3A1}"/>
              </a:ext>
            </a:extLst>
          </p:cNvPr>
          <p:cNvSpPr txBox="1"/>
          <p:nvPr/>
        </p:nvSpPr>
        <p:spPr>
          <a:xfrm>
            <a:off x="7289248" y="31097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594C303-5A91-423D-AB08-8C7B0C02A3B0}"/>
              </a:ext>
            </a:extLst>
          </p:cNvPr>
          <p:cNvSpPr txBox="1"/>
          <p:nvPr/>
        </p:nvSpPr>
        <p:spPr>
          <a:xfrm>
            <a:off x="7813243" y="31097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976200B-4309-4E88-B554-125012314F92}"/>
              </a:ext>
            </a:extLst>
          </p:cNvPr>
          <p:cNvSpPr txBox="1"/>
          <p:nvPr/>
        </p:nvSpPr>
        <p:spPr>
          <a:xfrm>
            <a:off x="8345021" y="31097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CD0C31B-D49D-4A91-B089-826A871684C6}"/>
              </a:ext>
            </a:extLst>
          </p:cNvPr>
          <p:cNvSpPr txBox="1"/>
          <p:nvPr/>
        </p:nvSpPr>
        <p:spPr>
          <a:xfrm>
            <a:off x="8876681" y="31097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4</a:t>
            </a:r>
          </a:p>
        </p:txBody>
      </p:sp>
      <p:pic>
        <p:nvPicPr>
          <p:cNvPr id="57" name="!!dram">
            <a:extLst>
              <a:ext uri="{FF2B5EF4-FFF2-40B4-BE49-F238E27FC236}">
                <a16:creationId xmlns:a16="http://schemas.microsoft.com/office/drawing/2014/main" id="{EB094B1E-B654-4C8F-BF97-50ABB12F66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58724" y="844661"/>
            <a:ext cx="784392" cy="234325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48EDD1CE-0711-438F-A6BC-5C652B0C7C6C}"/>
              </a:ext>
            </a:extLst>
          </p:cNvPr>
          <p:cNvSpPr txBox="1"/>
          <p:nvPr/>
        </p:nvSpPr>
        <p:spPr>
          <a:xfrm>
            <a:off x="8076421" y="75762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RAM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8D69ACE-7B6B-44CA-9724-23B00D419053}"/>
              </a:ext>
            </a:extLst>
          </p:cNvPr>
          <p:cNvSpPr/>
          <p:nvPr/>
        </p:nvSpPr>
        <p:spPr>
          <a:xfrm>
            <a:off x="6697844" y="1254831"/>
            <a:ext cx="418280" cy="4075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0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A82A21E-FEEC-43C8-8719-A98B2D6DAA55}"/>
              </a:ext>
            </a:extLst>
          </p:cNvPr>
          <p:cNvSpPr/>
          <p:nvPr/>
        </p:nvSpPr>
        <p:spPr>
          <a:xfrm>
            <a:off x="6697844" y="1740574"/>
            <a:ext cx="418280" cy="4075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5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E37CB1B-AAE7-420B-A586-2C070D5C2A11}"/>
              </a:ext>
            </a:extLst>
          </p:cNvPr>
          <p:cNvSpPr/>
          <p:nvPr/>
        </p:nvSpPr>
        <p:spPr>
          <a:xfrm>
            <a:off x="6697844" y="2225849"/>
            <a:ext cx="418280" cy="4075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85A4B5D-CFAB-4A32-B039-1BBD69A72B0B}"/>
              </a:ext>
            </a:extLst>
          </p:cNvPr>
          <p:cNvSpPr/>
          <p:nvPr/>
        </p:nvSpPr>
        <p:spPr>
          <a:xfrm>
            <a:off x="6693858" y="3482479"/>
            <a:ext cx="418280" cy="4075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0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B621B1A-8BC7-44F2-976E-029D12088718}"/>
              </a:ext>
            </a:extLst>
          </p:cNvPr>
          <p:cNvSpPr/>
          <p:nvPr/>
        </p:nvSpPr>
        <p:spPr>
          <a:xfrm>
            <a:off x="6691477" y="3482479"/>
            <a:ext cx="418280" cy="4075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5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CED8D01-71DD-4146-9A37-2AE329667BB8}"/>
              </a:ext>
            </a:extLst>
          </p:cNvPr>
          <p:cNvSpPr/>
          <p:nvPr/>
        </p:nvSpPr>
        <p:spPr>
          <a:xfrm>
            <a:off x="6691477" y="3482479"/>
            <a:ext cx="418280" cy="4075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3455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4" grpId="0" animBg="1"/>
      <p:bldP spid="70" grpId="0" animBg="1"/>
      <p:bldP spid="71" grpId="0" animBg="1"/>
      <p:bldP spid="73" grpId="0" animBg="1"/>
      <p:bldP spid="73" grpId="1" animBg="1"/>
      <p:bldP spid="74" grpId="0" animBg="1"/>
      <p:bldP spid="74" grpId="1" animBg="1"/>
      <p:bldP spid="7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!!8">
            <a:extLst>
              <a:ext uri="{FF2B5EF4-FFF2-40B4-BE49-F238E27FC236}">
                <a16:creationId xmlns:a16="http://schemas.microsoft.com/office/drawing/2014/main" id="{2B8772ED-2BA2-47FC-A779-6572B6B1C446}"/>
              </a:ext>
            </a:extLst>
          </p:cNvPr>
          <p:cNvSpPr/>
          <p:nvPr/>
        </p:nvSpPr>
        <p:spPr>
          <a:xfrm>
            <a:off x="8813807" y="3484061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4" name="!!cache0">
            <a:extLst>
              <a:ext uri="{FF2B5EF4-FFF2-40B4-BE49-F238E27FC236}">
                <a16:creationId xmlns:a16="http://schemas.microsoft.com/office/drawing/2014/main" id="{28F8E8EC-50F9-433E-9E94-5F1BEE98BF01}"/>
              </a:ext>
            </a:extLst>
          </p:cNvPr>
          <p:cNvSpPr/>
          <p:nvPr/>
        </p:nvSpPr>
        <p:spPr>
          <a:xfrm>
            <a:off x="6694597" y="348247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5" name="!!cache1">
            <a:extLst>
              <a:ext uri="{FF2B5EF4-FFF2-40B4-BE49-F238E27FC236}">
                <a16:creationId xmlns:a16="http://schemas.microsoft.com/office/drawing/2014/main" id="{D210FA97-726B-41AD-A0D8-D2EB51763A53}"/>
              </a:ext>
            </a:extLst>
          </p:cNvPr>
          <p:cNvSpPr/>
          <p:nvPr/>
        </p:nvSpPr>
        <p:spPr>
          <a:xfrm>
            <a:off x="7230149" y="3484061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0" name="!!cache2">
            <a:extLst>
              <a:ext uri="{FF2B5EF4-FFF2-40B4-BE49-F238E27FC236}">
                <a16:creationId xmlns:a16="http://schemas.microsoft.com/office/drawing/2014/main" id="{847A5C23-A4C7-43A8-B419-A4D9806959B4}"/>
              </a:ext>
            </a:extLst>
          </p:cNvPr>
          <p:cNvSpPr/>
          <p:nvPr/>
        </p:nvSpPr>
        <p:spPr>
          <a:xfrm>
            <a:off x="7758035" y="3484061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3" name="!!cache3">
            <a:extLst>
              <a:ext uri="{FF2B5EF4-FFF2-40B4-BE49-F238E27FC236}">
                <a16:creationId xmlns:a16="http://schemas.microsoft.com/office/drawing/2014/main" id="{45BB9884-B590-47B3-9F4E-9443CC3FA552}"/>
              </a:ext>
            </a:extLst>
          </p:cNvPr>
          <p:cNvSpPr/>
          <p:nvPr/>
        </p:nvSpPr>
        <p:spPr>
          <a:xfrm>
            <a:off x="8285921" y="3484061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1311B9-71B9-48C1-8C72-91A6C1882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big is that block?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D635A8-5E66-47C3-BF84-E7FA4106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73DF0-3F88-4E7A-9358-BDACFD75C5F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847725"/>
            <a:ext cx="6008049" cy="4804077"/>
          </a:xfrm>
        </p:spPr>
        <p:txBody>
          <a:bodyPr>
            <a:normAutofit/>
          </a:bodyPr>
          <a:lstStyle/>
          <a:p>
            <a:r>
              <a:rPr lang="en-US" dirty="0"/>
              <a:t>Spatial locality is SO prevalent that it makes a whole lot of sense to pull more data than is requested.</a:t>
            </a:r>
          </a:p>
          <a:p>
            <a:pPr lvl="1"/>
            <a:r>
              <a:rPr lang="en-US" dirty="0"/>
              <a:t>If we request a word (8 bytes) from memory, and we have a cache miss, let’s pull 8 words at a time (64 bytes).</a:t>
            </a:r>
          </a:p>
          <a:p>
            <a:pPr lvl="1"/>
            <a:endParaRPr lang="en-US" dirty="0"/>
          </a:p>
          <a:p>
            <a:r>
              <a:rPr lang="en-US" dirty="0"/>
              <a:t>Therefore, the blocks visualized to the right can have a size, called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block size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bigger the block, the better spatial locality will become.</a:t>
            </a:r>
          </a:p>
          <a:p>
            <a:pPr lvl="1"/>
            <a:r>
              <a:rPr lang="en-US" dirty="0"/>
              <a:t>However, the more time it takes to copy from memory and the higher penalty if you throw it away on a miss!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33DB18F-7846-4305-86E8-017C4986DE1A}"/>
              </a:ext>
            </a:extLst>
          </p:cNvPr>
          <p:cNvCxnSpPr>
            <a:cxnSpLocks/>
          </p:cNvCxnSpPr>
          <p:nvPr/>
        </p:nvCxnSpPr>
        <p:spPr>
          <a:xfrm>
            <a:off x="7967175" y="2733675"/>
            <a:ext cx="0" cy="410904"/>
          </a:xfrm>
          <a:prstGeom prst="straightConnector1">
            <a:avLst/>
          </a:prstGeom>
          <a:ln w="5715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A2AA7280-C5A9-4317-907B-3F1C1349C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15121">
            <a:off x="7110439" y="3937345"/>
            <a:ext cx="526934" cy="52693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018498B-380D-4F6B-83AC-5B6EBC991BD3}"/>
              </a:ext>
            </a:extLst>
          </p:cNvPr>
          <p:cNvCxnSpPr>
            <a:cxnSpLocks/>
          </p:cNvCxnSpPr>
          <p:nvPr/>
        </p:nvCxnSpPr>
        <p:spPr>
          <a:xfrm>
            <a:off x="7967175" y="4497871"/>
            <a:ext cx="0" cy="397979"/>
          </a:xfrm>
          <a:prstGeom prst="straightConnector1">
            <a:avLst/>
          </a:prstGeom>
          <a:ln w="5715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742A5AA4-986B-4460-9717-6D95B1C65646}"/>
              </a:ext>
            </a:extLst>
          </p:cNvPr>
          <p:cNvSpPr/>
          <p:nvPr/>
        </p:nvSpPr>
        <p:spPr>
          <a:xfrm>
            <a:off x="6697844" y="125529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268E8B-4652-458F-B285-A709762C89D2}"/>
              </a:ext>
            </a:extLst>
          </p:cNvPr>
          <p:cNvSpPr txBox="1"/>
          <p:nvPr/>
        </p:nvSpPr>
        <p:spPr>
          <a:xfrm>
            <a:off x="6873920" y="506482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D1805FF-851B-432A-84E1-1C2E6C85F779}"/>
              </a:ext>
            </a:extLst>
          </p:cNvPr>
          <p:cNvSpPr/>
          <p:nvPr/>
        </p:nvSpPr>
        <p:spPr>
          <a:xfrm>
            <a:off x="7230149" y="125529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6109F3E-22EF-4D87-AF5E-F730DB148462}"/>
              </a:ext>
            </a:extLst>
          </p:cNvPr>
          <p:cNvSpPr/>
          <p:nvPr/>
        </p:nvSpPr>
        <p:spPr>
          <a:xfrm>
            <a:off x="7758035" y="125529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7B4E083-D882-451C-9F13-2B8CF99CCD2A}"/>
              </a:ext>
            </a:extLst>
          </p:cNvPr>
          <p:cNvSpPr/>
          <p:nvPr/>
        </p:nvSpPr>
        <p:spPr>
          <a:xfrm>
            <a:off x="8285921" y="125529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1F2CD75-C52D-45D5-9345-9E65BE90AF89}"/>
              </a:ext>
            </a:extLst>
          </p:cNvPr>
          <p:cNvSpPr/>
          <p:nvPr/>
        </p:nvSpPr>
        <p:spPr>
          <a:xfrm>
            <a:off x="8813807" y="125529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4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93D4C5E-3358-410D-A981-A417E846C913}"/>
              </a:ext>
            </a:extLst>
          </p:cNvPr>
          <p:cNvSpPr/>
          <p:nvPr/>
        </p:nvSpPr>
        <p:spPr>
          <a:xfrm>
            <a:off x="6697844" y="174057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5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8DD7AB5-5D46-424F-AF88-6B5E19A5D05C}"/>
              </a:ext>
            </a:extLst>
          </p:cNvPr>
          <p:cNvSpPr/>
          <p:nvPr/>
        </p:nvSpPr>
        <p:spPr>
          <a:xfrm>
            <a:off x="7230149" y="174057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6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BA27E79-7C19-4FBD-91A7-52EACD08F112}"/>
              </a:ext>
            </a:extLst>
          </p:cNvPr>
          <p:cNvSpPr/>
          <p:nvPr/>
        </p:nvSpPr>
        <p:spPr>
          <a:xfrm>
            <a:off x="7758035" y="174057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7</a:t>
            </a:r>
          </a:p>
        </p:txBody>
      </p:sp>
      <p:sp>
        <p:nvSpPr>
          <p:cNvPr id="37" name="!!mem8">
            <a:extLst>
              <a:ext uri="{FF2B5EF4-FFF2-40B4-BE49-F238E27FC236}">
                <a16:creationId xmlns:a16="http://schemas.microsoft.com/office/drawing/2014/main" id="{36F5956C-42B6-4EDF-AF16-9BE85AD1CE72}"/>
              </a:ext>
            </a:extLst>
          </p:cNvPr>
          <p:cNvSpPr/>
          <p:nvPr/>
        </p:nvSpPr>
        <p:spPr>
          <a:xfrm>
            <a:off x="8285921" y="174057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8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53E9A00-5484-4E5D-81A4-EB01AD5F63B2}"/>
              </a:ext>
            </a:extLst>
          </p:cNvPr>
          <p:cNvSpPr/>
          <p:nvPr/>
        </p:nvSpPr>
        <p:spPr>
          <a:xfrm>
            <a:off x="8813807" y="174057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9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AA70EC0-DFCA-4901-9C56-22980FB8CE1A}"/>
              </a:ext>
            </a:extLst>
          </p:cNvPr>
          <p:cNvSpPr/>
          <p:nvPr/>
        </p:nvSpPr>
        <p:spPr>
          <a:xfrm>
            <a:off x="6697844" y="22258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8BC31CC-DC67-4156-8462-15AA10077C77}"/>
              </a:ext>
            </a:extLst>
          </p:cNvPr>
          <p:cNvSpPr/>
          <p:nvPr/>
        </p:nvSpPr>
        <p:spPr>
          <a:xfrm>
            <a:off x="7230149" y="22258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67BDA2E-A88A-4C52-A6B7-BC88612E2D24}"/>
              </a:ext>
            </a:extLst>
          </p:cNvPr>
          <p:cNvSpPr/>
          <p:nvPr/>
        </p:nvSpPr>
        <p:spPr>
          <a:xfrm>
            <a:off x="7758035" y="22258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91C7BD8-015E-47F4-AEAB-0BB131AACF4F}"/>
              </a:ext>
            </a:extLst>
          </p:cNvPr>
          <p:cNvSpPr/>
          <p:nvPr/>
        </p:nvSpPr>
        <p:spPr>
          <a:xfrm>
            <a:off x="8285921" y="22258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BBD7C9A-63E3-40FF-B12F-8E09E5F4157D}"/>
              </a:ext>
            </a:extLst>
          </p:cNvPr>
          <p:cNvSpPr/>
          <p:nvPr/>
        </p:nvSpPr>
        <p:spPr>
          <a:xfrm>
            <a:off x="8813807" y="22258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B71B4E-01ED-4C99-9FA8-FED9087ED4E7}"/>
              </a:ext>
            </a:extLst>
          </p:cNvPr>
          <p:cNvSpPr txBox="1"/>
          <p:nvPr/>
        </p:nvSpPr>
        <p:spPr>
          <a:xfrm>
            <a:off x="7692652" y="399370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CPU Cache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2A30E16-A67B-4A70-99B6-15EB4B9DAA41}"/>
              </a:ext>
            </a:extLst>
          </p:cNvPr>
          <p:cNvSpPr txBox="1"/>
          <p:nvPr/>
        </p:nvSpPr>
        <p:spPr>
          <a:xfrm>
            <a:off x="6751555" y="31097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7BEF899-2DA7-4FDD-A843-CB0F0A50B3A1}"/>
              </a:ext>
            </a:extLst>
          </p:cNvPr>
          <p:cNvSpPr txBox="1"/>
          <p:nvPr/>
        </p:nvSpPr>
        <p:spPr>
          <a:xfrm>
            <a:off x="7289248" y="31097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594C303-5A91-423D-AB08-8C7B0C02A3B0}"/>
              </a:ext>
            </a:extLst>
          </p:cNvPr>
          <p:cNvSpPr txBox="1"/>
          <p:nvPr/>
        </p:nvSpPr>
        <p:spPr>
          <a:xfrm>
            <a:off x="7813243" y="31097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976200B-4309-4E88-B554-125012314F92}"/>
              </a:ext>
            </a:extLst>
          </p:cNvPr>
          <p:cNvSpPr txBox="1"/>
          <p:nvPr/>
        </p:nvSpPr>
        <p:spPr>
          <a:xfrm>
            <a:off x="8345021" y="31097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CD0C31B-D49D-4A91-B089-826A871684C6}"/>
              </a:ext>
            </a:extLst>
          </p:cNvPr>
          <p:cNvSpPr txBox="1"/>
          <p:nvPr/>
        </p:nvSpPr>
        <p:spPr>
          <a:xfrm>
            <a:off x="8876681" y="31097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4</a:t>
            </a:r>
          </a:p>
        </p:txBody>
      </p:sp>
      <p:pic>
        <p:nvPicPr>
          <p:cNvPr id="57" name="!!dram">
            <a:extLst>
              <a:ext uri="{FF2B5EF4-FFF2-40B4-BE49-F238E27FC236}">
                <a16:creationId xmlns:a16="http://schemas.microsoft.com/office/drawing/2014/main" id="{EB094B1E-B654-4C8F-BF97-50ABB12F66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58724" y="844661"/>
            <a:ext cx="784392" cy="234325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48EDD1CE-0711-438F-A6BC-5C652B0C7C6C}"/>
              </a:ext>
            </a:extLst>
          </p:cNvPr>
          <p:cNvSpPr txBox="1"/>
          <p:nvPr/>
        </p:nvSpPr>
        <p:spPr>
          <a:xfrm>
            <a:off x="8076421" y="75762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RAM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7B712CD-FF28-44A5-BD6D-67E82190F20A}"/>
              </a:ext>
            </a:extLst>
          </p:cNvPr>
          <p:cNvSpPr txBox="1"/>
          <p:nvPr/>
        </p:nvSpPr>
        <p:spPr>
          <a:xfrm>
            <a:off x="8813807" y="2672834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64 bytes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E6515B3-5166-4AE0-8F34-AE412BBD3FD2}"/>
              </a:ext>
            </a:extLst>
          </p:cNvPr>
          <p:cNvCxnSpPr>
            <a:cxnSpLocks/>
          </p:cNvCxnSpPr>
          <p:nvPr/>
        </p:nvCxnSpPr>
        <p:spPr>
          <a:xfrm rot="2472984" flipH="1">
            <a:off x="8677590" y="2741009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F6DED889-9244-417A-BC65-05CAAAC638FB}"/>
              </a:ext>
            </a:extLst>
          </p:cNvPr>
          <p:cNvSpPr/>
          <p:nvPr/>
        </p:nvSpPr>
        <p:spPr>
          <a:xfrm>
            <a:off x="7857929" y="5143055"/>
            <a:ext cx="218492" cy="212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CBD7A27-88DD-4623-9F72-E1BCA51DB4A2}"/>
              </a:ext>
            </a:extLst>
          </p:cNvPr>
          <p:cNvSpPr txBox="1"/>
          <p:nvPr/>
        </p:nvSpPr>
        <p:spPr>
          <a:xfrm>
            <a:off x="8414099" y="5073179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8 bytes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006F9C3-F8D2-4F14-B9C5-C675EE456E76}"/>
              </a:ext>
            </a:extLst>
          </p:cNvPr>
          <p:cNvCxnSpPr>
            <a:cxnSpLocks/>
          </p:cNvCxnSpPr>
          <p:nvPr/>
        </p:nvCxnSpPr>
        <p:spPr>
          <a:xfrm flipH="1">
            <a:off x="8218990" y="5263515"/>
            <a:ext cx="188704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254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2" grpId="0"/>
      <p:bldP spid="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val 69">
            <a:extLst>
              <a:ext uri="{FF2B5EF4-FFF2-40B4-BE49-F238E27FC236}">
                <a16:creationId xmlns:a16="http://schemas.microsoft.com/office/drawing/2014/main" id="{46BD3D10-E5B5-4048-B150-2EAAB0C4FBDF}"/>
              </a:ext>
            </a:extLst>
          </p:cNvPr>
          <p:cNvSpPr/>
          <p:nvPr/>
        </p:nvSpPr>
        <p:spPr>
          <a:xfrm>
            <a:off x="7758035" y="3479130"/>
            <a:ext cx="418280" cy="4075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838D40B6-25EA-4A1C-8C6E-6EF4414912B7}"/>
              </a:ext>
            </a:extLst>
          </p:cNvPr>
          <p:cNvSpPr/>
          <p:nvPr/>
        </p:nvSpPr>
        <p:spPr>
          <a:xfrm>
            <a:off x="7758035" y="1255299"/>
            <a:ext cx="418280" cy="4075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</a:t>
            </a:r>
          </a:p>
        </p:txBody>
      </p:sp>
      <p:sp>
        <p:nvSpPr>
          <p:cNvPr id="54" name="!!8">
            <a:extLst>
              <a:ext uri="{FF2B5EF4-FFF2-40B4-BE49-F238E27FC236}">
                <a16:creationId xmlns:a16="http://schemas.microsoft.com/office/drawing/2014/main" id="{2B8772ED-2BA2-47FC-A779-6572B6B1C446}"/>
              </a:ext>
            </a:extLst>
          </p:cNvPr>
          <p:cNvSpPr/>
          <p:nvPr/>
        </p:nvSpPr>
        <p:spPr>
          <a:xfrm>
            <a:off x="8813807" y="3484061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4" name="!!cache0">
            <a:extLst>
              <a:ext uri="{FF2B5EF4-FFF2-40B4-BE49-F238E27FC236}">
                <a16:creationId xmlns:a16="http://schemas.microsoft.com/office/drawing/2014/main" id="{28F8E8EC-50F9-433E-9E94-5F1BEE98BF01}"/>
              </a:ext>
            </a:extLst>
          </p:cNvPr>
          <p:cNvSpPr/>
          <p:nvPr/>
        </p:nvSpPr>
        <p:spPr>
          <a:xfrm>
            <a:off x="6694597" y="348247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5" name="!!cache1">
            <a:extLst>
              <a:ext uri="{FF2B5EF4-FFF2-40B4-BE49-F238E27FC236}">
                <a16:creationId xmlns:a16="http://schemas.microsoft.com/office/drawing/2014/main" id="{D210FA97-726B-41AD-A0D8-D2EB51763A53}"/>
              </a:ext>
            </a:extLst>
          </p:cNvPr>
          <p:cNvSpPr/>
          <p:nvPr/>
        </p:nvSpPr>
        <p:spPr>
          <a:xfrm>
            <a:off x="7230149" y="3484061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0" name="!!cache2">
            <a:extLst>
              <a:ext uri="{FF2B5EF4-FFF2-40B4-BE49-F238E27FC236}">
                <a16:creationId xmlns:a16="http://schemas.microsoft.com/office/drawing/2014/main" id="{847A5C23-A4C7-43A8-B419-A4D9806959B4}"/>
              </a:ext>
            </a:extLst>
          </p:cNvPr>
          <p:cNvSpPr/>
          <p:nvPr/>
        </p:nvSpPr>
        <p:spPr>
          <a:xfrm>
            <a:off x="7758035" y="3484061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3" name="!!cache3">
            <a:extLst>
              <a:ext uri="{FF2B5EF4-FFF2-40B4-BE49-F238E27FC236}">
                <a16:creationId xmlns:a16="http://schemas.microsoft.com/office/drawing/2014/main" id="{45BB9884-B590-47B3-9F4E-9443CC3FA552}"/>
              </a:ext>
            </a:extLst>
          </p:cNvPr>
          <p:cNvSpPr/>
          <p:nvPr/>
        </p:nvSpPr>
        <p:spPr>
          <a:xfrm>
            <a:off x="8285921" y="3484061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88D655F-272C-47F7-B321-0F92D217A9B3}"/>
              </a:ext>
            </a:extLst>
          </p:cNvPr>
          <p:cNvSpPr/>
          <p:nvPr/>
        </p:nvSpPr>
        <p:spPr>
          <a:xfrm>
            <a:off x="7857929" y="5143055"/>
            <a:ext cx="218492" cy="212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1311B9-71B9-48C1-8C72-91A6C1882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 size helps locality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D635A8-5E66-47C3-BF84-E7FA4106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73DF0-3F88-4E7A-9358-BDACFD75C5F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757621"/>
            <a:ext cx="6008049" cy="4835460"/>
          </a:xfrm>
        </p:spPr>
        <p:txBody>
          <a:bodyPr>
            <a:normAutofit/>
          </a:bodyPr>
          <a:lstStyle/>
          <a:p>
            <a:r>
              <a:rPr lang="en-US" dirty="0"/>
              <a:t>When we request an address from our cache, we are requesting the block that contains that address.</a:t>
            </a:r>
          </a:p>
          <a:p>
            <a:pPr lvl="1"/>
            <a:r>
              <a:rPr lang="en-US" dirty="0"/>
              <a:t>Here, Block 0 contains byte addresses 0x00 through 0x39. Block 1 is 0x40 to 0x79, etc.</a:t>
            </a:r>
          </a:p>
          <a:p>
            <a:pPr lvl="1"/>
            <a:endParaRPr lang="en-US" dirty="0"/>
          </a:p>
          <a:p>
            <a:r>
              <a:rPr lang="en-US" dirty="0"/>
              <a:t>Let’s request 64-bit words in order starting at address 0x40 (Block 1)</a:t>
            </a:r>
          </a:p>
          <a:p>
            <a:pPr lvl="1"/>
            <a:r>
              <a:rPr lang="en-US" dirty="0"/>
              <a:t>There are 8 words in each cache block.</a:t>
            </a:r>
          </a:p>
          <a:p>
            <a:pPr lvl="1"/>
            <a:r>
              <a:rPr lang="en-US" dirty="0"/>
              <a:t>Therefore, we have only </a:t>
            </a:r>
            <a:r>
              <a:rPr lang="en-US" u="sng" dirty="0"/>
              <a:t>one compulsory miss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And then we have </a:t>
            </a:r>
            <a:r>
              <a:rPr lang="en-US" u="sng" dirty="0"/>
              <a:t>7 cache hits</a:t>
            </a:r>
            <a:r>
              <a:rPr lang="en-US" dirty="0"/>
              <a:t>!!</a:t>
            </a:r>
          </a:p>
          <a:p>
            <a:pPr lvl="1"/>
            <a:endParaRPr lang="en-US" dirty="0"/>
          </a:p>
          <a:p>
            <a:r>
              <a:rPr lang="en-US" dirty="0"/>
              <a:t>If we request the ninth word, we will be at address 0x80 (and a </a:t>
            </a:r>
            <a:r>
              <a:rPr lang="en-US" u="sng" dirty="0"/>
              <a:t>compulsory miss</a:t>
            </a:r>
            <a:r>
              <a:rPr lang="en-US" dirty="0"/>
              <a:t>.)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33DB18F-7846-4305-86E8-017C4986DE1A}"/>
              </a:ext>
            </a:extLst>
          </p:cNvPr>
          <p:cNvCxnSpPr>
            <a:cxnSpLocks/>
          </p:cNvCxnSpPr>
          <p:nvPr/>
        </p:nvCxnSpPr>
        <p:spPr>
          <a:xfrm>
            <a:off x="7967175" y="2733675"/>
            <a:ext cx="0" cy="410904"/>
          </a:xfrm>
          <a:prstGeom prst="straightConnector1">
            <a:avLst/>
          </a:prstGeom>
          <a:ln w="5715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A2AA7280-C5A9-4317-907B-3F1C1349C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15121">
            <a:off x="7110439" y="3937345"/>
            <a:ext cx="526934" cy="52693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018498B-380D-4F6B-83AC-5B6EBC991BD3}"/>
              </a:ext>
            </a:extLst>
          </p:cNvPr>
          <p:cNvCxnSpPr>
            <a:cxnSpLocks/>
          </p:cNvCxnSpPr>
          <p:nvPr/>
        </p:nvCxnSpPr>
        <p:spPr>
          <a:xfrm>
            <a:off x="7967175" y="4497871"/>
            <a:ext cx="0" cy="397979"/>
          </a:xfrm>
          <a:prstGeom prst="straightConnector1">
            <a:avLst/>
          </a:prstGeom>
          <a:ln w="5715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742A5AA4-986B-4460-9717-6D95B1C65646}"/>
              </a:ext>
            </a:extLst>
          </p:cNvPr>
          <p:cNvSpPr/>
          <p:nvPr/>
        </p:nvSpPr>
        <p:spPr>
          <a:xfrm>
            <a:off x="6697844" y="125529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268E8B-4652-458F-B285-A709762C89D2}"/>
              </a:ext>
            </a:extLst>
          </p:cNvPr>
          <p:cNvSpPr txBox="1"/>
          <p:nvPr/>
        </p:nvSpPr>
        <p:spPr>
          <a:xfrm>
            <a:off x="6873920" y="506482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D1805FF-851B-432A-84E1-1C2E6C85F779}"/>
              </a:ext>
            </a:extLst>
          </p:cNvPr>
          <p:cNvSpPr/>
          <p:nvPr/>
        </p:nvSpPr>
        <p:spPr>
          <a:xfrm>
            <a:off x="7230149" y="125529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6109F3E-22EF-4D87-AF5E-F730DB148462}"/>
              </a:ext>
            </a:extLst>
          </p:cNvPr>
          <p:cNvSpPr/>
          <p:nvPr/>
        </p:nvSpPr>
        <p:spPr>
          <a:xfrm>
            <a:off x="7758035" y="125529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7B4E083-D882-451C-9F13-2B8CF99CCD2A}"/>
              </a:ext>
            </a:extLst>
          </p:cNvPr>
          <p:cNvSpPr/>
          <p:nvPr/>
        </p:nvSpPr>
        <p:spPr>
          <a:xfrm>
            <a:off x="8285921" y="125529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1F2CD75-C52D-45D5-9345-9E65BE90AF89}"/>
              </a:ext>
            </a:extLst>
          </p:cNvPr>
          <p:cNvSpPr/>
          <p:nvPr/>
        </p:nvSpPr>
        <p:spPr>
          <a:xfrm>
            <a:off x="8813807" y="125529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4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93D4C5E-3358-410D-A981-A417E846C913}"/>
              </a:ext>
            </a:extLst>
          </p:cNvPr>
          <p:cNvSpPr/>
          <p:nvPr/>
        </p:nvSpPr>
        <p:spPr>
          <a:xfrm>
            <a:off x="6697844" y="174057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5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8DD7AB5-5D46-424F-AF88-6B5E19A5D05C}"/>
              </a:ext>
            </a:extLst>
          </p:cNvPr>
          <p:cNvSpPr/>
          <p:nvPr/>
        </p:nvSpPr>
        <p:spPr>
          <a:xfrm>
            <a:off x="7230149" y="174057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6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BA27E79-7C19-4FBD-91A7-52EACD08F112}"/>
              </a:ext>
            </a:extLst>
          </p:cNvPr>
          <p:cNvSpPr/>
          <p:nvPr/>
        </p:nvSpPr>
        <p:spPr>
          <a:xfrm>
            <a:off x="7758035" y="174057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7</a:t>
            </a:r>
          </a:p>
        </p:txBody>
      </p:sp>
      <p:sp>
        <p:nvSpPr>
          <p:cNvPr id="37" name="!!mem8">
            <a:extLst>
              <a:ext uri="{FF2B5EF4-FFF2-40B4-BE49-F238E27FC236}">
                <a16:creationId xmlns:a16="http://schemas.microsoft.com/office/drawing/2014/main" id="{36F5956C-42B6-4EDF-AF16-9BE85AD1CE72}"/>
              </a:ext>
            </a:extLst>
          </p:cNvPr>
          <p:cNvSpPr/>
          <p:nvPr/>
        </p:nvSpPr>
        <p:spPr>
          <a:xfrm>
            <a:off x="8285921" y="174057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8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53E9A00-5484-4E5D-81A4-EB01AD5F63B2}"/>
              </a:ext>
            </a:extLst>
          </p:cNvPr>
          <p:cNvSpPr/>
          <p:nvPr/>
        </p:nvSpPr>
        <p:spPr>
          <a:xfrm>
            <a:off x="8813807" y="174057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9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AA70EC0-DFCA-4901-9C56-22980FB8CE1A}"/>
              </a:ext>
            </a:extLst>
          </p:cNvPr>
          <p:cNvSpPr/>
          <p:nvPr/>
        </p:nvSpPr>
        <p:spPr>
          <a:xfrm>
            <a:off x="6697844" y="22258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8BC31CC-DC67-4156-8462-15AA10077C77}"/>
              </a:ext>
            </a:extLst>
          </p:cNvPr>
          <p:cNvSpPr/>
          <p:nvPr/>
        </p:nvSpPr>
        <p:spPr>
          <a:xfrm>
            <a:off x="7230149" y="22258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67BDA2E-A88A-4C52-A6B7-BC88612E2D24}"/>
              </a:ext>
            </a:extLst>
          </p:cNvPr>
          <p:cNvSpPr/>
          <p:nvPr/>
        </p:nvSpPr>
        <p:spPr>
          <a:xfrm>
            <a:off x="7758035" y="22258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91C7BD8-015E-47F4-AEAB-0BB131AACF4F}"/>
              </a:ext>
            </a:extLst>
          </p:cNvPr>
          <p:cNvSpPr/>
          <p:nvPr/>
        </p:nvSpPr>
        <p:spPr>
          <a:xfrm>
            <a:off x="8285921" y="22258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BBD7C9A-63E3-40FF-B12F-8E09E5F4157D}"/>
              </a:ext>
            </a:extLst>
          </p:cNvPr>
          <p:cNvSpPr/>
          <p:nvPr/>
        </p:nvSpPr>
        <p:spPr>
          <a:xfrm>
            <a:off x="8813807" y="22258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B71B4E-01ED-4C99-9FA8-FED9087ED4E7}"/>
              </a:ext>
            </a:extLst>
          </p:cNvPr>
          <p:cNvSpPr txBox="1"/>
          <p:nvPr/>
        </p:nvSpPr>
        <p:spPr>
          <a:xfrm>
            <a:off x="7692652" y="399370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CPU Cache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2A30E16-A67B-4A70-99B6-15EB4B9DAA41}"/>
              </a:ext>
            </a:extLst>
          </p:cNvPr>
          <p:cNvSpPr txBox="1"/>
          <p:nvPr/>
        </p:nvSpPr>
        <p:spPr>
          <a:xfrm>
            <a:off x="6751555" y="31097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7BEF899-2DA7-4FDD-A843-CB0F0A50B3A1}"/>
              </a:ext>
            </a:extLst>
          </p:cNvPr>
          <p:cNvSpPr txBox="1"/>
          <p:nvPr/>
        </p:nvSpPr>
        <p:spPr>
          <a:xfrm>
            <a:off x="7289248" y="31097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594C303-5A91-423D-AB08-8C7B0C02A3B0}"/>
              </a:ext>
            </a:extLst>
          </p:cNvPr>
          <p:cNvSpPr txBox="1"/>
          <p:nvPr/>
        </p:nvSpPr>
        <p:spPr>
          <a:xfrm>
            <a:off x="7813243" y="31097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976200B-4309-4E88-B554-125012314F92}"/>
              </a:ext>
            </a:extLst>
          </p:cNvPr>
          <p:cNvSpPr txBox="1"/>
          <p:nvPr/>
        </p:nvSpPr>
        <p:spPr>
          <a:xfrm>
            <a:off x="8345021" y="31097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CD0C31B-D49D-4A91-B089-826A871684C6}"/>
              </a:ext>
            </a:extLst>
          </p:cNvPr>
          <p:cNvSpPr txBox="1"/>
          <p:nvPr/>
        </p:nvSpPr>
        <p:spPr>
          <a:xfrm>
            <a:off x="8876681" y="31097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4</a:t>
            </a:r>
          </a:p>
        </p:txBody>
      </p:sp>
      <p:pic>
        <p:nvPicPr>
          <p:cNvPr id="57" name="!!dram">
            <a:extLst>
              <a:ext uri="{FF2B5EF4-FFF2-40B4-BE49-F238E27FC236}">
                <a16:creationId xmlns:a16="http://schemas.microsoft.com/office/drawing/2014/main" id="{EB094B1E-B654-4C8F-BF97-50ABB12F66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58724" y="844661"/>
            <a:ext cx="784392" cy="234325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48EDD1CE-0711-438F-A6BC-5C652B0C7C6C}"/>
              </a:ext>
            </a:extLst>
          </p:cNvPr>
          <p:cNvSpPr txBox="1"/>
          <p:nvPr/>
        </p:nvSpPr>
        <p:spPr>
          <a:xfrm>
            <a:off x="8076421" y="75762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RAM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7B712CD-FF28-44A5-BD6D-67E82190F20A}"/>
              </a:ext>
            </a:extLst>
          </p:cNvPr>
          <p:cNvSpPr txBox="1"/>
          <p:nvPr/>
        </p:nvSpPr>
        <p:spPr>
          <a:xfrm>
            <a:off x="8813807" y="2672834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64 bytes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E6515B3-5166-4AE0-8F34-AE412BBD3FD2}"/>
              </a:ext>
            </a:extLst>
          </p:cNvPr>
          <p:cNvCxnSpPr>
            <a:cxnSpLocks/>
          </p:cNvCxnSpPr>
          <p:nvPr/>
        </p:nvCxnSpPr>
        <p:spPr>
          <a:xfrm rot="2472984" flipH="1">
            <a:off x="8677590" y="2741009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6D577E5A-4425-4246-877E-2B2429E71A24}"/>
              </a:ext>
            </a:extLst>
          </p:cNvPr>
          <p:cNvSpPr/>
          <p:nvPr/>
        </p:nvSpPr>
        <p:spPr>
          <a:xfrm>
            <a:off x="7230149" y="1255299"/>
            <a:ext cx="418280" cy="4075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F3C7E9E-5186-4128-831C-3EFC252D3A82}"/>
              </a:ext>
            </a:extLst>
          </p:cNvPr>
          <p:cNvSpPr/>
          <p:nvPr/>
        </p:nvSpPr>
        <p:spPr>
          <a:xfrm>
            <a:off x="7230149" y="3485654"/>
            <a:ext cx="418280" cy="4075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0A59918-D25F-4056-9905-6503B9FFF3AE}"/>
              </a:ext>
            </a:extLst>
          </p:cNvPr>
          <p:cNvSpPr/>
          <p:nvPr/>
        </p:nvSpPr>
        <p:spPr>
          <a:xfrm>
            <a:off x="7330043" y="3580470"/>
            <a:ext cx="218492" cy="212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A04F9D6-213D-4791-B0DC-838E2796A875}"/>
              </a:ext>
            </a:extLst>
          </p:cNvPr>
          <p:cNvSpPr/>
          <p:nvPr/>
        </p:nvSpPr>
        <p:spPr>
          <a:xfrm>
            <a:off x="7330043" y="3588671"/>
            <a:ext cx="218492" cy="212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F6116BA-F99E-4D42-ACBB-B8AD83C23DAB}"/>
              </a:ext>
            </a:extLst>
          </p:cNvPr>
          <p:cNvSpPr/>
          <p:nvPr/>
        </p:nvSpPr>
        <p:spPr>
          <a:xfrm>
            <a:off x="7330084" y="3588671"/>
            <a:ext cx="218492" cy="212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58F8137-2BCF-4A65-A659-72EE1955B96B}"/>
              </a:ext>
            </a:extLst>
          </p:cNvPr>
          <p:cNvSpPr/>
          <p:nvPr/>
        </p:nvSpPr>
        <p:spPr>
          <a:xfrm>
            <a:off x="7330084" y="3588671"/>
            <a:ext cx="218492" cy="212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E60DA6A-FA66-4192-9E42-9B05548309C4}"/>
              </a:ext>
            </a:extLst>
          </p:cNvPr>
          <p:cNvSpPr/>
          <p:nvPr/>
        </p:nvSpPr>
        <p:spPr>
          <a:xfrm>
            <a:off x="7330084" y="3588671"/>
            <a:ext cx="218492" cy="212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C7E35AB2-4E6C-466A-8846-AF31951A2EAA}"/>
              </a:ext>
            </a:extLst>
          </p:cNvPr>
          <p:cNvSpPr/>
          <p:nvPr/>
        </p:nvSpPr>
        <p:spPr>
          <a:xfrm>
            <a:off x="7330084" y="3588671"/>
            <a:ext cx="218492" cy="212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4CD19DC-191E-4498-BEA0-8A18EF5462A3}"/>
              </a:ext>
            </a:extLst>
          </p:cNvPr>
          <p:cNvSpPr/>
          <p:nvPr/>
        </p:nvSpPr>
        <p:spPr>
          <a:xfrm>
            <a:off x="7330084" y="3588671"/>
            <a:ext cx="218492" cy="212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C253EC2-3F5E-40B5-A868-6DA6481D90A2}"/>
              </a:ext>
            </a:extLst>
          </p:cNvPr>
          <p:cNvSpPr/>
          <p:nvPr/>
        </p:nvSpPr>
        <p:spPr>
          <a:xfrm>
            <a:off x="7330084" y="3588671"/>
            <a:ext cx="218492" cy="212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667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0.05203 0.2722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4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5203 0.27222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4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5203 0.27222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4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5203 0.27222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4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5203 0.27222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4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5203 0.27222 " pathEditMode="relative" rAng="0" ptsTypes="AA">
                                      <p:cBhvr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4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5203 0.27222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4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5203 0.27222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4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69" grpId="0" animBg="1"/>
      <p:bldP spid="50" grpId="0" animBg="1"/>
      <p:bldP spid="4" grpId="0" uiExpand="1" build="p"/>
      <p:bldP spid="31" grpId="0" animBg="1"/>
      <p:bldP spid="59" grpId="0" animBg="1"/>
      <p:bldP spid="60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7C210-4F7A-47CD-B10B-9A235A4F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Once again… A Tale of Two C… um… programs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AEC8AF-A0F8-4EC7-8DE0-086EC6E00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44FBCF7-AD57-4500-B95D-2539240D8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4206" y="745435"/>
            <a:ext cx="847733" cy="1282147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9A99FA2-A0DE-45B0-AA31-643B8A65A122}"/>
              </a:ext>
            </a:extLst>
          </p:cNvPr>
          <p:cNvSpPr txBox="1">
            <a:spLocks/>
          </p:cNvSpPr>
          <p:nvPr/>
        </p:nvSpPr>
        <p:spPr>
          <a:xfrm>
            <a:off x="93905" y="687824"/>
            <a:ext cx="4986095" cy="3844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dirty="0"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stdlib.h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malloc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#define LIMIT (2048 * 10)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 </a:t>
            </a:r>
            <a:r>
              <a:rPr lang="en-US" sz="1600" dirty="0">
                <a:latin typeface="Inconsolata" panose="020B0609030003000000" pitchFamily="49" charset="0"/>
              </a:rPr>
              <a:t>main(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int 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, j;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int</a:t>
            </a:r>
            <a:r>
              <a:rPr lang="en-US" sz="1600" dirty="0">
                <a:latin typeface="Inconsolata" panose="020B0609030003000000" pitchFamily="49" charset="0"/>
              </a:rPr>
              <a:t>* </a:t>
            </a:r>
            <a:r>
              <a:rPr lang="en-US" sz="1600" dirty="0" err="1">
                <a:latin typeface="Inconsolata" panose="020B0609030003000000" pitchFamily="49" charset="0"/>
              </a:rPr>
              <a:t>src</a:t>
            </a:r>
            <a:r>
              <a:rPr lang="en-US" sz="1600" dirty="0">
                <a:latin typeface="Inconsolata" panose="020B0609030003000000" pitchFamily="49" charset="0"/>
              </a:rPr>
              <a:t>[LIMIT];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int</a:t>
            </a:r>
            <a:r>
              <a:rPr lang="en-US" sz="1600" dirty="0">
                <a:latin typeface="Inconsolata" panose="020B0609030003000000" pitchFamily="49" charset="0"/>
              </a:rPr>
              <a:t>* </a:t>
            </a:r>
            <a:r>
              <a:rPr lang="en-US" sz="1600" dirty="0" err="1">
                <a:latin typeface="Inconsolata" panose="020B0609030003000000" pitchFamily="49" charset="0"/>
              </a:rPr>
              <a:t>dst</a:t>
            </a:r>
            <a:r>
              <a:rPr lang="en-US" sz="1600" dirty="0">
                <a:latin typeface="Inconsolata" panose="020B0609030003000000" pitchFamily="49" charset="0"/>
              </a:rPr>
              <a:t>[LIMIT];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for 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 = 0; 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 &lt; LIMIT; 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++)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src</a:t>
            </a:r>
            <a:r>
              <a:rPr lang="en-US" sz="1600" dirty="0">
                <a:latin typeface="Inconsolata" panose="020B0609030003000000" pitchFamily="49" charset="0"/>
              </a:rPr>
              <a:t>[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] = malloc(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sizeof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latin typeface="Inconsolata" panose="020B0609030003000000" pitchFamily="49" charset="0"/>
              </a:rPr>
              <a:t>) * LIMIT);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dst</a:t>
            </a:r>
            <a:r>
              <a:rPr lang="en-US" sz="1600" dirty="0">
                <a:latin typeface="Inconsolata" panose="020B0609030003000000" pitchFamily="49" charset="0"/>
              </a:rPr>
              <a:t>[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] = malloc(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sizeof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latin typeface="Inconsolata" panose="020B0609030003000000" pitchFamily="49" charset="0"/>
              </a:rPr>
              <a:t>) * LIMIT);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for</a:t>
            </a:r>
            <a:r>
              <a:rPr lang="en-US" sz="1600" dirty="0">
                <a:latin typeface="Inconsolata" panose="020B0609030003000000" pitchFamily="49" charset="0"/>
              </a:rPr>
              <a:t> (j = 0; j &lt; LIMIT; </a:t>
            </a:r>
            <a:r>
              <a:rPr lang="en-US" sz="1600" dirty="0" err="1">
                <a:latin typeface="Inconsolata" panose="020B0609030003000000" pitchFamily="49" charset="0"/>
              </a:rPr>
              <a:t>j++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  for 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 = 0; 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 &lt; LIMIT; i++)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Inconsolata" panose="020B0609030003000000" pitchFamily="49" charset="0"/>
              </a:rPr>
              <a:t>      </a:t>
            </a:r>
            <a:r>
              <a:rPr lang="en-US" sz="1600" b="1" dirty="0" err="1">
                <a:latin typeface="Inconsolata" panose="020B0609030003000000" pitchFamily="49" charset="0"/>
              </a:rPr>
              <a:t>dst</a:t>
            </a:r>
            <a:r>
              <a:rPr lang="en-US" sz="1600" b="1" dirty="0">
                <a:latin typeface="Inconsolata" panose="020B0609030003000000" pitchFamily="49" charset="0"/>
              </a:rPr>
              <a:t>[j][</a:t>
            </a:r>
            <a:r>
              <a:rPr lang="en-US" sz="1600" b="1" dirty="0" err="1">
                <a:latin typeface="Inconsolata" panose="020B0609030003000000" pitchFamily="49" charset="0"/>
              </a:rPr>
              <a:t>i</a:t>
            </a:r>
            <a:r>
              <a:rPr lang="en-US" sz="1600" b="1" dirty="0">
                <a:latin typeface="Inconsolata" panose="020B0609030003000000" pitchFamily="49" charset="0"/>
              </a:rPr>
              <a:t>] = </a:t>
            </a:r>
            <a:r>
              <a:rPr lang="en-US" sz="1600" b="1" dirty="0" err="1">
                <a:latin typeface="Inconsolata" panose="020B0609030003000000" pitchFamily="49" charset="0"/>
              </a:rPr>
              <a:t>src</a:t>
            </a:r>
            <a:r>
              <a:rPr lang="en-US" sz="1600" b="1" dirty="0">
                <a:latin typeface="Inconsolata" panose="020B0609030003000000" pitchFamily="49" charset="0"/>
              </a:rPr>
              <a:t>[j][</a:t>
            </a:r>
            <a:r>
              <a:rPr lang="en-US" sz="1600" b="1" dirty="0" err="1">
                <a:latin typeface="Inconsolata" panose="020B0609030003000000" pitchFamily="49" charset="0"/>
              </a:rPr>
              <a:t>i</a:t>
            </a:r>
            <a:r>
              <a:rPr lang="en-US" sz="1600" b="1" dirty="0">
                <a:latin typeface="Inconsolata" panose="020B0609030003000000" pitchFamily="49" charset="0"/>
              </a:rPr>
              <a:t>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return</a:t>
            </a:r>
            <a:r>
              <a:rPr lang="en-US" sz="1600" dirty="0">
                <a:latin typeface="Inconsolata" panose="020B0609030003000000" pitchFamily="49" charset="0"/>
              </a:rPr>
              <a:t> 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9B8A446-745D-4227-8275-66033CE26D12}"/>
              </a:ext>
            </a:extLst>
          </p:cNvPr>
          <p:cNvSpPr txBox="1">
            <a:spLocks/>
          </p:cNvSpPr>
          <p:nvPr/>
        </p:nvSpPr>
        <p:spPr>
          <a:xfrm>
            <a:off x="5080000" y="687824"/>
            <a:ext cx="4986095" cy="3844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dirty="0"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stdlib.h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malloc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#define LIMIT (2048 * 10)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 </a:t>
            </a:r>
            <a:r>
              <a:rPr lang="en-US" sz="1600" dirty="0">
                <a:latin typeface="Inconsolata" panose="020B0609030003000000" pitchFamily="49" charset="0"/>
              </a:rPr>
              <a:t>main(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int 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, j;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int</a:t>
            </a:r>
            <a:r>
              <a:rPr lang="en-US" sz="1600" dirty="0">
                <a:latin typeface="Inconsolata" panose="020B0609030003000000" pitchFamily="49" charset="0"/>
              </a:rPr>
              <a:t>* </a:t>
            </a:r>
            <a:r>
              <a:rPr lang="en-US" sz="1600" dirty="0" err="1">
                <a:latin typeface="Inconsolata" panose="020B0609030003000000" pitchFamily="49" charset="0"/>
              </a:rPr>
              <a:t>src</a:t>
            </a:r>
            <a:r>
              <a:rPr lang="en-US" sz="1600" dirty="0">
                <a:latin typeface="Inconsolata" panose="020B0609030003000000" pitchFamily="49" charset="0"/>
              </a:rPr>
              <a:t>[LIMIT];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int</a:t>
            </a:r>
            <a:r>
              <a:rPr lang="en-US" sz="1600" dirty="0">
                <a:latin typeface="Inconsolata" panose="020B0609030003000000" pitchFamily="49" charset="0"/>
              </a:rPr>
              <a:t>* </a:t>
            </a:r>
            <a:r>
              <a:rPr lang="en-US" sz="1600" dirty="0" err="1">
                <a:latin typeface="Inconsolata" panose="020B0609030003000000" pitchFamily="49" charset="0"/>
              </a:rPr>
              <a:t>dst</a:t>
            </a:r>
            <a:r>
              <a:rPr lang="en-US" sz="1600" dirty="0">
                <a:latin typeface="Inconsolata" panose="020B0609030003000000" pitchFamily="49" charset="0"/>
              </a:rPr>
              <a:t>[LIMIT];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for 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 = 0; 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 &lt; LIMIT; 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++)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src</a:t>
            </a:r>
            <a:r>
              <a:rPr lang="en-US" sz="1600" dirty="0">
                <a:latin typeface="Inconsolata" panose="020B0609030003000000" pitchFamily="49" charset="0"/>
              </a:rPr>
              <a:t>[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] = malloc(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sizeof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latin typeface="Inconsolata" panose="020B0609030003000000" pitchFamily="49" charset="0"/>
              </a:rPr>
              <a:t>) * LIMIT);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dst</a:t>
            </a:r>
            <a:r>
              <a:rPr lang="en-US" sz="1600" dirty="0">
                <a:latin typeface="Inconsolata" panose="020B0609030003000000" pitchFamily="49" charset="0"/>
              </a:rPr>
              <a:t>[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] = malloc(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sizeof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latin typeface="Inconsolata" panose="020B0609030003000000" pitchFamily="49" charset="0"/>
              </a:rPr>
              <a:t>) * LIMIT);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for</a:t>
            </a:r>
            <a:r>
              <a:rPr lang="en-US" sz="1600" dirty="0">
                <a:latin typeface="Inconsolata" panose="020B0609030003000000" pitchFamily="49" charset="0"/>
              </a:rPr>
              <a:t> (j = 0; j &lt; LIMIT; </a:t>
            </a:r>
            <a:r>
              <a:rPr lang="en-US" sz="1600" dirty="0" err="1">
                <a:latin typeface="Inconsolata" panose="020B0609030003000000" pitchFamily="49" charset="0"/>
              </a:rPr>
              <a:t>j++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  for 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 = 0; 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 &lt; LIMIT; 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++)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Inconsolata" panose="020B0609030003000000" pitchFamily="49" charset="0"/>
              </a:rPr>
              <a:t>      </a:t>
            </a:r>
            <a:r>
              <a:rPr lang="en-US" sz="1600" b="1" dirty="0" err="1">
                <a:latin typeface="Inconsolata" panose="020B0609030003000000" pitchFamily="49" charset="0"/>
              </a:rPr>
              <a:t>dst</a:t>
            </a:r>
            <a:r>
              <a:rPr lang="en-US" sz="1600" b="1" dirty="0">
                <a:latin typeface="Inconsolata" panose="020B0609030003000000" pitchFamily="49" charset="0"/>
              </a:rPr>
              <a:t>[</a:t>
            </a:r>
            <a:r>
              <a:rPr lang="en-US" sz="1600" b="1" dirty="0" err="1">
                <a:latin typeface="Inconsolata" panose="020B0609030003000000" pitchFamily="49" charset="0"/>
              </a:rPr>
              <a:t>i</a:t>
            </a:r>
            <a:r>
              <a:rPr lang="en-US" sz="1600" b="1" dirty="0">
                <a:latin typeface="Inconsolata" panose="020B0609030003000000" pitchFamily="49" charset="0"/>
              </a:rPr>
              <a:t>][j] = </a:t>
            </a:r>
            <a:r>
              <a:rPr lang="en-US" sz="1600" b="1" dirty="0" err="1">
                <a:latin typeface="Inconsolata" panose="020B0609030003000000" pitchFamily="49" charset="0"/>
              </a:rPr>
              <a:t>src</a:t>
            </a:r>
            <a:r>
              <a:rPr lang="en-US" sz="1600" b="1" dirty="0">
                <a:latin typeface="Inconsolata" panose="020B0609030003000000" pitchFamily="49" charset="0"/>
              </a:rPr>
              <a:t>[</a:t>
            </a:r>
            <a:r>
              <a:rPr lang="en-US" sz="1600" b="1" dirty="0" err="1">
                <a:latin typeface="Inconsolata" panose="020B0609030003000000" pitchFamily="49" charset="0"/>
              </a:rPr>
              <a:t>i</a:t>
            </a:r>
            <a:r>
              <a:rPr lang="en-US" sz="1600" b="1" dirty="0">
                <a:latin typeface="Inconsolata" panose="020B0609030003000000" pitchFamily="49" charset="0"/>
              </a:rPr>
              <a:t>][j];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return</a:t>
            </a:r>
            <a:r>
              <a:rPr lang="en-US" sz="1600" dirty="0">
                <a:latin typeface="Inconsolata" panose="020B0609030003000000" pitchFamily="49" charset="0"/>
              </a:rPr>
              <a:t> 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2A6F228-922E-4AC5-9161-008D822ED4B2}"/>
              </a:ext>
            </a:extLst>
          </p:cNvPr>
          <p:cNvSpPr txBox="1">
            <a:spLocks/>
          </p:cNvSpPr>
          <p:nvPr/>
        </p:nvSpPr>
        <p:spPr>
          <a:xfrm>
            <a:off x="0" y="4532243"/>
            <a:ext cx="5033048" cy="116273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&gt; time ./locality-test-A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real    0m1.803s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user    0m1.123s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sys     0m0.677s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2BF7FD4-1830-4997-B154-9E4758EE35AC}"/>
              </a:ext>
            </a:extLst>
          </p:cNvPr>
          <p:cNvSpPr txBox="1">
            <a:spLocks/>
          </p:cNvSpPr>
          <p:nvPr/>
        </p:nvSpPr>
        <p:spPr>
          <a:xfrm>
            <a:off x="5080000" y="4532243"/>
            <a:ext cx="5080000" cy="116273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&gt; time ./locality-test-B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real    0m20.374s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user    0m19.429s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sys     0m0.898s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Inconsolata" panose="020B0609030003000000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9B7324-DE9B-4757-8C8D-8FA0F6C5268C}"/>
              </a:ext>
            </a:extLst>
          </p:cNvPr>
          <p:cNvSpPr txBox="1"/>
          <p:nvPr/>
        </p:nvSpPr>
        <p:spPr>
          <a:xfrm>
            <a:off x="2672890" y="2788337"/>
            <a:ext cx="2151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Allocates matrices.</a:t>
            </a:r>
          </a:p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(Array of arrays)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48593F9-6251-46E5-B869-3B2F66D9029F}"/>
              </a:ext>
            </a:extLst>
          </p:cNvPr>
          <p:cNvCxnSpPr>
            <a:cxnSpLocks/>
          </p:cNvCxnSpPr>
          <p:nvPr/>
        </p:nvCxnSpPr>
        <p:spPr>
          <a:xfrm rot="2472984" flipH="1">
            <a:off x="2536673" y="2856512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2445AB6-0D1E-443F-B59F-6D07F02AB09C}"/>
              </a:ext>
            </a:extLst>
          </p:cNvPr>
          <p:cNvSpPr txBox="1"/>
          <p:nvPr/>
        </p:nvSpPr>
        <p:spPr>
          <a:xfrm>
            <a:off x="1487626" y="3610057"/>
            <a:ext cx="3270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Copies one matrix to another.</a:t>
            </a:r>
          </a:p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(data itself is uninitialized.)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AC83D81-1070-43F7-A144-F06196943749}"/>
              </a:ext>
            </a:extLst>
          </p:cNvPr>
          <p:cNvCxnSpPr>
            <a:cxnSpLocks/>
          </p:cNvCxnSpPr>
          <p:nvPr/>
        </p:nvCxnSpPr>
        <p:spPr>
          <a:xfrm rot="2472984" flipH="1">
            <a:off x="1351409" y="3678232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7952336-65DC-49BA-9DFA-20A30DBDA00D}"/>
              </a:ext>
            </a:extLst>
          </p:cNvPr>
          <p:cNvSpPr txBox="1"/>
          <p:nvPr/>
        </p:nvSpPr>
        <p:spPr>
          <a:xfrm>
            <a:off x="6464096" y="3610057"/>
            <a:ext cx="3376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Iterates through column.</a:t>
            </a:r>
          </a:p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(Other code goes through row)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F6D02B0-595F-49C6-9F4E-12E0EFDE12B0}"/>
              </a:ext>
            </a:extLst>
          </p:cNvPr>
          <p:cNvCxnSpPr>
            <a:cxnSpLocks/>
          </p:cNvCxnSpPr>
          <p:nvPr/>
        </p:nvCxnSpPr>
        <p:spPr>
          <a:xfrm rot="2472984" flipH="1">
            <a:off x="6327879" y="3678232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3C63E96-2AC1-406C-9F10-052B301ED676}"/>
              </a:ext>
            </a:extLst>
          </p:cNvPr>
          <p:cNvSpPr txBox="1"/>
          <p:nvPr/>
        </p:nvSpPr>
        <p:spPr>
          <a:xfrm rot="19674074">
            <a:off x="8560179" y="1097813"/>
            <a:ext cx="2075786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Walbaum Display Heavy" panose="020B0604020202020204" pitchFamily="18" charset="0"/>
                <a:ea typeface="Lato Black" panose="020F0502020204030203" pitchFamily="34" charset="0"/>
                <a:cs typeface="Lato Black" panose="020F0502020204030203" pitchFamily="34" charset="0"/>
              </a:rPr>
              <a:t>SERIOUS</a:t>
            </a:r>
          </a:p>
        </p:txBody>
      </p:sp>
    </p:spTree>
    <p:extLst>
      <p:ext uri="{BB962C8B-B14F-4D97-AF65-F5344CB8AC3E}">
        <p14:creationId xmlns:p14="http://schemas.microsoft.com/office/powerpoint/2010/main" val="735369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7" grpId="0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7C210-4F7A-47CD-B10B-9A235A4F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Once again… A Tale of Two C… um… programs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AEC8AF-A0F8-4EC7-8DE0-086EC6E00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9A99FA2-A0DE-45B0-AA31-643B8A65A122}"/>
              </a:ext>
            </a:extLst>
          </p:cNvPr>
          <p:cNvSpPr txBox="1">
            <a:spLocks/>
          </p:cNvSpPr>
          <p:nvPr/>
        </p:nvSpPr>
        <p:spPr>
          <a:xfrm>
            <a:off x="93905" y="687824"/>
            <a:ext cx="4986095" cy="5027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dirty="0"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stdlib.h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malloc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We will look at a 4 by 4 matrix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 </a:t>
            </a:r>
            <a:r>
              <a:rPr lang="en-US" sz="1600" dirty="0">
                <a:latin typeface="Inconsolata" panose="020B0609030003000000" pitchFamily="49" charset="0"/>
              </a:rPr>
              <a:t>main(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int 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, j;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int</a:t>
            </a:r>
            <a:r>
              <a:rPr lang="en-US" sz="1600" dirty="0">
                <a:latin typeface="Inconsolata" panose="020B0609030003000000" pitchFamily="49" charset="0"/>
              </a:rPr>
              <a:t>* </a:t>
            </a:r>
            <a:r>
              <a:rPr lang="en-US" sz="1600" dirty="0" err="1">
                <a:latin typeface="Inconsolata" panose="020B0609030003000000" pitchFamily="49" charset="0"/>
              </a:rPr>
              <a:t>src</a:t>
            </a:r>
            <a:r>
              <a:rPr lang="en-US" sz="1600" dirty="0">
                <a:latin typeface="Inconsolata" panose="020B0609030003000000" pitchFamily="49" charset="0"/>
              </a:rPr>
              <a:t>[4];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int</a:t>
            </a:r>
            <a:r>
              <a:rPr lang="en-US" sz="1600" dirty="0">
                <a:latin typeface="Inconsolata" panose="020B0609030003000000" pitchFamily="49" charset="0"/>
              </a:rPr>
              <a:t>* </a:t>
            </a:r>
            <a:r>
              <a:rPr lang="en-US" sz="1600" dirty="0" err="1">
                <a:latin typeface="Inconsolata" panose="020B0609030003000000" pitchFamily="49" charset="0"/>
              </a:rPr>
              <a:t>dst</a:t>
            </a:r>
            <a:r>
              <a:rPr lang="en-US" sz="1600" dirty="0">
                <a:latin typeface="Inconsolata" panose="020B0609030003000000" pitchFamily="49" charset="0"/>
              </a:rPr>
              <a:t>[4];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for 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 = 0; 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 &lt; 4; 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++)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src</a:t>
            </a:r>
            <a:r>
              <a:rPr lang="en-US" sz="1600" dirty="0">
                <a:latin typeface="Inconsolata" panose="020B0609030003000000" pitchFamily="49" charset="0"/>
              </a:rPr>
              <a:t>[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] = malloc(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sizeof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latin typeface="Inconsolata" panose="020B0609030003000000" pitchFamily="49" charset="0"/>
              </a:rPr>
              <a:t>) * 4);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dst</a:t>
            </a:r>
            <a:r>
              <a:rPr lang="en-US" sz="1600" dirty="0">
                <a:latin typeface="Inconsolata" panose="020B0609030003000000" pitchFamily="49" charset="0"/>
              </a:rPr>
              <a:t>[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] = malloc(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sizeof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latin typeface="Inconsolata" panose="020B0609030003000000" pitchFamily="49" charset="0"/>
              </a:rPr>
              <a:t>) * 4);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for</a:t>
            </a:r>
            <a:r>
              <a:rPr lang="en-US" sz="1600" dirty="0">
                <a:latin typeface="Inconsolata" panose="020B0609030003000000" pitchFamily="49" charset="0"/>
              </a:rPr>
              <a:t> (j = 0; j &lt; 4; </a:t>
            </a:r>
            <a:r>
              <a:rPr lang="en-US" sz="1600" dirty="0" err="1">
                <a:latin typeface="Inconsolata" panose="020B0609030003000000" pitchFamily="49" charset="0"/>
              </a:rPr>
              <a:t>j++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  for 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 = 0; 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 &lt; 4; i++)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Inconsolata" panose="020B0609030003000000" pitchFamily="49" charset="0"/>
              </a:rPr>
              <a:t>      </a:t>
            </a:r>
            <a:r>
              <a:rPr lang="en-US" sz="1600" b="1" dirty="0" err="1">
                <a:latin typeface="Inconsolata" panose="020B0609030003000000" pitchFamily="49" charset="0"/>
              </a:rPr>
              <a:t>dst</a:t>
            </a:r>
            <a:r>
              <a:rPr lang="en-US" sz="1600" b="1" dirty="0">
                <a:latin typeface="Inconsolata" panose="020B0609030003000000" pitchFamily="49" charset="0"/>
              </a:rPr>
              <a:t>[j][</a:t>
            </a:r>
            <a:r>
              <a:rPr lang="en-US" sz="1600" b="1" dirty="0" err="1">
                <a:latin typeface="Inconsolata" panose="020B0609030003000000" pitchFamily="49" charset="0"/>
              </a:rPr>
              <a:t>i</a:t>
            </a:r>
            <a:r>
              <a:rPr lang="en-US" sz="1600" b="1" dirty="0">
                <a:latin typeface="Inconsolata" panose="020B0609030003000000" pitchFamily="49" charset="0"/>
              </a:rPr>
              <a:t>] = </a:t>
            </a:r>
            <a:r>
              <a:rPr lang="en-US" sz="1600" b="1" dirty="0" err="1">
                <a:latin typeface="Inconsolata" panose="020B0609030003000000" pitchFamily="49" charset="0"/>
              </a:rPr>
              <a:t>src</a:t>
            </a:r>
            <a:r>
              <a:rPr lang="en-US" sz="1600" b="1" dirty="0">
                <a:latin typeface="Inconsolata" panose="020B0609030003000000" pitchFamily="49" charset="0"/>
              </a:rPr>
              <a:t>[j][</a:t>
            </a:r>
            <a:r>
              <a:rPr lang="en-US" sz="1600" b="1" dirty="0" err="1">
                <a:latin typeface="Inconsolata" panose="020B0609030003000000" pitchFamily="49" charset="0"/>
              </a:rPr>
              <a:t>i</a:t>
            </a:r>
            <a:r>
              <a:rPr lang="en-US" sz="1600" b="1" dirty="0">
                <a:latin typeface="Inconsolata" panose="020B0609030003000000" pitchFamily="49" charset="0"/>
              </a:rPr>
              <a:t>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return</a:t>
            </a:r>
            <a:r>
              <a:rPr lang="en-US" sz="1600" dirty="0">
                <a:latin typeface="Inconsolata" panose="020B0609030003000000" pitchFamily="49" charset="0"/>
              </a:rPr>
              <a:t> 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20" name="!!content">
            <a:extLst>
              <a:ext uri="{FF2B5EF4-FFF2-40B4-BE49-F238E27FC236}">
                <a16:creationId xmlns:a16="http://schemas.microsoft.com/office/drawing/2014/main" id="{50291092-6A1D-4052-A36C-BEF4B13E133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151951" y="757621"/>
            <a:ext cx="6008049" cy="1648695"/>
          </a:xfrm>
        </p:spPr>
        <p:txBody>
          <a:bodyPr>
            <a:normAutofit/>
          </a:bodyPr>
          <a:lstStyle/>
          <a:p>
            <a:r>
              <a:rPr lang="en-US" dirty="0"/>
              <a:t>We will simplify by looking at a 4x4 matrix.</a:t>
            </a:r>
          </a:p>
          <a:p>
            <a:pPr lvl="1"/>
            <a:r>
              <a:rPr lang="en-US" dirty="0"/>
              <a:t>We want to get the addresses being used to see the access pattern. (Goes across row)</a:t>
            </a:r>
          </a:p>
        </p:txBody>
      </p:sp>
      <p:grpSp>
        <p:nvGrpSpPr>
          <p:cNvPr id="73" name="!!src">
            <a:extLst>
              <a:ext uri="{FF2B5EF4-FFF2-40B4-BE49-F238E27FC236}">
                <a16:creationId xmlns:a16="http://schemas.microsoft.com/office/drawing/2014/main" id="{7B0B24B6-C298-45B8-97E4-D43DA6A4B6B9}"/>
              </a:ext>
            </a:extLst>
          </p:cNvPr>
          <p:cNvGrpSpPr/>
          <p:nvPr/>
        </p:nvGrpSpPr>
        <p:grpSpPr>
          <a:xfrm>
            <a:off x="4478619" y="1978815"/>
            <a:ext cx="4843681" cy="2015453"/>
            <a:chOff x="4478619" y="1978815"/>
            <a:chExt cx="4843681" cy="201545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53FBA2-E2B4-4BDC-A1B4-5D83E47DF041}"/>
                </a:ext>
              </a:extLst>
            </p:cNvPr>
            <p:cNvSpPr txBox="1"/>
            <p:nvPr/>
          </p:nvSpPr>
          <p:spPr>
            <a:xfrm>
              <a:off x="4478619" y="1978815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7030A0"/>
                  </a:solidFill>
                  <a:latin typeface="Inconsolata" panose="020B0609030003000000" pitchFamily="49" charset="0"/>
                </a:rPr>
                <a:t>src</a:t>
              </a:r>
              <a:r>
                <a:rPr lang="en-US" dirty="0">
                  <a:solidFill>
                    <a:srgbClr val="7030A0"/>
                  </a:solidFill>
                  <a:latin typeface="Inconsolata" panose="020B0609030003000000" pitchFamily="49" charset="0"/>
                </a:rPr>
                <a:t>[0]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B5C76B2-905D-420A-9CE6-6D5A73D1313A}"/>
                </a:ext>
              </a:extLst>
            </p:cNvPr>
            <p:cNvSpPr/>
            <p:nvPr/>
          </p:nvSpPr>
          <p:spPr>
            <a:xfrm>
              <a:off x="5467151" y="1978815"/>
              <a:ext cx="914399" cy="43729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Inconsolata" panose="020B0609030003000000" pitchFamily="49" charset="0"/>
                </a:rPr>
                <a:t>0x80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D3C54FF-2673-4810-A258-6EED249B28B1}"/>
                </a:ext>
              </a:extLst>
            </p:cNvPr>
            <p:cNvSpPr/>
            <p:nvPr/>
          </p:nvSpPr>
          <p:spPr>
            <a:xfrm>
              <a:off x="6447401" y="1978815"/>
              <a:ext cx="914399" cy="43729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Inconsolata" panose="020B0609030003000000" pitchFamily="49" charset="0"/>
                </a:rPr>
                <a:t>0x84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6528D7B-60A1-45D9-A548-593623BF9DDB}"/>
                </a:ext>
              </a:extLst>
            </p:cNvPr>
            <p:cNvSpPr/>
            <p:nvPr/>
          </p:nvSpPr>
          <p:spPr>
            <a:xfrm>
              <a:off x="7427651" y="1978815"/>
              <a:ext cx="914399" cy="43729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Inconsolata" panose="020B0609030003000000" pitchFamily="49" charset="0"/>
                </a:rPr>
                <a:t>0x88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FF77BF4-2C55-44D6-B157-A804B7295F77}"/>
                </a:ext>
              </a:extLst>
            </p:cNvPr>
            <p:cNvSpPr/>
            <p:nvPr/>
          </p:nvSpPr>
          <p:spPr>
            <a:xfrm>
              <a:off x="8407901" y="1978815"/>
              <a:ext cx="914399" cy="43729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Inconsolata" panose="020B0609030003000000" pitchFamily="49" charset="0"/>
                </a:rPr>
                <a:t>0x8c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AD2DB2F-4B6C-4A58-8AD2-727192D7FAF4}"/>
                </a:ext>
              </a:extLst>
            </p:cNvPr>
            <p:cNvSpPr txBox="1"/>
            <p:nvPr/>
          </p:nvSpPr>
          <p:spPr>
            <a:xfrm>
              <a:off x="4478619" y="250675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7030A0"/>
                  </a:solidFill>
                  <a:latin typeface="Inconsolata" panose="020B0609030003000000" pitchFamily="49" charset="0"/>
                </a:rPr>
                <a:t>src</a:t>
              </a:r>
              <a:r>
                <a:rPr lang="en-US" dirty="0">
                  <a:solidFill>
                    <a:srgbClr val="7030A0"/>
                  </a:solidFill>
                  <a:latin typeface="Inconsolata" panose="020B0609030003000000" pitchFamily="49" charset="0"/>
                </a:rPr>
                <a:t>[1]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2553C05-DC4B-4789-9D35-7A9515AD8100}"/>
                </a:ext>
              </a:extLst>
            </p:cNvPr>
            <p:cNvSpPr/>
            <p:nvPr/>
          </p:nvSpPr>
          <p:spPr>
            <a:xfrm>
              <a:off x="5467151" y="2506752"/>
              <a:ext cx="914399" cy="43729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6">
                      <a:lumMod val="50000"/>
                    </a:schemeClr>
                  </a:solidFill>
                  <a:latin typeface="Inconsolata" panose="020B0609030003000000" pitchFamily="49" charset="0"/>
                </a:rPr>
                <a:t>0x90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22E527D-B266-4DA9-A943-1EC4434E5018}"/>
                </a:ext>
              </a:extLst>
            </p:cNvPr>
            <p:cNvSpPr/>
            <p:nvPr/>
          </p:nvSpPr>
          <p:spPr>
            <a:xfrm>
              <a:off x="6447401" y="2506752"/>
              <a:ext cx="914399" cy="43729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6">
                      <a:lumMod val="50000"/>
                    </a:schemeClr>
                  </a:solidFill>
                  <a:latin typeface="Inconsolata" panose="020B0609030003000000" pitchFamily="49" charset="0"/>
                </a:rPr>
                <a:t>0x94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2464262-02F5-4FC1-B367-0CC1B006B496}"/>
                </a:ext>
              </a:extLst>
            </p:cNvPr>
            <p:cNvSpPr/>
            <p:nvPr/>
          </p:nvSpPr>
          <p:spPr>
            <a:xfrm>
              <a:off x="7427651" y="2506752"/>
              <a:ext cx="914399" cy="43729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6">
                      <a:lumMod val="50000"/>
                    </a:schemeClr>
                  </a:solidFill>
                  <a:latin typeface="Inconsolata" panose="020B0609030003000000" pitchFamily="49" charset="0"/>
                </a:rPr>
                <a:t>0x98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E42EEE-0E3E-4F9B-A13B-C85F67416D4F}"/>
                </a:ext>
              </a:extLst>
            </p:cNvPr>
            <p:cNvSpPr/>
            <p:nvPr/>
          </p:nvSpPr>
          <p:spPr>
            <a:xfrm>
              <a:off x="8407901" y="2506752"/>
              <a:ext cx="914399" cy="43729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6">
                      <a:lumMod val="50000"/>
                    </a:schemeClr>
                  </a:solidFill>
                  <a:latin typeface="Inconsolata" panose="020B0609030003000000" pitchFamily="49" charset="0"/>
                </a:rPr>
                <a:t>0x9c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E14B998-2F39-4D5D-96A4-9C6A12C84E33}"/>
                </a:ext>
              </a:extLst>
            </p:cNvPr>
            <p:cNvSpPr txBox="1"/>
            <p:nvPr/>
          </p:nvSpPr>
          <p:spPr>
            <a:xfrm>
              <a:off x="4478619" y="303508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7030A0"/>
                  </a:solidFill>
                  <a:latin typeface="Inconsolata" panose="020B0609030003000000" pitchFamily="49" charset="0"/>
                </a:rPr>
                <a:t>src</a:t>
              </a:r>
              <a:r>
                <a:rPr lang="en-US" dirty="0">
                  <a:solidFill>
                    <a:srgbClr val="7030A0"/>
                  </a:solidFill>
                  <a:latin typeface="Inconsolata" panose="020B0609030003000000" pitchFamily="49" charset="0"/>
                </a:rPr>
                <a:t>[2]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81CA367-B891-48E4-AB3F-43DE963C71C3}"/>
                </a:ext>
              </a:extLst>
            </p:cNvPr>
            <p:cNvSpPr/>
            <p:nvPr/>
          </p:nvSpPr>
          <p:spPr>
            <a:xfrm>
              <a:off x="5467151" y="3035082"/>
              <a:ext cx="914399" cy="43729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Inconsolata" panose="020B0609030003000000" pitchFamily="49" charset="0"/>
                </a:rPr>
                <a:t>0xa0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FD6E04F-CAE6-42B4-A5AE-94B721B00091}"/>
                </a:ext>
              </a:extLst>
            </p:cNvPr>
            <p:cNvSpPr/>
            <p:nvPr/>
          </p:nvSpPr>
          <p:spPr>
            <a:xfrm>
              <a:off x="6447401" y="3035082"/>
              <a:ext cx="914399" cy="43729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Inconsolata" panose="020B0609030003000000" pitchFamily="49" charset="0"/>
                </a:rPr>
                <a:t>0xa4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EED97DC-CC2C-4B68-8C10-0090FC4A5D8A}"/>
                </a:ext>
              </a:extLst>
            </p:cNvPr>
            <p:cNvSpPr/>
            <p:nvPr/>
          </p:nvSpPr>
          <p:spPr>
            <a:xfrm>
              <a:off x="7427651" y="3035082"/>
              <a:ext cx="914399" cy="43729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Inconsolata" panose="020B0609030003000000" pitchFamily="49" charset="0"/>
                </a:rPr>
                <a:t>0xa8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CF9CFB-1CA4-49EC-9312-CBC179461ADE}"/>
                </a:ext>
              </a:extLst>
            </p:cNvPr>
            <p:cNvSpPr/>
            <p:nvPr/>
          </p:nvSpPr>
          <p:spPr>
            <a:xfrm>
              <a:off x="8407901" y="3035082"/>
              <a:ext cx="914399" cy="43729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Inconsolata" panose="020B0609030003000000" pitchFamily="49" charset="0"/>
                </a:rPr>
                <a:t>0xac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5D7EAC7-D231-4C94-8913-BB4D35530E94}"/>
                </a:ext>
              </a:extLst>
            </p:cNvPr>
            <p:cNvSpPr txBox="1"/>
            <p:nvPr/>
          </p:nvSpPr>
          <p:spPr>
            <a:xfrm>
              <a:off x="4478619" y="3556977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7030A0"/>
                  </a:solidFill>
                  <a:latin typeface="Inconsolata" panose="020B0609030003000000" pitchFamily="49" charset="0"/>
                </a:rPr>
                <a:t>src</a:t>
              </a:r>
              <a:r>
                <a:rPr lang="en-US" dirty="0">
                  <a:solidFill>
                    <a:srgbClr val="7030A0"/>
                  </a:solidFill>
                  <a:latin typeface="Inconsolata" panose="020B0609030003000000" pitchFamily="49" charset="0"/>
                </a:rPr>
                <a:t>[3]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EC0181C-80C4-4A94-9D88-C449EEA80D94}"/>
                </a:ext>
              </a:extLst>
            </p:cNvPr>
            <p:cNvSpPr/>
            <p:nvPr/>
          </p:nvSpPr>
          <p:spPr>
            <a:xfrm>
              <a:off x="5467151" y="3556977"/>
              <a:ext cx="914399" cy="437291"/>
            </a:xfrm>
            <a:prstGeom prst="rect">
              <a:avLst/>
            </a:prstGeom>
            <a:solidFill>
              <a:srgbClr val="D8BE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7030A0"/>
                  </a:solidFill>
                  <a:latin typeface="Inconsolata" panose="020B0609030003000000" pitchFamily="49" charset="0"/>
                </a:rPr>
                <a:t>0xb0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ED893EF-8623-4D70-A998-BA68CE832833}"/>
                </a:ext>
              </a:extLst>
            </p:cNvPr>
            <p:cNvSpPr/>
            <p:nvPr/>
          </p:nvSpPr>
          <p:spPr>
            <a:xfrm>
              <a:off x="6447401" y="3556977"/>
              <a:ext cx="914399" cy="437291"/>
            </a:xfrm>
            <a:prstGeom prst="rect">
              <a:avLst/>
            </a:prstGeom>
            <a:solidFill>
              <a:srgbClr val="D8BE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7030A0"/>
                  </a:solidFill>
                  <a:latin typeface="Inconsolata" panose="020B0609030003000000" pitchFamily="49" charset="0"/>
                </a:rPr>
                <a:t>0xb4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68B5D2E-3E6C-4AB3-BCE5-5C61BF29B4C9}"/>
                </a:ext>
              </a:extLst>
            </p:cNvPr>
            <p:cNvSpPr/>
            <p:nvPr/>
          </p:nvSpPr>
          <p:spPr>
            <a:xfrm>
              <a:off x="7427651" y="3556977"/>
              <a:ext cx="914399" cy="437291"/>
            </a:xfrm>
            <a:prstGeom prst="rect">
              <a:avLst/>
            </a:prstGeom>
            <a:solidFill>
              <a:srgbClr val="D8BE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7030A0"/>
                  </a:solidFill>
                  <a:latin typeface="Inconsolata" panose="020B0609030003000000" pitchFamily="49" charset="0"/>
                </a:rPr>
                <a:t>0xb8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F4548C6-C187-4923-B38D-37F3D413E32A}"/>
                </a:ext>
              </a:extLst>
            </p:cNvPr>
            <p:cNvSpPr/>
            <p:nvPr/>
          </p:nvSpPr>
          <p:spPr>
            <a:xfrm>
              <a:off x="8407901" y="3556977"/>
              <a:ext cx="914399" cy="437291"/>
            </a:xfrm>
            <a:prstGeom prst="rect">
              <a:avLst/>
            </a:prstGeom>
            <a:solidFill>
              <a:srgbClr val="D8BE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7030A0"/>
                  </a:solidFill>
                  <a:latin typeface="Inconsolata" panose="020B0609030003000000" pitchFamily="49" charset="0"/>
                </a:rPr>
                <a:t>0xbc</a:t>
              </a:r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E8D958B-EECC-41C7-8B24-65D77CF2E7F3}"/>
              </a:ext>
            </a:extLst>
          </p:cNvPr>
          <p:cNvCxnSpPr>
            <a:cxnSpLocks/>
          </p:cNvCxnSpPr>
          <p:nvPr/>
        </p:nvCxnSpPr>
        <p:spPr>
          <a:xfrm>
            <a:off x="2858703" y="4379495"/>
            <a:ext cx="308009" cy="24472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ECC90C35-19A8-4338-9B55-2EAA9D96CB36}"/>
              </a:ext>
            </a:extLst>
          </p:cNvPr>
          <p:cNvSpPr/>
          <p:nvPr/>
        </p:nvSpPr>
        <p:spPr>
          <a:xfrm>
            <a:off x="2854647" y="4651422"/>
            <a:ext cx="724801" cy="3757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Inconsolata" panose="020B0609030003000000" pitchFamily="49" charset="0"/>
              </a:rPr>
              <a:t>0x80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F508798-7CF9-47E6-A951-DED9E2D0740E}"/>
              </a:ext>
            </a:extLst>
          </p:cNvPr>
          <p:cNvSpPr/>
          <p:nvPr/>
        </p:nvSpPr>
        <p:spPr>
          <a:xfrm>
            <a:off x="3644836" y="4645694"/>
            <a:ext cx="724801" cy="3757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Inconsolata" panose="020B0609030003000000" pitchFamily="49" charset="0"/>
              </a:rPr>
              <a:t>0x84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8E5713B-4DB4-4248-85F4-8EAF65A9D489}"/>
              </a:ext>
            </a:extLst>
          </p:cNvPr>
          <p:cNvSpPr/>
          <p:nvPr/>
        </p:nvSpPr>
        <p:spPr>
          <a:xfrm>
            <a:off x="4435025" y="4645694"/>
            <a:ext cx="724802" cy="3757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Inconsolata" panose="020B0609030003000000" pitchFamily="49" charset="0"/>
              </a:rPr>
              <a:t>0x88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B784B32-DDF4-4DD3-AA5C-F618B083E34A}"/>
              </a:ext>
            </a:extLst>
          </p:cNvPr>
          <p:cNvSpPr/>
          <p:nvPr/>
        </p:nvSpPr>
        <p:spPr>
          <a:xfrm>
            <a:off x="5225215" y="4649960"/>
            <a:ext cx="724802" cy="3757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Inconsolata" panose="020B0609030003000000" pitchFamily="49" charset="0"/>
              </a:rPr>
              <a:t>0x8c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0EC0A67-2360-478B-9A8C-47C976C9C997}"/>
              </a:ext>
            </a:extLst>
          </p:cNvPr>
          <p:cNvSpPr/>
          <p:nvPr/>
        </p:nvSpPr>
        <p:spPr>
          <a:xfrm>
            <a:off x="6014289" y="4645694"/>
            <a:ext cx="724801" cy="375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0x90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46746FF-15C5-478B-8C55-80D497CA2940}"/>
              </a:ext>
            </a:extLst>
          </p:cNvPr>
          <p:cNvSpPr/>
          <p:nvPr/>
        </p:nvSpPr>
        <p:spPr>
          <a:xfrm>
            <a:off x="6803362" y="4645694"/>
            <a:ext cx="724801" cy="375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0x94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9C4485C-82A3-436B-9141-2BA30774814B}"/>
              </a:ext>
            </a:extLst>
          </p:cNvPr>
          <p:cNvSpPr/>
          <p:nvPr/>
        </p:nvSpPr>
        <p:spPr>
          <a:xfrm>
            <a:off x="7592435" y="4645694"/>
            <a:ext cx="724801" cy="375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0x98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E821229-D04F-4A9E-B621-601E2D257313}"/>
              </a:ext>
            </a:extLst>
          </p:cNvPr>
          <p:cNvSpPr/>
          <p:nvPr/>
        </p:nvSpPr>
        <p:spPr>
          <a:xfrm>
            <a:off x="8381508" y="4645694"/>
            <a:ext cx="724802" cy="375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0x9c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1A61CC9-9FF7-4838-9F57-86531A7EBEF6}"/>
              </a:ext>
            </a:extLst>
          </p:cNvPr>
          <p:cNvCxnSpPr>
            <a:cxnSpLocks/>
          </p:cNvCxnSpPr>
          <p:nvPr/>
        </p:nvCxnSpPr>
        <p:spPr>
          <a:xfrm>
            <a:off x="3518232" y="4833571"/>
            <a:ext cx="203604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F8BF86D-7EC2-4929-80A4-068FB1C38508}"/>
              </a:ext>
            </a:extLst>
          </p:cNvPr>
          <p:cNvCxnSpPr>
            <a:cxnSpLocks/>
          </p:cNvCxnSpPr>
          <p:nvPr/>
        </p:nvCxnSpPr>
        <p:spPr>
          <a:xfrm>
            <a:off x="4303893" y="4833571"/>
            <a:ext cx="203604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34945B1-8098-4A86-91DE-8159F5685A46}"/>
              </a:ext>
            </a:extLst>
          </p:cNvPr>
          <p:cNvCxnSpPr>
            <a:cxnSpLocks/>
          </p:cNvCxnSpPr>
          <p:nvPr/>
        </p:nvCxnSpPr>
        <p:spPr>
          <a:xfrm>
            <a:off x="5108087" y="4833571"/>
            <a:ext cx="203604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97EDE54-D07F-4CAF-B741-9C3F79C61F0C}"/>
              </a:ext>
            </a:extLst>
          </p:cNvPr>
          <p:cNvCxnSpPr>
            <a:cxnSpLocks/>
          </p:cNvCxnSpPr>
          <p:nvPr/>
        </p:nvCxnSpPr>
        <p:spPr>
          <a:xfrm>
            <a:off x="5890846" y="4833571"/>
            <a:ext cx="203604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E693504-672A-4142-9CA8-D90697A6F104}"/>
              </a:ext>
            </a:extLst>
          </p:cNvPr>
          <p:cNvCxnSpPr>
            <a:cxnSpLocks/>
          </p:cNvCxnSpPr>
          <p:nvPr/>
        </p:nvCxnSpPr>
        <p:spPr>
          <a:xfrm>
            <a:off x="6687495" y="4833571"/>
            <a:ext cx="203604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CE740C8-D972-421C-ADEA-406E45FC3F2C}"/>
              </a:ext>
            </a:extLst>
          </p:cNvPr>
          <p:cNvCxnSpPr>
            <a:cxnSpLocks/>
          </p:cNvCxnSpPr>
          <p:nvPr/>
        </p:nvCxnSpPr>
        <p:spPr>
          <a:xfrm>
            <a:off x="7469856" y="4833571"/>
            <a:ext cx="203604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F710B98-5D3E-4209-87D6-54278862E5A3}"/>
              </a:ext>
            </a:extLst>
          </p:cNvPr>
          <p:cNvCxnSpPr>
            <a:cxnSpLocks/>
          </p:cNvCxnSpPr>
          <p:nvPr/>
        </p:nvCxnSpPr>
        <p:spPr>
          <a:xfrm>
            <a:off x="8255123" y="4833571"/>
            <a:ext cx="203604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5BBF7236-2755-4429-8829-80A5B63C9C6B}"/>
              </a:ext>
            </a:extLst>
          </p:cNvPr>
          <p:cNvSpPr/>
          <p:nvPr/>
        </p:nvSpPr>
        <p:spPr>
          <a:xfrm>
            <a:off x="9170582" y="4645694"/>
            <a:ext cx="724802" cy="3757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  <a:latin typeface="Inconsolata" panose="020B0609030003000000" pitchFamily="49" charset="0"/>
              </a:rPr>
              <a:t>0xa0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A1F3C2C-8453-4B5F-A4FD-655F0B2C66B7}"/>
              </a:ext>
            </a:extLst>
          </p:cNvPr>
          <p:cNvCxnSpPr>
            <a:cxnSpLocks/>
          </p:cNvCxnSpPr>
          <p:nvPr/>
        </p:nvCxnSpPr>
        <p:spPr>
          <a:xfrm>
            <a:off x="9044197" y="4833571"/>
            <a:ext cx="203604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66CC8E80-1435-4D24-8201-35D271E92833}"/>
              </a:ext>
            </a:extLst>
          </p:cNvPr>
          <p:cNvSpPr txBox="1"/>
          <p:nvPr/>
        </p:nvSpPr>
        <p:spPr>
          <a:xfrm>
            <a:off x="2724728" y="5015721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7030A0"/>
                </a:solidFill>
                <a:latin typeface="Inconsolata" panose="020B0609030003000000" pitchFamily="49" charset="0"/>
              </a:rPr>
              <a:t>src</a:t>
            </a:r>
            <a:r>
              <a:rPr lang="en-US" sz="1400" dirty="0">
                <a:solidFill>
                  <a:srgbClr val="7030A0"/>
                </a:solidFill>
                <a:latin typeface="Inconsolata" panose="020B0609030003000000" pitchFamily="49" charset="0"/>
              </a:rPr>
              <a:t>[0][0]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E33F9D1-74B2-4E95-8604-46DA9973BC3F}"/>
              </a:ext>
            </a:extLst>
          </p:cNvPr>
          <p:cNvSpPr txBox="1"/>
          <p:nvPr/>
        </p:nvSpPr>
        <p:spPr>
          <a:xfrm>
            <a:off x="3486040" y="5258230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7030A0"/>
                </a:solidFill>
                <a:latin typeface="Inconsolata" panose="020B0609030003000000" pitchFamily="49" charset="0"/>
              </a:rPr>
              <a:t>src</a:t>
            </a:r>
            <a:r>
              <a:rPr lang="en-US" sz="1400" dirty="0">
                <a:solidFill>
                  <a:srgbClr val="7030A0"/>
                </a:solidFill>
                <a:latin typeface="Inconsolata" panose="020B0609030003000000" pitchFamily="49" charset="0"/>
              </a:rPr>
              <a:t>[0][1]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BF98938-886E-46B8-910F-9B12B204DC3D}"/>
              </a:ext>
            </a:extLst>
          </p:cNvPr>
          <p:cNvSpPr txBox="1"/>
          <p:nvPr/>
        </p:nvSpPr>
        <p:spPr>
          <a:xfrm>
            <a:off x="4323753" y="5015721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7030A0"/>
                </a:solidFill>
                <a:latin typeface="Inconsolata" panose="020B0609030003000000" pitchFamily="49" charset="0"/>
              </a:rPr>
              <a:t>src</a:t>
            </a:r>
            <a:r>
              <a:rPr lang="en-US" sz="1400" dirty="0">
                <a:solidFill>
                  <a:srgbClr val="7030A0"/>
                </a:solidFill>
                <a:latin typeface="Inconsolata" panose="020B0609030003000000" pitchFamily="49" charset="0"/>
              </a:rPr>
              <a:t>[0][2]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63A0C44-4B4C-40FD-87BE-1E97A615772C}"/>
              </a:ext>
            </a:extLst>
          </p:cNvPr>
          <p:cNvSpPr txBox="1"/>
          <p:nvPr/>
        </p:nvSpPr>
        <p:spPr>
          <a:xfrm>
            <a:off x="5085065" y="5258230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7030A0"/>
                </a:solidFill>
                <a:latin typeface="Inconsolata" panose="020B0609030003000000" pitchFamily="49" charset="0"/>
              </a:rPr>
              <a:t>src</a:t>
            </a:r>
            <a:r>
              <a:rPr lang="en-US" sz="1400" dirty="0">
                <a:solidFill>
                  <a:srgbClr val="7030A0"/>
                </a:solidFill>
                <a:latin typeface="Inconsolata" panose="020B0609030003000000" pitchFamily="49" charset="0"/>
              </a:rPr>
              <a:t>[0][3]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42D0163-B8C1-4FE6-9443-781942CF8F7D}"/>
              </a:ext>
            </a:extLst>
          </p:cNvPr>
          <p:cNvSpPr txBox="1"/>
          <p:nvPr/>
        </p:nvSpPr>
        <p:spPr>
          <a:xfrm>
            <a:off x="5911014" y="5015721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7030A0"/>
                </a:solidFill>
                <a:latin typeface="Inconsolata" panose="020B0609030003000000" pitchFamily="49" charset="0"/>
              </a:rPr>
              <a:t>src</a:t>
            </a:r>
            <a:r>
              <a:rPr lang="en-US" sz="1400" dirty="0">
                <a:solidFill>
                  <a:srgbClr val="7030A0"/>
                </a:solidFill>
                <a:latin typeface="Inconsolata" panose="020B0609030003000000" pitchFamily="49" charset="0"/>
              </a:rPr>
              <a:t>[1][0]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A2FDD81-F63A-4E34-A992-6EBC04F3BDA7}"/>
              </a:ext>
            </a:extLst>
          </p:cNvPr>
          <p:cNvSpPr txBox="1"/>
          <p:nvPr/>
        </p:nvSpPr>
        <p:spPr>
          <a:xfrm>
            <a:off x="6672326" y="5258230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7030A0"/>
                </a:solidFill>
                <a:latin typeface="Inconsolata" panose="020B0609030003000000" pitchFamily="49" charset="0"/>
              </a:rPr>
              <a:t>src</a:t>
            </a:r>
            <a:r>
              <a:rPr lang="en-US" sz="1400" dirty="0">
                <a:solidFill>
                  <a:srgbClr val="7030A0"/>
                </a:solidFill>
                <a:latin typeface="Inconsolata" panose="020B0609030003000000" pitchFamily="49" charset="0"/>
              </a:rPr>
              <a:t>[1][1]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94FC110-9F40-41BD-B23A-28A5845903CB}"/>
              </a:ext>
            </a:extLst>
          </p:cNvPr>
          <p:cNvSpPr txBox="1"/>
          <p:nvPr/>
        </p:nvSpPr>
        <p:spPr>
          <a:xfrm>
            <a:off x="7544086" y="5015721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7030A0"/>
                </a:solidFill>
                <a:latin typeface="Inconsolata" panose="020B0609030003000000" pitchFamily="49" charset="0"/>
              </a:rPr>
              <a:t>src</a:t>
            </a:r>
            <a:r>
              <a:rPr lang="en-US" sz="1400" dirty="0">
                <a:solidFill>
                  <a:srgbClr val="7030A0"/>
                </a:solidFill>
                <a:latin typeface="Inconsolata" panose="020B0609030003000000" pitchFamily="49" charset="0"/>
              </a:rPr>
              <a:t>[1][2]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B0B6CB6-912D-4E4E-A2B2-C0BC4DBC5F7D}"/>
              </a:ext>
            </a:extLst>
          </p:cNvPr>
          <p:cNvSpPr txBox="1"/>
          <p:nvPr/>
        </p:nvSpPr>
        <p:spPr>
          <a:xfrm>
            <a:off x="8305398" y="5258230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7030A0"/>
                </a:solidFill>
                <a:latin typeface="Inconsolata" panose="020B0609030003000000" pitchFamily="49" charset="0"/>
              </a:rPr>
              <a:t>src</a:t>
            </a:r>
            <a:r>
              <a:rPr lang="en-US" sz="1400" dirty="0">
                <a:solidFill>
                  <a:srgbClr val="7030A0"/>
                </a:solidFill>
                <a:latin typeface="Inconsolata" panose="020B0609030003000000" pitchFamily="49" charset="0"/>
              </a:rPr>
              <a:t>[1][3]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EDF5543-F959-42CB-B8CC-AEE12F8090C1}"/>
              </a:ext>
            </a:extLst>
          </p:cNvPr>
          <p:cNvSpPr txBox="1"/>
          <p:nvPr/>
        </p:nvSpPr>
        <p:spPr>
          <a:xfrm>
            <a:off x="9044197" y="5015721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7030A0"/>
                </a:solidFill>
                <a:latin typeface="Inconsolata" panose="020B0609030003000000" pitchFamily="49" charset="0"/>
              </a:rPr>
              <a:t>src</a:t>
            </a:r>
            <a:r>
              <a:rPr lang="en-US" sz="1400" dirty="0">
                <a:solidFill>
                  <a:srgbClr val="7030A0"/>
                </a:solidFill>
                <a:latin typeface="Inconsolata" panose="020B0609030003000000" pitchFamily="49" charset="0"/>
              </a:rPr>
              <a:t>[2][0]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1134427-7F55-49C3-82F3-72925FB4168C}"/>
              </a:ext>
            </a:extLst>
          </p:cNvPr>
          <p:cNvSpPr/>
          <p:nvPr/>
        </p:nvSpPr>
        <p:spPr>
          <a:xfrm>
            <a:off x="9959656" y="4645694"/>
            <a:ext cx="724802" cy="3757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  <a:latin typeface="Inconsolata" panose="020B0609030003000000" pitchFamily="49" charset="0"/>
              </a:rPr>
              <a:t>0xa4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9905706-B715-452E-BB02-2AF568853EF3}"/>
              </a:ext>
            </a:extLst>
          </p:cNvPr>
          <p:cNvCxnSpPr>
            <a:cxnSpLocks/>
          </p:cNvCxnSpPr>
          <p:nvPr/>
        </p:nvCxnSpPr>
        <p:spPr>
          <a:xfrm>
            <a:off x="9833271" y="4833571"/>
            <a:ext cx="203604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192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9" grpId="0" animBg="1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0" grpId="0"/>
      <p:bldP spid="7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32A70C93-0ABF-4ABB-82FD-90F39EF11590}"/>
              </a:ext>
            </a:extLst>
          </p:cNvPr>
          <p:cNvSpPr/>
          <p:nvPr/>
        </p:nvSpPr>
        <p:spPr>
          <a:xfrm>
            <a:off x="-671665" y="4657150"/>
            <a:ext cx="724801" cy="3757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Inconsolata" panose="020B0609030003000000" pitchFamily="49" charset="0"/>
              </a:rPr>
              <a:t>0x82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7C210-4F7A-47CD-B10B-9A235A4F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Once again… A Tale of Two C… um… programs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AEC8AF-A0F8-4EC7-8DE0-086EC6E00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243" y="5526447"/>
            <a:ext cx="2188478" cy="183243"/>
          </a:xfrm>
        </p:spPr>
        <p:txBody>
          <a:bodyPr/>
          <a:lstStyle/>
          <a:p>
            <a:r>
              <a:rPr lang="en-US" dirty="0"/>
              <a:t>Spring 2019/2020</a:t>
            </a:r>
          </a:p>
        </p:txBody>
      </p:sp>
      <p:sp>
        <p:nvSpPr>
          <p:cNvPr id="20" name="!!content">
            <a:extLst>
              <a:ext uri="{FF2B5EF4-FFF2-40B4-BE49-F238E27FC236}">
                <a16:creationId xmlns:a16="http://schemas.microsoft.com/office/drawing/2014/main" id="{50291092-6A1D-4052-A36C-BEF4B13E133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91766" y="757621"/>
            <a:ext cx="6008049" cy="1648695"/>
          </a:xfrm>
        </p:spPr>
        <p:txBody>
          <a:bodyPr>
            <a:normAutofit/>
          </a:bodyPr>
          <a:lstStyle/>
          <a:p>
            <a:r>
              <a:rPr lang="en-US" dirty="0"/>
              <a:t>We will simplify by looking at a 4x4 matrix.</a:t>
            </a:r>
          </a:p>
          <a:p>
            <a:pPr lvl="1"/>
            <a:r>
              <a:rPr lang="en-US" dirty="0"/>
              <a:t>Notice the different type of access pattern.</a:t>
            </a:r>
          </a:p>
          <a:p>
            <a:pPr lvl="1"/>
            <a:r>
              <a:rPr lang="en-US" dirty="0"/>
              <a:t>(Goes down the column)</a:t>
            </a:r>
          </a:p>
        </p:txBody>
      </p:sp>
      <p:grpSp>
        <p:nvGrpSpPr>
          <p:cNvPr id="8" name="!!src">
            <a:extLst>
              <a:ext uri="{FF2B5EF4-FFF2-40B4-BE49-F238E27FC236}">
                <a16:creationId xmlns:a16="http://schemas.microsoft.com/office/drawing/2014/main" id="{F0F5BD7F-0169-4F70-B6E3-5DB0472D1480}"/>
              </a:ext>
            </a:extLst>
          </p:cNvPr>
          <p:cNvGrpSpPr/>
          <p:nvPr/>
        </p:nvGrpSpPr>
        <p:grpSpPr>
          <a:xfrm>
            <a:off x="418434" y="1978815"/>
            <a:ext cx="4843681" cy="2015453"/>
            <a:chOff x="418434" y="1978815"/>
            <a:chExt cx="4843681" cy="201545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53FBA2-E2B4-4BDC-A1B4-5D83E47DF041}"/>
                </a:ext>
              </a:extLst>
            </p:cNvPr>
            <p:cNvSpPr txBox="1"/>
            <p:nvPr/>
          </p:nvSpPr>
          <p:spPr>
            <a:xfrm>
              <a:off x="418434" y="1978815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7030A0"/>
                  </a:solidFill>
                  <a:latin typeface="Inconsolata" panose="020B0609030003000000" pitchFamily="49" charset="0"/>
                </a:rPr>
                <a:t>src</a:t>
              </a:r>
              <a:r>
                <a:rPr lang="en-US" dirty="0">
                  <a:solidFill>
                    <a:srgbClr val="7030A0"/>
                  </a:solidFill>
                  <a:latin typeface="Inconsolata" panose="020B0609030003000000" pitchFamily="49" charset="0"/>
                </a:rPr>
                <a:t>[0]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B5C76B2-905D-420A-9CE6-6D5A73D1313A}"/>
                </a:ext>
              </a:extLst>
            </p:cNvPr>
            <p:cNvSpPr/>
            <p:nvPr/>
          </p:nvSpPr>
          <p:spPr>
            <a:xfrm>
              <a:off x="1406966" y="1978815"/>
              <a:ext cx="914399" cy="43729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Inconsolata" panose="020B0609030003000000" pitchFamily="49" charset="0"/>
                </a:rPr>
                <a:t>0x80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D3C54FF-2673-4810-A258-6EED249B28B1}"/>
                </a:ext>
              </a:extLst>
            </p:cNvPr>
            <p:cNvSpPr/>
            <p:nvPr/>
          </p:nvSpPr>
          <p:spPr>
            <a:xfrm>
              <a:off x="2387216" y="1978815"/>
              <a:ext cx="914399" cy="43729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Inconsolata" panose="020B0609030003000000" pitchFamily="49" charset="0"/>
                </a:rPr>
                <a:t>0x84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6528D7B-60A1-45D9-A548-593623BF9DDB}"/>
                </a:ext>
              </a:extLst>
            </p:cNvPr>
            <p:cNvSpPr/>
            <p:nvPr/>
          </p:nvSpPr>
          <p:spPr>
            <a:xfrm>
              <a:off x="3367466" y="1978815"/>
              <a:ext cx="914399" cy="43729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Inconsolata" panose="020B0609030003000000" pitchFamily="49" charset="0"/>
                </a:rPr>
                <a:t>0x88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FF77BF4-2C55-44D6-B157-A804B7295F77}"/>
                </a:ext>
              </a:extLst>
            </p:cNvPr>
            <p:cNvSpPr/>
            <p:nvPr/>
          </p:nvSpPr>
          <p:spPr>
            <a:xfrm>
              <a:off x="4347716" y="1978815"/>
              <a:ext cx="914399" cy="43729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Inconsolata" panose="020B0609030003000000" pitchFamily="49" charset="0"/>
                </a:rPr>
                <a:t>0x8c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AD2DB2F-4B6C-4A58-8AD2-727192D7FAF4}"/>
                </a:ext>
              </a:extLst>
            </p:cNvPr>
            <p:cNvSpPr txBox="1"/>
            <p:nvPr/>
          </p:nvSpPr>
          <p:spPr>
            <a:xfrm>
              <a:off x="418434" y="250675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7030A0"/>
                  </a:solidFill>
                  <a:latin typeface="Inconsolata" panose="020B0609030003000000" pitchFamily="49" charset="0"/>
                </a:rPr>
                <a:t>src</a:t>
              </a:r>
              <a:r>
                <a:rPr lang="en-US" dirty="0">
                  <a:solidFill>
                    <a:srgbClr val="7030A0"/>
                  </a:solidFill>
                  <a:latin typeface="Inconsolata" panose="020B0609030003000000" pitchFamily="49" charset="0"/>
                </a:rPr>
                <a:t>[1]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2553C05-DC4B-4789-9D35-7A9515AD8100}"/>
                </a:ext>
              </a:extLst>
            </p:cNvPr>
            <p:cNvSpPr/>
            <p:nvPr/>
          </p:nvSpPr>
          <p:spPr>
            <a:xfrm>
              <a:off x="1406966" y="2506752"/>
              <a:ext cx="914399" cy="43729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6">
                      <a:lumMod val="50000"/>
                    </a:schemeClr>
                  </a:solidFill>
                  <a:latin typeface="Inconsolata" panose="020B0609030003000000" pitchFamily="49" charset="0"/>
                </a:rPr>
                <a:t>0x90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22E527D-B266-4DA9-A943-1EC4434E5018}"/>
                </a:ext>
              </a:extLst>
            </p:cNvPr>
            <p:cNvSpPr/>
            <p:nvPr/>
          </p:nvSpPr>
          <p:spPr>
            <a:xfrm>
              <a:off x="2387216" y="2506752"/>
              <a:ext cx="914399" cy="43729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6">
                      <a:lumMod val="50000"/>
                    </a:schemeClr>
                  </a:solidFill>
                  <a:latin typeface="Inconsolata" panose="020B0609030003000000" pitchFamily="49" charset="0"/>
                </a:rPr>
                <a:t>0x94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2464262-02F5-4FC1-B367-0CC1B006B496}"/>
                </a:ext>
              </a:extLst>
            </p:cNvPr>
            <p:cNvSpPr/>
            <p:nvPr/>
          </p:nvSpPr>
          <p:spPr>
            <a:xfrm>
              <a:off x="3367466" y="2506752"/>
              <a:ext cx="914399" cy="43729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6">
                      <a:lumMod val="50000"/>
                    </a:schemeClr>
                  </a:solidFill>
                  <a:latin typeface="Inconsolata" panose="020B0609030003000000" pitchFamily="49" charset="0"/>
                </a:rPr>
                <a:t>0x98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E42EEE-0E3E-4F9B-A13B-C85F67416D4F}"/>
                </a:ext>
              </a:extLst>
            </p:cNvPr>
            <p:cNvSpPr/>
            <p:nvPr/>
          </p:nvSpPr>
          <p:spPr>
            <a:xfrm>
              <a:off x="4347716" y="2506752"/>
              <a:ext cx="914399" cy="43729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6">
                      <a:lumMod val="50000"/>
                    </a:schemeClr>
                  </a:solidFill>
                  <a:latin typeface="Inconsolata" panose="020B0609030003000000" pitchFamily="49" charset="0"/>
                </a:rPr>
                <a:t>0x9c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E14B998-2F39-4D5D-96A4-9C6A12C84E33}"/>
                </a:ext>
              </a:extLst>
            </p:cNvPr>
            <p:cNvSpPr txBox="1"/>
            <p:nvPr/>
          </p:nvSpPr>
          <p:spPr>
            <a:xfrm>
              <a:off x="418434" y="303508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7030A0"/>
                  </a:solidFill>
                  <a:latin typeface="Inconsolata" panose="020B0609030003000000" pitchFamily="49" charset="0"/>
                </a:rPr>
                <a:t>src</a:t>
              </a:r>
              <a:r>
                <a:rPr lang="en-US" dirty="0">
                  <a:solidFill>
                    <a:srgbClr val="7030A0"/>
                  </a:solidFill>
                  <a:latin typeface="Inconsolata" panose="020B0609030003000000" pitchFamily="49" charset="0"/>
                </a:rPr>
                <a:t>[2]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81CA367-B891-48E4-AB3F-43DE963C71C3}"/>
                </a:ext>
              </a:extLst>
            </p:cNvPr>
            <p:cNvSpPr/>
            <p:nvPr/>
          </p:nvSpPr>
          <p:spPr>
            <a:xfrm>
              <a:off x="1406966" y="3035082"/>
              <a:ext cx="914399" cy="43729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Inconsolata" panose="020B0609030003000000" pitchFamily="49" charset="0"/>
                </a:rPr>
                <a:t>0xa0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FD6E04F-CAE6-42B4-A5AE-94B721B00091}"/>
                </a:ext>
              </a:extLst>
            </p:cNvPr>
            <p:cNvSpPr/>
            <p:nvPr/>
          </p:nvSpPr>
          <p:spPr>
            <a:xfrm>
              <a:off x="2387216" y="3035082"/>
              <a:ext cx="914399" cy="43729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Inconsolata" panose="020B0609030003000000" pitchFamily="49" charset="0"/>
                </a:rPr>
                <a:t>0xa4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EED97DC-CC2C-4B68-8C10-0090FC4A5D8A}"/>
                </a:ext>
              </a:extLst>
            </p:cNvPr>
            <p:cNvSpPr/>
            <p:nvPr/>
          </p:nvSpPr>
          <p:spPr>
            <a:xfrm>
              <a:off x="3367466" y="3035082"/>
              <a:ext cx="914399" cy="43729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Inconsolata" panose="020B0609030003000000" pitchFamily="49" charset="0"/>
                </a:rPr>
                <a:t>0xa8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CF9CFB-1CA4-49EC-9312-CBC179461ADE}"/>
                </a:ext>
              </a:extLst>
            </p:cNvPr>
            <p:cNvSpPr/>
            <p:nvPr/>
          </p:nvSpPr>
          <p:spPr>
            <a:xfrm>
              <a:off x="4347716" y="3035082"/>
              <a:ext cx="914399" cy="43729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Inconsolata" panose="020B0609030003000000" pitchFamily="49" charset="0"/>
                </a:rPr>
                <a:t>0xac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5D7EAC7-D231-4C94-8913-BB4D35530E94}"/>
                </a:ext>
              </a:extLst>
            </p:cNvPr>
            <p:cNvSpPr txBox="1"/>
            <p:nvPr/>
          </p:nvSpPr>
          <p:spPr>
            <a:xfrm>
              <a:off x="418434" y="3556977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7030A0"/>
                  </a:solidFill>
                  <a:latin typeface="Inconsolata" panose="020B0609030003000000" pitchFamily="49" charset="0"/>
                </a:rPr>
                <a:t>src</a:t>
              </a:r>
              <a:r>
                <a:rPr lang="en-US" dirty="0">
                  <a:solidFill>
                    <a:srgbClr val="7030A0"/>
                  </a:solidFill>
                  <a:latin typeface="Inconsolata" panose="020B0609030003000000" pitchFamily="49" charset="0"/>
                </a:rPr>
                <a:t>[3]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EC0181C-80C4-4A94-9D88-C449EEA80D94}"/>
                </a:ext>
              </a:extLst>
            </p:cNvPr>
            <p:cNvSpPr/>
            <p:nvPr/>
          </p:nvSpPr>
          <p:spPr>
            <a:xfrm>
              <a:off x="1406966" y="3556977"/>
              <a:ext cx="914399" cy="437291"/>
            </a:xfrm>
            <a:prstGeom prst="rect">
              <a:avLst/>
            </a:prstGeom>
            <a:solidFill>
              <a:srgbClr val="D8BE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7030A0"/>
                  </a:solidFill>
                  <a:latin typeface="Inconsolata" panose="020B0609030003000000" pitchFamily="49" charset="0"/>
                </a:rPr>
                <a:t>0xb0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ED893EF-8623-4D70-A998-BA68CE832833}"/>
                </a:ext>
              </a:extLst>
            </p:cNvPr>
            <p:cNvSpPr/>
            <p:nvPr/>
          </p:nvSpPr>
          <p:spPr>
            <a:xfrm>
              <a:off x="2387216" y="3556977"/>
              <a:ext cx="914399" cy="437291"/>
            </a:xfrm>
            <a:prstGeom prst="rect">
              <a:avLst/>
            </a:prstGeom>
            <a:solidFill>
              <a:srgbClr val="D8BE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7030A0"/>
                  </a:solidFill>
                  <a:latin typeface="Inconsolata" panose="020B0609030003000000" pitchFamily="49" charset="0"/>
                </a:rPr>
                <a:t>0xb4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68B5D2E-3E6C-4AB3-BCE5-5C61BF29B4C9}"/>
                </a:ext>
              </a:extLst>
            </p:cNvPr>
            <p:cNvSpPr/>
            <p:nvPr/>
          </p:nvSpPr>
          <p:spPr>
            <a:xfrm>
              <a:off x="3367466" y="3556977"/>
              <a:ext cx="914399" cy="437291"/>
            </a:xfrm>
            <a:prstGeom prst="rect">
              <a:avLst/>
            </a:prstGeom>
            <a:solidFill>
              <a:srgbClr val="D8BE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7030A0"/>
                  </a:solidFill>
                  <a:latin typeface="Inconsolata" panose="020B0609030003000000" pitchFamily="49" charset="0"/>
                </a:rPr>
                <a:t>0xb8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F4548C6-C187-4923-B38D-37F3D413E32A}"/>
                </a:ext>
              </a:extLst>
            </p:cNvPr>
            <p:cNvSpPr/>
            <p:nvPr/>
          </p:nvSpPr>
          <p:spPr>
            <a:xfrm>
              <a:off x="4347716" y="3556977"/>
              <a:ext cx="914399" cy="437291"/>
            </a:xfrm>
            <a:prstGeom prst="rect">
              <a:avLst/>
            </a:prstGeom>
            <a:solidFill>
              <a:srgbClr val="D8BE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7030A0"/>
                  </a:solidFill>
                  <a:latin typeface="Inconsolata" panose="020B0609030003000000" pitchFamily="49" charset="0"/>
                </a:rPr>
                <a:t>0xbc</a:t>
              </a:r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E8D958B-EECC-41C7-8B24-65D77CF2E7F3}"/>
              </a:ext>
            </a:extLst>
          </p:cNvPr>
          <p:cNvCxnSpPr>
            <a:cxnSpLocks/>
          </p:cNvCxnSpPr>
          <p:nvPr/>
        </p:nvCxnSpPr>
        <p:spPr>
          <a:xfrm flipH="1">
            <a:off x="6362299" y="4271376"/>
            <a:ext cx="475455" cy="34875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ECC90C35-19A8-4338-9B55-2EAA9D96CB36}"/>
              </a:ext>
            </a:extLst>
          </p:cNvPr>
          <p:cNvSpPr/>
          <p:nvPr/>
        </p:nvSpPr>
        <p:spPr>
          <a:xfrm>
            <a:off x="5584535" y="4657150"/>
            <a:ext cx="724801" cy="3757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Inconsolata" panose="020B0609030003000000" pitchFamily="49" charset="0"/>
              </a:rPr>
              <a:t>0x80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F508798-7CF9-47E6-A951-DED9E2D0740E}"/>
              </a:ext>
            </a:extLst>
          </p:cNvPr>
          <p:cNvSpPr/>
          <p:nvPr/>
        </p:nvSpPr>
        <p:spPr>
          <a:xfrm>
            <a:off x="4798877" y="4654212"/>
            <a:ext cx="724801" cy="375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Inconsolata" panose="020B0609030003000000" pitchFamily="49" charset="0"/>
              </a:rPr>
              <a:t>0x90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1A61CC9-9FF7-4838-9F57-86531A7EBEF6}"/>
              </a:ext>
            </a:extLst>
          </p:cNvPr>
          <p:cNvCxnSpPr>
            <a:cxnSpLocks/>
          </p:cNvCxnSpPr>
          <p:nvPr/>
        </p:nvCxnSpPr>
        <p:spPr>
          <a:xfrm flipH="1">
            <a:off x="5441655" y="4847797"/>
            <a:ext cx="203604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66CC8E80-1435-4D24-8201-35D271E92833}"/>
              </a:ext>
            </a:extLst>
          </p:cNvPr>
          <p:cNvSpPr txBox="1"/>
          <p:nvPr/>
        </p:nvSpPr>
        <p:spPr>
          <a:xfrm>
            <a:off x="5454616" y="5021449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7030A0"/>
                </a:solidFill>
                <a:latin typeface="Inconsolata" panose="020B0609030003000000" pitchFamily="49" charset="0"/>
              </a:rPr>
              <a:t>src</a:t>
            </a:r>
            <a:r>
              <a:rPr lang="en-US" sz="1400" dirty="0">
                <a:solidFill>
                  <a:srgbClr val="7030A0"/>
                </a:solidFill>
                <a:latin typeface="Inconsolata" panose="020B0609030003000000" pitchFamily="49" charset="0"/>
              </a:rPr>
              <a:t>[0][0]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E33F9D1-74B2-4E95-8604-46DA9973BC3F}"/>
              </a:ext>
            </a:extLst>
          </p:cNvPr>
          <p:cNvSpPr txBox="1"/>
          <p:nvPr/>
        </p:nvSpPr>
        <p:spPr>
          <a:xfrm>
            <a:off x="4640081" y="5266748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7030A0"/>
                </a:solidFill>
                <a:latin typeface="Inconsolata" panose="020B0609030003000000" pitchFamily="49" charset="0"/>
              </a:rPr>
              <a:t>src</a:t>
            </a:r>
            <a:r>
              <a:rPr lang="en-US" sz="1400" dirty="0">
                <a:solidFill>
                  <a:srgbClr val="7030A0"/>
                </a:solidFill>
                <a:latin typeface="Inconsolata" panose="020B0609030003000000" pitchFamily="49" charset="0"/>
              </a:rPr>
              <a:t>[1][0]</a:t>
            </a: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971CE166-3C0B-416A-9788-BDB5D67EA923}"/>
              </a:ext>
            </a:extLst>
          </p:cNvPr>
          <p:cNvSpPr txBox="1">
            <a:spLocks/>
          </p:cNvSpPr>
          <p:nvPr/>
        </p:nvSpPr>
        <p:spPr>
          <a:xfrm>
            <a:off x="6315551" y="687824"/>
            <a:ext cx="3750544" cy="5027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dirty="0"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stdlib.h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malloc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We will look at a 4 by 4 matrix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 </a:t>
            </a:r>
            <a:r>
              <a:rPr lang="en-US" sz="1600" dirty="0">
                <a:latin typeface="Inconsolata" panose="020B0609030003000000" pitchFamily="49" charset="0"/>
              </a:rPr>
              <a:t>main(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int 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, j;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int</a:t>
            </a:r>
            <a:r>
              <a:rPr lang="en-US" sz="1600" dirty="0">
                <a:latin typeface="Inconsolata" panose="020B0609030003000000" pitchFamily="49" charset="0"/>
              </a:rPr>
              <a:t>* </a:t>
            </a:r>
            <a:r>
              <a:rPr lang="en-US" sz="1600" dirty="0" err="1">
                <a:latin typeface="Inconsolata" panose="020B0609030003000000" pitchFamily="49" charset="0"/>
              </a:rPr>
              <a:t>src</a:t>
            </a:r>
            <a:r>
              <a:rPr lang="en-US" sz="1600" dirty="0">
                <a:latin typeface="Inconsolata" panose="020B0609030003000000" pitchFamily="49" charset="0"/>
              </a:rPr>
              <a:t>[4];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int</a:t>
            </a:r>
            <a:r>
              <a:rPr lang="en-US" sz="1600" dirty="0">
                <a:latin typeface="Inconsolata" panose="020B0609030003000000" pitchFamily="49" charset="0"/>
              </a:rPr>
              <a:t>* </a:t>
            </a:r>
            <a:r>
              <a:rPr lang="en-US" sz="1600" dirty="0" err="1">
                <a:latin typeface="Inconsolata" panose="020B0609030003000000" pitchFamily="49" charset="0"/>
              </a:rPr>
              <a:t>dst</a:t>
            </a:r>
            <a:r>
              <a:rPr lang="en-US" sz="1600" dirty="0">
                <a:latin typeface="Inconsolata" panose="020B0609030003000000" pitchFamily="49" charset="0"/>
              </a:rPr>
              <a:t>[4];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for 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 = 0; 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 &lt; 4; 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++)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src</a:t>
            </a:r>
            <a:r>
              <a:rPr lang="en-US" sz="1600" dirty="0">
                <a:latin typeface="Inconsolata" panose="020B0609030003000000" pitchFamily="49" charset="0"/>
              </a:rPr>
              <a:t>[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] = malloc(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sizeof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latin typeface="Inconsolata" panose="020B0609030003000000" pitchFamily="49" charset="0"/>
              </a:rPr>
              <a:t>) * 4);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dst</a:t>
            </a:r>
            <a:r>
              <a:rPr lang="en-US" sz="1600" dirty="0">
                <a:latin typeface="Inconsolata" panose="020B0609030003000000" pitchFamily="49" charset="0"/>
              </a:rPr>
              <a:t>[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] = malloc(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sizeof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latin typeface="Inconsolata" panose="020B0609030003000000" pitchFamily="49" charset="0"/>
              </a:rPr>
              <a:t>) * 4);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for</a:t>
            </a:r>
            <a:r>
              <a:rPr lang="en-US" sz="1600" dirty="0">
                <a:latin typeface="Inconsolata" panose="020B0609030003000000" pitchFamily="49" charset="0"/>
              </a:rPr>
              <a:t> (j = 0; j &lt; 4; </a:t>
            </a:r>
            <a:r>
              <a:rPr lang="en-US" sz="1600" dirty="0" err="1">
                <a:latin typeface="Inconsolata" panose="020B0609030003000000" pitchFamily="49" charset="0"/>
              </a:rPr>
              <a:t>j++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  for 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 = 0; 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 &lt; 4; 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++)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Inconsolata" panose="020B0609030003000000" pitchFamily="49" charset="0"/>
              </a:rPr>
              <a:t>      </a:t>
            </a:r>
            <a:r>
              <a:rPr lang="en-US" sz="1600" b="1" dirty="0" err="1">
                <a:latin typeface="Inconsolata" panose="020B0609030003000000" pitchFamily="49" charset="0"/>
              </a:rPr>
              <a:t>dst</a:t>
            </a:r>
            <a:r>
              <a:rPr lang="en-US" sz="1600" b="1" dirty="0">
                <a:latin typeface="Inconsolata" panose="020B0609030003000000" pitchFamily="49" charset="0"/>
              </a:rPr>
              <a:t>[</a:t>
            </a:r>
            <a:r>
              <a:rPr lang="en-US" sz="1600" b="1" dirty="0" err="1">
                <a:latin typeface="Inconsolata" panose="020B0609030003000000" pitchFamily="49" charset="0"/>
              </a:rPr>
              <a:t>i</a:t>
            </a:r>
            <a:r>
              <a:rPr lang="en-US" sz="1600" b="1" dirty="0">
                <a:latin typeface="Inconsolata" panose="020B0609030003000000" pitchFamily="49" charset="0"/>
              </a:rPr>
              <a:t>][j] = </a:t>
            </a:r>
            <a:r>
              <a:rPr lang="en-US" sz="1600" b="1" dirty="0" err="1">
                <a:latin typeface="Inconsolata" panose="020B0609030003000000" pitchFamily="49" charset="0"/>
              </a:rPr>
              <a:t>src</a:t>
            </a:r>
            <a:r>
              <a:rPr lang="en-US" sz="1600" b="1" dirty="0">
                <a:latin typeface="Inconsolata" panose="020B0609030003000000" pitchFamily="49" charset="0"/>
              </a:rPr>
              <a:t>[</a:t>
            </a:r>
            <a:r>
              <a:rPr lang="en-US" sz="1600" b="1" dirty="0" err="1">
                <a:latin typeface="Inconsolata" panose="020B0609030003000000" pitchFamily="49" charset="0"/>
              </a:rPr>
              <a:t>i</a:t>
            </a:r>
            <a:r>
              <a:rPr lang="en-US" sz="1600" b="1" dirty="0">
                <a:latin typeface="Inconsolata" panose="020B0609030003000000" pitchFamily="49" charset="0"/>
              </a:rPr>
              <a:t>][j];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return</a:t>
            </a:r>
            <a:r>
              <a:rPr lang="en-US" sz="1600" dirty="0">
                <a:latin typeface="Inconsolata" panose="020B0609030003000000" pitchFamily="49" charset="0"/>
              </a:rPr>
              <a:t> 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B452073-AB3F-4202-B94A-4B3445045FD6}"/>
              </a:ext>
            </a:extLst>
          </p:cNvPr>
          <p:cNvSpPr/>
          <p:nvPr/>
        </p:nvSpPr>
        <p:spPr>
          <a:xfrm>
            <a:off x="4023800" y="4657150"/>
            <a:ext cx="724801" cy="3757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  <a:latin typeface="Inconsolata" panose="020B0609030003000000" pitchFamily="49" charset="0"/>
              </a:rPr>
              <a:t>0xa0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644B703-0D90-4F8A-AFDD-940A722E893D}"/>
              </a:ext>
            </a:extLst>
          </p:cNvPr>
          <p:cNvSpPr/>
          <p:nvPr/>
        </p:nvSpPr>
        <p:spPr>
          <a:xfrm>
            <a:off x="3238142" y="4654212"/>
            <a:ext cx="724801" cy="375754"/>
          </a:xfrm>
          <a:prstGeom prst="rect">
            <a:avLst/>
          </a:prstGeom>
          <a:solidFill>
            <a:srgbClr val="D8B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0xb0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78CE41A-1594-4F07-A79F-AEA41D7D5D90}"/>
              </a:ext>
            </a:extLst>
          </p:cNvPr>
          <p:cNvCxnSpPr>
            <a:cxnSpLocks/>
          </p:cNvCxnSpPr>
          <p:nvPr/>
        </p:nvCxnSpPr>
        <p:spPr>
          <a:xfrm flipH="1">
            <a:off x="3880920" y="4847797"/>
            <a:ext cx="203604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9A553622-1CC0-4D0F-ADB8-7691E17B21CA}"/>
              </a:ext>
            </a:extLst>
          </p:cNvPr>
          <p:cNvSpPr txBox="1"/>
          <p:nvPr/>
        </p:nvSpPr>
        <p:spPr>
          <a:xfrm>
            <a:off x="3893881" y="5021449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7030A0"/>
                </a:solidFill>
                <a:latin typeface="Inconsolata" panose="020B0609030003000000" pitchFamily="49" charset="0"/>
              </a:rPr>
              <a:t>src</a:t>
            </a:r>
            <a:r>
              <a:rPr lang="en-US" sz="1400" dirty="0">
                <a:solidFill>
                  <a:srgbClr val="7030A0"/>
                </a:solidFill>
                <a:latin typeface="Inconsolata" panose="020B0609030003000000" pitchFamily="49" charset="0"/>
              </a:rPr>
              <a:t>[2][0]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82308CE-F70A-4398-AD59-54635D691667}"/>
              </a:ext>
            </a:extLst>
          </p:cNvPr>
          <p:cNvSpPr txBox="1"/>
          <p:nvPr/>
        </p:nvSpPr>
        <p:spPr>
          <a:xfrm>
            <a:off x="3079346" y="5266748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7030A0"/>
                </a:solidFill>
                <a:latin typeface="Inconsolata" panose="020B0609030003000000" pitchFamily="49" charset="0"/>
              </a:rPr>
              <a:t>src</a:t>
            </a:r>
            <a:r>
              <a:rPr lang="en-US" sz="1400" dirty="0">
                <a:solidFill>
                  <a:srgbClr val="7030A0"/>
                </a:solidFill>
                <a:latin typeface="Inconsolata" panose="020B0609030003000000" pitchFamily="49" charset="0"/>
              </a:rPr>
              <a:t>[3][0]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22B1A6B8-9ACE-4640-B25B-4EBC4ED730E2}"/>
              </a:ext>
            </a:extLst>
          </p:cNvPr>
          <p:cNvCxnSpPr>
            <a:cxnSpLocks/>
          </p:cNvCxnSpPr>
          <p:nvPr/>
        </p:nvCxnSpPr>
        <p:spPr>
          <a:xfrm flipH="1">
            <a:off x="4667509" y="4847797"/>
            <a:ext cx="203604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6D93FA30-5CC3-43FE-B64D-103855781D97}"/>
              </a:ext>
            </a:extLst>
          </p:cNvPr>
          <p:cNvSpPr/>
          <p:nvPr/>
        </p:nvSpPr>
        <p:spPr>
          <a:xfrm>
            <a:off x="2459298" y="4657150"/>
            <a:ext cx="724801" cy="3757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Inconsolata" panose="020B0609030003000000" pitchFamily="49" charset="0"/>
              </a:rPr>
              <a:t>0x84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83100D6-1E20-421D-B869-0BEA8820F164}"/>
              </a:ext>
            </a:extLst>
          </p:cNvPr>
          <p:cNvSpPr/>
          <p:nvPr/>
        </p:nvSpPr>
        <p:spPr>
          <a:xfrm>
            <a:off x="1673640" y="4654212"/>
            <a:ext cx="724801" cy="375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Inconsolata" panose="020B0609030003000000" pitchFamily="49" charset="0"/>
              </a:rPr>
              <a:t>0x94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5787BA5-1BB9-4BA0-BB35-C2153326431B}"/>
              </a:ext>
            </a:extLst>
          </p:cNvPr>
          <p:cNvCxnSpPr>
            <a:cxnSpLocks/>
          </p:cNvCxnSpPr>
          <p:nvPr/>
        </p:nvCxnSpPr>
        <p:spPr>
          <a:xfrm flipH="1">
            <a:off x="2316418" y="4847797"/>
            <a:ext cx="203604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0698E856-208B-45FB-B793-2EF351F03F67}"/>
              </a:ext>
            </a:extLst>
          </p:cNvPr>
          <p:cNvSpPr txBox="1"/>
          <p:nvPr/>
        </p:nvSpPr>
        <p:spPr>
          <a:xfrm>
            <a:off x="2329379" y="5021449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7030A0"/>
                </a:solidFill>
                <a:latin typeface="Inconsolata" panose="020B0609030003000000" pitchFamily="49" charset="0"/>
              </a:rPr>
              <a:t>src</a:t>
            </a:r>
            <a:r>
              <a:rPr lang="en-US" sz="1400" dirty="0">
                <a:solidFill>
                  <a:srgbClr val="7030A0"/>
                </a:solidFill>
                <a:latin typeface="Inconsolata" panose="020B0609030003000000" pitchFamily="49" charset="0"/>
              </a:rPr>
              <a:t>[0][1]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A6AECF9-AF75-4CEF-B5D2-33014F42ECE5}"/>
              </a:ext>
            </a:extLst>
          </p:cNvPr>
          <p:cNvSpPr txBox="1"/>
          <p:nvPr/>
        </p:nvSpPr>
        <p:spPr>
          <a:xfrm>
            <a:off x="1514844" y="5266748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7030A0"/>
                </a:solidFill>
                <a:latin typeface="Inconsolata" panose="020B0609030003000000" pitchFamily="49" charset="0"/>
              </a:rPr>
              <a:t>src</a:t>
            </a:r>
            <a:r>
              <a:rPr lang="en-US" sz="1400" dirty="0">
                <a:solidFill>
                  <a:srgbClr val="7030A0"/>
                </a:solidFill>
                <a:latin typeface="Inconsolata" panose="020B0609030003000000" pitchFamily="49" charset="0"/>
              </a:rPr>
              <a:t>[1][1]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BD1E5EE-DD15-4E72-9C18-050197B86D93}"/>
              </a:ext>
            </a:extLst>
          </p:cNvPr>
          <p:cNvSpPr/>
          <p:nvPr/>
        </p:nvSpPr>
        <p:spPr>
          <a:xfrm>
            <a:off x="898563" y="4657150"/>
            <a:ext cx="724801" cy="3757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  <a:latin typeface="Inconsolata" panose="020B0609030003000000" pitchFamily="49" charset="0"/>
              </a:rPr>
              <a:t>0xa4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2EC4F6E-BF7D-47B4-8CC7-B450A389C681}"/>
              </a:ext>
            </a:extLst>
          </p:cNvPr>
          <p:cNvSpPr/>
          <p:nvPr/>
        </p:nvSpPr>
        <p:spPr>
          <a:xfrm>
            <a:off x="112905" y="4654212"/>
            <a:ext cx="724801" cy="375754"/>
          </a:xfrm>
          <a:prstGeom prst="rect">
            <a:avLst/>
          </a:prstGeom>
          <a:solidFill>
            <a:srgbClr val="D8B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0xb4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117C824-060D-41D1-93DA-1EED0B0294C9}"/>
              </a:ext>
            </a:extLst>
          </p:cNvPr>
          <p:cNvCxnSpPr>
            <a:cxnSpLocks/>
          </p:cNvCxnSpPr>
          <p:nvPr/>
        </p:nvCxnSpPr>
        <p:spPr>
          <a:xfrm flipH="1">
            <a:off x="755683" y="4847797"/>
            <a:ext cx="203604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4DC38C7E-75D2-4CF7-A2AD-D2F3DA20C76A}"/>
              </a:ext>
            </a:extLst>
          </p:cNvPr>
          <p:cNvSpPr txBox="1"/>
          <p:nvPr/>
        </p:nvSpPr>
        <p:spPr>
          <a:xfrm>
            <a:off x="768644" y="5021449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7030A0"/>
                </a:solidFill>
                <a:latin typeface="Inconsolata" panose="020B0609030003000000" pitchFamily="49" charset="0"/>
              </a:rPr>
              <a:t>src</a:t>
            </a:r>
            <a:r>
              <a:rPr lang="en-US" sz="1400" dirty="0">
                <a:solidFill>
                  <a:srgbClr val="7030A0"/>
                </a:solidFill>
                <a:latin typeface="Inconsolata" panose="020B0609030003000000" pitchFamily="49" charset="0"/>
              </a:rPr>
              <a:t>[2][1]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45D1FE3-82B7-44DF-A235-2C8E4D616F8C}"/>
              </a:ext>
            </a:extLst>
          </p:cNvPr>
          <p:cNvSpPr txBox="1"/>
          <p:nvPr/>
        </p:nvSpPr>
        <p:spPr>
          <a:xfrm>
            <a:off x="-45891" y="5266748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7030A0"/>
                </a:solidFill>
                <a:latin typeface="Inconsolata" panose="020B0609030003000000" pitchFamily="49" charset="0"/>
              </a:rPr>
              <a:t>src</a:t>
            </a:r>
            <a:r>
              <a:rPr lang="en-US" sz="1400" dirty="0">
                <a:solidFill>
                  <a:srgbClr val="7030A0"/>
                </a:solidFill>
                <a:latin typeface="Inconsolata" panose="020B0609030003000000" pitchFamily="49" charset="0"/>
              </a:rPr>
              <a:t>[3][1]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FFAB33EB-4364-4D9E-8323-57783B386D80}"/>
              </a:ext>
            </a:extLst>
          </p:cNvPr>
          <p:cNvCxnSpPr>
            <a:cxnSpLocks/>
          </p:cNvCxnSpPr>
          <p:nvPr/>
        </p:nvCxnSpPr>
        <p:spPr>
          <a:xfrm flipH="1">
            <a:off x="1542272" y="4847797"/>
            <a:ext cx="203604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5A7E27AA-6118-4886-9126-FEE068BEDF5F}"/>
              </a:ext>
            </a:extLst>
          </p:cNvPr>
          <p:cNvCxnSpPr>
            <a:cxnSpLocks/>
          </p:cNvCxnSpPr>
          <p:nvPr/>
        </p:nvCxnSpPr>
        <p:spPr>
          <a:xfrm flipH="1">
            <a:off x="3099104" y="4847797"/>
            <a:ext cx="203604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8759603-1EC1-40B2-9937-84881BB049FE}"/>
              </a:ext>
            </a:extLst>
          </p:cNvPr>
          <p:cNvCxnSpPr>
            <a:cxnSpLocks/>
          </p:cNvCxnSpPr>
          <p:nvPr/>
        </p:nvCxnSpPr>
        <p:spPr>
          <a:xfrm flipH="1">
            <a:off x="-17772" y="4847797"/>
            <a:ext cx="203604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331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20" grpId="0" uiExpand="1" build="p"/>
      <p:bldP spid="42" grpId="0" animBg="1"/>
      <p:bldP spid="43" grpId="0" animBg="1"/>
      <p:bldP spid="61" grpId="0"/>
      <p:bldP spid="62" grpId="0"/>
      <p:bldP spid="75" grpId="0" animBg="1"/>
      <p:bldP spid="76" grpId="0" animBg="1"/>
      <p:bldP spid="78" grpId="0"/>
      <p:bldP spid="79" grpId="0"/>
      <p:bldP spid="81" grpId="0" animBg="1"/>
      <p:bldP spid="82" grpId="0" animBg="1"/>
      <p:bldP spid="84" grpId="0"/>
      <p:bldP spid="85" grpId="0"/>
      <p:bldP spid="86" grpId="0" animBg="1"/>
      <p:bldP spid="87" grpId="0" animBg="1"/>
      <p:bldP spid="89" grpId="0"/>
      <p:bldP spid="9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8CAF445-F0AB-4CC3-AE02-97BB17CDA65E}"/>
              </a:ext>
            </a:extLst>
          </p:cNvPr>
          <p:cNvSpPr/>
          <p:nvPr/>
        </p:nvSpPr>
        <p:spPr>
          <a:xfrm>
            <a:off x="8082807" y="1151725"/>
            <a:ext cx="724801" cy="375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0x180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F36DA0-BBFC-432F-921B-EDACE110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Antagonist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4AEFE9-C8D8-4336-9E15-CF57F995E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432832-FBC4-4F91-A505-11AF9B62D3C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97786" y="688279"/>
            <a:ext cx="6341087" cy="2570004"/>
          </a:xfrm>
        </p:spPr>
        <p:txBody>
          <a:bodyPr/>
          <a:lstStyle/>
          <a:p>
            <a:r>
              <a:rPr lang="en-US" dirty="0"/>
              <a:t>One program reads words sequentially in memory (good spatial locality)</a:t>
            </a:r>
          </a:p>
          <a:p>
            <a:pPr lvl="1"/>
            <a:r>
              <a:rPr lang="en-US" dirty="0"/>
              <a:t>The other reads each word as far apart as possible! (worst spatial locality)</a:t>
            </a:r>
          </a:p>
          <a:p>
            <a:r>
              <a:rPr lang="en-US" dirty="0"/>
              <a:t>Let’s look at making the matrices much larger! Let’s make each row span 256 Bytes. (4 blocks, which is the size of our cache!)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5C455D-205B-4743-B266-0CA4DB675453}"/>
              </a:ext>
            </a:extLst>
          </p:cNvPr>
          <p:cNvSpPr/>
          <p:nvPr/>
        </p:nvSpPr>
        <p:spPr>
          <a:xfrm>
            <a:off x="6665972" y="703966"/>
            <a:ext cx="724801" cy="3757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Inconsolata" panose="020B0609030003000000" pitchFamily="49" charset="0"/>
              </a:rPr>
              <a:t>0x80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980C6A-E017-4E8F-ABD2-3EEFAE6A6E84}"/>
              </a:ext>
            </a:extLst>
          </p:cNvPr>
          <p:cNvSpPr/>
          <p:nvPr/>
        </p:nvSpPr>
        <p:spPr>
          <a:xfrm>
            <a:off x="6665971" y="1151725"/>
            <a:ext cx="724801" cy="3757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Inconsolata" panose="020B0609030003000000" pitchFamily="49" charset="0"/>
              </a:rPr>
              <a:t>0x84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68ECD5-BE10-4B93-BAE7-D70382A18DDB}"/>
              </a:ext>
            </a:extLst>
          </p:cNvPr>
          <p:cNvSpPr/>
          <p:nvPr/>
        </p:nvSpPr>
        <p:spPr>
          <a:xfrm>
            <a:off x="6665970" y="1599484"/>
            <a:ext cx="724802" cy="3757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Inconsolata" panose="020B0609030003000000" pitchFamily="49" charset="0"/>
              </a:rPr>
              <a:t>0x88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D8FE0B-B9CC-49CF-B5D2-1E97A059F347}"/>
              </a:ext>
            </a:extLst>
          </p:cNvPr>
          <p:cNvSpPr/>
          <p:nvPr/>
        </p:nvSpPr>
        <p:spPr>
          <a:xfrm>
            <a:off x="6665970" y="2047243"/>
            <a:ext cx="724802" cy="3757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Inconsolata" panose="020B0609030003000000" pitchFamily="49" charset="0"/>
              </a:rPr>
              <a:t>0x8c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74C217-14A6-4D3D-97C4-7E474C5B2332}"/>
              </a:ext>
            </a:extLst>
          </p:cNvPr>
          <p:cNvSpPr/>
          <p:nvPr/>
        </p:nvSpPr>
        <p:spPr>
          <a:xfrm>
            <a:off x="6665970" y="2492062"/>
            <a:ext cx="724801" cy="3757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Inconsolata" panose="020B0609030003000000" pitchFamily="49" charset="0"/>
              </a:rPr>
              <a:t>0x90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D599A5-690E-48EF-A7B0-4BA5E2D6CD54}"/>
              </a:ext>
            </a:extLst>
          </p:cNvPr>
          <p:cNvSpPr/>
          <p:nvPr/>
        </p:nvSpPr>
        <p:spPr>
          <a:xfrm>
            <a:off x="6665969" y="2936881"/>
            <a:ext cx="724801" cy="3757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Inconsolata" panose="020B0609030003000000" pitchFamily="49" charset="0"/>
              </a:rPr>
              <a:t>0x94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C9E9EA-591C-4404-9DBF-FDE52CC80279}"/>
              </a:ext>
            </a:extLst>
          </p:cNvPr>
          <p:cNvSpPr/>
          <p:nvPr/>
        </p:nvSpPr>
        <p:spPr>
          <a:xfrm>
            <a:off x="6665969" y="3377403"/>
            <a:ext cx="724801" cy="3757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Inconsolata" panose="020B0609030003000000" pitchFamily="49" charset="0"/>
              </a:rPr>
              <a:t>0x98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419F54-7F96-4D28-B855-693FC151E2A6}"/>
              </a:ext>
            </a:extLst>
          </p:cNvPr>
          <p:cNvSpPr/>
          <p:nvPr/>
        </p:nvSpPr>
        <p:spPr>
          <a:xfrm>
            <a:off x="6665968" y="3826519"/>
            <a:ext cx="724802" cy="3757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Inconsolata" panose="020B0609030003000000" pitchFamily="49" charset="0"/>
              </a:rPr>
              <a:t>0x9c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9016B5-E28D-4192-BFB9-86BC1DED5F10}"/>
              </a:ext>
            </a:extLst>
          </p:cNvPr>
          <p:cNvSpPr/>
          <p:nvPr/>
        </p:nvSpPr>
        <p:spPr>
          <a:xfrm>
            <a:off x="6665968" y="4267041"/>
            <a:ext cx="724802" cy="3757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Inconsolata" panose="020B0609030003000000" pitchFamily="49" charset="0"/>
              </a:rPr>
              <a:t>0xa0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84E5CF-EC89-47A2-9245-894BEDFD0D63}"/>
              </a:ext>
            </a:extLst>
          </p:cNvPr>
          <p:cNvSpPr/>
          <p:nvPr/>
        </p:nvSpPr>
        <p:spPr>
          <a:xfrm>
            <a:off x="6665968" y="4707563"/>
            <a:ext cx="724802" cy="3757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Inconsolata" panose="020B0609030003000000" pitchFamily="49" charset="0"/>
              </a:rPr>
              <a:t>0xa4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0105E3-08EE-45AC-A137-921503834787}"/>
              </a:ext>
            </a:extLst>
          </p:cNvPr>
          <p:cNvSpPr/>
          <p:nvPr/>
        </p:nvSpPr>
        <p:spPr>
          <a:xfrm>
            <a:off x="6665968" y="5147545"/>
            <a:ext cx="724802" cy="3757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Inconsolata" panose="020B0609030003000000" pitchFamily="49" charset="0"/>
              </a:rPr>
              <a:t>0xa8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6E88A7-EE72-4238-8F06-FBF606817D1D}"/>
              </a:ext>
            </a:extLst>
          </p:cNvPr>
          <p:cNvSpPr/>
          <p:nvPr/>
        </p:nvSpPr>
        <p:spPr>
          <a:xfrm>
            <a:off x="6665968" y="5588067"/>
            <a:ext cx="724802" cy="3757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Inconsolata" panose="020B0609030003000000" pitchFamily="49" charset="0"/>
              </a:rPr>
              <a:t>0xac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666E96-D774-445D-88FC-730AD45C733E}"/>
              </a:ext>
            </a:extLst>
          </p:cNvPr>
          <p:cNvSpPr/>
          <p:nvPr/>
        </p:nvSpPr>
        <p:spPr>
          <a:xfrm>
            <a:off x="8082809" y="703966"/>
            <a:ext cx="724801" cy="3757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Inconsolata" panose="020B0609030003000000" pitchFamily="49" charset="0"/>
              </a:rPr>
              <a:t>0x80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9CD11B-C2E6-41E2-B693-280061D627EA}"/>
              </a:ext>
            </a:extLst>
          </p:cNvPr>
          <p:cNvSpPr/>
          <p:nvPr/>
        </p:nvSpPr>
        <p:spPr>
          <a:xfrm>
            <a:off x="8082808" y="2489122"/>
            <a:ext cx="724801" cy="3757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Inconsolata" panose="020B0609030003000000" pitchFamily="49" charset="0"/>
              </a:rPr>
              <a:t>0x84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12D427-BB2A-4125-83A0-6C7290D8CA09}"/>
              </a:ext>
            </a:extLst>
          </p:cNvPr>
          <p:cNvSpPr/>
          <p:nvPr/>
        </p:nvSpPr>
        <p:spPr>
          <a:xfrm>
            <a:off x="8082807" y="4266501"/>
            <a:ext cx="724802" cy="3757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Inconsolata" panose="020B0609030003000000" pitchFamily="49" charset="0"/>
              </a:rPr>
              <a:t>0x88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6B02D8-0246-4976-9980-A5B2C3C68D88}"/>
              </a:ext>
            </a:extLst>
          </p:cNvPr>
          <p:cNvSpPr/>
          <p:nvPr/>
        </p:nvSpPr>
        <p:spPr>
          <a:xfrm>
            <a:off x="8082806" y="2936881"/>
            <a:ext cx="724801" cy="375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0x184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1E9CFD1-A6C6-4A13-8DD2-505E1121041C}"/>
              </a:ext>
            </a:extLst>
          </p:cNvPr>
          <p:cNvSpPr/>
          <p:nvPr/>
        </p:nvSpPr>
        <p:spPr>
          <a:xfrm>
            <a:off x="8082806" y="4706483"/>
            <a:ext cx="724801" cy="375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0x188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B93341-0F5E-4F38-BD2B-89D6BD1F3212}"/>
              </a:ext>
            </a:extLst>
          </p:cNvPr>
          <p:cNvSpPr/>
          <p:nvPr/>
        </p:nvSpPr>
        <p:spPr>
          <a:xfrm>
            <a:off x="8082805" y="1599484"/>
            <a:ext cx="724802" cy="3757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Inconsolata" panose="020B0609030003000000" pitchFamily="49" charset="0"/>
              </a:rPr>
              <a:t>0x280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0822DDF-8E32-41B1-8B3D-D87FCBC106DB}"/>
              </a:ext>
            </a:extLst>
          </p:cNvPr>
          <p:cNvSpPr/>
          <p:nvPr/>
        </p:nvSpPr>
        <p:spPr>
          <a:xfrm>
            <a:off x="8082805" y="3377403"/>
            <a:ext cx="724802" cy="3757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Inconsolata" panose="020B0609030003000000" pitchFamily="49" charset="0"/>
              </a:rPr>
              <a:t>0x284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D1856F-CB37-436B-9469-1278916D1F9B}"/>
              </a:ext>
            </a:extLst>
          </p:cNvPr>
          <p:cNvSpPr/>
          <p:nvPr/>
        </p:nvSpPr>
        <p:spPr>
          <a:xfrm>
            <a:off x="8082805" y="5147545"/>
            <a:ext cx="724802" cy="3757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Inconsolata" panose="020B0609030003000000" pitchFamily="49" charset="0"/>
              </a:rPr>
              <a:t>0x288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C18EB10-E954-4554-9468-8F93555766A1}"/>
              </a:ext>
            </a:extLst>
          </p:cNvPr>
          <p:cNvSpPr/>
          <p:nvPr/>
        </p:nvSpPr>
        <p:spPr>
          <a:xfrm>
            <a:off x="8082806" y="2047243"/>
            <a:ext cx="724801" cy="375754"/>
          </a:xfrm>
          <a:prstGeom prst="rect">
            <a:avLst/>
          </a:prstGeom>
          <a:solidFill>
            <a:srgbClr val="D8B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0x380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BA1CEAE-8B1F-40A9-944A-3D64E1FA2FA5}"/>
              </a:ext>
            </a:extLst>
          </p:cNvPr>
          <p:cNvSpPr/>
          <p:nvPr/>
        </p:nvSpPr>
        <p:spPr>
          <a:xfrm>
            <a:off x="8082806" y="3833060"/>
            <a:ext cx="724801" cy="375754"/>
          </a:xfrm>
          <a:prstGeom prst="rect">
            <a:avLst/>
          </a:prstGeom>
          <a:solidFill>
            <a:srgbClr val="D8B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0x384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38F1B4-1888-4FD6-BE90-56ACE9046CB6}"/>
              </a:ext>
            </a:extLst>
          </p:cNvPr>
          <p:cNvSpPr/>
          <p:nvPr/>
        </p:nvSpPr>
        <p:spPr>
          <a:xfrm>
            <a:off x="8082806" y="5596121"/>
            <a:ext cx="724801" cy="375754"/>
          </a:xfrm>
          <a:prstGeom prst="rect">
            <a:avLst/>
          </a:prstGeom>
          <a:solidFill>
            <a:srgbClr val="D8B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0x388</a:t>
            </a:r>
          </a:p>
        </p:txBody>
      </p:sp>
      <p:sp>
        <p:nvSpPr>
          <p:cNvPr id="37" name="!!cache0">
            <a:extLst>
              <a:ext uri="{FF2B5EF4-FFF2-40B4-BE49-F238E27FC236}">
                <a16:creationId xmlns:a16="http://schemas.microsoft.com/office/drawing/2014/main" id="{A016D66E-9863-4C48-BCEF-BDF147487CD6}"/>
              </a:ext>
            </a:extLst>
          </p:cNvPr>
          <p:cNvSpPr/>
          <p:nvPr/>
        </p:nvSpPr>
        <p:spPr>
          <a:xfrm>
            <a:off x="1998902" y="4733177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8" name="!!cache1">
            <a:extLst>
              <a:ext uri="{FF2B5EF4-FFF2-40B4-BE49-F238E27FC236}">
                <a16:creationId xmlns:a16="http://schemas.microsoft.com/office/drawing/2014/main" id="{536954E6-0E91-482D-8CA2-D4E28FEA2DD7}"/>
              </a:ext>
            </a:extLst>
          </p:cNvPr>
          <p:cNvSpPr/>
          <p:nvPr/>
        </p:nvSpPr>
        <p:spPr>
          <a:xfrm>
            <a:off x="2534454" y="473475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9" name="!!cache2">
            <a:extLst>
              <a:ext uri="{FF2B5EF4-FFF2-40B4-BE49-F238E27FC236}">
                <a16:creationId xmlns:a16="http://schemas.microsoft.com/office/drawing/2014/main" id="{32D470D9-063A-4531-AD99-265D7EC4C2A1}"/>
              </a:ext>
            </a:extLst>
          </p:cNvPr>
          <p:cNvSpPr/>
          <p:nvPr/>
        </p:nvSpPr>
        <p:spPr>
          <a:xfrm>
            <a:off x="3068688" y="4736173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0" name="!!cache3">
            <a:extLst>
              <a:ext uri="{FF2B5EF4-FFF2-40B4-BE49-F238E27FC236}">
                <a16:creationId xmlns:a16="http://schemas.microsoft.com/office/drawing/2014/main" id="{726AFCEB-DBB3-4116-B709-565A88563CA4}"/>
              </a:ext>
            </a:extLst>
          </p:cNvPr>
          <p:cNvSpPr/>
          <p:nvPr/>
        </p:nvSpPr>
        <p:spPr>
          <a:xfrm>
            <a:off x="3590226" y="473475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408033B-8DC4-4E7B-BFEA-52CD6EB05C6F}"/>
              </a:ext>
            </a:extLst>
          </p:cNvPr>
          <p:cNvCxnSpPr>
            <a:cxnSpLocks/>
          </p:cNvCxnSpPr>
          <p:nvPr/>
        </p:nvCxnSpPr>
        <p:spPr>
          <a:xfrm>
            <a:off x="3018358" y="4186751"/>
            <a:ext cx="0" cy="402860"/>
          </a:xfrm>
          <a:prstGeom prst="straightConnector1">
            <a:avLst/>
          </a:prstGeom>
          <a:ln w="5715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Graphic 41">
            <a:extLst>
              <a:ext uri="{FF2B5EF4-FFF2-40B4-BE49-F238E27FC236}">
                <a16:creationId xmlns:a16="http://schemas.microsoft.com/office/drawing/2014/main" id="{003E9AA7-C722-4CC8-9016-B1A90A69C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215121">
            <a:off x="2261903" y="5188043"/>
            <a:ext cx="526934" cy="526932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309E4D1F-1611-4955-A88D-3EFBAB0DB11A}"/>
              </a:ext>
            </a:extLst>
          </p:cNvPr>
          <p:cNvSpPr/>
          <p:nvPr/>
        </p:nvSpPr>
        <p:spPr>
          <a:xfrm>
            <a:off x="2019648" y="3701993"/>
            <a:ext cx="418280" cy="40750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07294CB-2A32-4DD7-AE65-003FFE116BFB}"/>
              </a:ext>
            </a:extLst>
          </p:cNvPr>
          <p:cNvSpPr/>
          <p:nvPr/>
        </p:nvSpPr>
        <p:spPr>
          <a:xfrm>
            <a:off x="2551953" y="3701993"/>
            <a:ext cx="418280" cy="40750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79B65FA-03E5-4862-A6E7-FC1D20A75DAD}"/>
              </a:ext>
            </a:extLst>
          </p:cNvPr>
          <p:cNvSpPr/>
          <p:nvPr/>
        </p:nvSpPr>
        <p:spPr>
          <a:xfrm>
            <a:off x="3079839" y="3701993"/>
            <a:ext cx="418280" cy="40750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E97300A-7147-45F0-AC6D-E72911A8CA73}"/>
              </a:ext>
            </a:extLst>
          </p:cNvPr>
          <p:cNvSpPr/>
          <p:nvPr/>
        </p:nvSpPr>
        <p:spPr>
          <a:xfrm>
            <a:off x="3607725" y="3701993"/>
            <a:ext cx="418280" cy="40750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0F6FD80-5AA9-4AFD-AE6F-024C1D76681F}"/>
              </a:ext>
            </a:extLst>
          </p:cNvPr>
          <p:cNvSpPr txBox="1"/>
          <p:nvPr/>
        </p:nvSpPr>
        <p:spPr>
          <a:xfrm>
            <a:off x="2821578" y="5158312"/>
            <a:ext cx="1031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7030A0"/>
                </a:solidFill>
                <a:latin typeface="Inconsolata" panose="020B0609030003000000" pitchFamily="49" charset="0"/>
              </a:rPr>
              <a:t>CPU Cache</a:t>
            </a:r>
            <a:br>
              <a:rPr lang="en-US" sz="1200" dirty="0">
                <a:solidFill>
                  <a:srgbClr val="7030A0"/>
                </a:solidFill>
                <a:latin typeface="Inconsolata" panose="020B0609030003000000" pitchFamily="49" charset="0"/>
              </a:rPr>
            </a:br>
            <a:r>
              <a:rPr lang="en-US" sz="1200" dirty="0">
                <a:solidFill>
                  <a:srgbClr val="7030A0"/>
                </a:solidFill>
                <a:latin typeface="Inconsolata" panose="020B0609030003000000" pitchFamily="49" charset="0"/>
              </a:rPr>
              <a:t>(256 Bytes)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E727614-1B1D-47E1-9344-055B4D0490D7}"/>
              </a:ext>
            </a:extLst>
          </p:cNvPr>
          <p:cNvSpPr txBox="1"/>
          <p:nvPr/>
        </p:nvSpPr>
        <p:spPr>
          <a:xfrm>
            <a:off x="2055860" y="43604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E2CB46A-08E4-437E-B311-E9E6D93D3E55}"/>
              </a:ext>
            </a:extLst>
          </p:cNvPr>
          <p:cNvSpPr txBox="1"/>
          <p:nvPr/>
        </p:nvSpPr>
        <p:spPr>
          <a:xfrm>
            <a:off x="2593553" y="43604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D3067D2-8292-4451-B1D0-B10F0E76391A}"/>
              </a:ext>
            </a:extLst>
          </p:cNvPr>
          <p:cNvSpPr txBox="1"/>
          <p:nvPr/>
        </p:nvSpPr>
        <p:spPr>
          <a:xfrm>
            <a:off x="3117548" y="43604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BC7A90D-D10B-4CFD-9151-796D8FFD9C67}"/>
              </a:ext>
            </a:extLst>
          </p:cNvPr>
          <p:cNvSpPr txBox="1"/>
          <p:nvPr/>
        </p:nvSpPr>
        <p:spPr>
          <a:xfrm>
            <a:off x="3649326" y="43604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3</a:t>
            </a:r>
          </a:p>
        </p:txBody>
      </p:sp>
      <p:pic>
        <p:nvPicPr>
          <p:cNvPr id="64" name="!!dram">
            <a:extLst>
              <a:ext uri="{FF2B5EF4-FFF2-40B4-BE49-F238E27FC236}">
                <a16:creationId xmlns:a16="http://schemas.microsoft.com/office/drawing/2014/main" id="{D60C4590-330E-4D44-B469-57730B1B07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88019" y="3291355"/>
            <a:ext cx="784392" cy="234325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EB3800EA-78A9-4F3E-AE6B-854AE0CB48C4}"/>
              </a:ext>
            </a:extLst>
          </p:cNvPr>
          <p:cNvSpPr txBox="1"/>
          <p:nvPr/>
        </p:nvSpPr>
        <p:spPr>
          <a:xfrm>
            <a:off x="3205716" y="320431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RAM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07E2F6F-46D4-4A58-AFBD-6C45059A8F0B}"/>
              </a:ext>
            </a:extLst>
          </p:cNvPr>
          <p:cNvSpPr txBox="1"/>
          <p:nvPr/>
        </p:nvSpPr>
        <p:spPr>
          <a:xfrm>
            <a:off x="4186688" y="5057577"/>
            <a:ext cx="2153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Cache size: 256B</a:t>
            </a:r>
          </a:p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64 bytes per block.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5C1AE4D8-2C5A-4DF9-AC27-53556A887ADB}"/>
              </a:ext>
            </a:extLst>
          </p:cNvPr>
          <p:cNvCxnSpPr>
            <a:cxnSpLocks/>
          </p:cNvCxnSpPr>
          <p:nvPr/>
        </p:nvCxnSpPr>
        <p:spPr>
          <a:xfrm rot="2472984" flipH="1">
            <a:off x="4047472" y="5047698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EFA4290-F59B-432F-ADE8-0C3DE0B05E4F}"/>
              </a:ext>
            </a:extLst>
          </p:cNvPr>
          <p:cNvCxnSpPr>
            <a:cxnSpLocks/>
          </p:cNvCxnSpPr>
          <p:nvPr/>
        </p:nvCxnSpPr>
        <p:spPr>
          <a:xfrm>
            <a:off x="6363585" y="898513"/>
            <a:ext cx="239805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8E5B6401-6895-40E4-8904-34451822F2B4}"/>
              </a:ext>
            </a:extLst>
          </p:cNvPr>
          <p:cNvSpPr txBox="1"/>
          <p:nvPr/>
        </p:nvSpPr>
        <p:spPr>
          <a:xfrm>
            <a:off x="7385385" y="669584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Inconsolata" panose="020B0609030003000000" pitchFamily="49" charset="0"/>
              </a:rPr>
              <a:t>Miss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69D57DF-1446-4645-8711-CE2487605854}"/>
              </a:ext>
            </a:extLst>
          </p:cNvPr>
          <p:cNvSpPr txBox="1"/>
          <p:nvPr/>
        </p:nvSpPr>
        <p:spPr>
          <a:xfrm>
            <a:off x="7385385" y="1151725"/>
            <a:ext cx="588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Inconsolata" panose="020B0609030003000000" pitchFamily="49" charset="0"/>
              </a:rPr>
              <a:t>Hit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6333AA5-36E5-4E8E-A184-81F016208BDE}"/>
              </a:ext>
            </a:extLst>
          </p:cNvPr>
          <p:cNvSpPr txBox="1"/>
          <p:nvPr/>
        </p:nvSpPr>
        <p:spPr>
          <a:xfrm>
            <a:off x="7385385" y="1582368"/>
            <a:ext cx="588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Inconsolata" panose="020B0609030003000000" pitchFamily="49" charset="0"/>
              </a:rPr>
              <a:t>Hit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976CBB2-04BD-444E-832B-F70224797DB3}"/>
              </a:ext>
            </a:extLst>
          </p:cNvPr>
          <p:cNvSpPr txBox="1"/>
          <p:nvPr/>
        </p:nvSpPr>
        <p:spPr>
          <a:xfrm>
            <a:off x="7385385" y="2035065"/>
            <a:ext cx="588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Inconsolata" panose="020B0609030003000000" pitchFamily="49" charset="0"/>
              </a:rPr>
              <a:t>Hit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BBB0F28-3D31-4DD0-9F42-32C83CF602C9}"/>
              </a:ext>
            </a:extLst>
          </p:cNvPr>
          <p:cNvSpPr txBox="1"/>
          <p:nvPr/>
        </p:nvSpPr>
        <p:spPr>
          <a:xfrm>
            <a:off x="7385385" y="2468512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Inconsolata" panose="020B0609030003000000" pitchFamily="49" charset="0"/>
              </a:rPr>
              <a:t>Hit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5E0744A-7F99-4D4D-9E9C-38DEE843A42C}"/>
              </a:ext>
            </a:extLst>
          </p:cNvPr>
          <p:cNvSpPr txBox="1"/>
          <p:nvPr/>
        </p:nvSpPr>
        <p:spPr>
          <a:xfrm>
            <a:off x="7385385" y="2916163"/>
            <a:ext cx="588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Inconsolata" panose="020B0609030003000000" pitchFamily="49" charset="0"/>
              </a:rPr>
              <a:t>Hit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64FFC54-3D65-4B78-ACEB-D3B55781674E}"/>
              </a:ext>
            </a:extLst>
          </p:cNvPr>
          <p:cNvSpPr txBox="1"/>
          <p:nvPr/>
        </p:nvSpPr>
        <p:spPr>
          <a:xfrm>
            <a:off x="7385385" y="3362046"/>
            <a:ext cx="588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Inconsolata" panose="020B0609030003000000" pitchFamily="49" charset="0"/>
              </a:rPr>
              <a:t>Hit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8D3B01E-4ECC-4DB8-B071-42AF87D967ED}"/>
              </a:ext>
            </a:extLst>
          </p:cNvPr>
          <p:cNvSpPr txBox="1"/>
          <p:nvPr/>
        </p:nvSpPr>
        <p:spPr>
          <a:xfrm>
            <a:off x="7385385" y="3814743"/>
            <a:ext cx="588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Inconsolata" panose="020B0609030003000000" pitchFamily="49" charset="0"/>
              </a:rPr>
              <a:t>Hit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673CA97-B60F-4231-8ABE-CC4F482E3E30}"/>
              </a:ext>
            </a:extLst>
          </p:cNvPr>
          <p:cNvSpPr txBox="1"/>
          <p:nvPr/>
        </p:nvSpPr>
        <p:spPr>
          <a:xfrm>
            <a:off x="7385385" y="4228001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Inconsolata" panose="020B0609030003000000" pitchFamily="49" charset="0"/>
              </a:rPr>
              <a:t>Hit</a:t>
            </a:r>
            <a:endParaRPr lang="en-US" sz="2000" b="1" dirty="0">
              <a:solidFill>
                <a:srgbClr val="FF0000"/>
              </a:solidFill>
              <a:latin typeface="Inconsolata" panose="020B0609030003000000" pitchFamily="49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B486E82-098D-48DB-9F10-A763D5D866F2}"/>
              </a:ext>
            </a:extLst>
          </p:cNvPr>
          <p:cNvSpPr txBox="1"/>
          <p:nvPr/>
        </p:nvSpPr>
        <p:spPr>
          <a:xfrm>
            <a:off x="7385385" y="4710142"/>
            <a:ext cx="588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Inconsolata" panose="020B0609030003000000" pitchFamily="49" charset="0"/>
              </a:rPr>
              <a:t>Hit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5F8F263-8099-49AE-BAD1-1F9853AE5938}"/>
              </a:ext>
            </a:extLst>
          </p:cNvPr>
          <p:cNvSpPr txBox="1"/>
          <p:nvPr/>
        </p:nvSpPr>
        <p:spPr>
          <a:xfrm>
            <a:off x="7385385" y="5140785"/>
            <a:ext cx="588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Inconsolata" panose="020B0609030003000000" pitchFamily="49" charset="0"/>
              </a:rPr>
              <a:t>Hit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77A9130-8B83-4D8E-9E54-08937FE7162B}"/>
              </a:ext>
            </a:extLst>
          </p:cNvPr>
          <p:cNvSpPr txBox="1"/>
          <p:nvPr/>
        </p:nvSpPr>
        <p:spPr>
          <a:xfrm>
            <a:off x="8827056" y="669584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Inconsolata" panose="020B0609030003000000" pitchFamily="49" charset="0"/>
              </a:rPr>
              <a:t>Miss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88522FA-EB96-4CBE-8C47-5CF14D1C0576}"/>
              </a:ext>
            </a:extLst>
          </p:cNvPr>
          <p:cNvSpPr txBox="1"/>
          <p:nvPr/>
        </p:nvSpPr>
        <p:spPr>
          <a:xfrm>
            <a:off x="8827056" y="1151725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Inconsolata" panose="020B0609030003000000" pitchFamily="49" charset="0"/>
              </a:rPr>
              <a:t>Miss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A1CB9CC-33E2-4115-A1AA-E38D9D7E811D}"/>
              </a:ext>
            </a:extLst>
          </p:cNvPr>
          <p:cNvSpPr txBox="1"/>
          <p:nvPr/>
        </p:nvSpPr>
        <p:spPr>
          <a:xfrm>
            <a:off x="8827056" y="1582368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Inconsolata" panose="020B0609030003000000" pitchFamily="49" charset="0"/>
              </a:rPr>
              <a:t>Miss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9C8D283-B4E6-4088-96BC-F736D4857CA9}"/>
              </a:ext>
            </a:extLst>
          </p:cNvPr>
          <p:cNvSpPr txBox="1"/>
          <p:nvPr/>
        </p:nvSpPr>
        <p:spPr>
          <a:xfrm>
            <a:off x="8827056" y="2025439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Inconsolata" panose="020B0609030003000000" pitchFamily="49" charset="0"/>
              </a:rPr>
              <a:t>Miss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B6C4622-FE6F-4DE5-9475-B26BD28BBDE3}"/>
              </a:ext>
            </a:extLst>
          </p:cNvPr>
          <p:cNvSpPr txBox="1"/>
          <p:nvPr/>
        </p:nvSpPr>
        <p:spPr>
          <a:xfrm>
            <a:off x="8827056" y="2458886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Inconsolata" panose="020B0609030003000000" pitchFamily="49" charset="0"/>
              </a:rPr>
              <a:t>Miss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15E639E-2FE6-47D1-9F4B-603DBE29C742}"/>
              </a:ext>
            </a:extLst>
          </p:cNvPr>
          <p:cNvSpPr txBox="1"/>
          <p:nvPr/>
        </p:nvSpPr>
        <p:spPr>
          <a:xfrm>
            <a:off x="8827056" y="2906537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Inconsolata" panose="020B0609030003000000" pitchFamily="49" charset="0"/>
              </a:rPr>
              <a:t>Miss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420EBC9-DD02-4DD6-9C18-9638E6133A89}"/>
              </a:ext>
            </a:extLst>
          </p:cNvPr>
          <p:cNvSpPr txBox="1"/>
          <p:nvPr/>
        </p:nvSpPr>
        <p:spPr>
          <a:xfrm>
            <a:off x="8827056" y="3352420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Inconsolata" panose="020B0609030003000000" pitchFamily="49" charset="0"/>
              </a:rPr>
              <a:t>Miss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980C663-3769-4F30-AAEE-655210DE757F}"/>
              </a:ext>
            </a:extLst>
          </p:cNvPr>
          <p:cNvSpPr txBox="1"/>
          <p:nvPr/>
        </p:nvSpPr>
        <p:spPr>
          <a:xfrm>
            <a:off x="8827056" y="3814743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Inconsolata" panose="020B0609030003000000" pitchFamily="49" charset="0"/>
              </a:rPr>
              <a:t>Miss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3AA9BA5-FDBA-480A-8E44-C732B3C20ADB}"/>
              </a:ext>
            </a:extLst>
          </p:cNvPr>
          <p:cNvSpPr txBox="1"/>
          <p:nvPr/>
        </p:nvSpPr>
        <p:spPr>
          <a:xfrm>
            <a:off x="8827056" y="4228001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Inconsolata" panose="020B0609030003000000" pitchFamily="49" charset="0"/>
              </a:rPr>
              <a:t>Miss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392A996-3C43-4241-A2CE-5C7DAE6DBA77}"/>
              </a:ext>
            </a:extLst>
          </p:cNvPr>
          <p:cNvSpPr txBox="1"/>
          <p:nvPr/>
        </p:nvSpPr>
        <p:spPr>
          <a:xfrm>
            <a:off x="8827056" y="4710142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Inconsolata" panose="020B0609030003000000" pitchFamily="49" charset="0"/>
              </a:rPr>
              <a:t>Miss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324E01C-3BB2-49EE-BC35-FECA89D33878}"/>
              </a:ext>
            </a:extLst>
          </p:cNvPr>
          <p:cNvSpPr txBox="1"/>
          <p:nvPr/>
        </p:nvSpPr>
        <p:spPr>
          <a:xfrm>
            <a:off x="8827056" y="5140785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Inconsolata" panose="020B0609030003000000" pitchFamily="49" charset="0"/>
              </a:rPr>
              <a:t>Miss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F34878A-01EE-4F75-874E-98B44B05A6D2}"/>
              </a:ext>
            </a:extLst>
          </p:cNvPr>
          <p:cNvSpPr/>
          <p:nvPr/>
        </p:nvSpPr>
        <p:spPr>
          <a:xfrm>
            <a:off x="4138764" y="3861950"/>
            <a:ext cx="115503" cy="12292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5DF467ED-DC24-42A2-ACF4-BCB01C3D28C3}"/>
              </a:ext>
            </a:extLst>
          </p:cNvPr>
          <p:cNvSpPr/>
          <p:nvPr/>
        </p:nvSpPr>
        <p:spPr>
          <a:xfrm>
            <a:off x="4337025" y="3861950"/>
            <a:ext cx="115503" cy="12292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3FE29C9F-EA4A-472B-824D-E0CEC6298370}"/>
              </a:ext>
            </a:extLst>
          </p:cNvPr>
          <p:cNvSpPr/>
          <p:nvPr/>
        </p:nvSpPr>
        <p:spPr>
          <a:xfrm>
            <a:off x="4535865" y="3861950"/>
            <a:ext cx="115503" cy="12292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AD4CF8F-DFFF-432B-BE95-3E0BC5A3054A}"/>
              </a:ext>
            </a:extLst>
          </p:cNvPr>
          <p:cNvSpPr txBox="1"/>
          <p:nvPr/>
        </p:nvSpPr>
        <p:spPr>
          <a:xfrm>
            <a:off x="422079" y="3909923"/>
            <a:ext cx="1653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This cache item holds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0x000</a:t>
            </a: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0x100</a:t>
            </a: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0x200</a:t>
            </a: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etc</a:t>
            </a:r>
            <a:endParaRPr lang="en-US" dirty="0">
              <a:solidFill>
                <a:srgbClr val="7030A0"/>
              </a:solidFill>
              <a:latin typeface="Lato Black" panose="020B0604020202020204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F23E82ED-03D5-4F17-8A16-2151353A285A}"/>
              </a:ext>
            </a:extLst>
          </p:cNvPr>
          <p:cNvCxnSpPr>
            <a:cxnSpLocks/>
          </p:cNvCxnSpPr>
          <p:nvPr/>
        </p:nvCxnSpPr>
        <p:spPr>
          <a:xfrm>
            <a:off x="1661981" y="4936929"/>
            <a:ext cx="239805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!!cache2b">
            <a:extLst>
              <a:ext uri="{FF2B5EF4-FFF2-40B4-BE49-F238E27FC236}">
                <a16:creationId xmlns:a16="http://schemas.microsoft.com/office/drawing/2014/main" id="{6AA56827-C927-4BE5-9A84-EDB379890FB7}"/>
              </a:ext>
            </a:extLst>
          </p:cNvPr>
          <p:cNvSpPr/>
          <p:nvPr/>
        </p:nvSpPr>
        <p:spPr>
          <a:xfrm>
            <a:off x="3068688" y="4733177"/>
            <a:ext cx="418280" cy="40750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D2B4250C-A70E-4D1E-9DC7-254975832F80}"/>
              </a:ext>
            </a:extLst>
          </p:cNvPr>
          <p:cNvCxnSpPr>
            <a:cxnSpLocks/>
          </p:cNvCxnSpPr>
          <p:nvPr/>
        </p:nvCxnSpPr>
        <p:spPr>
          <a:xfrm>
            <a:off x="6363585" y="898513"/>
            <a:ext cx="239805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!!cache2g">
            <a:extLst>
              <a:ext uri="{FF2B5EF4-FFF2-40B4-BE49-F238E27FC236}">
                <a16:creationId xmlns:a16="http://schemas.microsoft.com/office/drawing/2014/main" id="{A69A7847-CE23-464A-90AB-B3DD0A322756}"/>
              </a:ext>
            </a:extLst>
          </p:cNvPr>
          <p:cNvSpPr/>
          <p:nvPr/>
        </p:nvSpPr>
        <p:spPr>
          <a:xfrm>
            <a:off x="3068688" y="4732875"/>
            <a:ext cx="418280" cy="4075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72" name="!!cache2r">
            <a:extLst>
              <a:ext uri="{FF2B5EF4-FFF2-40B4-BE49-F238E27FC236}">
                <a16:creationId xmlns:a16="http://schemas.microsoft.com/office/drawing/2014/main" id="{E622F3B2-D1CE-41D3-9EBC-8A3CF4CC258F}"/>
              </a:ext>
            </a:extLst>
          </p:cNvPr>
          <p:cNvSpPr/>
          <p:nvPr/>
        </p:nvSpPr>
        <p:spPr>
          <a:xfrm>
            <a:off x="3068688" y="4732421"/>
            <a:ext cx="418280" cy="40750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73" name="!!cache2p">
            <a:extLst>
              <a:ext uri="{FF2B5EF4-FFF2-40B4-BE49-F238E27FC236}">
                <a16:creationId xmlns:a16="http://schemas.microsoft.com/office/drawing/2014/main" id="{28251027-46F6-416B-85C0-0AF29586C73C}"/>
              </a:ext>
            </a:extLst>
          </p:cNvPr>
          <p:cNvSpPr/>
          <p:nvPr/>
        </p:nvSpPr>
        <p:spPr>
          <a:xfrm>
            <a:off x="3068688" y="4731549"/>
            <a:ext cx="418280" cy="407504"/>
          </a:xfrm>
          <a:prstGeom prst="ellipse">
            <a:avLst/>
          </a:prstGeom>
          <a:solidFill>
            <a:srgbClr val="D8BEEC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982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5E-6 0.0772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7722 L 5E-6 0.1547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15472 L 5E-6 0.23084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23084 L 5E-6 0.30945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30945 L 5E-6 0.39084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39084 L 5E-6 0.46806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46806 L 5E-6 0.54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54 L 5E-6 0.62417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62417 L 5E-6 0.69472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000"/>
                            </p:stCondLst>
                            <p:childTnLst>
                              <p:par>
                                <p:cTn id="9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69472 L 5E-6 0.77611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77611 L 5E-6 0.90278 " pathEditMode="relative" rAng="0" ptsTypes="AA">
                                      <p:cBhvr>
                                        <p:cTn id="10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5E-6 0.07722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7722 L 5E-6 0.15472 " pathEditMode="relative" rAng="0" ptsTypes="AA">
                                      <p:cBhvr>
                                        <p:cTn id="14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15472 L 5E-6 0.23084 " pathEditMode="relative" rAng="0" ptsTypes="AA">
                                      <p:cBhvr>
                                        <p:cTn id="15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23084 L 5E-6 0.30945 " pathEditMode="relative" rAng="0" ptsTypes="AA">
                                      <p:cBhvr>
                                        <p:cTn id="17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0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7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0"/>
                            </p:stCondLst>
                            <p:childTnLst>
                              <p:par>
                                <p:cTn id="18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30945 L 5E-6 0.39084 " pathEditMode="relative" rAng="0" ptsTypes="AA">
                                      <p:cBhvr>
                                        <p:cTn id="18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5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000"/>
                            </p:stCondLst>
                            <p:childTnLst>
                              <p:par>
                                <p:cTn id="19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500"/>
                            </p:stCondLst>
                            <p:childTnLst>
                              <p:par>
                                <p:cTn id="19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39084 L 5E-6 0.46806 " pathEditMode="relative" rAng="0" ptsTypes="AA">
                                      <p:cBhvr>
                                        <p:cTn id="19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70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7500"/>
                            </p:stCondLst>
                            <p:childTnLst>
                              <p:par>
                                <p:cTn id="20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8000"/>
                            </p:stCondLst>
                            <p:childTnLst>
                              <p:par>
                                <p:cTn id="2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46806 L 5E-6 0.54 " pathEditMode="relative" rAng="0" ptsTypes="AA">
                                      <p:cBhvr>
                                        <p:cTn id="21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8500"/>
                            </p:stCondLst>
                            <p:childTnLst>
                              <p:par>
                                <p:cTn id="2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9000"/>
                            </p:stCondLst>
                            <p:childTnLst>
                              <p:par>
                                <p:cTn id="21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54 L 5E-6 0.62417 " pathEditMode="relative" rAng="0" ptsTypes="AA">
                                      <p:cBhvr>
                                        <p:cTn id="22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62417 L 5E-6 0.69472 " pathEditMode="relative" rAng="0" ptsTypes="AA">
                                      <p:cBhvr>
                                        <p:cTn id="24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7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69472 L 5E-6 0.77611 " pathEditMode="relative" rAng="0" ptsTypes="AA">
                                      <p:cBhvr>
                                        <p:cTn id="25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61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77611 L 5E-6 0.90278 " pathEditMode="relative" rAng="0" ptsTypes="AA">
                                      <p:cBhvr>
                                        <p:cTn id="26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81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12" grpId="0"/>
      <p:bldP spid="117" grpId="0" animBg="1"/>
      <p:bldP spid="117" grpId="1" animBg="1"/>
      <p:bldP spid="117" grpId="2" animBg="1"/>
      <p:bldP spid="117" grpId="3" animBg="1"/>
      <p:bldP spid="117" grpId="4" animBg="1"/>
      <p:bldP spid="117" grpId="5" animBg="1"/>
      <p:bldP spid="117" grpId="6" animBg="1"/>
      <p:bldP spid="117" grpId="7" animBg="1"/>
      <p:bldP spid="171" grpId="0" animBg="1"/>
      <p:bldP spid="171" grpId="1" animBg="1"/>
      <p:bldP spid="171" grpId="2" animBg="1"/>
      <p:bldP spid="171" grpId="3" animBg="1"/>
      <p:bldP spid="171" grpId="4" animBg="1"/>
      <p:bldP spid="171" grpId="5" animBg="1"/>
      <p:bldP spid="172" grpId="0" animBg="1"/>
      <p:bldP spid="172" grpId="1" animBg="1"/>
      <p:bldP spid="172" grpId="2" animBg="1"/>
      <p:bldP spid="172" grpId="3" animBg="1"/>
      <p:bldP spid="172" grpId="4" animBg="1"/>
      <p:bldP spid="173" grpId="0" animBg="1"/>
      <p:bldP spid="173" grpId="1" animBg="1"/>
      <p:bldP spid="173" grpId="2" animBg="1"/>
      <p:bldP spid="173" grpId="3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39B17-A5F8-415D-8125-D6505292A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Cache Performance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A4EE00-C773-459C-B86D-AB0134CC0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A1214-AF13-4102-BE40-F90D45BF9F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869077"/>
            <a:ext cx="9584514" cy="2293224"/>
          </a:xfrm>
        </p:spPr>
        <p:txBody>
          <a:bodyPr/>
          <a:lstStyle/>
          <a:p>
            <a:pPr marL="342900" lvl="1" indent="0">
              <a:buNone/>
            </a:pPr>
            <a:endParaRPr lang="en-US" dirty="0"/>
          </a:p>
          <a:p>
            <a:pPr lvl="1"/>
            <a:r>
              <a:rPr lang="en-US" dirty="0"/>
              <a:t>Why? Well…</a:t>
            </a:r>
          </a:p>
          <a:p>
            <a:pPr lvl="1"/>
            <a:r>
              <a:rPr lang="en-US" dirty="0"/>
              <a:t>Our “slow” program effectively did not use cache, and it was 10 times slower.</a:t>
            </a:r>
          </a:p>
          <a:p>
            <a:pPr lvl="1"/>
            <a:endParaRPr lang="en-US" dirty="0"/>
          </a:p>
          <a:p>
            <a:r>
              <a:rPr lang="en-US" dirty="0"/>
              <a:t>Simply: Caches offer much faster accesses than DRAM.</a:t>
            </a:r>
          </a:p>
          <a:p>
            <a:pPr lvl="1"/>
            <a:r>
              <a:rPr lang="en-US" dirty="0"/>
              <a:t>Perhaps 100s of times faster.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!!consider">
                <a:extLst>
                  <a:ext uri="{FF2B5EF4-FFF2-40B4-BE49-F238E27FC236}">
                    <a16:creationId xmlns:a16="http://schemas.microsoft.com/office/drawing/2014/main" id="{CC803380-7223-47C7-ADE7-639C403D68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7025" y="3345159"/>
                <a:ext cx="9584514" cy="19278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90492" indent="-190492" algn="l" defTabSz="761970" rtl="0" eaLnBrk="1" latinLnBrk="0" hangingPunct="1">
                  <a:lnSpc>
                    <a:spcPct val="90000"/>
                  </a:lnSpc>
                  <a:spcBef>
                    <a:spcPts val="833"/>
                  </a:spcBef>
                  <a:buClr>
                    <a:schemeClr val="accent1">
                      <a:lumMod val="75000"/>
                    </a:schemeClr>
                  </a:buClr>
                  <a:buFont typeface="Arial" panose="020B0604020202020204" pitchFamily="34" charset="0"/>
                  <a:buChar char="•"/>
                  <a:defRPr sz="2333" kern="1200">
                    <a:solidFill>
                      <a:schemeClr val="tx1"/>
                    </a:solidFill>
                    <a:latin typeface="Lato Semibold" panose="020F0502020204030203" pitchFamily="34" charset="0"/>
                    <a:ea typeface="Lato Semibold" panose="020F0502020204030203" pitchFamily="34" charset="0"/>
                    <a:cs typeface="Lato Semibold" panose="020F0502020204030203" pitchFamily="34" charset="0"/>
                  </a:defRPr>
                </a:lvl1pPr>
                <a:lvl2pPr marL="514350" indent="-171450" algn="l" defTabSz="761970" rtl="0" eaLnBrk="1" latinLnBrk="0" hangingPunct="1">
                  <a:lnSpc>
                    <a:spcPct val="90000"/>
                  </a:lnSpc>
                  <a:spcBef>
                    <a:spcPts val="417"/>
                  </a:spcBef>
                  <a:buClr>
                    <a:schemeClr val="accent1">
                      <a:lumMod val="75000"/>
                    </a:schemeClr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2pPr>
                <a:lvl3pPr marL="952462" indent="-190492" algn="l" defTabSz="761970" rtl="0" eaLnBrk="1" latinLnBrk="0" hangingPunct="1">
                  <a:lnSpc>
                    <a:spcPct val="90000"/>
                  </a:lnSpc>
                  <a:spcBef>
                    <a:spcPts val="417"/>
                  </a:spcBef>
                  <a:buClr>
                    <a:srgbClr val="FF0000"/>
                  </a:buClr>
                  <a:buFont typeface="Arial" panose="020B0604020202020204" pitchFamily="34" charset="0"/>
                  <a:buChar char="•"/>
                  <a:defRPr sz="1667" kern="120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3pPr>
                <a:lvl4pPr marL="1333447" indent="-190492" algn="l" defTabSz="761970" rtl="0" eaLnBrk="1" latinLnBrk="0" hangingPunct="1">
                  <a:lnSpc>
                    <a:spcPct val="90000"/>
                  </a:lnSpc>
                  <a:spcBef>
                    <a:spcPts val="417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lvl4pPr>
                <a:lvl5pPr marL="1714431" indent="-190492" algn="l" defTabSz="761970" rtl="0" eaLnBrk="1" latinLnBrk="0" hangingPunct="1">
                  <a:lnSpc>
                    <a:spcPct val="90000"/>
                  </a:lnSpc>
                  <a:spcBef>
                    <a:spcPts val="417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lvl5pPr>
                <a:lvl6pPr marL="2095416" indent="-190492" algn="l" defTabSz="761970" rtl="0" eaLnBrk="1" latinLnBrk="0" hangingPunct="1">
                  <a:lnSpc>
                    <a:spcPct val="90000"/>
                  </a:lnSpc>
                  <a:spcBef>
                    <a:spcPts val="417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76401" indent="-190492" algn="l" defTabSz="761970" rtl="0" eaLnBrk="1" latinLnBrk="0" hangingPunct="1">
                  <a:lnSpc>
                    <a:spcPct val="90000"/>
                  </a:lnSpc>
                  <a:spcBef>
                    <a:spcPts val="417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857386" indent="-190492" algn="l" defTabSz="761970" rtl="0" eaLnBrk="1" latinLnBrk="0" hangingPunct="1">
                  <a:lnSpc>
                    <a:spcPct val="90000"/>
                  </a:lnSpc>
                  <a:spcBef>
                    <a:spcPts val="417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238370" indent="-190492" algn="l" defTabSz="761970" rtl="0" eaLnBrk="1" latinLnBrk="0" hangingPunct="1">
                  <a:lnSpc>
                    <a:spcPct val="90000"/>
                  </a:lnSpc>
                  <a:spcBef>
                    <a:spcPts val="417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Consider the math:</a:t>
                </a:r>
              </a:p>
              <a:p>
                <a:pPr lvl="1"/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miss rate </a:t>
                </a:r>
                <a:r>
                  <a:rPr lang="en-US" dirty="0"/>
                  <a:t>(MR): Fraction of memory accesses not in cache.</a:t>
                </a:r>
              </a:p>
              <a:p>
                <a:pPr lvl="1"/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hit rate </a:t>
                </a:r>
                <a:r>
                  <a:rPr lang="en-US" dirty="0"/>
                  <a:t>(HR): Fraction of memory accesses found in cache. (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hit time </a:t>
                </a:r>
                <a:r>
                  <a:rPr lang="en-US" dirty="0"/>
                  <a:t>(HT): Time it takes to read a block from cache to CPU. (Best case)</a:t>
                </a:r>
              </a:p>
              <a:p>
                <a:pPr lvl="1"/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miss penalty </a:t>
                </a:r>
                <a:r>
                  <a:rPr lang="en-US" dirty="0"/>
                  <a:t>(MP): Time it takes to read from main memory to cache.</a:t>
                </a:r>
              </a:p>
            </p:txBody>
          </p:sp>
        </mc:Choice>
        <mc:Fallback>
          <p:sp>
            <p:nvSpPr>
              <p:cNvPr id="6" name="!!consider">
                <a:extLst>
                  <a:ext uri="{FF2B5EF4-FFF2-40B4-BE49-F238E27FC236}">
                    <a16:creationId xmlns:a16="http://schemas.microsoft.com/office/drawing/2014/main" id="{CC803380-7223-47C7-ADE7-639C403D6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25" y="3345159"/>
                <a:ext cx="9584514" cy="1927881"/>
              </a:xfrm>
              <a:prstGeom prst="rect">
                <a:avLst/>
              </a:prstGeom>
              <a:blipFill>
                <a:blip r:embed="rId2"/>
                <a:stretch>
                  <a:fillRect l="-763" t="-4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!!recall">
            <a:extLst>
              <a:ext uri="{FF2B5EF4-FFF2-40B4-BE49-F238E27FC236}">
                <a16:creationId xmlns:a16="http://schemas.microsoft.com/office/drawing/2014/main" id="{49AA8539-F4E7-412C-8B57-47D97DF294D0}"/>
              </a:ext>
            </a:extLst>
          </p:cNvPr>
          <p:cNvSpPr txBox="1">
            <a:spLocks/>
          </p:cNvSpPr>
          <p:nvPr/>
        </p:nvSpPr>
        <p:spPr>
          <a:xfrm>
            <a:off x="307025" y="869077"/>
            <a:ext cx="9584514" cy="418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761970" rtl="0" eaLnBrk="1" latinLnBrk="0" hangingPunct="1">
              <a:lnSpc>
                <a:spcPct val="90000"/>
              </a:lnSpc>
              <a:spcBef>
                <a:spcPts val="417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Recall that caches make computers practical.</a:t>
            </a:r>
          </a:p>
        </p:txBody>
      </p:sp>
    </p:spTree>
    <p:extLst>
      <p:ext uri="{BB962C8B-B14F-4D97-AF65-F5344CB8AC3E}">
        <p14:creationId xmlns:p14="http://schemas.microsoft.com/office/powerpoint/2010/main" val="2409563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39B17-A5F8-415D-8125-D6505292A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Cache Performance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A4EE00-C773-459C-B86D-AB0134CC0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!!consider">
                <a:extLst>
                  <a:ext uri="{FF2B5EF4-FFF2-40B4-BE49-F238E27FC236}">
                    <a16:creationId xmlns:a16="http://schemas.microsoft.com/office/drawing/2014/main" id="{CC803380-7223-47C7-ADE7-639C403D68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7025" y="1174675"/>
                <a:ext cx="9584514" cy="19884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90492" indent="-190492" algn="l" defTabSz="761970" rtl="0" eaLnBrk="1" latinLnBrk="0" hangingPunct="1">
                  <a:lnSpc>
                    <a:spcPct val="90000"/>
                  </a:lnSpc>
                  <a:spcBef>
                    <a:spcPts val="833"/>
                  </a:spcBef>
                  <a:buClr>
                    <a:schemeClr val="accent1">
                      <a:lumMod val="75000"/>
                    </a:schemeClr>
                  </a:buClr>
                  <a:buFont typeface="Arial" panose="020B0604020202020204" pitchFamily="34" charset="0"/>
                  <a:buChar char="•"/>
                  <a:defRPr sz="2333" kern="1200">
                    <a:solidFill>
                      <a:schemeClr val="tx1"/>
                    </a:solidFill>
                    <a:latin typeface="Lato Semibold" panose="020F0502020204030203" pitchFamily="34" charset="0"/>
                    <a:ea typeface="Lato Semibold" panose="020F0502020204030203" pitchFamily="34" charset="0"/>
                    <a:cs typeface="Lato Semibold" panose="020F0502020204030203" pitchFamily="34" charset="0"/>
                  </a:defRPr>
                </a:lvl1pPr>
                <a:lvl2pPr marL="514350" indent="-171450" algn="l" defTabSz="761970" rtl="0" eaLnBrk="1" latinLnBrk="0" hangingPunct="1">
                  <a:lnSpc>
                    <a:spcPct val="90000"/>
                  </a:lnSpc>
                  <a:spcBef>
                    <a:spcPts val="417"/>
                  </a:spcBef>
                  <a:buClr>
                    <a:schemeClr val="accent1">
                      <a:lumMod val="75000"/>
                    </a:schemeClr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2pPr>
                <a:lvl3pPr marL="952462" indent="-190492" algn="l" defTabSz="761970" rtl="0" eaLnBrk="1" latinLnBrk="0" hangingPunct="1">
                  <a:lnSpc>
                    <a:spcPct val="90000"/>
                  </a:lnSpc>
                  <a:spcBef>
                    <a:spcPts val="417"/>
                  </a:spcBef>
                  <a:buClr>
                    <a:srgbClr val="FF0000"/>
                  </a:buClr>
                  <a:buFont typeface="Arial" panose="020B0604020202020204" pitchFamily="34" charset="0"/>
                  <a:buChar char="•"/>
                  <a:defRPr sz="1667" kern="120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3pPr>
                <a:lvl4pPr marL="1333447" indent="-190492" algn="l" defTabSz="761970" rtl="0" eaLnBrk="1" latinLnBrk="0" hangingPunct="1">
                  <a:lnSpc>
                    <a:spcPct val="90000"/>
                  </a:lnSpc>
                  <a:spcBef>
                    <a:spcPts val="417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lvl4pPr>
                <a:lvl5pPr marL="1714431" indent="-190492" algn="l" defTabSz="761970" rtl="0" eaLnBrk="1" latinLnBrk="0" hangingPunct="1">
                  <a:lnSpc>
                    <a:spcPct val="90000"/>
                  </a:lnSpc>
                  <a:spcBef>
                    <a:spcPts val="417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lvl5pPr>
                <a:lvl6pPr marL="2095416" indent="-190492" algn="l" defTabSz="761970" rtl="0" eaLnBrk="1" latinLnBrk="0" hangingPunct="1">
                  <a:lnSpc>
                    <a:spcPct val="90000"/>
                  </a:lnSpc>
                  <a:spcBef>
                    <a:spcPts val="417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76401" indent="-190492" algn="l" defTabSz="761970" rtl="0" eaLnBrk="1" latinLnBrk="0" hangingPunct="1">
                  <a:lnSpc>
                    <a:spcPct val="90000"/>
                  </a:lnSpc>
                  <a:spcBef>
                    <a:spcPts val="417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857386" indent="-190492" algn="l" defTabSz="761970" rtl="0" eaLnBrk="1" latinLnBrk="0" hangingPunct="1">
                  <a:lnSpc>
                    <a:spcPct val="90000"/>
                  </a:lnSpc>
                  <a:spcBef>
                    <a:spcPts val="417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238370" indent="-190492" algn="l" defTabSz="761970" rtl="0" eaLnBrk="1" latinLnBrk="0" hangingPunct="1">
                  <a:lnSpc>
                    <a:spcPct val="90000"/>
                  </a:lnSpc>
                  <a:spcBef>
                    <a:spcPts val="417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Consider the math:</a:t>
                </a:r>
              </a:p>
              <a:p>
                <a:pPr lvl="1"/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miss rate </a:t>
                </a:r>
                <a:r>
                  <a:rPr lang="en-US" dirty="0"/>
                  <a:t>(MR): Fraction of memory accesses not in cache.</a:t>
                </a:r>
              </a:p>
              <a:p>
                <a:pPr lvl="1"/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hit rate </a:t>
                </a:r>
                <a:r>
                  <a:rPr lang="en-US" dirty="0"/>
                  <a:t>(HR): Fraction of memory accesses found in cache. (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hit time </a:t>
                </a:r>
                <a:r>
                  <a:rPr lang="en-US" dirty="0"/>
                  <a:t>(HT): Time it takes to read a block from cache to CPU. (Best case)</a:t>
                </a:r>
              </a:p>
              <a:p>
                <a:pPr lvl="1"/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miss penalty </a:t>
                </a:r>
                <a:r>
                  <a:rPr lang="en-US" dirty="0"/>
                  <a:t>(MP): Time it takes to read from main memory to cache.</a:t>
                </a:r>
              </a:p>
            </p:txBody>
          </p:sp>
        </mc:Choice>
        <mc:Fallback>
          <p:sp>
            <p:nvSpPr>
              <p:cNvPr id="6" name="!!consider">
                <a:extLst>
                  <a:ext uri="{FF2B5EF4-FFF2-40B4-BE49-F238E27FC236}">
                    <a16:creationId xmlns:a16="http://schemas.microsoft.com/office/drawing/2014/main" id="{CC803380-7223-47C7-ADE7-639C403D6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25" y="1174675"/>
                <a:ext cx="9584514" cy="1988424"/>
              </a:xfrm>
              <a:prstGeom prst="rect">
                <a:avLst/>
              </a:prstGeom>
              <a:blipFill>
                <a:blip r:embed="rId2"/>
                <a:stretch>
                  <a:fillRect l="-763" t="-4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!!consider">
                <a:extLst>
                  <a:ext uri="{FF2B5EF4-FFF2-40B4-BE49-F238E27FC236}">
                    <a16:creationId xmlns:a16="http://schemas.microsoft.com/office/drawing/2014/main" id="{5C922503-BBE4-4770-BF0B-AF6003A0C8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7025" y="2971800"/>
                <a:ext cx="9584514" cy="30943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90492" indent="-190492" algn="l" defTabSz="761970" rtl="0" eaLnBrk="1" latinLnBrk="0" hangingPunct="1">
                  <a:lnSpc>
                    <a:spcPct val="90000"/>
                  </a:lnSpc>
                  <a:spcBef>
                    <a:spcPts val="833"/>
                  </a:spcBef>
                  <a:buClr>
                    <a:schemeClr val="accent1">
                      <a:lumMod val="75000"/>
                    </a:schemeClr>
                  </a:buClr>
                  <a:buFont typeface="Arial" panose="020B0604020202020204" pitchFamily="34" charset="0"/>
                  <a:buChar char="•"/>
                  <a:defRPr sz="2333" kern="1200">
                    <a:solidFill>
                      <a:schemeClr val="tx1"/>
                    </a:solidFill>
                    <a:latin typeface="Lato Semibold" panose="020F0502020204030203" pitchFamily="34" charset="0"/>
                    <a:ea typeface="Lato Semibold" panose="020F0502020204030203" pitchFamily="34" charset="0"/>
                    <a:cs typeface="Lato Semibold" panose="020F0502020204030203" pitchFamily="34" charset="0"/>
                  </a:defRPr>
                </a:lvl1pPr>
                <a:lvl2pPr marL="514350" indent="-171450" algn="l" defTabSz="761970" rtl="0" eaLnBrk="1" latinLnBrk="0" hangingPunct="1">
                  <a:lnSpc>
                    <a:spcPct val="90000"/>
                  </a:lnSpc>
                  <a:spcBef>
                    <a:spcPts val="417"/>
                  </a:spcBef>
                  <a:buClr>
                    <a:schemeClr val="accent1">
                      <a:lumMod val="75000"/>
                    </a:schemeClr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2pPr>
                <a:lvl3pPr marL="952462" indent="-190492" algn="l" defTabSz="761970" rtl="0" eaLnBrk="1" latinLnBrk="0" hangingPunct="1">
                  <a:lnSpc>
                    <a:spcPct val="90000"/>
                  </a:lnSpc>
                  <a:spcBef>
                    <a:spcPts val="417"/>
                  </a:spcBef>
                  <a:buClr>
                    <a:srgbClr val="FF0000"/>
                  </a:buClr>
                  <a:buFont typeface="Arial" panose="020B0604020202020204" pitchFamily="34" charset="0"/>
                  <a:buChar char="•"/>
                  <a:defRPr sz="1667" kern="120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3pPr>
                <a:lvl4pPr marL="1333447" indent="-190492" algn="l" defTabSz="761970" rtl="0" eaLnBrk="1" latinLnBrk="0" hangingPunct="1">
                  <a:lnSpc>
                    <a:spcPct val="90000"/>
                  </a:lnSpc>
                  <a:spcBef>
                    <a:spcPts val="417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lvl4pPr>
                <a:lvl5pPr marL="1714431" indent="-190492" algn="l" defTabSz="761970" rtl="0" eaLnBrk="1" latinLnBrk="0" hangingPunct="1">
                  <a:lnSpc>
                    <a:spcPct val="90000"/>
                  </a:lnSpc>
                  <a:spcBef>
                    <a:spcPts val="417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lvl5pPr>
                <a:lvl6pPr marL="2095416" indent="-190492" algn="l" defTabSz="761970" rtl="0" eaLnBrk="1" latinLnBrk="0" hangingPunct="1">
                  <a:lnSpc>
                    <a:spcPct val="90000"/>
                  </a:lnSpc>
                  <a:spcBef>
                    <a:spcPts val="417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76401" indent="-190492" algn="l" defTabSz="761970" rtl="0" eaLnBrk="1" latinLnBrk="0" hangingPunct="1">
                  <a:lnSpc>
                    <a:spcPct val="90000"/>
                  </a:lnSpc>
                  <a:spcBef>
                    <a:spcPts val="417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857386" indent="-190492" algn="l" defTabSz="761970" rtl="0" eaLnBrk="1" latinLnBrk="0" hangingPunct="1">
                  <a:lnSpc>
                    <a:spcPct val="90000"/>
                  </a:lnSpc>
                  <a:spcBef>
                    <a:spcPts val="417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238370" indent="-190492" algn="l" defTabSz="761970" rtl="0" eaLnBrk="1" latinLnBrk="0" hangingPunct="1">
                  <a:lnSpc>
                    <a:spcPct val="90000"/>
                  </a:lnSpc>
                  <a:spcBef>
                    <a:spcPts val="417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Average Memory Access Time</a:t>
                </a:r>
                <a:r>
                  <a:rPr lang="en-US" dirty="0"/>
                  <a:t> (AMAT): The time it takes, on average, to perform a memory request, considering the cache performance.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𝐴𝑀𝐴𝑇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𝑀𝑃</m:t>
                    </m:r>
                  </m:oMath>
                </a14:m>
                <a:endParaRPr lang="en-US" sz="400" dirty="0"/>
              </a:p>
              <a:p>
                <a:pPr marL="761970" lvl="2" indent="0">
                  <a:buNone/>
                </a:pPr>
                <a:r>
                  <a:rPr lang="en-US" sz="600" dirty="0"/>
                  <a:t> </a:t>
                </a:r>
              </a:p>
              <a:p>
                <a:r>
                  <a:rPr lang="en-US" dirty="0"/>
                  <a:t>Assuming a HT of 1 clock cycle and a MP of 100 clock cycles…</a:t>
                </a:r>
              </a:p>
              <a:p>
                <a:pPr lvl="1"/>
                <a:r>
                  <a:rPr lang="en-US" dirty="0"/>
                  <a:t>A HR of 97%: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𝐴𝑀𝐴𝑇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=1+0.03×100=4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𝑐𝑦𝑐𝑙𝑒𝑠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HR of 99%: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𝐴𝑀𝐴𝑇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=1+0.01×100=2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𝑐𝑦𝑐𝑙𝑒𝑠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hit-rate jump from just 97% to 99% </a:t>
                </a:r>
                <a:r>
                  <a:rPr lang="en-US" i="1" u="sng" dirty="0"/>
                  <a:t>doubles memory performance</a:t>
                </a:r>
                <a:r>
                  <a:rPr lang="en-US" dirty="0"/>
                  <a:t>. Wow.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8" name="!!consider">
                <a:extLst>
                  <a:ext uri="{FF2B5EF4-FFF2-40B4-BE49-F238E27FC236}">
                    <a16:creationId xmlns:a16="http://schemas.microsoft.com/office/drawing/2014/main" id="{5C922503-BBE4-4770-BF0B-AF6003A0C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25" y="2971800"/>
                <a:ext cx="9584514" cy="3094325"/>
              </a:xfrm>
              <a:prstGeom prst="rect">
                <a:avLst/>
              </a:prstGeom>
              <a:blipFill>
                <a:blip r:embed="rId3"/>
                <a:stretch>
                  <a:fillRect l="-763" t="-2959" r="-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!!recall">
            <a:extLst>
              <a:ext uri="{FF2B5EF4-FFF2-40B4-BE49-F238E27FC236}">
                <a16:creationId xmlns:a16="http://schemas.microsoft.com/office/drawing/2014/main" id="{F4ADEAD3-142D-4482-AAFE-8A0755FE145F}"/>
              </a:ext>
            </a:extLst>
          </p:cNvPr>
          <p:cNvSpPr txBox="1">
            <a:spLocks/>
          </p:cNvSpPr>
          <p:nvPr/>
        </p:nvSpPr>
        <p:spPr>
          <a:xfrm>
            <a:off x="307025" y="733112"/>
            <a:ext cx="9584514" cy="418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761970" rtl="0" eaLnBrk="1" latinLnBrk="0" hangingPunct="1">
              <a:lnSpc>
                <a:spcPct val="90000"/>
              </a:lnSpc>
              <a:spcBef>
                <a:spcPts val="417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Recall that caches make computers practical.</a:t>
            </a:r>
          </a:p>
        </p:txBody>
      </p:sp>
    </p:spTree>
    <p:extLst>
      <p:ext uri="{BB962C8B-B14F-4D97-AF65-F5344CB8AC3E}">
        <p14:creationId xmlns:p14="http://schemas.microsoft.com/office/powerpoint/2010/main" val="32537037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990A94-472C-40E3-8793-944C08F13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Wanting Moore and Moore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CBF081-6304-4C90-8259-C40B7B92A5A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869076"/>
            <a:ext cx="9584514" cy="86212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Processors and memory work together but improve at different rates.</a:t>
            </a:r>
          </a:p>
          <a:p>
            <a:pPr marL="0" indent="0" algn="ctr">
              <a:buNone/>
            </a:pPr>
            <a:r>
              <a:rPr lang="en-US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Memory was initially faster than CPU, but its innovation was slower.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2EE10D-9E78-48A2-9D79-4C91F7BBDE26}"/>
              </a:ext>
            </a:extLst>
          </p:cNvPr>
          <p:cNvCxnSpPr>
            <a:cxnSpLocks/>
          </p:cNvCxnSpPr>
          <p:nvPr/>
        </p:nvCxnSpPr>
        <p:spPr>
          <a:xfrm>
            <a:off x="1186180" y="1545431"/>
            <a:ext cx="0" cy="365425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F7D5D90-9E7B-4577-8F71-D8D0C6221875}"/>
              </a:ext>
            </a:extLst>
          </p:cNvPr>
          <p:cNvCxnSpPr/>
          <p:nvPr/>
        </p:nvCxnSpPr>
        <p:spPr>
          <a:xfrm>
            <a:off x="1189990" y="5182019"/>
            <a:ext cx="823722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5764C2B-562C-43DE-9F2B-E38DD97DE7F9}"/>
              </a:ext>
            </a:extLst>
          </p:cNvPr>
          <p:cNvSpPr txBox="1"/>
          <p:nvPr/>
        </p:nvSpPr>
        <p:spPr>
          <a:xfrm rot="16200000">
            <a:off x="-316718" y="3215400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Throughput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4AB523-FE77-4739-ADB5-B8C7900472FA}"/>
              </a:ext>
            </a:extLst>
          </p:cNvPr>
          <p:cNvSpPr txBox="1"/>
          <p:nvPr/>
        </p:nvSpPr>
        <p:spPr>
          <a:xfrm>
            <a:off x="1673208" y="518002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consolata" panose="020B0609030003000000" pitchFamily="49" charset="0"/>
              </a:rPr>
              <a:t>1950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F3296E-0DA2-4D3A-BE05-E800B58F98C8}"/>
              </a:ext>
            </a:extLst>
          </p:cNvPr>
          <p:cNvSpPr txBox="1"/>
          <p:nvPr/>
        </p:nvSpPr>
        <p:spPr>
          <a:xfrm>
            <a:off x="2655631" y="518002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consolata" panose="020B0609030003000000" pitchFamily="49" charset="0"/>
              </a:rPr>
              <a:t>1960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8D456E-646E-41EE-A7A2-2BAE25638888}"/>
              </a:ext>
            </a:extLst>
          </p:cNvPr>
          <p:cNvSpPr txBox="1"/>
          <p:nvPr/>
        </p:nvSpPr>
        <p:spPr>
          <a:xfrm>
            <a:off x="3638054" y="518002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consolata" panose="020B0609030003000000" pitchFamily="49" charset="0"/>
              </a:rPr>
              <a:t>1970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593CB4-A964-4933-AFB8-CBCD56E91803}"/>
              </a:ext>
            </a:extLst>
          </p:cNvPr>
          <p:cNvSpPr txBox="1"/>
          <p:nvPr/>
        </p:nvSpPr>
        <p:spPr>
          <a:xfrm>
            <a:off x="4615152" y="519751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consolata" panose="020B0609030003000000" pitchFamily="49" charset="0"/>
              </a:rPr>
              <a:t>1980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E98FD3-9F03-4BFE-BFB4-8A0AAACA394A}"/>
              </a:ext>
            </a:extLst>
          </p:cNvPr>
          <p:cNvSpPr txBox="1"/>
          <p:nvPr/>
        </p:nvSpPr>
        <p:spPr>
          <a:xfrm>
            <a:off x="5592250" y="519751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consolata" panose="020B0609030003000000" pitchFamily="49" charset="0"/>
              </a:rPr>
              <a:t>1990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5F252C-98D5-43EE-9C02-14C8618A9034}"/>
              </a:ext>
            </a:extLst>
          </p:cNvPr>
          <p:cNvSpPr txBox="1"/>
          <p:nvPr/>
        </p:nvSpPr>
        <p:spPr>
          <a:xfrm>
            <a:off x="6569348" y="519751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consolata" panose="020B0609030003000000" pitchFamily="49" charset="0"/>
              </a:rPr>
              <a:t>2000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8886F4-95BF-4BBE-9F9C-99ED594DC44E}"/>
              </a:ext>
            </a:extLst>
          </p:cNvPr>
          <p:cNvSpPr txBox="1"/>
          <p:nvPr/>
        </p:nvSpPr>
        <p:spPr>
          <a:xfrm>
            <a:off x="7546446" y="519751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consolata" panose="020B0609030003000000" pitchFamily="49" charset="0"/>
              </a:rPr>
              <a:t>2010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26551E-5843-4ACB-B69C-63298875BDF8}"/>
              </a:ext>
            </a:extLst>
          </p:cNvPr>
          <p:cNvSpPr txBox="1"/>
          <p:nvPr/>
        </p:nvSpPr>
        <p:spPr>
          <a:xfrm>
            <a:off x="8523544" y="519751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consolata" panose="020B0609030003000000" pitchFamily="49" charset="0"/>
              </a:rPr>
              <a:t>2020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EB8B4D5-9B7E-4509-8E35-BA4D9FFCA6E7}"/>
              </a:ext>
            </a:extLst>
          </p:cNvPr>
          <p:cNvCxnSpPr>
            <a:cxnSpLocks/>
          </p:cNvCxnSpPr>
          <p:nvPr/>
        </p:nvCxnSpPr>
        <p:spPr>
          <a:xfrm flipV="1">
            <a:off x="2010335" y="3086100"/>
            <a:ext cx="7416875" cy="786653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9D508515-4F91-4A90-BB02-9E41A511292E}"/>
              </a:ext>
            </a:extLst>
          </p:cNvPr>
          <p:cNvSpPr/>
          <p:nvPr/>
        </p:nvSpPr>
        <p:spPr>
          <a:xfrm rot="3851438">
            <a:off x="5026546" y="2994473"/>
            <a:ext cx="153937" cy="1028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7F6C4AA-732E-42F7-8091-C0F84BFE7558}"/>
              </a:ext>
            </a:extLst>
          </p:cNvPr>
          <p:cNvSpPr/>
          <p:nvPr/>
        </p:nvSpPr>
        <p:spPr>
          <a:xfrm>
            <a:off x="1963271" y="1909068"/>
            <a:ext cx="7449670" cy="2824295"/>
          </a:xfrm>
          <a:custGeom>
            <a:avLst/>
            <a:gdLst>
              <a:gd name="connsiteX0" fmla="*/ 0 w 7449670"/>
              <a:gd name="connsiteY0" fmla="*/ 2823883 h 2823883"/>
              <a:gd name="connsiteX1" fmla="*/ 7449670 w 7449670"/>
              <a:gd name="connsiteY1" fmla="*/ 0 h 2823883"/>
              <a:gd name="connsiteX0" fmla="*/ 0 w 7449670"/>
              <a:gd name="connsiteY0" fmla="*/ 2823883 h 2823883"/>
              <a:gd name="connsiteX1" fmla="*/ 3637429 w 7449670"/>
              <a:gd name="connsiteY1" fmla="*/ 1055594 h 2823883"/>
              <a:gd name="connsiteX2" fmla="*/ 7449670 w 7449670"/>
              <a:gd name="connsiteY2" fmla="*/ 0 h 2823883"/>
              <a:gd name="connsiteX0" fmla="*/ 0 w 7449670"/>
              <a:gd name="connsiteY0" fmla="*/ 2823883 h 2823883"/>
              <a:gd name="connsiteX1" fmla="*/ 2259105 w 7449670"/>
              <a:gd name="connsiteY1" fmla="*/ 2070847 h 2823883"/>
              <a:gd name="connsiteX2" fmla="*/ 3637429 w 7449670"/>
              <a:gd name="connsiteY2" fmla="*/ 1055594 h 2823883"/>
              <a:gd name="connsiteX3" fmla="*/ 7449670 w 7449670"/>
              <a:gd name="connsiteY3" fmla="*/ 0 h 2823883"/>
              <a:gd name="connsiteX0" fmla="*/ 0 w 7449670"/>
              <a:gd name="connsiteY0" fmla="*/ 2924736 h 2924736"/>
              <a:gd name="connsiteX1" fmla="*/ 2259105 w 7449670"/>
              <a:gd name="connsiteY1" fmla="*/ 2171700 h 2924736"/>
              <a:gd name="connsiteX2" fmla="*/ 5600700 w 7449670"/>
              <a:gd name="connsiteY2" fmla="*/ 0 h 2924736"/>
              <a:gd name="connsiteX3" fmla="*/ 7449670 w 7449670"/>
              <a:gd name="connsiteY3" fmla="*/ 100853 h 2924736"/>
              <a:gd name="connsiteX0" fmla="*/ 0 w 7449670"/>
              <a:gd name="connsiteY0" fmla="*/ 3060619 h 3060619"/>
              <a:gd name="connsiteX1" fmla="*/ 2259105 w 7449670"/>
              <a:gd name="connsiteY1" fmla="*/ 2307583 h 3060619"/>
              <a:gd name="connsiteX2" fmla="*/ 5600700 w 7449670"/>
              <a:gd name="connsiteY2" fmla="*/ 135883 h 3060619"/>
              <a:gd name="connsiteX3" fmla="*/ 7449670 w 7449670"/>
              <a:gd name="connsiteY3" fmla="*/ 236736 h 3060619"/>
              <a:gd name="connsiteX0" fmla="*/ 0 w 7449670"/>
              <a:gd name="connsiteY0" fmla="*/ 3147753 h 3147753"/>
              <a:gd name="connsiteX1" fmla="*/ 2259105 w 7449670"/>
              <a:gd name="connsiteY1" fmla="*/ 2394717 h 3147753"/>
              <a:gd name="connsiteX2" fmla="*/ 5600700 w 7449670"/>
              <a:gd name="connsiteY2" fmla="*/ 223017 h 3147753"/>
              <a:gd name="connsiteX3" fmla="*/ 7449670 w 7449670"/>
              <a:gd name="connsiteY3" fmla="*/ 323870 h 3147753"/>
              <a:gd name="connsiteX0" fmla="*/ 0 w 7449670"/>
              <a:gd name="connsiteY0" fmla="*/ 3147753 h 3147753"/>
              <a:gd name="connsiteX1" fmla="*/ 5600700 w 7449670"/>
              <a:gd name="connsiteY1" fmla="*/ 223017 h 3147753"/>
              <a:gd name="connsiteX2" fmla="*/ 7449670 w 7449670"/>
              <a:gd name="connsiteY2" fmla="*/ 323870 h 3147753"/>
              <a:gd name="connsiteX0" fmla="*/ 0 w 7449670"/>
              <a:gd name="connsiteY0" fmla="*/ 2823883 h 2823883"/>
              <a:gd name="connsiteX1" fmla="*/ 7449670 w 7449670"/>
              <a:gd name="connsiteY1" fmla="*/ 0 h 2823883"/>
              <a:gd name="connsiteX0" fmla="*/ 0 w 7449670"/>
              <a:gd name="connsiteY0" fmla="*/ 2823883 h 2823883"/>
              <a:gd name="connsiteX1" fmla="*/ 7449670 w 7449670"/>
              <a:gd name="connsiteY1" fmla="*/ 0 h 2823883"/>
              <a:gd name="connsiteX0" fmla="*/ 0 w 7449670"/>
              <a:gd name="connsiteY0" fmla="*/ 2823883 h 2823883"/>
              <a:gd name="connsiteX1" fmla="*/ 7449670 w 7449670"/>
              <a:gd name="connsiteY1" fmla="*/ 0 h 2823883"/>
              <a:gd name="connsiteX0" fmla="*/ 0 w 7449670"/>
              <a:gd name="connsiteY0" fmla="*/ 2823883 h 2823883"/>
              <a:gd name="connsiteX1" fmla="*/ 7449670 w 7449670"/>
              <a:gd name="connsiteY1" fmla="*/ 0 h 2823883"/>
              <a:gd name="connsiteX0" fmla="*/ 0 w 7449670"/>
              <a:gd name="connsiteY0" fmla="*/ 2824276 h 2824276"/>
              <a:gd name="connsiteX1" fmla="*/ 7449670 w 7449670"/>
              <a:gd name="connsiteY1" fmla="*/ 393 h 2824276"/>
              <a:gd name="connsiteX0" fmla="*/ 0 w 7449670"/>
              <a:gd name="connsiteY0" fmla="*/ 2824295 h 2824295"/>
              <a:gd name="connsiteX1" fmla="*/ 7449670 w 7449670"/>
              <a:gd name="connsiteY1" fmla="*/ 412 h 282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49670" h="2824295">
                <a:moveTo>
                  <a:pt x="0" y="2824295"/>
                </a:moveTo>
                <a:cubicBezTo>
                  <a:pt x="3007658" y="1997302"/>
                  <a:pt x="5732930" y="-33205"/>
                  <a:pt x="7449670" y="412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B0A0898-0AE4-459F-BB6B-240A7D753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6955" y="3739562"/>
            <a:ext cx="1318838" cy="287272"/>
          </a:xfrm>
          <a:prstGeom prst="rect">
            <a:avLst/>
          </a:prstGeom>
          <a:effectLst>
            <a:outerShdw blurRad="50800" algn="ctr" rotWithShape="0">
              <a:schemeClr val="accent6">
                <a:lumMod val="60000"/>
                <a:lumOff val="40000"/>
                <a:alpha val="52000"/>
              </a:scheme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71ECCAB-2416-4E6F-8DBF-607A8E38A376}"/>
              </a:ext>
            </a:extLst>
          </p:cNvPr>
          <p:cNvSpPr txBox="1"/>
          <p:nvPr/>
        </p:nvSpPr>
        <p:spPr>
          <a:xfrm>
            <a:off x="837490" y="35245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consolata" panose="020B0609030003000000" pitchFamily="49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267C42-BF5B-417F-9DF4-BF6363AC2B99}"/>
              </a:ext>
            </a:extLst>
          </p:cNvPr>
          <p:cNvSpPr txBox="1"/>
          <p:nvPr/>
        </p:nvSpPr>
        <p:spPr>
          <a:xfrm>
            <a:off x="722073" y="3030734"/>
            <a:ext cx="41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Inconsolata" panose="020B0609030003000000" pitchFamily="49" charset="0"/>
              </a:rPr>
              <a:t>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8FDE6A-5CD1-4248-B198-59FF16D6983C}"/>
              </a:ext>
            </a:extLst>
          </p:cNvPr>
          <p:cNvSpPr txBox="1"/>
          <p:nvPr/>
        </p:nvSpPr>
        <p:spPr>
          <a:xfrm>
            <a:off x="606657" y="253691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Inconsolata" panose="020B0609030003000000" pitchFamily="49" charset="0"/>
              </a:rPr>
              <a:t>100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5A0AA6-877D-481C-90BC-B4740EA0F07D}"/>
              </a:ext>
            </a:extLst>
          </p:cNvPr>
          <p:cNvSpPr txBox="1"/>
          <p:nvPr/>
        </p:nvSpPr>
        <p:spPr>
          <a:xfrm>
            <a:off x="491240" y="2039319"/>
            <a:ext cx="64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Inconsolata" panose="020B0609030003000000" pitchFamily="49" charset="0"/>
              </a:rPr>
              <a:t>1000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DBE049-223A-4D6A-9B4A-4FA7EA6F6B63}"/>
              </a:ext>
            </a:extLst>
          </p:cNvPr>
          <p:cNvSpPr txBox="1"/>
          <p:nvPr/>
        </p:nvSpPr>
        <p:spPr>
          <a:xfrm>
            <a:off x="375824" y="1545431"/>
            <a:ext cx="76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Inconsolata" panose="020B0609030003000000" pitchFamily="49" charset="0"/>
              </a:rPr>
              <a:t>10000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A652E4-0991-45B9-9A0A-27CE3BD7B3D3}"/>
              </a:ext>
            </a:extLst>
          </p:cNvPr>
          <p:cNvSpPr txBox="1"/>
          <p:nvPr/>
        </p:nvSpPr>
        <p:spPr>
          <a:xfrm>
            <a:off x="606657" y="401836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Inconsolata" panose="020B0609030003000000" pitchFamily="49" charset="0"/>
              </a:rPr>
              <a:t>0.1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7F73928-3395-4178-A1AB-0AA5891347F0}"/>
              </a:ext>
            </a:extLst>
          </p:cNvPr>
          <p:cNvSpPr txBox="1"/>
          <p:nvPr/>
        </p:nvSpPr>
        <p:spPr>
          <a:xfrm>
            <a:off x="491240" y="4512182"/>
            <a:ext cx="64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Inconsolata" panose="020B0609030003000000" pitchFamily="49" charset="0"/>
              </a:rPr>
              <a:t>0.01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AB32FC4-10DF-4275-A335-25EDBDEA1FCA}"/>
              </a:ext>
            </a:extLst>
          </p:cNvPr>
          <p:cNvGrpSpPr/>
          <p:nvPr/>
        </p:nvGrpSpPr>
        <p:grpSpPr>
          <a:xfrm>
            <a:off x="1375646" y="4191655"/>
            <a:ext cx="1238081" cy="1088453"/>
            <a:chOff x="1375646" y="4191655"/>
            <a:chExt cx="1238081" cy="108845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9844EF6-5711-4670-AB5B-E0948969BBA8}"/>
                </a:ext>
              </a:extLst>
            </p:cNvPr>
            <p:cNvSpPr/>
            <p:nvPr/>
          </p:nvSpPr>
          <p:spPr>
            <a:xfrm>
              <a:off x="1375646" y="4321147"/>
              <a:ext cx="1238081" cy="825388"/>
            </a:xfrm>
            <a:custGeom>
              <a:avLst/>
              <a:gdLst>
                <a:gd name="connsiteX0" fmla="*/ 606903 w 1238081"/>
                <a:gd name="connsiteY0" fmla="*/ 0 h 825388"/>
                <a:gd name="connsiteX1" fmla="*/ 1238081 w 1238081"/>
                <a:gd name="connsiteY1" fmla="*/ 315589 h 825388"/>
                <a:gd name="connsiteX2" fmla="*/ 1238081 w 1238081"/>
                <a:gd name="connsiteY2" fmla="*/ 509798 h 825388"/>
                <a:gd name="connsiteX3" fmla="*/ 614995 w 1238081"/>
                <a:gd name="connsiteY3" fmla="*/ 825388 h 825388"/>
                <a:gd name="connsiteX4" fmla="*/ 0 w 1238081"/>
                <a:gd name="connsiteY4" fmla="*/ 525982 h 825388"/>
                <a:gd name="connsiteX5" fmla="*/ 0 w 1238081"/>
                <a:gd name="connsiteY5" fmla="*/ 315589 h 825388"/>
                <a:gd name="connsiteX6" fmla="*/ 606903 w 1238081"/>
                <a:gd name="connsiteY6" fmla="*/ 0 h 82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081" h="825388">
                  <a:moveTo>
                    <a:pt x="606903" y="0"/>
                  </a:moveTo>
                  <a:lnTo>
                    <a:pt x="1238081" y="315589"/>
                  </a:lnTo>
                  <a:lnTo>
                    <a:pt x="1238081" y="509798"/>
                  </a:lnTo>
                  <a:lnTo>
                    <a:pt x="614995" y="825388"/>
                  </a:lnTo>
                  <a:lnTo>
                    <a:pt x="0" y="525982"/>
                  </a:lnTo>
                  <a:lnTo>
                    <a:pt x="0" y="315589"/>
                  </a:lnTo>
                  <a:lnTo>
                    <a:pt x="60690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1ECC9C3C-BF14-4156-A7CB-7E453021F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45286" y="4191655"/>
              <a:ext cx="1088453" cy="1088453"/>
            </a:xfrm>
            <a:prstGeom prst="rect">
              <a:avLst/>
            </a:prstGeom>
            <a:effectLst>
              <a:outerShdw blurRad="63500" sx="102000" sy="102000" algn="ctr" rotWithShape="0">
                <a:schemeClr val="accent5">
                  <a:lumMod val="60000"/>
                  <a:lumOff val="40000"/>
                  <a:alpha val="40000"/>
                </a:schemeClr>
              </a:outerShdw>
            </a:effectLst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3F7041F-3220-4D9A-AD6D-58F8B9AB0F70}"/>
              </a:ext>
            </a:extLst>
          </p:cNvPr>
          <p:cNvSpPr txBox="1"/>
          <p:nvPr/>
        </p:nvSpPr>
        <p:spPr>
          <a:xfrm>
            <a:off x="5261483" y="3735678"/>
            <a:ext cx="2497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The CPU overtakes</a:t>
            </a:r>
            <a:b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</a:b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memory performance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0C66671-E986-459A-8E32-E64646ABC557}"/>
              </a:ext>
            </a:extLst>
          </p:cNvPr>
          <p:cNvCxnSpPr>
            <a:cxnSpLocks/>
          </p:cNvCxnSpPr>
          <p:nvPr/>
        </p:nvCxnSpPr>
        <p:spPr>
          <a:xfrm rot="2472984" flipH="1">
            <a:off x="5125266" y="3803853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C9801BF-9C20-4B86-80F1-84C31A6B5FA5}"/>
              </a:ext>
            </a:extLst>
          </p:cNvPr>
          <p:cNvSpPr txBox="1"/>
          <p:nvPr/>
        </p:nvSpPr>
        <p:spPr>
          <a:xfrm>
            <a:off x="4919996" y="1660121"/>
            <a:ext cx="277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Innovation starts to slow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5C24A9D-05D9-410E-8D05-0BCCC652A664}"/>
              </a:ext>
            </a:extLst>
          </p:cNvPr>
          <p:cNvCxnSpPr>
            <a:cxnSpLocks/>
          </p:cNvCxnSpPr>
          <p:nvPr/>
        </p:nvCxnSpPr>
        <p:spPr>
          <a:xfrm>
            <a:off x="7779288" y="1866708"/>
            <a:ext cx="539764" cy="9941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ooter Placeholder 2">
            <a:extLst>
              <a:ext uri="{FF2B5EF4-FFF2-40B4-BE49-F238E27FC236}">
                <a16:creationId xmlns:a16="http://schemas.microsoft.com/office/drawing/2014/main" id="{960E51F1-65A3-49B9-A7F2-6602E7D5D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" y="5526447"/>
            <a:ext cx="2188478" cy="183243"/>
          </a:xfrm>
        </p:spPr>
        <p:txBody>
          <a:bodyPr/>
          <a:lstStyle/>
          <a:p>
            <a:r>
              <a:rPr lang="en-US" dirty="0"/>
              <a:t>Spring 2019/2020</a:t>
            </a:r>
          </a:p>
        </p:txBody>
      </p:sp>
    </p:spTree>
    <p:extLst>
      <p:ext uri="{BB962C8B-B14F-4D97-AF65-F5344CB8AC3E}">
        <p14:creationId xmlns:p14="http://schemas.microsoft.com/office/powerpoint/2010/main" val="2932881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71468 -0.13944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34" y="-697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11111E-6 C 0.28188 -0.13278 0.55422 -0.48805 0.70953 -0.4927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69" y="-24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4" grpId="0"/>
      <p:bldP spid="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!!8">
            <a:extLst>
              <a:ext uri="{FF2B5EF4-FFF2-40B4-BE49-F238E27FC236}">
                <a16:creationId xmlns:a16="http://schemas.microsoft.com/office/drawing/2014/main" id="{2B8772ED-2BA2-47FC-A779-6572B6B1C446}"/>
              </a:ext>
            </a:extLst>
          </p:cNvPr>
          <p:cNvSpPr/>
          <p:nvPr/>
        </p:nvSpPr>
        <p:spPr>
          <a:xfrm>
            <a:off x="8813807" y="2475531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4" name="!!cache0">
            <a:extLst>
              <a:ext uri="{FF2B5EF4-FFF2-40B4-BE49-F238E27FC236}">
                <a16:creationId xmlns:a16="http://schemas.microsoft.com/office/drawing/2014/main" id="{28F8E8EC-50F9-433E-9E94-5F1BEE98BF01}"/>
              </a:ext>
            </a:extLst>
          </p:cNvPr>
          <p:cNvSpPr/>
          <p:nvPr/>
        </p:nvSpPr>
        <p:spPr>
          <a:xfrm>
            <a:off x="6694597" y="2473949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5" name="!!cache1">
            <a:extLst>
              <a:ext uri="{FF2B5EF4-FFF2-40B4-BE49-F238E27FC236}">
                <a16:creationId xmlns:a16="http://schemas.microsoft.com/office/drawing/2014/main" id="{D210FA97-726B-41AD-A0D8-D2EB51763A53}"/>
              </a:ext>
            </a:extLst>
          </p:cNvPr>
          <p:cNvSpPr/>
          <p:nvPr/>
        </p:nvSpPr>
        <p:spPr>
          <a:xfrm>
            <a:off x="7230149" y="2475531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0" name="!!cache2">
            <a:extLst>
              <a:ext uri="{FF2B5EF4-FFF2-40B4-BE49-F238E27FC236}">
                <a16:creationId xmlns:a16="http://schemas.microsoft.com/office/drawing/2014/main" id="{847A5C23-A4C7-43A8-B419-A4D9806959B4}"/>
              </a:ext>
            </a:extLst>
          </p:cNvPr>
          <p:cNvSpPr/>
          <p:nvPr/>
        </p:nvSpPr>
        <p:spPr>
          <a:xfrm>
            <a:off x="7758035" y="2475531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3" name="!!cache3">
            <a:extLst>
              <a:ext uri="{FF2B5EF4-FFF2-40B4-BE49-F238E27FC236}">
                <a16:creationId xmlns:a16="http://schemas.microsoft.com/office/drawing/2014/main" id="{45BB9884-B590-47B3-9F4E-9443CC3FA552}"/>
              </a:ext>
            </a:extLst>
          </p:cNvPr>
          <p:cNvSpPr/>
          <p:nvPr/>
        </p:nvSpPr>
        <p:spPr>
          <a:xfrm>
            <a:off x="8285921" y="2475531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1311B9-71B9-48C1-8C72-91A6C1882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Cache Layout Summary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D635A8-5E66-47C3-BF84-E7FA4106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73DF0-3F88-4E7A-9358-BDACFD75C5F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757621"/>
            <a:ext cx="6159768" cy="4835460"/>
          </a:xfrm>
        </p:spPr>
        <p:txBody>
          <a:bodyPr>
            <a:normAutofit/>
          </a:bodyPr>
          <a:lstStyle/>
          <a:p>
            <a:r>
              <a:rPr lang="en-US" dirty="0"/>
              <a:t>We have seen two types of cache layouts.</a:t>
            </a:r>
          </a:p>
          <a:p>
            <a:pPr lvl="1"/>
            <a:r>
              <a:rPr lang="en-US" dirty="0"/>
              <a:t>A freeform cache: blocks go wherever. </a:t>
            </a:r>
            <a:r>
              <a:rPr lang="en-US" altLang="ja-JP" dirty="0"/>
              <a:t>¯\_(</a:t>
            </a:r>
            <a:r>
              <a:rPr lang="ja-JP" altLang="en-US" dirty="0"/>
              <a:t>ツ</a:t>
            </a:r>
            <a:r>
              <a:rPr lang="en-US" altLang="ja-JP" dirty="0"/>
              <a:t>)_/¯</a:t>
            </a:r>
            <a:endParaRPr lang="en-US" dirty="0"/>
          </a:p>
          <a:p>
            <a:pPr lvl="2"/>
            <a:r>
              <a:rPr lang="en-US" dirty="0"/>
              <a:t>Also called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fully associative cache.</a:t>
            </a:r>
          </a:p>
          <a:p>
            <a:pPr lvl="1"/>
            <a:r>
              <a:rPr lang="en-US" dirty="0"/>
              <a:t>A direct-mapped cache: blocks go into slots.</a:t>
            </a:r>
          </a:p>
          <a:p>
            <a:pPr lvl="1"/>
            <a:endParaRPr lang="en-US" dirty="0"/>
          </a:p>
          <a:p>
            <a:r>
              <a:rPr lang="en-US" dirty="0"/>
              <a:t>They have their own trade-offs, and as usual…</a:t>
            </a:r>
          </a:p>
          <a:p>
            <a:pPr lvl="1"/>
            <a:r>
              <a:rPr lang="en-US" dirty="0"/>
              <a:t>We can have a hybrid approach!</a:t>
            </a:r>
          </a:p>
          <a:p>
            <a:pPr lvl="1"/>
            <a:endParaRPr lang="en-US" dirty="0"/>
          </a:p>
          <a:p>
            <a:r>
              <a:rPr lang="en-US" dirty="0"/>
              <a:t>Here, each cache slot has multiple bins.</a:t>
            </a:r>
          </a:p>
          <a:p>
            <a:pPr lvl="1"/>
            <a:r>
              <a:rPr lang="en-US" dirty="0"/>
              <a:t>You only need to evict when you fill up the bins. Best of both worlds!</a:t>
            </a:r>
          </a:p>
          <a:p>
            <a:pPr lvl="1"/>
            <a:r>
              <a:rPr lang="en-US" dirty="0"/>
              <a:t>Which do you evict? (Hmm… difficult choice.)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2AA7280-C5A9-4317-907B-3F1C1349C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15121">
            <a:off x="7007117" y="2928815"/>
            <a:ext cx="526934" cy="5269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B71B4E-01ED-4C99-9FA8-FED9087ED4E7}"/>
              </a:ext>
            </a:extLst>
          </p:cNvPr>
          <p:cNvSpPr txBox="1"/>
          <p:nvPr/>
        </p:nvSpPr>
        <p:spPr>
          <a:xfrm>
            <a:off x="7730394" y="2922976"/>
            <a:ext cx="124264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CPU Cache</a:t>
            </a:r>
          </a:p>
          <a:p>
            <a:pPr algn="ctr"/>
            <a:r>
              <a:rPr lang="en-US" sz="1100" dirty="0">
                <a:solidFill>
                  <a:srgbClr val="7030A0"/>
                </a:solidFill>
                <a:latin typeface="Inconsolata" panose="020B0609030003000000" pitchFamily="49" charset="0"/>
              </a:rPr>
              <a:t>(direct-mapped)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2A30E16-A67B-4A70-99B6-15EB4B9DAA41}"/>
              </a:ext>
            </a:extLst>
          </p:cNvPr>
          <p:cNvSpPr txBox="1"/>
          <p:nvPr/>
        </p:nvSpPr>
        <p:spPr>
          <a:xfrm>
            <a:off x="6751555" y="21012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7BEF899-2DA7-4FDD-A843-CB0F0A50B3A1}"/>
              </a:ext>
            </a:extLst>
          </p:cNvPr>
          <p:cNvSpPr txBox="1"/>
          <p:nvPr/>
        </p:nvSpPr>
        <p:spPr>
          <a:xfrm>
            <a:off x="7289248" y="21012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594C303-5A91-423D-AB08-8C7B0C02A3B0}"/>
              </a:ext>
            </a:extLst>
          </p:cNvPr>
          <p:cNvSpPr txBox="1"/>
          <p:nvPr/>
        </p:nvSpPr>
        <p:spPr>
          <a:xfrm>
            <a:off x="7813243" y="21012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976200B-4309-4E88-B554-125012314F92}"/>
              </a:ext>
            </a:extLst>
          </p:cNvPr>
          <p:cNvSpPr txBox="1"/>
          <p:nvPr/>
        </p:nvSpPr>
        <p:spPr>
          <a:xfrm>
            <a:off x="8345021" y="21012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CD0C31B-D49D-4A91-B089-826A871684C6}"/>
              </a:ext>
            </a:extLst>
          </p:cNvPr>
          <p:cNvSpPr txBox="1"/>
          <p:nvPr/>
        </p:nvSpPr>
        <p:spPr>
          <a:xfrm>
            <a:off x="8876681" y="21012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4</a:t>
            </a:r>
          </a:p>
        </p:txBody>
      </p:sp>
      <p:sp>
        <p:nvSpPr>
          <p:cNvPr id="71" name="!!8">
            <a:extLst>
              <a:ext uri="{FF2B5EF4-FFF2-40B4-BE49-F238E27FC236}">
                <a16:creationId xmlns:a16="http://schemas.microsoft.com/office/drawing/2014/main" id="{D470F250-76F6-4439-A27A-147603AE7A9A}"/>
              </a:ext>
            </a:extLst>
          </p:cNvPr>
          <p:cNvSpPr/>
          <p:nvPr/>
        </p:nvSpPr>
        <p:spPr>
          <a:xfrm>
            <a:off x="8813807" y="89618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2" name="!!cache0">
            <a:extLst>
              <a:ext uri="{FF2B5EF4-FFF2-40B4-BE49-F238E27FC236}">
                <a16:creationId xmlns:a16="http://schemas.microsoft.com/office/drawing/2014/main" id="{EEC07501-6021-4D86-B964-D3AA7FE2FDE2}"/>
              </a:ext>
            </a:extLst>
          </p:cNvPr>
          <p:cNvSpPr/>
          <p:nvPr/>
        </p:nvSpPr>
        <p:spPr>
          <a:xfrm>
            <a:off x="6694597" y="894602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3" name="!!cache1">
            <a:extLst>
              <a:ext uri="{FF2B5EF4-FFF2-40B4-BE49-F238E27FC236}">
                <a16:creationId xmlns:a16="http://schemas.microsoft.com/office/drawing/2014/main" id="{259EB53B-CE7B-4C35-97EA-B454EB97D119}"/>
              </a:ext>
            </a:extLst>
          </p:cNvPr>
          <p:cNvSpPr/>
          <p:nvPr/>
        </p:nvSpPr>
        <p:spPr>
          <a:xfrm>
            <a:off x="7230149" y="89618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4" name="!!cache2">
            <a:extLst>
              <a:ext uri="{FF2B5EF4-FFF2-40B4-BE49-F238E27FC236}">
                <a16:creationId xmlns:a16="http://schemas.microsoft.com/office/drawing/2014/main" id="{30824EA5-9C0D-4925-88C3-6CC40C33F9FE}"/>
              </a:ext>
            </a:extLst>
          </p:cNvPr>
          <p:cNvSpPr/>
          <p:nvPr/>
        </p:nvSpPr>
        <p:spPr>
          <a:xfrm>
            <a:off x="7758035" y="89618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5" name="!!cache3">
            <a:extLst>
              <a:ext uri="{FF2B5EF4-FFF2-40B4-BE49-F238E27FC236}">
                <a16:creationId xmlns:a16="http://schemas.microsoft.com/office/drawing/2014/main" id="{19E891A9-C562-4691-949D-2D1CFC4BEEDA}"/>
              </a:ext>
            </a:extLst>
          </p:cNvPr>
          <p:cNvSpPr/>
          <p:nvPr/>
        </p:nvSpPr>
        <p:spPr>
          <a:xfrm>
            <a:off x="8285921" y="896184"/>
            <a:ext cx="418280" cy="40750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76" name="Graphic 75">
            <a:extLst>
              <a:ext uri="{FF2B5EF4-FFF2-40B4-BE49-F238E27FC236}">
                <a16:creationId xmlns:a16="http://schemas.microsoft.com/office/drawing/2014/main" id="{12E083E4-5764-4A86-9ABA-A45257BE3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15121">
            <a:off x="7007117" y="1349468"/>
            <a:ext cx="526934" cy="526932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584CBAAD-A9AD-4B84-AC89-96BCB376EECB}"/>
              </a:ext>
            </a:extLst>
          </p:cNvPr>
          <p:cNvSpPr txBox="1"/>
          <p:nvPr/>
        </p:nvSpPr>
        <p:spPr>
          <a:xfrm>
            <a:off x="7589330" y="1344415"/>
            <a:ext cx="152477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CPU Cache</a:t>
            </a:r>
          </a:p>
          <a:p>
            <a:pPr algn="ctr"/>
            <a:r>
              <a:rPr lang="en-US" sz="1100" dirty="0">
                <a:solidFill>
                  <a:srgbClr val="7030A0"/>
                </a:solidFill>
                <a:latin typeface="Inconsolata" panose="020B0609030003000000" pitchFamily="49" charset="0"/>
              </a:rPr>
              <a:t>(fully associative)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009A2CF-BF1B-49C1-8E07-685615C17550}"/>
              </a:ext>
            </a:extLst>
          </p:cNvPr>
          <p:cNvGrpSpPr/>
          <p:nvPr/>
        </p:nvGrpSpPr>
        <p:grpSpPr>
          <a:xfrm>
            <a:off x="6694597" y="3613133"/>
            <a:ext cx="2537490" cy="1862598"/>
            <a:chOff x="6694597" y="3613133"/>
            <a:chExt cx="2537490" cy="1862598"/>
          </a:xfrm>
        </p:grpSpPr>
        <p:sp>
          <p:nvSpPr>
            <p:cNvPr id="78" name="!!8">
              <a:extLst>
                <a:ext uri="{FF2B5EF4-FFF2-40B4-BE49-F238E27FC236}">
                  <a16:creationId xmlns:a16="http://schemas.microsoft.com/office/drawing/2014/main" id="{E435A41C-A440-4ED7-A554-E2241550E59E}"/>
                </a:ext>
              </a:extLst>
            </p:cNvPr>
            <p:cNvSpPr/>
            <p:nvPr/>
          </p:nvSpPr>
          <p:spPr>
            <a:xfrm>
              <a:off x="8813807" y="3987396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79" name="!!cache0">
              <a:extLst>
                <a:ext uri="{FF2B5EF4-FFF2-40B4-BE49-F238E27FC236}">
                  <a16:creationId xmlns:a16="http://schemas.microsoft.com/office/drawing/2014/main" id="{37946DDC-A28B-4B00-BABA-3240B51058C0}"/>
                </a:ext>
              </a:extLst>
            </p:cNvPr>
            <p:cNvSpPr/>
            <p:nvPr/>
          </p:nvSpPr>
          <p:spPr>
            <a:xfrm>
              <a:off x="6694597" y="3985814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80" name="!!cache1">
              <a:extLst>
                <a:ext uri="{FF2B5EF4-FFF2-40B4-BE49-F238E27FC236}">
                  <a16:creationId xmlns:a16="http://schemas.microsoft.com/office/drawing/2014/main" id="{22A6A075-007E-439A-A184-1D088DE4B191}"/>
                </a:ext>
              </a:extLst>
            </p:cNvPr>
            <p:cNvSpPr/>
            <p:nvPr/>
          </p:nvSpPr>
          <p:spPr>
            <a:xfrm>
              <a:off x="7230149" y="3987396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81" name="!!cache2">
              <a:extLst>
                <a:ext uri="{FF2B5EF4-FFF2-40B4-BE49-F238E27FC236}">
                  <a16:creationId xmlns:a16="http://schemas.microsoft.com/office/drawing/2014/main" id="{864C1C7C-22FA-473E-9FD1-E2EA8192A019}"/>
                </a:ext>
              </a:extLst>
            </p:cNvPr>
            <p:cNvSpPr/>
            <p:nvPr/>
          </p:nvSpPr>
          <p:spPr>
            <a:xfrm>
              <a:off x="7758035" y="3987396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82" name="!!cache3">
              <a:extLst>
                <a:ext uri="{FF2B5EF4-FFF2-40B4-BE49-F238E27FC236}">
                  <a16:creationId xmlns:a16="http://schemas.microsoft.com/office/drawing/2014/main" id="{5F1F789B-E98A-4E38-8C9A-3425351301B0}"/>
                </a:ext>
              </a:extLst>
            </p:cNvPr>
            <p:cNvSpPr/>
            <p:nvPr/>
          </p:nvSpPr>
          <p:spPr>
            <a:xfrm>
              <a:off x="8285921" y="3987396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pic>
          <p:nvPicPr>
            <p:cNvPr id="83" name="Graphic 82">
              <a:extLst>
                <a:ext uri="{FF2B5EF4-FFF2-40B4-BE49-F238E27FC236}">
                  <a16:creationId xmlns:a16="http://schemas.microsoft.com/office/drawing/2014/main" id="{D79C9F11-C940-49C6-9F9C-355C3FED9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1215121">
              <a:off x="7007116" y="4942961"/>
              <a:ext cx="526934" cy="526932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1BE1200-E3F9-4EC3-9DFF-F23D39C9179B}"/>
                </a:ext>
              </a:extLst>
            </p:cNvPr>
            <p:cNvSpPr txBox="1"/>
            <p:nvPr/>
          </p:nvSpPr>
          <p:spPr>
            <a:xfrm>
              <a:off x="7589329" y="4937122"/>
              <a:ext cx="1524776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  <a:latin typeface="Inconsolata" panose="020B0609030003000000" pitchFamily="49" charset="0"/>
                </a:rPr>
                <a:t>CPU Cache</a:t>
              </a:r>
            </a:p>
            <a:p>
              <a:pPr algn="ctr"/>
              <a:r>
                <a:rPr lang="en-US" sz="1100" dirty="0">
                  <a:solidFill>
                    <a:srgbClr val="7030A0"/>
                  </a:solidFill>
                  <a:latin typeface="Inconsolata" panose="020B0609030003000000" pitchFamily="49" charset="0"/>
                </a:rPr>
                <a:t>(2-way associative)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5824E36-3ADB-4D9B-B096-DD4DF83EC607}"/>
                </a:ext>
              </a:extLst>
            </p:cNvPr>
            <p:cNvSpPr txBox="1"/>
            <p:nvPr/>
          </p:nvSpPr>
          <p:spPr>
            <a:xfrm>
              <a:off x="6751555" y="361313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  <a:latin typeface="Inconsolata" panose="020B0609030003000000" pitchFamily="49" charset="0"/>
                </a:rPr>
                <a:t>0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8CB9EFD-518C-436E-8F82-5C54122A389A}"/>
                </a:ext>
              </a:extLst>
            </p:cNvPr>
            <p:cNvSpPr txBox="1"/>
            <p:nvPr/>
          </p:nvSpPr>
          <p:spPr>
            <a:xfrm>
              <a:off x="7289248" y="361313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  <a:latin typeface="Inconsolata" panose="020B0609030003000000" pitchFamily="49" charset="0"/>
                </a:rPr>
                <a:t>1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150B9B0-A80E-4285-B0C0-8CD305A75ED6}"/>
                </a:ext>
              </a:extLst>
            </p:cNvPr>
            <p:cNvSpPr txBox="1"/>
            <p:nvPr/>
          </p:nvSpPr>
          <p:spPr>
            <a:xfrm>
              <a:off x="7813243" y="361313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  <a:latin typeface="Inconsolata" panose="020B0609030003000000" pitchFamily="49" charset="0"/>
                </a:rPr>
                <a:t>2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94E5B59-6EB5-460D-9980-CE2F36426F4A}"/>
                </a:ext>
              </a:extLst>
            </p:cNvPr>
            <p:cNvSpPr txBox="1"/>
            <p:nvPr/>
          </p:nvSpPr>
          <p:spPr>
            <a:xfrm>
              <a:off x="8345021" y="361313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  <a:latin typeface="Inconsolata" panose="020B0609030003000000" pitchFamily="49" charset="0"/>
                </a:rPr>
                <a:t>3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8748977-0F58-4419-9D03-1C9EAF8CCD72}"/>
                </a:ext>
              </a:extLst>
            </p:cNvPr>
            <p:cNvSpPr txBox="1"/>
            <p:nvPr/>
          </p:nvSpPr>
          <p:spPr>
            <a:xfrm>
              <a:off x="8876681" y="361313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  <a:latin typeface="Inconsolata" panose="020B0609030003000000" pitchFamily="49" charset="0"/>
                </a:rPr>
                <a:t>4</a:t>
              </a:r>
            </a:p>
          </p:txBody>
        </p:sp>
        <p:sp>
          <p:nvSpPr>
            <p:cNvPr id="90" name="!!8">
              <a:extLst>
                <a:ext uri="{FF2B5EF4-FFF2-40B4-BE49-F238E27FC236}">
                  <a16:creationId xmlns:a16="http://schemas.microsoft.com/office/drawing/2014/main" id="{C9DBEA0F-1698-4487-9F57-B7ABEA1DC617}"/>
                </a:ext>
              </a:extLst>
            </p:cNvPr>
            <p:cNvSpPr/>
            <p:nvPr/>
          </p:nvSpPr>
          <p:spPr>
            <a:xfrm>
              <a:off x="8813807" y="4487305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91" name="!!cache0">
              <a:extLst>
                <a:ext uri="{FF2B5EF4-FFF2-40B4-BE49-F238E27FC236}">
                  <a16:creationId xmlns:a16="http://schemas.microsoft.com/office/drawing/2014/main" id="{0ACBEA54-3494-4F83-8D71-D35254F4D255}"/>
                </a:ext>
              </a:extLst>
            </p:cNvPr>
            <p:cNvSpPr/>
            <p:nvPr/>
          </p:nvSpPr>
          <p:spPr>
            <a:xfrm>
              <a:off x="6694597" y="4485723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92" name="!!cache1">
              <a:extLst>
                <a:ext uri="{FF2B5EF4-FFF2-40B4-BE49-F238E27FC236}">
                  <a16:creationId xmlns:a16="http://schemas.microsoft.com/office/drawing/2014/main" id="{418E2EA0-A25A-411E-B8BA-4FBC47584AFE}"/>
                </a:ext>
              </a:extLst>
            </p:cNvPr>
            <p:cNvSpPr/>
            <p:nvPr/>
          </p:nvSpPr>
          <p:spPr>
            <a:xfrm>
              <a:off x="7230149" y="4487305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93" name="!!cache2">
              <a:extLst>
                <a:ext uri="{FF2B5EF4-FFF2-40B4-BE49-F238E27FC236}">
                  <a16:creationId xmlns:a16="http://schemas.microsoft.com/office/drawing/2014/main" id="{BE3075D8-8448-4CA8-BC95-5A2151633277}"/>
                </a:ext>
              </a:extLst>
            </p:cNvPr>
            <p:cNvSpPr/>
            <p:nvPr/>
          </p:nvSpPr>
          <p:spPr>
            <a:xfrm>
              <a:off x="7758035" y="4487305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94" name="!!cache3">
              <a:extLst>
                <a:ext uri="{FF2B5EF4-FFF2-40B4-BE49-F238E27FC236}">
                  <a16:creationId xmlns:a16="http://schemas.microsoft.com/office/drawing/2014/main" id="{D5C8CBBD-867D-4C8C-A46B-9A92AB0C055E}"/>
                </a:ext>
              </a:extLst>
            </p:cNvPr>
            <p:cNvSpPr/>
            <p:nvPr/>
          </p:nvSpPr>
          <p:spPr>
            <a:xfrm>
              <a:off x="8285921" y="4487305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396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44" grpId="0" animBg="1"/>
      <p:bldP spid="45" grpId="0" animBg="1"/>
      <p:bldP spid="50" grpId="0" animBg="1"/>
      <p:bldP spid="53" grpId="0" animBg="1"/>
      <p:bldP spid="4" grpId="0" uiExpand="1" build="p"/>
      <p:bldP spid="8" grpId="0"/>
      <p:bldP spid="46" grpId="0"/>
      <p:bldP spid="47" grpId="0"/>
      <p:bldP spid="48" grpId="0"/>
      <p:bldP spid="49" grpId="0"/>
      <p:bldP spid="51" grpId="0"/>
      <p:bldP spid="71" grpId="0" animBg="1"/>
      <p:bldP spid="72" grpId="0" animBg="1"/>
      <p:bldP spid="73" grpId="0" animBg="1"/>
      <p:bldP spid="74" grpId="0" animBg="1"/>
      <p:bldP spid="75" grpId="0" animBg="1"/>
      <p:bldP spid="7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FB210-E5B4-4DA4-B65E-CA4DB6C26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Associativity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CAAD7E-E23C-46DA-837D-CD2991816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42" name="Content Placeholder 3">
            <a:extLst>
              <a:ext uri="{FF2B5EF4-FFF2-40B4-BE49-F238E27FC236}">
                <a16:creationId xmlns:a16="http://schemas.microsoft.com/office/drawing/2014/main" id="{3B73B7CA-3F10-47B2-99C1-9F25C48C88EC}"/>
              </a:ext>
            </a:extLst>
          </p:cNvPr>
          <p:cNvSpPr txBox="1">
            <a:spLocks/>
          </p:cNvSpPr>
          <p:nvPr/>
        </p:nvSpPr>
        <p:spPr>
          <a:xfrm>
            <a:off x="153749" y="671640"/>
            <a:ext cx="6429101" cy="5023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761970" rtl="0" eaLnBrk="1" latinLnBrk="0" hangingPunct="1">
              <a:lnSpc>
                <a:spcPct val="90000"/>
              </a:lnSpc>
              <a:spcBef>
                <a:spcPts val="417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With an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associative cache</a:t>
            </a:r>
            <a:r>
              <a:rPr lang="en-US" dirty="0"/>
              <a:t>, the address determines the slot.</a:t>
            </a:r>
          </a:p>
          <a:p>
            <a:pPr lvl="1"/>
            <a:r>
              <a:rPr lang="en-US" dirty="0"/>
              <a:t>Much like a direct-mapped cache.</a:t>
            </a:r>
          </a:p>
          <a:p>
            <a:pPr lvl="1"/>
            <a:r>
              <a:rPr lang="en-US" dirty="0"/>
              <a:t>However, the slot has a number of bins.</a:t>
            </a:r>
          </a:p>
          <a:p>
            <a:pPr lvl="1"/>
            <a:r>
              <a:rPr lang="en-US" dirty="0"/>
              <a:t>Any bin in the slot is viable for a block.</a:t>
            </a:r>
          </a:p>
          <a:p>
            <a:pPr lvl="1"/>
            <a:r>
              <a:rPr lang="en-US" dirty="0"/>
              <a:t>The number of bins is the number of “ways”</a:t>
            </a:r>
          </a:p>
          <a:p>
            <a:pPr lvl="2"/>
            <a:r>
              <a:rPr lang="en-US" dirty="0"/>
              <a:t>A direct-mapped cache is a 1-way cache.</a:t>
            </a:r>
          </a:p>
          <a:p>
            <a:pPr lvl="2"/>
            <a:endParaRPr lang="en-US" dirty="0"/>
          </a:p>
          <a:p>
            <a:r>
              <a:rPr lang="en-US" dirty="0"/>
              <a:t>When the cache determines if the block is in the cache already…</a:t>
            </a:r>
          </a:p>
          <a:p>
            <a:pPr lvl="1"/>
            <a:r>
              <a:rPr lang="en-US" dirty="0"/>
              <a:t>It determines the slot.</a:t>
            </a:r>
          </a:p>
          <a:p>
            <a:pPr lvl="1"/>
            <a:r>
              <a:rPr lang="en-US" dirty="0"/>
              <a:t>It scans every bin for a block tagged with that exact address.</a:t>
            </a:r>
          </a:p>
          <a:p>
            <a:pPr lvl="1"/>
            <a:r>
              <a:rPr lang="en-US" dirty="0"/>
              <a:t>Therefore, the cache performance degrades as you increase the number of ways.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4409DE4-410B-4E99-8CAF-FD652E5F3546}"/>
              </a:ext>
            </a:extLst>
          </p:cNvPr>
          <p:cNvGrpSpPr/>
          <p:nvPr/>
        </p:nvGrpSpPr>
        <p:grpSpPr>
          <a:xfrm>
            <a:off x="6694597" y="2702740"/>
            <a:ext cx="2537490" cy="2848026"/>
            <a:chOff x="6694597" y="2702740"/>
            <a:chExt cx="2537490" cy="2848026"/>
          </a:xfrm>
        </p:grpSpPr>
        <p:sp>
          <p:nvSpPr>
            <p:cNvPr id="44" name="!!8">
              <a:extLst>
                <a:ext uri="{FF2B5EF4-FFF2-40B4-BE49-F238E27FC236}">
                  <a16:creationId xmlns:a16="http://schemas.microsoft.com/office/drawing/2014/main" id="{1D87F587-35F5-4530-8E69-F450C38592AE}"/>
                </a:ext>
              </a:extLst>
            </p:cNvPr>
            <p:cNvSpPr/>
            <p:nvPr/>
          </p:nvSpPr>
          <p:spPr>
            <a:xfrm>
              <a:off x="8813807" y="3077003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45" name="!!cache0">
              <a:extLst>
                <a:ext uri="{FF2B5EF4-FFF2-40B4-BE49-F238E27FC236}">
                  <a16:creationId xmlns:a16="http://schemas.microsoft.com/office/drawing/2014/main" id="{E32A3C17-38B1-4B7A-95F0-1C1BE7BCE821}"/>
                </a:ext>
              </a:extLst>
            </p:cNvPr>
            <p:cNvSpPr/>
            <p:nvPr/>
          </p:nvSpPr>
          <p:spPr>
            <a:xfrm>
              <a:off x="6694597" y="3075421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46" name="!!cache1">
              <a:extLst>
                <a:ext uri="{FF2B5EF4-FFF2-40B4-BE49-F238E27FC236}">
                  <a16:creationId xmlns:a16="http://schemas.microsoft.com/office/drawing/2014/main" id="{163260B4-0EBE-4E78-A982-98B95BDF8614}"/>
                </a:ext>
              </a:extLst>
            </p:cNvPr>
            <p:cNvSpPr/>
            <p:nvPr/>
          </p:nvSpPr>
          <p:spPr>
            <a:xfrm>
              <a:off x="7230149" y="3077003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47" name="!!cache2">
              <a:extLst>
                <a:ext uri="{FF2B5EF4-FFF2-40B4-BE49-F238E27FC236}">
                  <a16:creationId xmlns:a16="http://schemas.microsoft.com/office/drawing/2014/main" id="{CD4709E8-69A1-41E9-BE04-09844BD88934}"/>
                </a:ext>
              </a:extLst>
            </p:cNvPr>
            <p:cNvSpPr/>
            <p:nvPr/>
          </p:nvSpPr>
          <p:spPr>
            <a:xfrm>
              <a:off x="7758035" y="3077003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48" name="!!cache3">
              <a:extLst>
                <a:ext uri="{FF2B5EF4-FFF2-40B4-BE49-F238E27FC236}">
                  <a16:creationId xmlns:a16="http://schemas.microsoft.com/office/drawing/2014/main" id="{D257BE28-13DB-4C70-84C4-0C2D7DFAA4A7}"/>
                </a:ext>
              </a:extLst>
            </p:cNvPr>
            <p:cNvSpPr/>
            <p:nvPr/>
          </p:nvSpPr>
          <p:spPr>
            <a:xfrm>
              <a:off x="8285921" y="3077003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BCA6C43B-43E3-4EEB-9FDF-54ACDC216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1215121">
              <a:off x="7007116" y="5017996"/>
              <a:ext cx="526934" cy="526932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5D67DB5-4EF9-4B94-A691-A965A47F0442}"/>
                </a:ext>
              </a:extLst>
            </p:cNvPr>
            <p:cNvSpPr txBox="1"/>
            <p:nvPr/>
          </p:nvSpPr>
          <p:spPr>
            <a:xfrm>
              <a:off x="7589329" y="5012157"/>
              <a:ext cx="1524776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  <a:latin typeface="Inconsolata" panose="020B0609030003000000" pitchFamily="49" charset="0"/>
                </a:rPr>
                <a:t>CPU Cache</a:t>
              </a:r>
            </a:p>
            <a:p>
              <a:pPr algn="ctr"/>
              <a:r>
                <a:rPr lang="en-US" sz="1100" dirty="0">
                  <a:solidFill>
                    <a:srgbClr val="7030A0"/>
                  </a:solidFill>
                  <a:latin typeface="Inconsolata" panose="020B0609030003000000" pitchFamily="49" charset="0"/>
                </a:rPr>
                <a:t>(4-way associative)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54F939A-C458-4276-96B2-447C52B29CD1}"/>
                </a:ext>
              </a:extLst>
            </p:cNvPr>
            <p:cNvSpPr txBox="1"/>
            <p:nvPr/>
          </p:nvSpPr>
          <p:spPr>
            <a:xfrm>
              <a:off x="6751555" y="270274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  <a:latin typeface="Inconsolata" panose="020B0609030003000000" pitchFamily="49" charset="0"/>
                </a:rPr>
                <a:t>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9B326DA-981D-4680-9BD1-44BCCB135C29}"/>
                </a:ext>
              </a:extLst>
            </p:cNvPr>
            <p:cNvSpPr txBox="1"/>
            <p:nvPr/>
          </p:nvSpPr>
          <p:spPr>
            <a:xfrm>
              <a:off x="7289248" y="270274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  <a:latin typeface="Inconsolata" panose="020B0609030003000000" pitchFamily="49" charset="0"/>
                </a:rPr>
                <a:t>1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A147BE1-32B1-4C2F-A00E-8F343936192C}"/>
                </a:ext>
              </a:extLst>
            </p:cNvPr>
            <p:cNvSpPr txBox="1"/>
            <p:nvPr/>
          </p:nvSpPr>
          <p:spPr>
            <a:xfrm>
              <a:off x="7813243" y="270274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  <a:latin typeface="Inconsolata" panose="020B0609030003000000" pitchFamily="49" charset="0"/>
                </a:rPr>
                <a:t>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3265C17-5BCA-4E43-8A89-92EB89227A00}"/>
                </a:ext>
              </a:extLst>
            </p:cNvPr>
            <p:cNvSpPr txBox="1"/>
            <p:nvPr/>
          </p:nvSpPr>
          <p:spPr>
            <a:xfrm>
              <a:off x="8345021" y="270274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  <a:latin typeface="Inconsolata" panose="020B0609030003000000" pitchFamily="49" charset="0"/>
                </a:rPr>
                <a:t>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F2BFB2D-16F7-4813-9DC1-67E91E18F72C}"/>
                </a:ext>
              </a:extLst>
            </p:cNvPr>
            <p:cNvSpPr txBox="1"/>
            <p:nvPr/>
          </p:nvSpPr>
          <p:spPr>
            <a:xfrm>
              <a:off x="8876681" y="270274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  <a:latin typeface="Inconsolata" panose="020B0609030003000000" pitchFamily="49" charset="0"/>
                </a:rPr>
                <a:t>4</a:t>
              </a:r>
            </a:p>
          </p:txBody>
        </p:sp>
        <p:sp>
          <p:nvSpPr>
            <p:cNvPr id="56" name="!!8">
              <a:extLst>
                <a:ext uri="{FF2B5EF4-FFF2-40B4-BE49-F238E27FC236}">
                  <a16:creationId xmlns:a16="http://schemas.microsoft.com/office/drawing/2014/main" id="{99427413-83F4-4984-B098-232BE8D99749}"/>
                </a:ext>
              </a:extLst>
            </p:cNvPr>
            <p:cNvSpPr/>
            <p:nvPr/>
          </p:nvSpPr>
          <p:spPr>
            <a:xfrm>
              <a:off x="8813807" y="3576912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57" name="!!cache0">
              <a:extLst>
                <a:ext uri="{FF2B5EF4-FFF2-40B4-BE49-F238E27FC236}">
                  <a16:creationId xmlns:a16="http://schemas.microsoft.com/office/drawing/2014/main" id="{41771EF5-00C3-43D5-B5A7-D6552CE5D785}"/>
                </a:ext>
              </a:extLst>
            </p:cNvPr>
            <p:cNvSpPr/>
            <p:nvPr/>
          </p:nvSpPr>
          <p:spPr>
            <a:xfrm>
              <a:off x="6694597" y="3575330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58" name="!!cache1">
              <a:extLst>
                <a:ext uri="{FF2B5EF4-FFF2-40B4-BE49-F238E27FC236}">
                  <a16:creationId xmlns:a16="http://schemas.microsoft.com/office/drawing/2014/main" id="{C517BBF8-5F6F-49DA-9704-6AC5D151BF03}"/>
                </a:ext>
              </a:extLst>
            </p:cNvPr>
            <p:cNvSpPr/>
            <p:nvPr/>
          </p:nvSpPr>
          <p:spPr>
            <a:xfrm>
              <a:off x="7230149" y="3576912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59" name="!!cache2">
              <a:extLst>
                <a:ext uri="{FF2B5EF4-FFF2-40B4-BE49-F238E27FC236}">
                  <a16:creationId xmlns:a16="http://schemas.microsoft.com/office/drawing/2014/main" id="{B3E7E460-FF65-4CA6-BFE0-6FB532EE94FE}"/>
                </a:ext>
              </a:extLst>
            </p:cNvPr>
            <p:cNvSpPr/>
            <p:nvPr/>
          </p:nvSpPr>
          <p:spPr>
            <a:xfrm>
              <a:off x="7758035" y="3576912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60" name="!!cache3">
              <a:extLst>
                <a:ext uri="{FF2B5EF4-FFF2-40B4-BE49-F238E27FC236}">
                  <a16:creationId xmlns:a16="http://schemas.microsoft.com/office/drawing/2014/main" id="{EC5C9BC5-F035-48B3-B48E-5E1E0E6F09D9}"/>
                </a:ext>
              </a:extLst>
            </p:cNvPr>
            <p:cNvSpPr/>
            <p:nvPr/>
          </p:nvSpPr>
          <p:spPr>
            <a:xfrm>
              <a:off x="8285921" y="3576912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61" name="!!8">
              <a:extLst>
                <a:ext uri="{FF2B5EF4-FFF2-40B4-BE49-F238E27FC236}">
                  <a16:creationId xmlns:a16="http://schemas.microsoft.com/office/drawing/2014/main" id="{FB174F84-01FA-4318-A967-3A7DF31B9833}"/>
                </a:ext>
              </a:extLst>
            </p:cNvPr>
            <p:cNvSpPr/>
            <p:nvPr/>
          </p:nvSpPr>
          <p:spPr>
            <a:xfrm>
              <a:off x="8813807" y="4076700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62" name="!!cache0">
              <a:extLst>
                <a:ext uri="{FF2B5EF4-FFF2-40B4-BE49-F238E27FC236}">
                  <a16:creationId xmlns:a16="http://schemas.microsoft.com/office/drawing/2014/main" id="{AE6856EE-B03C-4AC3-89CE-F15E0D715511}"/>
                </a:ext>
              </a:extLst>
            </p:cNvPr>
            <p:cNvSpPr/>
            <p:nvPr/>
          </p:nvSpPr>
          <p:spPr>
            <a:xfrm>
              <a:off x="6694597" y="4075118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63" name="!!cache1">
              <a:extLst>
                <a:ext uri="{FF2B5EF4-FFF2-40B4-BE49-F238E27FC236}">
                  <a16:creationId xmlns:a16="http://schemas.microsoft.com/office/drawing/2014/main" id="{4221AC63-3CC4-4AD8-99FC-B6117CEDD4AF}"/>
                </a:ext>
              </a:extLst>
            </p:cNvPr>
            <p:cNvSpPr/>
            <p:nvPr/>
          </p:nvSpPr>
          <p:spPr>
            <a:xfrm>
              <a:off x="7230149" y="4076700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64" name="!!cache2">
              <a:extLst>
                <a:ext uri="{FF2B5EF4-FFF2-40B4-BE49-F238E27FC236}">
                  <a16:creationId xmlns:a16="http://schemas.microsoft.com/office/drawing/2014/main" id="{AFE8A9B9-8ACB-48EC-A016-D4CAEC7BA101}"/>
                </a:ext>
              </a:extLst>
            </p:cNvPr>
            <p:cNvSpPr/>
            <p:nvPr/>
          </p:nvSpPr>
          <p:spPr>
            <a:xfrm>
              <a:off x="7758035" y="4076700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65" name="!!cache3">
              <a:extLst>
                <a:ext uri="{FF2B5EF4-FFF2-40B4-BE49-F238E27FC236}">
                  <a16:creationId xmlns:a16="http://schemas.microsoft.com/office/drawing/2014/main" id="{C5AD5CD3-3CF0-4A44-8185-31E95DE66A4B}"/>
                </a:ext>
              </a:extLst>
            </p:cNvPr>
            <p:cNvSpPr/>
            <p:nvPr/>
          </p:nvSpPr>
          <p:spPr>
            <a:xfrm>
              <a:off x="8285921" y="4076700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66" name="!!8">
              <a:extLst>
                <a:ext uri="{FF2B5EF4-FFF2-40B4-BE49-F238E27FC236}">
                  <a16:creationId xmlns:a16="http://schemas.microsoft.com/office/drawing/2014/main" id="{E139D788-F621-4D95-8BA5-6C3C6EB6B234}"/>
                </a:ext>
              </a:extLst>
            </p:cNvPr>
            <p:cNvSpPr/>
            <p:nvPr/>
          </p:nvSpPr>
          <p:spPr>
            <a:xfrm>
              <a:off x="8813807" y="4576609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67" name="!!cache0">
              <a:extLst>
                <a:ext uri="{FF2B5EF4-FFF2-40B4-BE49-F238E27FC236}">
                  <a16:creationId xmlns:a16="http://schemas.microsoft.com/office/drawing/2014/main" id="{7BC1A7A9-671A-44C8-8BE9-9A9A95992AA3}"/>
                </a:ext>
              </a:extLst>
            </p:cNvPr>
            <p:cNvSpPr/>
            <p:nvPr/>
          </p:nvSpPr>
          <p:spPr>
            <a:xfrm>
              <a:off x="6694597" y="4575027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68" name="!!cache1">
              <a:extLst>
                <a:ext uri="{FF2B5EF4-FFF2-40B4-BE49-F238E27FC236}">
                  <a16:creationId xmlns:a16="http://schemas.microsoft.com/office/drawing/2014/main" id="{AC602139-0A0A-4070-8AE0-51429A7AEE3B}"/>
                </a:ext>
              </a:extLst>
            </p:cNvPr>
            <p:cNvSpPr/>
            <p:nvPr/>
          </p:nvSpPr>
          <p:spPr>
            <a:xfrm>
              <a:off x="7230149" y="4576609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69" name="!!cache2">
              <a:extLst>
                <a:ext uri="{FF2B5EF4-FFF2-40B4-BE49-F238E27FC236}">
                  <a16:creationId xmlns:a16="http://schemas.microsoft.com/office/drawing/2014/main" id="{F1116CB8-7EA6-41F9-AB31-C62A5B20E832}"/>
                </a:ext>
              </a:extLst>
            </p:cNvPr>
            <p:cNvSpPr/>
            <p:nvPr/>
          </p:nvSpPr>
          <p:spPr>
            <a:xfrm>
              <a:off x="7758035" y="4576609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70" name="!!cache3">
              <a:extLst>
                <a:ext uri="{FF2B5EF4-FFF2-40B4-BE49-F238E27FC236}">
                  <a16:creationId xmlns:a16="http://schemas.microsoft.com/office/drawing/2014/main" id="{43267FF4-38E9-43A9-BB1E-DDFD354FBA6F}"/>
                </a:ext>
              </a:extLst>
            </p:cNvPr>
            <p:cNvSpPr/>
            <p:nvPr/>
          </p:nvSpPr>
          <p:spPr>
            <a:xfrm>
              <a:off x="8285921" y="4576609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FDB5736-DE22-49FF-8912-90096D218EC8}"/>
              </a:ext>
            </a:extLst>
          </p:cNvPr>
          <p:cNvGrpSpPr/>
          <p:nvPr/>
        </p:nvGrpSpPr>
        <p:grpSpPr>
          <a:xfrm>
            <a:off x="6694597" y="662048"/>
            <a:ext cx="2537490" cy="1862598"/>
            <a:chOff x="6694597" y="3613133"/>
            <a:chExt cx="2537490" cy="1862598"/>
          </a:xfrm>
        </p:grpSpPr>
        <p:sp>
          <p:nvSpPr>
            <p:cNvPr id="72" name="!!8">
              <a:extLst>
                <a:ext uri="{FF2B5EF4-FFF2-40B4-BE49-F238E27FC236}">
                  <a16:creationId xmlns:a16="http://schemas.microsoft.com/office/drawing/2014/main" id="{8AEF7E0C-B912-46FA-B989-C711D19D8EE6}"/>
                </a:ext>
              </a:extLst>
            </p:cNvPr>
            <p:cNvSpPr/>
            <p:nvPr/>
          </p:nvSpPr>
          <p:spPr>
            <a:xfrm>
              <a:off x="8813807" y="3987396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73" name="!!cache0">
              <a:extLst>
                <a:ext uri="{FF2B5EF4-FFF2-40B4-BE49-F238E27FC236}">
                  <a16:creationId xmlns:a16="http://schemas.microsoft.com/office/drawing/2014/main" id="{468ADDD4-35BE-42EE-9410-30E86AD6463E}"/>
                </a:ext>
              </a:extLst>
            </p:cNvPr>
            <p:cNvSpPr/>
            <p:nvPr/>
          </p:nvSpPr>
          <p:spPr>
            <a:xfrm>
              <a:off x="6694597" y="3985814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74" name="!!cache1">
              <a:extLst>
                <a:ext uri="{FF2B5EF4-FFF2-40B4-BE49-F238E27FC236}">
                  <a16:creationId xmlns:a16="http://schemas.microsoft.com/office/drawing/2014/main" id="{4D7CEFC6-68A5-420C-92DD-1FDE0690AD9E}"/>
                </a:ext>
              </a:extLst>
            </p:cNvPr>
            <p:cNvSpPr/>
            <p:nvPr/>
          </p:nvSpPr>
          <p:spPr>
            <a:xfrm>
              <a:off x="7230149" y="3987396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75" name="!!cache2">
              <a:extLst>
                <a:ext uri="{FF2B5EF4-FFF2-40B4-BE49-F238E27FC236}">
                  <a16:creationId xmlns:a16="http://schemas.microsoft.com/office/drawing/2014/main" id="{E5967637-A3C0-4E94-B1B5-47B749972ED6}"/>
                </a:ext>
              </a:extLst>
            </p:cNvPr>
            <p:cNvSpPr/>
            <p:nvPr/>
          </p:nvSpPr>
          <p:spPr>
            <a:xfrm>
              <a:off x="7758035" y="3987396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76" name="!!cache3">
              <a:extLst>
                <a:ext uri="{FF2B5EF4-FFF2-40B4-BE49-F238E27FC236}">
                  <a16:creationId xmlns:a16="http://schemas.microsoft.com/office/drawing/2014/main" id="{178EC0B8-7DED-4165-B34B-B8B7B75E079E}"/>
                </a:ext>
              </a:extLst>
            </p:cNvPr>
            <p:cNvSpPr/>
            <p:nvPr/>
          </p:nvSpPr>
          <p:spPr>
            <a:xfrm>
              <a:off x="8285921" y="3987396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pic>
          <p:nvPicPr>
            <p:cNvPr id="77" name="Graphic 76">
              <a:extLst>
                <a:ext uri="{FF2B5EF4-FFF2-40B4-BE49-F238E27FC236}">
                  <a16:creationId xmlns:a16="http://schemas.microsoft.com/office/drawing/2014/main" id="{25D2F14E-D0F1-4ED2-AE7C-074D07C10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1215121">
              <a:off x="7007116" y="4942961"/>
              <a:ext cx="526934" cy="526932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D02FED6-6BFD-4A43-B5D0-91E965DF89C8}"/>
                </a:ext>
              </a:extLst>
            </p:cNvPr>
            <p:cNvSpPr txBox="1"/>
            <p:nvPr/>
          </p:nvSpPr>
          <p:spPr>
            <a:xfrm>
              <a:off x="7589329" y="4937122"/>
              <a:ext cx="1524776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  <a:latin typeface="Inconsolata" panose="020B0609030003000000" pitchFamily="49" charset="0"/>
                </a:rPr>
                <a:t>CPU Cache</a:t>
              </a:r>
            </a:p>
            <a:p>
              <a:pPr algn="ctr"/>
              <a:r>
                <a:rPr lang="en-US" sz="1100" dirty="0">
                  <a:solidFill>
                    <a:srgbClr val="7030A0"/>
                  </a:solidFill>
                  <a:latin typeface="Inconsolata" panose="020B0609030003000000" pitchFamily="49" charset="0"/>
                </a:rPr>
                <a:t>(2-way associative)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6E16AC4-1F2F-43DC-97F9-82717AB7B9DE}"/>
                </a:ext>
              </a:extLst>
            </p:cNvPr>
            <p:cNvSpPr txBox="1"/>
            <p:nvPr/>
          </p:nvSpPr>
          <p:spPr>
            <a:xfrm>
              <a:off x="6751555" y="361313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  <a:latin typeface="Inconsolata" panose="020B0609030003000000" pitchFamily="49" charset="0"/>
                </a:rPr>
                <a:t>0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B9D31EF-B5E9-4D36-AF3F-1CF21E77F2D3}"/>
                </a:ext>
              </a:extLst>
            </p:cNvPr>
            <p:cNvSpPr txBox="1"/>
            <p:nvPr/>
          </p:nvSpPr>
          <p:spPr>
            <a:xfrm>
              <a:off x="7289248" y="361313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  <a:latin typeface="Inconsolata" panose="020B0609030003000000" pitchFamily="49" charset="0"/>
                </a:rPr>
                <a:t>1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E553754-30CC-4E73-88F1-E96BAA67A569}"/>
                </a:ext>
              </a:extLst>
            </p:cNvPr>
            <p:cNvSpPr txBox="1"/>
            <p:nvPr/>
          </p:nvSpPr>
          <p:spPr>
            <a:xfrm>
              <a:off x="7813243" y="361313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  <a:latin typeface="Inconsolata" panose="020B0609030003000000" pitchFamily="49" charset="0"/>
                </a:rPr>
                <a:t>2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651BAC7-E198-4683-A15F-EC9A87F6F8FA}"/>
                </a:ext>
              </a:extLst>
            </p:cNvPr>
            <p:cNvSpPr txBox="1"/>
            <p:nvPr/>
          </p:nvSpPr>
          <p:spPr>
            <a:xfrm>
              <a:off x="8345021" y="361313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  <a:latin typeface="Inconsolata" panose="020B0609030003000000" pitchFamily="49" charset="0"/>
                </a:rPr>
                <a:t>3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6EE2398-F417-43DA-9AB6-EDF426522BC6}"/>
                </a:ext>
              </a:extLst>
            </p:cNvPr>
            <p:cNvSpPr txBox="1"/>
            <p:nvPr/>
          </p:nvSpPr>
          <p:spPr>
            <a:xfrm>
              <a:off x="8876681" y="361313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  <a:latin typeface="Inconsolata" panose="020B0609030003000000" pitchFamily="49" charset="0"/>
                </a:rPr>
                <a:t>4</a:t>
              </a:r>
            </a:p>
          </p:txBody>
        </p:sp>
        <p:sp>
          <p:nvSpPr>
            <p:cNvPr id="84" name="!!8">
              <a:extLst>
                <a:ext uri="{FF2B5EF4-FFF2-40B4-BE49-F238E27FC236}">
                  <a16:creationId xmlns:a16="http://schemas.microsoft.com/office/drawing/2014/main" id="{9A147351-D0E8-4855-9179-5FB919D0B2D6}"/>
                </a:ext>
              </a:extLst>
            </p:cNvPr>
            <p:cNvSpPr/>
            <p:nvPr/>
          </p:nvSpPr>
          <p:spPr>
            <a:xfrm>
              <a:off x="8813807" y="4487305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85" name="!!cache0">
              <a:extLst>
                <a:ext uri="{FF2B5EF4-FFF2-40B4-BE49-F238E27FC236}">
                  <a16:creationId xmlns:a16="http://schemas.microsoft.com/office/drawing/2014/main" id="{33FAAE4C-83A8-4FD9-A094-075B48EB390E}"/>
                </a:ext>
              </a:extLst>
            </p:cNvPr>
            <p:cNvSpPr/>
            <p:nvPr/>
          </p:nvSpPr>
          <p:spPr>
            <a:xfrm>
              <a:off x="6694597" y="4485723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86" name="!!cache1">
              <a:extLst>
                <a:ext uri="{FF2B5EF4-FFF2-40B4-BE49-F238E27FC236}">
                  <a16:creationId xmlns:a16="http://schemas.microsoft.com/office/drawing/2014/main" id="{9C5483BC-86BF-4D18-BFBE-DA583B7E9A02}"/>
                </a:ext>
              </a:extLst>
            </p:cNvPr>
            <p:cNvSpPr/>
            <p:nvPr/>
          </p:nvSpPr>
          <p:spPr>
            <a:xfrm>
              <a:off x="7230149" y="4487305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87" name="!!cache2">
              <a:extLst>
                <a:ext uri="{FF2B5EF4-FFF2-40B4-BE49-F238E27FC236}">
                  <a16:creationId xmlns:a16="http://schemas.microsoft.com/office/drawing/2014/main" id="{8AA411C5-55DF-4C26-ABCB-BEDE8F833E9A}"/>
                </a:ext>
              </a:extLst>
            </p:cNvPr>
            <p:cNvSpPr/>
            <p:nvPr/>
          </p:nvSpPr>
          <p:spPr>
            <a:xfrm>
              <a:off x="7758035" y="4487305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88" name="!!cache3">
              <a:extLst>
                <a:ext uri="{FF2B5EF4-FFF2-40B4-BE49-F238E27FC236}">
                  <a16:creationId xmlns:a16="http://schemas.microsoft.com/office/drawing/2014/main" id="{40490E3D-A75C-412A-94F6-3929758F8A2B}"/>
                </a:ext>
              </a:extLst>
            </p:cNvPr>
            <p:cNvSpPr/>
            <p:nvPr/>
          </p:nvSpPr>
          <p:spPr>
            <a:xfrm>
              <a:off x="8285921" y="4487305"/>
              <a:ext cx="418280" cy="40750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94404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4C6CC-A0DB-4DAD-BDB2-BEDF8CE16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88F9F8-E5E3-4C8E-9693-5F07D6C70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095F9-FF8D-4FE6-A387-2469863B948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793020"/>
            <a:ext cx="9584514" cy="4814762"/>
          </a:xfrm>
        </p:spPr>
        <p:txBody>
          <a:bodyPr/>
          <a:lstStyle/>
          <a:p>
            <a:r>
              <a:rPr lang="en-US" dirty="0"/>
              <a:t>The notion of storing data is a complicated one.</a:t>
            </a:r>
          </a:p>
          <a:p>
            <a:pPr lvl="1"/>
            <a:r>
              <a:rPr lang="en-US" dirty="0"/>
              <a:t>Different technologies have different strengths (and costs)</a:t>
            </a:r>
          </a:p>
          <a:p>
            <a:pPr lvl="1"/>
            <a:r>
              <a:rPr lang="en-US" dirty="0"/>
              <a:t>Often trade-off between:</a:t>
            </a:r>
          </a:p>
          <a:p>
            <a:pPr lvl="2"/>
            <a:r>
              <a:rPr lang="en-US" dirty="0"/>
              <a:t>fast / small, expensive</a:t>
            </a:r>
          </a:p>
          <a:p>
            <a:pPr lvl="2"/>
            <a:r>
              <a:rPr lang="en-US" dirty="0"/>
              <a:t>slow / big, cheap</a:t>
            </a:r>
          </a:p>
          <a:p>
            <a:pPr lvl="1"/>
            <a:r>
              <a:rPr lang="en-US" dirty="0"/>
              <a:t>Hardware designs attempt to accommodate a variety of technologies.</a:t>
            </a:r>
          </a:p>
          <a:p>
            <a:pPr lvl="2"/>
            <a:r>
              <a:rPr lang="en-US" dirty="0"/>
              <a:t>Often using fast/small memories to act as a “cache” for slower ones.</a:t>
            </a:r>
          </a:p>
          <a:p>
            <a:r>
              <a:rPr lang="en-US" dirty="0"/>
              <a:t>Caches can be arranged in several ways:</a:t>
            </a:r>
          </a:p>
          <a:p>
            <a:pPr lvl="1"/>
            <a:r>
              <a:rPr lang="en-US" dirty="0"/>
              <a:t>Blocks go anywhere (fully-associative)</a:t>
            </a:r>
          </a:p>
          <a:p>
            <a:pPr lvl="1"/>
            <a:r>
              <a:rPr lang="en-US" dirty="0"/>
              <a:t>Blocks go in particular slots (direct-mapped / 1-way associative)</a:t>
            </a:r>
          </a:p>
          <a:p>
            <a:pPr lvl="1"/>
            <a:r>
              <a:rPr lang="en-US" dirty="0"/>
              <a:t>Hybrid: Blocks go to particular slots… but then can go in any bin in that slot.</a:t>
            </a:r>
          </a:p>
          <a:p>
            <a:r>
              <a:rPr lang="en-US" dirty="0"/>
              <a:t>Caches attempt to exploit temporal and spatial locality of programs.</a:t>
            </a:r>
          </a:p>
          <a:p>
            <a:pPr lvl="1"/>
            <a:r>
              <a:rPr lang="en-US" dirty="0"/>
              <a:t>And even a slight improvement to hit rate can dramatically improve overall performance of a program!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059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574C0-FDCE-48A2-8DC4-C50A1DD8D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Cost of DRAM/Disk in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6637BB-36BC-447B-B433-411216B6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6B59F-76B9-4534-94ED-F029DC7DAEB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049749" y="1146519"/>
            <a:ext cx="3580109" cy="2633541"/>
          </a:xfrm>
        </p:spPr>
        <p:txBody>
          <a:bodyPr/>
          <a:lstStyle/>
          <a:p>
            <a:r>
              <a:rPr lang="en-US" dirty="0"/>
              <a:t>8GiB	$35 - 70</a:t>
            </a:r>
          </a:p>
          <a:p>
            <a:endParaRPr lang="en-US" dirty="0"/>
          </a:p>
          <a:p>
            <a:r>
              <a:rPr lang="en-US" dirty="0"/>
              <a:t>16GiB	$70 - 100</a:t>
            </a:r>
          </a:p>
          <a:p>
            <a:endParaRPr lang="en-US" dirty="0"/>
          </a:p>
          <a:p>
            <a:r>
              <a:rPr lang="en-US" dirty="0"/>
              <a:t>32GiB	$140 - 300</a:t>
            </a:r>
          </a:p>
        </p:txBody>
      </p:sp>
      <p:pic>
        <p:nvPicPr>
          <p:cNvPr id="8" name="!!disk">
            <a:extLst>
              <a:ext uri="{FF2B5EF4-FFF2-40B4-BE49-F238E27FC236}">
                <a16:creationId xmlns:a16="http://schemas.microsoft.com/office/drawing/2014/main" id="{0BC125F5-AB85-4496-8276-CDC5BE115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4634" y="3780061"/>
            <a:ext cx="1291132" cy="1291130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F3F2C07-B65D-4453-9B22-EEE457BAC910}"/>
              </a:ext>
            </a:extLst>
          </p:cNvPr>
          <p:cNvSpPr txBox="1">
            <a:spLocks/>
          </p:cNvSpPr>
          <p:nvPr/>
        </p:nvSpPr>
        <p:spPr>
          <a:xfrm>
            <a:off x="5530144" y="1146519"/>
            <a:ext cx="3580109" cy="2633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761970" rtl="0" eaLnBrk="1" latinLnBrk="0" hangingPunct="1">
              <a:lnSpc>
                <a:spcPct val="90000"/>
              </a:lnSpc>
              <a:spcBef>
                <a:spcPts val="417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1TiB	$50 – 80</a:t>
            </a:r>
          </a:p>
          <a:p>
            <a:endParaRPr lang="en-US" dirty="0"/>
          </a:p>
          <a:p>
            <a:r>
              <a:rPr lang="en-US" dirty="0"/>
              <a:t>8TiB	$200 - $300</a:t>
            </a:r>
          </a:p>
          <a:p>
            <a:endParaRPr lang="en-US" dirty="0"/>
          </a:p>
          <a:p>
            <a:r>
              <a:rPr lang="en-US" dirty="0"/>
              <a:t>16TiB	$400 - 500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3438E1-7A4B-4F72-A8A5-69868618FC91}"/>
              </a:ext>
            </a:extLst>
          </p:cNvPr>
          <p:cNvSpPr txBox="1"/>
          <p:nvPr/>
        </p:nvSpPr>
        <p:spPr>
          <a:xfrm>
            <a:off x="2063739" y="5173592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nanoseconds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7B7F2E-4407-47A4-B28C-3A0940DED98E}"/>
              </a:ext>
            </a:extLst>
          </p:cNvPr>
          <p:cNvSpPr txBox="1"/>
          <p:nvPr/>
        </p:nvSpPr>
        <p:spPr>
          <a:xfrm>
            <a:off x="6584314" y="517359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milliseconds</a:t>
            </a:r>
          </a:p>
        </p:txBody>
      </p:sp>
      <p:pic>
        <p:nvPicPr>
          <p:cNvPr id="17" name="!!dram">
            <a:extLst>
              <a:ext uri="{FF2B5EF4-FFF2-40B4-BE49-F238E27FC236}">
                <a16:creationId xmlns:a16="http://schemas.microsoft.com/office/drawing/2014/main" id="{E62880B8-1D6C-471A-AE7C-FD73F56368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2939" y="4224726"/>
            <a:ext cx="2435223" cy="48317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84DF97C-9942-4A15-A6A4-8DBEC1587410}"/>
              </a:ext>
            </a:extLst>
          </p:cNvPr>
          <p:cNvGrpSpPr/>
          <p:nvPr/>
        </p:nvGrpSpPr>
        <p:grpSpPr>
          <a:xfrm>
            <a:off x="1509522" y="4112370"/>
            <a:ext cx="2435223" cy="492548"/>
            <a:chOff x="1497050" y="4207060"/>
            <a:chExt cx="2435223" cy="49254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8B74BF4-7421-42BD-A8A5-40358696B764}"/>
                </a:ext>
              </a:extLst>
            </p:cNvPr>
            <p:cNvSpPr/>
            <p:nvPr/>
          </p:nvSpPr>
          <p:spPr>
            <a:xfrm rot="20214098">
              <a:off x="1583442" y="4235274"/>
              <a:ext cx="2247903" cy="46433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0FDD04DB-90F3-42F2-8FBF-B12D9A42C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0222879">
              <a:off x="1497050" y="4207060"/>
              <a:ext cx="2435223" cy="4831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6725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D9CF2D-B67C-4819-8B8C-907615E68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memory hierarchy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5EA6D5B-4C34-4D8D-8557-215AC0335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255" y="423360"/>
            <a:ext cx="6345091" cy="549603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0D0001-636B-4214-8264-3BAA9C1874E5}"/>
              </a:ext>
            </a:extLst>
          </p:cNvPr>
          <p:cNvCxnSpPr>
            <a:cxnSpLocks/>
          </p:cNvCxnSpPr>
          <p:nvPr/>
        </p:nvCxnSpPr>
        <p:spPr>
          <a:xfrm>
            <a:off x="3826567" y="1560443"/>
            <a:ext cx="5478942" cy="0"/>
          </a:xfrm>
          <a:prstGeom prst="line">
            <a:avLst/>
          </a:prstGeom>
          <a:ln w="28575" cmpd="dbl">
            <a:solidFill>
              <a:srgbClr val="D8BE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E18FB2-42F0-4F68-A60E-02B19C2B6ED6}"/>
              </a:ext>
            </a:extLst>
          </p:cNvPr>
          <p:cNvCxnSpPr>
            <a:cxnSpLocks/>
          </p:cNvCxnSpPr>
          <p:nvPr/>
        </p:nvCxnSpPr>
        <p:spPr>
          <a:xfrm>
            <a:off x="4283767" y="2206486"/>
            <a:ext cx="5021742" cy="0"/>
          </a:xfrm>
          <a:prstGeom prst="line">
            <a:avLst/>
          </a:prstGeom>
          <a:ln w="28575" cmpd="dbl">
            <a:solidFill>
              <a:srgbClr val="D8BE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2C488E-7BD2-4614-A64B-326DBD00F486}"/>
              </a:ext>
            </a:extLst>
          </p:cNvPr>
          <p:cNvCxnSpPr>
            <a:cxnSpLocks/>
          </p:cNvCxnSpPr>
          <p:nvPr/>
        </p:nvCxnSpPr>
        <p:spPr>
          <a:xfrm>
            <a:off x="4701210" y="2837622"/>
            <a:ext cx="4604299" cy="0"/>
          </a:xfrm>
          <a:prstGeom prst="line">
            <a:avLst/>
          </a:prstGeom>
          <a:ln w="28575" cmpd="dbl">
            <a:solidFill>
              <a:srgbClr val="D8BE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B1151A-29D0-49C5-A719-61241C0ED839}"/>
              </a:ext>
            </a:extLst>
          </p:cNvPr>
          <p:cNvCxnSpPr>
            <a:cxnSpLocks/>
          </p:cNvCxnSpPr>
          <p:nvPr/>
        </p:nvCxnSpPr>
        <p:spPr>
          <a:xfrm>
            <a:off x="5158410" y="3483666"/>
            <a:ext cx="4147099" cy="0"/>
          </a:xfrm>
          <a:prstGeom prst="line">
            <a:avLst/>
          </a:prstGeom>
          <a:ln w="28575" cmpd="dbl">
            <a:solidFill>
              <a:srgbClr val="D8BE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3B0C0E-3618-468A-B334-BDD4BB65F78C}"/>
              </a:ext>
            </a:extLst>
          </p:cNvPr>
          <p:cNvCxnSpPr>
            <a:cxnSpLocks/>
          </p:cNvCxnSpPr>
          <p:nvPr/>
        </p:nvCxnSpPr>
        <p:spPr>
          <a:xfrm>
            <a:off x="5595732" y="4119770"/>
            <a:ext cx="3709777" cy="0"/>
          </a:xfrm>
          <a:prstGeom prst="line">
            <a:avLst/>
          </a:prstGeom>
          <a:ln w="28575" cmpd="dbl">
            <a:solidFill>
              <a:srgbClr val="D8BE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C3DC2C-6FC8-406D-9991-30B78CADD18B}"/>
              </a:ext>
            </a:extLst>
          </p:cNvPr>
          <p:cNvCxnSpPr>
            <a:cxnSpLocks/>
          </p:cNvCxnSpPr>
          <p:nvPr/>
        </p:nvCxnSpPr>
        <p:spPr>
          <a:xfrm>
            <a:off x="6052932" y="4765813"/>
            <a:ext cx="3252577" cy="0"/>
          </a:xfrm>
          <a:prstGeom prst="line">
            <a:avLst/>
          </a:prstGeom>
          <a:ln w="28575" cmpd="dbl">
            <a:solidFill>
              <a:srgbClr val="D8BE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B481A51-7E0E-409F-8E12-5C470DD76C3E}"/>
              </a:ext>
            </a:extLst>
          </p:cNvPr>
          <p:cNvCxnSpPr>
            <a:cxnSpLocks/>
          </p:cNvCxnSpPr>
          <p:nvPr/>
        </p:nvCxnSpPr>
        <p:spPr>
          <a:xfrm>
            <a:off x="6484346" y="5401918"/>
            <a:ext cx="2821163" cy="0"/>
          </a:xfrm>
          <a:prstGeom prst="line">
            <a:avLst/>
          </a:prstGeom>
          <a:ln w="28575" cmpd="dbl">
            <a:solidFill>
              <a:srgbClr val="D8BE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153F477-9A16-4275-9A54-7D8A14A0A01B}"/>
              </a:ext>
            </a:extLst>
          </p:cNvPr>
          <p:cNvCxnSpPr/>
          <p:nvPr/>
        </p:nvCxnSpPr>
        <p:spPr>
          <a:xfrm flipV="1">
            <a:off x="307025" y="1053548"/>
            <a:ext cx="0" cy="168965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9280B9C-3BA5-4DA4-B389-A51230C2335A}"/>
              </a:ext>
            </a:extLst>
          </p:cNvPr>
          <p:cNvCxnSpPr>
            <a:cxnSpLocks/>
          </p:cNvCxnSpPr>
          <p:nvPr/>
        </p:nvCxnSpPr>
        <p:spPr>
          <a:xfrm>
            <a:off x="310443" y="2950266"/>
            <a:ext cx="0" cy="168965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67775D6-9958-46A1-91A8-80A655DF19AB}"/>
              </a:ext>
            </a:extLst>
          </p:cNvPr>
          <p:cNvSpPr txBox="1"/>
          <p:nvPr/>
        </p:nvSpPr>
        <p:spPr>
          <a:xfrm>
            <a:off x="354850" y="1775566"/>
            <a:ext cx="1208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Faster,</a:t>
            </a:r>
          </a:p>
          <a:p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Denser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Expensive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706D72-F389-4E3E-A49A-D713798CB288}"/>
              </a:ext>
            </a:extLst>
          </p:cNvPr>
          <p:cNvSpPr txBox="1"/>
          <p:nvPr/>
        </p:nvSpPr>
        <p:spPr>
          <a:xfrm>
            <a:off x="352425" y="2980143"/>
            <a:ext cx="10903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Cheaper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</a:t>
            </a:r>
          </a:p>
          <a:p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Slower,</a:t>
            </a:r>
          </a:p>
          <a:p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Larger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DE3A2B-1109-492C-8612-EE9991D5A022}"/>
              </a:ext>
            </a:extLst>
          </p:cNvPr>
          <p:cNvSpPr txBox="1"/>
          <p:nvPr/>
        </p:nvSpPr>
        <p:spPr>
          <a:xfrm>
            <a:off x="7443191" y="1149403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Registers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494EF8-0988-4D91-A2EB-65045E6D3A3D}"/>
              </a:ext>
            </a:extLst>
          </p:cNvPr>
          <p:cNvSpPr txBox="1"/>
          <p:nvPr/>
        </p:nvSpPr>
        <p:spPr>
          <a:xfrm>
            <a:off x="7430367" y="1795445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L1 Cache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7A40556-6028-42DE-83CC-B79F1299E6B1}"/>
              </a:ext>
            </a:extLst>
          </p:cNvPr>
          <p:cNvSpPr txBox="1"/>
          <p:nvPr/>
        </p:nvSpPr>
        <p:spPr>
          <a:xfrm>
            <a:off x="7430366" y="2435247"/>
            <a:ext cx="112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L2 Cache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877EE6C-FCDC-4A9B-87DC-4811B89FC709}"/>
              </a:ext>
            </a:extLst>
          </p:cNvPr>
          <p:cNvSpPr txBox="1"/>
          <p:nvPr/>
        </p:nvSpPr>
        <p:spPr>
          <a:xfrm>
            <a:off x="6067814" y="3066382"/>
            <a:ext cx="2489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(DRAM) Main Memory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0283E71-F4B2-4C3F-85AA-AE919527DD14}"/>
              </a:ext>
            </a:extLst>
          </p:cNvPr>
          <p:cNvSpPr txBox="1"/>
          <p:nvPr/>
        </p:nvSpPr>
        <p:spPr>
          <a:xfrm>
            <a:off x="7334187" y="371242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Local Disk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ADC76A7-D1F0-4A06-A860-BDE2569AE341}"/>
              </a:ext>
            </a:extLst>
          </p:cNvPr>
          <p:cNvSpPr txBox="1"/>
          <p:nvPr/>
        </p:nvSpPr>
        <p:spPr>
          <a:xfrm>
            <a:off x="6385208" y="4348527"/>
            <a:ext cx="2172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Distributed Storage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E3EF777-318B-4884-BACC-C8B0C1A9841B}"/>
              </a:ext>
            </a:extLst>
          </p:cNvPr>
          <p:cNvSpPr txBox="1"/>
          <p:nvPr/>
        </p:nvSpPr>
        <p:spPr>
          <a:xfrm>
            <a:off x="6580776" y="4994569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Don’t forget it!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Tape</a:t>
            </a: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C473B0FC-8D57-4832-9145-E517FE0D0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04135" y="4270634"/>
            <a:ext cx="392674" cy="392674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E1115210-5338-468C-90E4-687EE6E61F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16039" y="4781249"/>
            <a:ext cx="759653" cy="759653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C54B8087-7B9C-4D64-979F-03887C7653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25554" y="4227162"/>
            <a:ext cx="559825" cy="559825"/>
          </a:xfrm>
          <a:prstGeom prst="rect">
            <a:avLst/>
          </a:prstGeom>
        </p:spPr>
      </p:pic>
      <p:pic>
        <p:nvPicPr>
          <p:cNvPr id="46" name="!!dram">
            <a:extLst>
              <a:ext uri="{FF2B5EF4-FFF2-40B4-BE49-F238E27FC236}">
                <a16:creationId xmlns:a16="http://schemas.microsoft.com/office/drawing/2014/main" id="{D958FB07-7922-46A4-890E-316940B563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12090" y="3172247"/>
            <a:ext cx="553411" cy="165323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D5FA8A51-BF7D-475C-9A5E-05E78DA390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440063" y="1637965"/>
            <a:ext cx="520818" cy="520818"/>
          </a:xfrm>
          <a:prstGeom prst="rect">
            <a:avLst/>
          </a:prstGeom>
          <a:effectLst/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DBDE4920-B57E-4575-BDA0-0D510FE180E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74565" y="3205782"/>
            <a:ext cx="506073" cy="506073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808E794-59F8-41CC-B48D-DF15CD4BE4D6}"/>
              </a:ext>
            </a:extLst>
          </p:cNvPr>
          <p:cNvCxnSpPr>
            <a:cxnSpLocks/>
          </p:cNvCxnSpPr>
          <p:nvPr/>
        </p:nvCxnSpPr>
        <p:spPr>
          <a:xfrm>
            <a:off x="3458817" y="944217"/>
            <a:ext cx="5846692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2DA2C4F-A98D-40AC-8B78-27908D1D36C1}"/>
              </a:ext>
            </a:extLst>
          </p:cNvPr>
          <p:cNvCxnSpPr>
            <a:cxnSpLocks/>
          </p:cNvCxnSpPr>
          <p:nvPr/>
        </p:nvCxnSpPr>
        <p:spPr>
          <a:xfrm>
            <a:off x="9440063" y="944217"/>
            <a:ext cx="520818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B105EB6-89FE-414A-A909-504A398CE36D}"/>
              </a:ext>
            </a:extLst>
          </p:cNvPr>
          <p:cNvCxnSpPr>
            <a:cxnSpLocks/>
          </p:cNvCxnSpPr>
          <p:nvPr/>
        </p:nvCxnSpPr>
        <p:spPr>
          <a:xfrm>
            <a:off x="9440063" y="2837622"/>
            <a:ext cx="520818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FFB228D-537B-4A5E-9751-C0400CF4F333}"/>
              </a:ext>
            </a:extLst>
          </p:cNvPr>
          <p:cNvCxnSpPr>
            <a:cxnSpLocks/>
          </p:cNvCxnSpPr>
          <p:nvPr/>
        </p:nvCxnSpPr>
        <p:spPr>
          <a:xfrm>
            <a:off x="9440063" y="4119770"/>
            <a:ext cx="520818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F0C6E2C-A996-4E25-899B-D9780B291A70}"/>
              </a:ext>
            </a:extLst>
          </p:cNvPr>
          <p:cNvCxnSpPr>
            <a:endCxn id="49" idx="0"/>
          </p:cNvCxnSpPr>
          <p:nvPr/>
        </p:nvCxnSpPr>
        <p:spPr>
          <a:xfrm>
            <a:off x="9700472" y="1053548"/>
            <a:ext cx="0" cy="584417"/>
          </a:xfrm>
          <a:prstGeom prst="line">
            <a:avLst/>
          </a:prstGeom>
          <a:ln w="28575" cmpd="dbl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B132F8E-6A0B-4CC8-8FAB-3E13DB39EBB9}"/>
              </a:ext>
            </a:extLst>
          </p:cNvPr>
          <p:cNvCxnSpPr>
            <a:cxnSpLocks/>
          </p:cNvCxnSpPr>
          <p:nvPr/>
        </p:nvCxnSpPr>
        <p:spPr>
          <a:xfrm>
            <a:off x="9700472" y="2168722"/>
            <a:ext cx="0" cy="584417"/>
          </a:xfrm>
          <a:prstGeom prst="line">
            <a:avLst/>
          </a:prstGeom>
          <a:ln w="28575" cmpd="dbl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23CB8DA-B312-4E62-9DFF-F7D62FA3BD78}"/>
              </a:ext>
            </a:extLst>
          </p:cNvPr>
          <p:cNvCxnSpPr>
            <a:cxnSpLocks/>
          </p:cNvCxnSpPr>
          <p:nvPr/>
        </p:nvCxnSpPr>
        <p:spPr>
          <a:xfrm>
            <a:off x="9700472" y="2931205"/>
            <a:ext cx="0" cy="220295"/>
          </a:xfrm>
          <a:prstGeom prst="line">
            <a:avLst/>
          </a:prstGeom>
          <a:ln w="28575" cmpd="dbl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D157A29-31B4-4A90-B399-0191D19C609E}"/>
              </a:ext>
            </a:extLst>
          </p:cNvPr>
          <p:cNvCxnSpPr>
            <a:cxnSpLocks/>
          </p:cNvCxnSpPr>
          <p:nvPr/>
        </p:nvCxnSpPr>
        <p:spPr>
          <a:xfrm>
            <a:off x="9700472" y="3814970"/>
            <a:ext cx="0" cy="216762"/>
          </a:xfrm>
          <a:prstGeom prst="line">
            <a:avLst/>
          </a:prstGeom>
          <a:ln w="28575" cmpd="dbl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75FFE61-0867-4104-8B5B-CBC9078ED8A5}"/>
              </a:ext>
            </a:extLst>
          </p:cNvPr>
          <p:cNvCxnSpPr>
            <a:cxnSpLocks/>
          </p:cNvCxnSpPr>
          <p:nvPr/>
        </p:nvCxnSpPr>
        <p:spPr>
          <a:xfrm>
            <a:off x="9700472" y="4697981"/>
            <a:ext cx="0" cy="461376"/>
          </a:xfrm>
          <a:prstGeom prst="line">
            <a:avLst/>
          </a:prstGeom>
          <a:ln w="28575" cmpd="dbl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Graphic 80">
            <a:extLst>
              <a:ext uri="{FF2B5EF4-FFF2-40B4-BE49-F238E27FC236}">
                <a16:creationId xmlns:a16="http://schemas.microsoft.com/office/drawing/2014/main" id="{00557422-F8CA-41AB-9E10-5EC9892562D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664632" y="2417134"/>
            <a:ext cx="402832" cy="402832"/>
          </a:xfrm>
          <a:prstGeom prst="rect">
            <a:avLst/>
          </a:prstGeom>
        </p:spPr>
      </p:pic>
      <p:pic>
        <p:nvPicPr>
          <p:cNvPr id="96" name="Graphic 95">
            <a:extLst>
              <a:ext uri="{FF2B5EF4-FFF2-40B4-BE49-F238E27FC236}">
                <a16:creationId xmlns:a16="http://schemas.microsoft.com/office/drawing/2014/main" id="{A37AA140-BBF7-4734-BA01-0F5E574AE4D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8654169" y="1254026"/>
            <a:ext cx="498835" cy="217564"/>
          </a:xfrm>
          <a:prstGeom prst="rect">
            <a:avLst/>
          </a:prstGeom>
        </p:spPr>
      </p:pic>
      <p:pic>
        <p:nvPicPr>
          <p:cNvPr id="97" name="Graphic 96">
            <a:extLst>
              <a:ext uri="{FF2B5EF4-FFF2-40B4-BE49-F238E27FC236}">
                <a16:creationId xmlns:a16="http://schemas.microsoft.com/office/drawing/2014/main" id="{837F5F32-A2F1-433F-ADBB-8ED65B7430D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742677" y="1884920"/>
            <a:ext cx="246742" cy="246742"/>
          </a:xfrm>
          <a:prstGeom prst="rect">
            <a:avLst/>
          </a:prstGeom>
        </p:spPr>
      </p:pic>
      <p:sp>
        <p:nvSpPr>
          <p:cNvPr id="98" name="Footer Placeholder 2">
            <a:extLst>
              <a:ext uri="{FF2B5EF4-FFF2-40B4-BE49-F238E27FC236}">
                <a16:creationId xmlns:a16="http://schemas.microsoft.com/office/drawing/2014/main" id="{E7532B3D-12AD-45B2-BF39-8723B3162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" y="5526447"/>
            <a:ext cx="2188478" cy="183243"/>
          </a:xfrm>
        </p:spPr>
        <p:txBody>
          <a:bodyPr/>
          <a:lstStyle/>
          <a:p>
            <a:r>
              <a:rPr lang="en-US" dirty="0"/>
              <a:t>Spring 2019/2020</a:t>
            </a:r>
          </a:p>
        </p:txBody>
      </p:sp>
      <p:pic>
        <p:nvPicPr>
          <p:cNvPr id="99" name="!!disk">
            <a:extLst>
              <a:ext uri="{FF2B5EF4-FFF2-40B4-BE49-F238E27FC236}">
                <a16:creationId xmlns:a16="http://schemas.microsoft.com/office/drawing/2014/main" id="{0AA6276F-F822-4A10-BA7B-87359485CED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692177" y="3635804"/>
            <a:ext cx="402026" cy="40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5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D9CF2D-B67C-4819-8B8C-907615E68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hierarchy of speed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5EA6D5B-4C34-4D8D-8557-215AC0335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255" y="423360"/>
            <a:ext cx="6345091" cy="549603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0D0001-636B-4214-8264-3BAA9C1874E5}"/>
              </a:ext>
            </a:extLst>
          </p:cNvPr>
          <p:cNvCxnSpPr>
            <a:cxnSpLocks/>
          </p:cNvCxnSpPr>
          <p:nvPr/>
        </p:nvCxnSpPr>
        <p:spPr>
          <a:xfrm>
            <a:off x="3826567" y="1560443"/>
            <a:ext cx="5478942" cy="0"/>
          </a:xfrm>
          <a:prstGeom prst="line">
            <a:avLst/>
          </a:prstGeom>
          <a:ln w="28575" cmpd="dbl">
            <a:solidFill>
              <a:srgbClr val="D8BE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E18FB2-42F0-4F68-A60E-02B19C2B6ED6}"/>
              </a:ext>
            </a:extLst>
          </p:cNvPr>
          <p:cNvCxnSpPr>
            <a:cxnSpLocks/>
          </p:cNvCxnSpPr>
          <p:nvPr/>
        </p:nvCxnSpPr>
        <p:spPr>
          <a:xfrm>
            <a:off x="4283767" y="2206486"/>
            <a:ext cx="5021742" cy="0"/>
          </a:xfrm>
          <a:prstGeom prst="line">
            <a:avLst/>
          </a:prstGeom>
          <a:ln w="28575" cmpd="dbl">
            <a:solidFill>
              <a:srgbClr val="D8BE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2C488E-7BD2-4614-A64B-326DBD00F486}"/>
              </a:ext>
            </a:extLst>
          </p:cNvPr>
          <p:cNvCxnSpPr>
            <a:cxnSpLocks/>
          </p:cNvCxnSpPr>
          <p:nvPr/>
        </p:nvCxnSpPr>
        <p:spPr>
          <a:xfrm>
            <a:off x="4701210" y="2837622"/>
            <a:ext cx="4604299" cy="0"/>
          </a:xfrm>
          <a:prstGeom prst="line">
            <a:avLst/>
          </a:prstGeom>
          <a:ln w="28575" cmpd="dbl">
            <a:solidFill>
              <a:srgbClr val="D8BE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B1151A-29D0-49C5-A719-61241C0ED839}"/>
              </a:ext>
            </a:extLst>
          </p:cNvPr>
          <p:cNvCxnSpPr>
            <a:cxnSpLocks/>
          </p:cNvCxnSpPr>
          <p:nvPr/>
        </p:nvCxnSpPr>
        <p:spPr>
          <a:xfrm>
            <a:off x="5158410" y="3483666"/>
            <a:ext cx="4147099" cy="0"/>
          </a:xfrm>
          <a:prstGeom prst="line">
            <a:avLst/>
          </a:prstGeom>
          <a:ln w="28575" cmpd="dbl">
            <a:solidFill>
              <a:srgbClr val="D8BE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3B0C0E-3618-468A-B334-BDD4BB65F78C}"/>
              </a:ext>
            </a:extLst>
          </p:cNvPr>
          <p:cNvCxnSpPr>
            <a:cxnSpLocks/>
          </p:cNvCxnSpPr>
          <p:nvPr/>
        </p:nvCxnSpPr>
        <p:spPr>
          <a:xfrm>
            <a:off x="5595732" y="4119770"/>
            <a:ext cx="3709777" cy="0"/>
          </a:xfrm>
          <a:prstGeom prst="line">
            <a:avLst/>
          </a:prstGeom>
          <a:ln w="28575" cmpd="dbl">
            <a:solidFill>
              <a:srgbClr val="D8BE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C3DC2C-6FC8-406D-9991-30B78CADD18B}"/>
              </a:ext>
            </a:extLst>
          </p:cNvPr>
          <p:cNvCxnSpPr>
            <a:cxnSpLocks/>
          </p:cNvCxnSpPr>
          <p:nvPr/>
        </p:nvCxnSpPr>
        <p:spPr>
          <a:xfrm>
            <a:off x="6052932" y="4765813"/>
            <a:ext cx="3252577" cy="0"/>
          </a:xfrm>
          <a:prstGeom prst="line">
            <a:avLst/>
          </a:prstGeom>
          <a:ln w="28575" cmpd="dbl">
            <a:solidFill>
              <a:srgbClr val="D8BE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B481A51-7E0E-409F-8E12-5C470DD76C3E}"/>
              </a:ext>
            </a:extLst>
          </p:cNvPr>
          <p:cNvCxnSpPr>
            <a:cxnSpLocks/>
          </p:cNvCxnSpPr>
          <p:nvPr/>
        </p:nvCxnSpPr>
        <p:spPr>
          <a:xfrm>
            <a:off x="6484346" y="5401918"/>
            <a:ext cx="2821163" cy="0"/>
          </a:xfrm>
          <a:prstGeom prst="line">
            <a:avLst/>
          </a:prstGeom>
          <a:ln w="28575" cmpd="dbl">
            <a:solidFill>
              <a:srgbClr val="D8BE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153F477-9A16-4275-9A54-7D8A14A0A01B}"/>
              </a:ext>
            </a:extLst>
          </p:cNvPr>
          <p:cNvCxnSpPr/>
          <p:nvPr/>
        </p:nvCxnSpPr>
        <p:spPr>
          <a:xfrm flipV="1">
            <a:off x="307025" y="1053548"/>
            <a:ext cx="0" cy="168965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9280B9C-3BA5-4DA4-B389-A51230C2335A}"/>
              </a:ext>
            </a:extLst>
          </p:cNvPr>
          <p:cNvCxnSpPr>
            <a:cxnSpLocks/>
          </p:cNvCxnSpPr>
          <p:nvPr/>
        </p:nvCxnSpPr>
        <p:spPr>
          <a:xfrm>
            <a:off x="310443" y="2950266"/>
            <a:ext cx="0" cy="168965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67775D6-9958-46A1-91A8-80A655DF19AB}"/>
              </a:ext>
            </a:extLst>
          </p:cNvPr>
          <p:cNvSpPr txBox="1"/>
          <p:nvPr/>
        </p:nvSpPr>
        <p:spPr>
          <a:xfrm>
            <a:off x="354850" y="1775566"/>
            <a:ext cx="1208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Faster,</a:t>
            </a:r>
          </a:p>
          <a:p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Denser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Expensive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706D72-F389-4E3E-A49A-D713798CB288}"/>
              </a:ext>
            </a:extLst>
          </p:cNvPr>
          <p:cNvSpPr txBox="1"/>
          <p:nvPr/>
        </p:nvSpPr>
        <p:spPr>
          <a:xfrm>
            <a:off x="352425" y="2980143"/>
            <a:ext cx="10903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Cheaper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</a:t>
            </a:r>
          </a:p>
          <a:p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Slower,</a:t>
            </a:r>
          </a:p>
          <a:p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Larger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DE3A2B-1109-492C-8612-EE9991D5A022}"/>
              </a:ext>
            </a:extLst>
          </p:cNvPr>
          <p:cNvSpPr txBox="1"/>
          <p:nvPr/>
        </p:nvSpPr>
        <p:spPr>
          <a:xfrm>
            <a:off x="7443191" y="1149403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Registers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494EF8-0988-4D91-A2EB-65045E6D3A3D}"/>
              </a:ext>
            </a:extLst>
          </p:cNvPr>
          <p:cNvSpPr txBox="1"/>
          <p:nvPr/>
        </p:nvSpPr>
        <p:spPr>
          <a:xfrm>
            <a:off x="7430367" y="1795445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L1 Cache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7A40556-6028-42DE-83CC-B79F1299E6B1}"/>
              </a:ext>
            </a:extLst>
          </p:cNvPr>
          <p:cNvSpPr txBox="1"/>
          <p:nvPr/>
        </p:nvSpPr>
        <p:spPr>
          <a:xfrm>
            <a:off x="7430366" y="2435247"/>
            <a:ext cx="112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L2 Cache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877EE6C-FCDC-4A9B-87DC-4811B89FC709}"/>
              </a:ext>
            </a:extLst>
          </p:cNvPr>
          <p:cNvSpPr txBox="1"/>
          <p:nvPr/>
        </p:nvSpPr>
        <p:spPr>
          <a:xfrm>
            <a:off x="6067814" y="3066382"/>
            <a:ext cx="2489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(DRAM) Main Memory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0283E71-F4B2-4C3F-85AA-AE919527DD14}"/>
              </a:ext>
            </a:extLst>
          </p:cNvPr>
          <p:cNvSpPr txBox="1"/>
          <p:nvPr/>
        </p:nvSpPr>
        <p:spPr>
          <a:xfrm>
            <a:off x="7334187" y="371242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Local Disk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ADC76A7-D1F0-4A06-A860-BDE2569AE341}"/>
              </a:ext>
            </a:extLst>
          </p:cNvPr>
          <p:cNvSpPr txBox="1"/>
          <p:nvPr/>
        </p:nvSpPr>
        <p:spPr>
          <a:xfrm>
            <a:off x="6385208" y="4348527"/>
            <a:ext cx="2172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Distributed Storage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E3EF777-318B-4884-BACC-C8B0C1A9841B}"/>
              </a:ext>
            </a:extLst>
          </p:cNvPr>
          <p:cNvSpPr txBox="1"/>
          <p:nvPr/>
        </p:nvSpPr>
        <p:spPr>
          <a:xfrm>
            <a:off x="6580776" y="4994569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Don’t forget it!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Tape</a:t>
            </a: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C473B0FC-8D57-4832-9145-E517FE0D0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04135" y="4270634"/>
            <a:ext cx="392674" cy="392674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E1115210-5338-468C-90E4-687EE6E61F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16039" y="4781249"/>
            <a:ext cx="759653" cy="759653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C54B8087-7B9C-4D64-979F-03887C7653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25554" y="4227162"/>
            <a:ext cx="559825" cy="559825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D958FB07-7922-46A4-890E-316940B563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12090" y="3172247"/>
            <a:ext cx="553411" cy="165323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D5FA8A51-BF7D-475C-9A5E-05E78DA390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440063" y="1637965"/>
            <a:ext cx="520818" cy="520818"/>
          </a:xfrm>
          <a:prstGeom prst="rect">
            <a:avLst/>
          </a:prstGeom>
          <a:effectLst/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DBDE4920-B57E-4575-BDA0-0D510FE180E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74565" y="3205782"/>
            <a:ext cx="506073" cy="506073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808E794-59F8-41CC-B48D-DF15CD4BE4D6}"/>
              </a:ext>
            </a:extLst>
          </p:cNvPr>
          <p:cNvCxnSpPr>
            <a:cxnSpLocks/>
          </p:cNvCxnSpPr>
          <p:nvPr/>
        </p:nvCxnSpPr>
        <p:spPr>
          <a:xfrm>
            <a:off x="3458817" y="944217"/>
            <a:ext cx="5846692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2DA2C4F-A98D-40AC-8B78-27908D1D36C1}"/>
              </a:ext>
            </a:extLst>
          </p:cNvPr>
          <p:cNvCxnSpPr>
            <a:cxnSpLocks/>
          </p:cNvCxnSpPr>
          <p:nvPr/>
        </p:nvCxnSpPr>
        <p:spPr>
          <a:xfrm>
            <a:off x="9440063" y="944217"/>
            <a:ext cx="520818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B105EB6-89FE-414A-A909-504A398CE36D}"/>
              </a:ext>
            </a:extLst>
          </p:cNvPr>
          <p:cNvCxnSpPr>
            <a:cxnSpLocks/>
          </p:cNvCxnSpPr>
          <p:nvPr/>
        </p:nvCxnSpPr>
        <p:spPr>
          <a:xfrm>
            <a:off x="9440063" y="2837622"/>
            <a:ext cx="520818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FFB228D-537B-4A5E-9751-C0400CF4F333}"/>
              </a:ext>
            </a:extLst>
          </p:cNvPr>
          <p:cNvCxnSpPr>
            <a:cxnSpLocks/>
          </p:cNvCxnSpPr>
          <p:nvPr/>
        </p:nvCxnSpPr>
        <p:spPr>
          <a:xfrm>
            <a:off x="9440063" y="4119770"/>
            <a:ext cx="520818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F0C6E2C-A996-4E25-899B-D9780B291A70}"/>
              </a:ext>
            </a:extLst>
          </p:cNvPr>
          <p:cNvCxnSpPr>
            <a:endCxn id="49" idx="0"/>
          </p:cNvCxnSpPr>
          <p:nvPr/>
        </p:nvCxnSpPr>
        <p:spPr>
          <a:xfrm>
            <a:off x="9700472" y="1053548"/>
            <a:ext cx="0" cy="584417"/>
          </a:xfrm>
          <a:prstGeom prst="line">
            <a:avLst/>
          </a:prstGeom>
          <a:ln w="28575" cmpd="dbl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B132F8E-6A0B-4CC8-8FAB-3E13DB39EBB9}"/>
              </a:ext>
            </a:extLst>
          </p:cNvPr>
          <p:cNvCxnSpPr>
            <a:cxnSpLocks/>
          </p:cNvCxnSpPr>
          <p:nvPr/>
        </p:nvCxnSpPr>
        <p:spPr>
          <a:xfrm>
            <a:off x="9700472" y="2168722"/>
            <a:ext cx="0" cy="584417"/>
          </a:xfrm>
          <a:prstGeom prst="line">
            <a:avLst/>
          </a:prstGeom>
          <a:ln w="28575" cmpd="dbl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23CB8DA-B312-4E62-9DFF-F7D62FA3BD78}"/>
              </a:ext>
            </a:extLst>
          </p:cNvPr>
          <p:cNvCxnSpPr>
            <a:cxnSpLocks/>
          </p:cNvCxnSpPr>
          <p:nvPr/>
        </p:nvCxnSpPr>
        <p:spPr>
          <a:xfrm>
            <a:off x="9700472" y="2931205"/>
            <a:ext cx="0" cy="220295"/>
          </a:xfrm>
          <a:prstGeom prst="line">
            <a:avLst/>
          </a:prstGeom>
          <a:ln w="28575" cmpd="dbl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D157A29-31B4-4A90-B399-0191D19C609E}"/>
              </a:ext>
            </a:extLst>
          </p:cNvPr>
          <p:cNvCxnSpPr>
            <a:cxnSpLocks/>
          </p:cNvCxnSpPr>
          <p:nvPr/>
        </p:nvCxnSpPr>
        <p:spPr>
          <a:xfrm>
            <a:off x="9700472" y="3814970"/>
            <a:ext cx="0" cy="216762"/>
          </a:xfrm>
          <a:prstGeom prst="line">
            <a:avLst/>
          </a:prstGeom>
          <a:ln w="28575" cmpd="dbl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75FFE61-0867-4104-8B5B-CBC9078ED8A5}"/>
              </a:ext>
            </a:extLst>
          </p:cNvPr>
          <p:cNvCxnSpPr>
            <a:cxnSpLocks/>
          </p:cNvCxnSpPr>
          <p:nvPr/>
        </p:nvCxnSpPr>
        <p:spPr>
          <a:xfrm>
            <a:off x="9700472" y="4697981"/>
            <a:ext cx="0" cy="461376"/>
          </a:xfrm>
          <a:prstGeom prst="line">
            <a:avLst/>
          </a:prstGeom>
          <a:ln w="28575" cmpd="dbl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Graphic 80">
            <a:extLst>
              <a:ext uri="{FF2B5EF4-FFF2-40B4-BE49-F238E27FC236}">
                <a16:creationId xmlns:a16="http://schemas.microsoft.com/office/drawing/2014/main" id="{00557422-F8CA-41AB-9E10-5EC9892562D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664632" y="2417134"/>
            <a:ext cx="402832" cy="402832"/>
          </a:xfrm>
          <a:prstGeom prst="rect">
            <a:avLst/>
          </a:prstGeom>
        </p:spPr>
      </p:pic>
      <p:pic>
        <p:nvPicPr>
          <p:cNvPr id="96" name="Graphic 95">
            <a:extLst>
              <a:ext uri="{FF2B5EF4-FFF2-40B4-BE49-F238E27FC236}">
                <a16:creationId xmlns:a16="http://schemas.microsoft.com/office/drawing/2014/main" id="{A37AA140-BBF7-4734-BA01-0F5E574AE4D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8654169" y="1254026"/>
            <a:ext cx="498835" cy="217564"/>
          </a:xfrm>
          <a:prstGeom prst="rect">
            <a:avLst/>
          </a:prstGeom>
        </p:spPr>
      </p:pic>
      <p:pic>
        <p:nvPicPr>
          <p:cNvPr id="97" name="Graphic 96">
            <a:extLst>
              <a:ext uri="{FF2B5EF4-FFF2-40B4-BE49-F238E27FC236}">
                <a16:creationId xmlns:a16="http://schemas.microsoft.com/office/drawing/2014/main" id="{837F5F32-A2F1-433F-ADBB-8ED65B7430D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742677" y="1884920"/>
            <a:ext cx="246742" cy="246742"/>
          </a:xfrm>
          <a:prstGeom prst="rect">
            <a:avLst/>
          </a:prstGeom>
        </p:spPr>
      </p:pic>
      <p:sp>
        <p:nvSpPr>
          <p:cNvPr id="98" name="Footer Placeholder 2">
            <a:extLst>
              <a:ext uri="{FF2B5EF4-FFF2-40B4-BE49-F238E27FC236}">
                <a16:creationId xmlns:a16="http://schemas.microsoft.com/office/drawing/2014/main" id="{E7532B3D-12AD-45B2-BF39-8723B3162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" y="5526447"/>
            <a:ext cx="2188478" cy="183243"/>
          </a:xfrm>
        </p:spPr>
        <p:txBody>
          <a:bodyPr/>
          <a:lstStyle/>
          <a:p>
            <a:r>
              <a:rPr lang="en-US" dirty="0"/>
              <a:t>Spring 2019/2020</a:t>
            </a:r>
          </a:p>
        </p:txBody>
      </p:sp>
      <p:pic>
        <p:nvPicPr>
          <p:cNvPr id="99" name="Graphic 98">
            <a:extLst>
              <a:ext uri="{FF2B5EF4-FFF2-40B4-BE49-F238E27FC236}">
                <a16:creationId xmlns:a16="http://schemas.microsoft.com/office/drawing/2014/main" id="{0AA6276F-F822-4A10-BA7B-87359485CED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692177" y="3635804"/>
            <a:ext cx="402026" cy="402026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3B0EE62-2B1D-4FBA-AE61-CBA6434C8DCE}"/>
              </a:ext>
            </a:extLst>
          </p:cNvPr>
          <p:cNvSpPr txBox="1"/>
          <p:nvPr/>
        </p:nvSpPr>
        <p:spPr>
          <a:xfrm>
            <a:off x="4676144" y="2495905"/>
            <a:ext cx="1843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DRAM is simply</a:t>
            </a:r>
            <a:b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</a:b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too slow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3ED269E-CA1D-459C-A5F6-D19B4DFEE675}"/>
              </a:ext>
            </a:extLst>
          </p:cNvPr>
          <p:cNvCxnSpPr>
            <a:cxnSpLocks/>
          </p:cNvCxnSpPr>
          <p:nvPr/>
        </p:nvCxnSpPr>
        <p:spPr>
          <a:xfrm rot="13272984" flipH="1">
            <a:off x="6475344" y="2988169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AC69F300-92E7-4AD3-BDFF-DAC8B19DC840}"/>
              </a:ext>
            </a:extLst>
          </p:cNvPr>
          <p:cNvSpPr txBox="1"/>
          <p:nvPr/>
        </p:nvSpPr>
        <p:spPr>
          <a:xfrm>
            <a:off x="4520961" y="943601"/>
            <a:ext cx="27366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A “cache” is used to hold</a:t>
            </a:r>
            <a:b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</a:b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useful data closer than</a:t>
            </a:r>
            <a:b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</a:b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main memory to</a:t>
            </a:r>
            <a:b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</a:b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improve speed.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BED933D-0954-44EA-B278-7B70039286A8}"/>
              </a:ext>
            </a:extLst>
          </p:cNvPr>
          <p:cNvCxnSpPr>
            <a:cxnSpLocks/>
          </p:cNvCxnSpPr>
          <p:nvPr/>
        </p:nvCxnSpPr>
        <p:spPr>
          <a:xfrm rot="13272984" flipH="1">
            <a:off x="7213034" y="1711437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4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6A404-0F68-49FA-BF6F-4337424C3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Caching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199A6-3FD9-4511-8174-71175CFAA7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Cache: Another thing us teachers could really use more of.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D1541-4261-43D5-B0B6-251B5E1C4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672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7C210-4F7A-47CD-B10B-9A235A4F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Experiment: Scientific </a:t>
            </a:r>
            <a:r>
              <a:rPr lang="en-US" dirty="0" err="1"/>
              <a:t>Maths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AEC8AF-A0F8-4EC7-8DE0-086EC6E00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44FBCF7-AD57-4500-B95D-2539240D8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4206" y="745435"/>
            <a:ext cx="847733" cy="1282147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9A99FA2-A0DE-45B0-AA31-643B8A65A122}"/>
              </a:ext>
            </a:extLst>
          </p:cNvPr>
          <p:cNvSpPr txBox="1">
            <a:spLocks/>
          </p:cNvSpPr>
          <p:nvPr/>
        </p:nvSpPr>
        <p:spPr>
          <a:xfrm>
            <a:off x="93905" y="687824"/>
            <a:ext cx="4986095" cy="3844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dirty="0"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stdlib.h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malloc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#define LIMIT (2048 * 10)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 </a:t>
            </a:r>
            <a:r>
              <a:rPr lang="en-US" sz="1600" dirty="0">
                <a:latin typeface="Inconsolata" panose="020B0609030003000000" pitchFamily="49" charset="0"/>
              </a:rPr>
              <a:t>main(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int 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, j;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int</a:t>
            </a:r>
            <a:r>
              <a:rPr lang="en-US" sz="1600" dirty="0">
                <a:latin typeface="Inconsolata" panose="020B0609030003000000" pitchFamily="49" charset="0"/>
              </a:rPr>
              <a:t>* </a:t>
            </a:r>
            <a:r>
              <a:rPr lang="en-US" sz="1600" dirty="0" err="1">
                <a:latin typeface="Inconsolata" panose="020B0609030003000000" pitchFamily="49" charset="0"/>
              </a:rPr>
              <a:t>src</a:t>
            </a:r>
            <a:r>
              <a:rPr lang="en-US" sz="1600" dirty="0">
                <a:latin typeface="Inconsolata" panose="020B0609030003000000" pitchFamily="49" charset="0"/>
              </a:rPr>
              <a:t>[LIMIT];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int</a:t>
            </a:r>
            <a:r>
              <a:rPr lang="en-US" sz="1600" dirty="0">
                <a:latin typeface="Inconsolata" panose="020B0609030003000000" pitchFamily="49" charset="0"/>
              </a:rPr>
              <a:t>* </a:t>
            </a:r>
            <a:r>
              <a:rPr lang="en-US" sz="1600" dirty="0" err="1">
                <a:latin typeface="Inconsolata" panose="020B0609030003000000" pitchFamily="49" charset="0"/>
              </a:rPr>
              <a:t>dst</a:t>
            </a:r>
            <a:r>
              <a:rPr lang="en-US" sz="1600" dirty="0">
                <a:latin typeface="Inconsolata" panose="020B0609030003000000" pitchFamily="49" charset="0"/>
              </a:rPr>
              <a:t>[LIMIT];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for 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 = 0; 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 &lt; LIMIT; 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++)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src</a:t>
            </a:r>
            <a:r>
              <a:rPr lang="en-US" sz="1600" dirty="0">
                <a:latin typeface="Inconsolata" panose="020B0609030003000000" pitchFamily="49" charset="0"/>
              </a:rPr>
              <a:t>[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] = malloc(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sizeof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latin typeface="Inconsolata" panose="020B0609030003000000" pitchFamily="49" charset="0"/>
              </a:rPr>
              <a:t>) * LIMIT);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dst</a:t>
            </a:r>
            <a:r>
              <a:rPr lang="en-US" sz="1600" dirty="0">
                <a:latin typeface="Inconsolata" panose="020B0609030003000000" pitchFamily="49" charset="0"/>
              </a:rPr>
              <a:t>[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] = malloc(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sizeof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latin typeface="Inconsolata" panose="020B0609030003000000" pitchFamily="49" charset="0"/>
              </a:rPr>
              <a:t>) * LIMIT);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for</a:t>
            </a:r>
            <a:r>
              <a:rPr lang="en-US" sz="1600" dirty="0">
                <a:latin typeface="Inconsolata" panose="020B0609030003000000" pitchFamily="49" charset="0"/>
              </a:rPr>
              <a:t> (j = 0; j &lt; LIMIT; </a:t>
            </a:r>
            <a:r>
              <a:rPr lang="en-US" sz="1600" dirty="0" err="1">
                <a:latin typeface="Inconsolata" panose="020B0609030003000000" pitchFamily="49" charset="0"/>
              </a:rPr>
              <a:t>j++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  for 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 = 0; 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 &lt; LIMIT; i++)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Inconsolata" panose="020B0609030003000000" pitchFamily="49" charset="0"/>
              </a:rPr>
              <a:t>      </a:t>
            </a:r>
            <a:r>
              <a:rPr lang="en-US" sz="1600" b="1" dirty="0" err="1">
                <a:latin typeface="Inconsolata" panose="020B0609030003000000" pitchFamily="49" charset="0"/>
              </a:rPr>
              <a:t>dst</a:t>
            </a:r>
            <a:r>
              <a:rPr lang="en-US" sz="1600" b="1" dirty="0">
                <a:latin typeface="Inconsolata" panose="020B0609030003000000" pitchFamily="49" charset="0"/>
              </a:rPr>
              <a:t>[j][</a:t>
            </a:r>
            <a:r>
              <a:rPr lang="en-US" sz="1600" b="1" dirty="0" err="1">
                <a:latin typeface="Inconsolata" panose="020B0609030003000000" pitchFamily="49" charset="0"/>
              </a:rPr>
              <a:t>i</a:t>
            </a:r>
            <a:r>
              <a:rPr lang="en-US" sz="1600" b="1" dirty="0">
                <a:latin typeface="Inconsolata" panose="020B0609030003000000" pitchFamily="49" charset="0"/>
              </a:rPr>
              <a:t>] = </a:t>
            </a:r>
            <a:r>
              <a:rPr lang="en-US" sz="1600" b="1" dirty="0" err="1">
                <a:latin typeface="Inconsolata" panose="020B0609030003000000" pitchFamily="49" charset="0"/>
              </a:rPr>
              <a:t>src</a:t>
            </a:r>
            <a:r>
              <a:rPr lang="en-US" sz="1600" b="1" dirty="0">
                <a:latin typeface="Inconsolata" panose="020B0609030003000000" pitchFamily="49" charset="0"/>
              </a:rPr>
              <a:t>[j][</a:t>
            </a:r>
            <a:r>
              <a:rPr lang="en-US" sz="1600" b="1" dirty="0" err="1">
                <a:latin typeface="Inconsolata" panose="020B0609030003000000" pitchFamily="49" charset="0"/>
              </a:rPr>
              <a:t>i</a:t>
            </a:r>
            <a:r>
              <a:rPr lang="en-US" sz="1600" b="1" dirty="0">
                <a:latin typeface="Inconsolata" panose="020B0609030003000000" pitchFamily="49" charset="0"/>
              </a:rPr>
              <a:t>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return</a:t>
            </a:r>
            <a:r>
              <a:rPr lang="en-US" sz="1600" dirty="0">
                <a:latin typeface="Inconsolata" panose="020B0609030003000000" pitchFamily="49" charset="0"/>
              </a:rPr>
              <a:t> 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9B8A446-745D-4227-8275-66033CE26D12}"/>
              </a:ext>
            </a:extLst>
          </p:cNvPr>
          <p:cNvSpPr txBox="1">
            <a:spLocks/>
          </p:cNvSpPr>
          <p:nvPr/>
        </p:nvSpPr>
        <p:spPr>
          <a:xfrm>
            <a:off x="5080000" y="687824"/>
            <a:ext cx="4986095" cy="3844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1600" dirty="0"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stdlib.h</a:t>
            </a:r>
            <a:r>
              <a:rPr lang="en-US" sz="1600" dirty="0">
                <a:latin typeface="Inconsolata" panose="020B0609030003000000" pitchFamily="49" charset="0"/>
              </a:rPr>
              <a:t>&gt;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malloc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#define LIMIT (2048 * 10)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 </a:t>
            </a:r>
            <a:r>
              <a:rPr lang="en-US" sz="1600" dirty="0">
                <a:latin typeface="Inconsolata" panose="020B0609030003000000" pitchFamily="49" charset="0"/>
              </a:rPr>
              <a:t>main(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int 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, j;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int</a:t>
            </a:r>
            <a:r>
              <a:rPr lang="en-US" sz="1600" dirty="0">
                <a:latin typeface="Inconsolata" panose="020B0609030003000000" pitchFamily="49" charset="0"/>
              </a:rPr>
              <a:t>* </a:t>
            </a:r>
            <a:r>
              <a:rPr lang="en-US" sz="1600" dirty="0" err="1">
                <a:latin typeface="Inconsolata" panose="020B0609030003000000" pitchFamily="49" charset="0"/>
              </a:rPr>
              <a:t>src</a:t>
            </a:r>
            <a:r>
              <a:rPr lang="en-US" sz="1600" dirty="0">
                <a:latin typeface="Inconsolata" panose="020B0609030003000000" pitchFamily="49" charset="0"/>
              </a:rPr>
              <a:t>[LIMIT];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int</a:t>
            </a:r>
            <a:r>
              <a:rPr lang="en-US" sz="1600" dirty="0">
                <a:latin typeface="Inconsolata" panose="020B0609030003000000" pitchFamily="49" charset="0"/>
              </a:rPr>
              <a:t>* </a:t>
            </a:r>
            <a:r>
              <a:rPr lang="en-US" sz="1600" dirty="0" err="1">
                <a:latin typeface="Inconsolata" panose="020B0609030003000000" pitchFamily="49" charset="0"/>
              </a:rPr>
              <a:t>dst</a:t>
            </a:r>
            <a:r>
              <a:rPr lang="en-US" sz="1600" dirty="0">
                <a:latin typeface="Inconsolata" panose="020B0609030003000000" pitchFamily="49" charset="0"/>
              </a:rPr>
              <a:t>[LIMIT];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for 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 = 0; 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 &lt; LIMIT; 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++)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src</a:t>
            </a:r>
            <a:r>
              <a:rPr lang="en-US" sz="1600" dirty="0">
                <a:latin typeface="Inconsolata" panose="020B0609030003000000" pitchFamily="49" charset="0"/>
              </a:rPr>
              <a:t>[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] = malloc(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sizeof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latin typeface="Inconsolata" panose="020B0609030003000000" pitchFamily="49" charset="0"/>
              </a:rPr>
              <a:t>) * LIMIT);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latin typeface="Inconsolata" panose="020B0609030003000000" pitchFamily="49" charset="0"/>
              </a:rPr>
              <a:t>dst</a:t>
            </a:r>
            <a:r>
              <a:rPr lang="en-US" sz="1600" dirty="0">
                <a:latin typeface="Inconsolata" panose="020B0609030003000000" pitchFamily="49" charset="0"/>
              </a:rPr>
              <a:t>[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] = malloc(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sizeof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latin typeface="Inconsolata" panose="020B0609030003000000" pitchFamily="49" charset="0"/>
              </a:rPr>
              <a:t>) * LIMIT);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for</a:t>
            </a:r>
            <a:r>
              <a:rPr lang="en-US" sz="1600" dirty="0">
                <a:latin typeface="Inconsolata" panose="020B0609030003000000" pitchFamily="49" charset="0"/>
              </a:rPr>
              <a:t> (j = 0; j &lt; LIMIT; </a:t>
            </a:r>
            <a:r>
              <a:rPr lang="en-US" sz="1600" dirty="0" err="1">
                <a:latin typeface="Inconsolata" panose="020B0609030003000000" pitchFamily="49" charset="0"/>
              </a:rPr>
              <a:t>j++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  for </a:t>
            </a:r>
            <a:r>
              <a:rPr lang="en-US" sz="1600" dirty="0">
                <a:latin typeface="Inconsolata" panose="020B0609030003000000" pitchFamily="49" charset="0"/>
              </a:rPr>
              <a:t>(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 = 0; 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 &lt; LIMIT; </a:t>
            </a:r>
            <a:r>
              <a:rPr lang="en-US" sz="1600" dirty="0" err="1">
                <a:latin typeface="Inconsolata" panose="020B0609030003000000" pitchFamily="49" charset="0"/>
              </a:rPr>
              <a:t>i</a:t>
            </a:r>
            <a:r>
              <a:rPr lang="en-US" sz="1600" dirty="0">
                <a:latin typeface="Inconsolata" panose="020B0609030003000000" pitchFamily="49" charset="0"/>
              </a:rPr>
              <a:t>++)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Inconsolata" panose="020B0609030003000000" pitchFamily="49" charset="0"/>
              </a:rPr>
              <a:t>      </a:t>
            </a:r>
            <a:r>
              <a:rPr lang="en-US" sz="1600" b="1" dirty="0" err="1">
                <a:latin typeface="Inconsolata" panose="020B0609030003000000" pitchFamily="49" charset="0"/>
              </a:rPr>
              <a:t>dst</a:t>
            </a:r>
            <a:r>
              <a:rPr lang="en-US" sz="1600" b="1" dirty="0">
                <a:latin typeface="Inconsolata" panose="020B0609030003000000" pitchFamily="49" charset="0"/>
              </a:rPr>
              <a:t>[</a:t>
            </a:r>
            <a:r>
              <a:rPr lang="en-US" sz="1600" b="1" dirty="0" err="1">
                <a:latin typeface="Inconsolata" panose="020B0609030003000000" pitchFamily="49" charset="0"/>
              </a:rPr>
              <a:t>i</a:t>
            </a:r>
            <a:r>
              <a:rPr lang="en-US" sz="1600" b="1" dirty="0">
                <a:latin typeface="Inconsolata" panose="020B0609030003000000" pitchFamily="49" charset="0"/>
              </a:rPr>
              <a:t>][j] = </a:t>
            </a:r>
            <a:r>
              <a:rPr lang="en-US" sz="1600" b="1" dirty="0" err="1">
                <a:latin typeface="Inconsolata" panose="020B0609030003000000" pitchFamily="49" charset="0"/>
              </a:rPr>
              <a:t>src</a:t>
            </a:r>
            <a:r>
              <a:rPr lang="en-US" sz="1600" b="1" dirty="0">
                <a:latin typeface="Inconsolata" panose="020B0609030003000000" pitchFamily="49" charset="0"/>
              </a:rPr>
              <a:t>[</a:t>
            </a:r>
            <a:r>
              <a:rPr lang="en-US" sz="1600" b="1" dirty="0" err="1">
                <a:latin typeface="Inconsolata" panose="020B0609030003000000" pitchFamily="49" charset="0"/>
              </a:rPr>
              <a:t>i</a:t>
            </a:r>
            <a:r>
              <a:rPr lang="en-US" sz="1600" b="1" dirty="0">
                <a:latin typeface="Inconsolata" panose="020B0609030003000000" pitchFamily="49" charset="0"/>
              </a:rPr>
              <a:t>][j];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return</a:t>
            </a:r>
            <a:r>
              <a:rPr lang="en-US" sz="1600" dirty="0">
                <a:latin typeface="Inconsolata" panose="020B0609030003000000" pitchFamily="49" charset="0"/>
              </a:rPr>
              <a:t> 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2A6F228-922E-4AC5-9161-008D822ED4B2}"/>
              </a:ext>
            </a:extLst>
          </p:cNvPr>
          <p:cNvSpPr txBox="1">
            <a:spLocks/>
          </p:cNvSpPr>
          <p:nvPr/>
        </p:nvSpPr>
        <p:spPr>
          <a:xfrm>
            <a:off x="0" y="4532243"/>
            <a:ext cx="5033048" cy="116273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&gt; time ./locality-test-A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real    0m1.803s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user    0m1.123s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sys     0m0.677s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2BF7FD4-1830-4997-B154-9E4758EE35AC}"/>
              </a:ext>
            </a:extLst>
          </p:cNvPr>
          <p:cNvSpPr txBox="1">
            <a:spLocks/>
          </p:cNvSpPr>
          <p:nvPr/>
        </p:nvSpPr>
        <p:spPr>
          <a:xfrm>
            <a:off x="5080000" y="4532243"/>
            <a:ext cx="5080000" cy="116273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&gt; time ./locality-test-B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real    0m20.374s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user    0m19.429s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Inconsolata" panose="020B0609030003000000" pitchFamily="49" charset="0"/>
              </a:rPr>
              <a:t>sys     0m0.898s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290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26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4">
                                            <p:txEl>
                                              <p:charRg st="26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43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4">
                                            <p:txEl>
                                              <p:charRg st="43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60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4">
                                            <p:txEl>
                                              <p:charRg st="60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E20C7-44B0-4461-A34C-26A18D70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Practical Performance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226147-4E8C-4650-A207-0CD8E3A16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68012-FCB9-47C0-90C8-AB8066EC11D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208739" y="869076"/>
            <a:ext cx="4760825" cy="4330323"/>
          </a:xfrm>
        </p:spPr>
        <p:txBody>
          <a:bodyPr/>
          <a:lstStyle/>
          <a:p>
            <a:r>
              <a:rPr lang="en-US" dirty="0"/>
              <a:t>Caching is necessary for the utility of computers.</a:t>
            </a:r>
          </a:p>
          <a:p>
            <a:pPr lvl="1"/>
            <a:r>
              <a:rPr lang="en-US" dirty="0"/>
              <a:t>The CPU/Memory gap increases (The Memory Wall)</a:t>
            </a:r>
          </a:p>
          <a:p>
            <a:pPr lvl="1"/>
            <a:endParaRPr lang="en-US" dirty="0"/>
          </a:p>
          <a:p>
            <a:r>
              <a:rPr lang="en-US" dirty="0"/>
              <a:t>In order to actually </a:t>
            </a:r>
            <a:r>
              <a:rPr lang="en-US" u="sng" dirty="0"/>
              <a:t>use</a:t>
            </a:r>
            <a:r>
              <a:rPr lang="en-US" dirty="0"/>
              <a:t> these fast CPUs, we need to improve the apparent speed of RAM.</a:t>
            </a:r>
          </a:p>
          <a:p>
            <a:pPr lvl="1"/>
            <a:r>
              <a:rPr lang="en-US" dirty="0"/>
              <a:t>Programs use memory a whole lot.</a:t>
            </a:r>
          </a:p>
          <a:p>
            <a:pPr lvl="1"/>
            <a:r>
              <a:rPr lang="en-US" dirty="0"/>
              <a:t>The bottleneck would grind performance to the point where CPUs cannot improve.</a:t>
            </a:r>
          </a:p>
        </p:txBody>
      </p:sp>
      <p:pic>
        <p:nvPicPr>
          <p:cNvPr id="6" name="!!dram">
            <a:extLst>
              <a:ext uri="{FF2B5EF4-FFF2-40B4-BE49-F238E27FC236}">
                <a16:creationId xmlns:a16="http://schemas.microsoft.com/office/drawing/2014/main" id="{C2D82B17-B033-4B9E-93E2-BDF722EA1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0882" y="3572451"/>
            <a:ext cx="2576397" cy="561196"/>
          </a:xfrm>
          <a:prstGeom prst="rect">
            <a:avLst/>
          </a:prstGeom>
          <a:effectLst>
            <a:outerShdw blurRad="50800" algn="ctr" rotWithShape="0">
              <a:schemeClr val="accent6">
                <a:lumMod val="60000"/>
                <a:lumOff val="40000"/>
                <a:alpha val="52000"/>
              </a:schemeClr>
            </a:out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9E6F81-2630-4756-BA52-7A803FF5F0E4}"/>
              </a:ext>
            </a:extLst>
          </p:cNvPr>
          <p:cNvSpPr/>
          <p:nvPr/>
        </p:nvSpPr>
        <p:spPr>
          <a:xfrm>
            <a:off x="5233214" y="2066925"/>
            <a:ext cx="4544375" cy="1253158"/>
          </a:xfrm>
          <a:custGeom>
            <a:avLst/>
            <a:gdLst>
              <a:gd name="connsiteX0" fmla="*/ 0 w 4544375"/>
              <a:gd name="connsiteY0" fmla="*/ 158753 h 952500"/>
              <a:gd name="connsiteX1" fmla="*/ 158753 w 4544375"/>
              <a:gd name="connsiteY1" fmla="*/ 0 h 952500"/>
              <a:gd name="connsiteX2" fmla="*/ 4385622 w 4544375"/>
              <a:gd name="connsiteY2" fmla="*/ 0 h 952500"/>
              <a:gd name="connsiteX3" fmla="*/ 4544375 w 4544375"/>
              <a:gd name="connsiteY3" fmla="*/ 158753 h 952500"/>
              <a:gd name="connsiteX4" fmla="*/ 4544375 w 4544375"/>
              <a:gd name="connsiteY4" fmla="*/ 793747 h 952500"/>
              <a:gd name="connsiteX5" fmla="*/ 4385622 w 4544375"/>
              <a:gd name="connsiteY5" fmla="*/ 952500 h 952500"/>
              <a:gd name="connsiteX6" fmla="*/ 158753 w 4544375"/>
              <a:gd name="connsiteY6" fmla="*/ 952500 h 952500"/>
              <a:gd name="connsiteX7" fmla="*/ 0 w 4544375"/>
              <a:gd name="connsiteY7" fmla="*/ 793747 h 952500"/>
              <a:gd name="connsiteX8" fmla="*/ 0 w 4544375"/>
              <a:gd name="connsiteY8" fmla="*/ 158753 h 952500"/>
              <a:gd name="connsiteX0" fmla="*/ 0 w 4544375"/>
              <a:gd name="connsiteY0" fmla="*/ 158753 h 952500"/>
              <a:gd name="connsiteX1" fmla="*/ 158753 w 4544375"/>
              <a:gd name="connsiteY1" fmla="*/ 0 h 952500"/>
              <a:gd name="connsiteX2" fmla="*/ 4385622 w 4544375"/>
              <a:gd name="connsiteY2" fmla="*/ 0 h 952500"/>
              <a:gd name="connsiteX3" fmla="*/ 4544375 w 4544375"/>
              <a:gd name="connsiteY3" fmla="*/ 158753 h 952500"/>
              <a:gd name="connsiteX4" fmla="*/ 4544375 w 4544375"/>
              <a:gd name="connsiteY4" fmla="*/ 793747 h 952500"/>
              <a:gd name="connsiteX5" fmla="*/ 4385622 w 4544375"/>
              <a:gd name="connsiteY5" fmla="*/ 952500 h 952500"/>
              <a:gd name="connsiteX6" fmla="*/ 2730500 w 4544375"/>
              <a:gd name="connsiteY6" fmla="*/ 944880 h 952500"/>
              <a:gd name="connsiteX7" fmla="*/ 158753 w 4544375"/>
              <a:gd name="connsiteY7" fmla="*/ 952500 h 952500"/>
              <a:gd name="connsiteX8" fmla="*/ 0 w 4544375"/>
              <a:gd name="connsiteY8" fmla="*/ 793747 h 952500"/>
              <a:gd name="connsiteX9" fmla="*/ 0 w 4544375"/>
              <a:gd name="connsiteY9" fmla="*/ 158753 h 952500"/>
              <a:gd name="connsiteX0" fmla="*/ 0 w 4544375"/>
              <a:gd name="connsiteY0" fmla="*/ 158753 h 952500"/>
              <a:gd name="connsiteX1" fmla="*/ 158753 w 4544375"/>
              <a:gd name="connsiteY1" fmla="*/ 0 h 952500"/>
              <a:gd name="connsiteX2" fmla="*/ 4385622 w 4544375"/>
              <a:gd name="connsiteY2" fmla="*/ 0 h 952500"/>
              <a:gd name="connsiteX3" fmla="*/ 4544375 w 4544375"/>
              <a:gd name="connsiteY3" fmla="*/ 158753 h 952500"/>
              <a:gd name="connsiteX4" fmla="*/ 4544375 w 4544375"/>
              <a:gd name="connsiteY4" fmla="*/ 793747 h 952500"/>
              <a:gd name="connsiteX5" fmla="*/ 4385622 w 4544375"/>
              <a:gd name="connsiteY5" fmla="*/ 952500 h 952500"/>
              <a:gd name="connsiteX6" fmla="*/ 3263900 w 4544375"/>
              <a:gd name="connsiteY6" fmla="*/ 946150 h 952500"/>
              <a:gd name="connsiteX7" fmla="*/ 2730500 w 4544375"/>
              <a:gd name="connsiteY7" fmla="*/ 944880 h 952500"/>
              <a:gd name="connsiteX8" fmla="*/ 158753 w 4544375"/>
              <a:gd name="connsiteY8" fmla="*/ 952500 h 952500"/>
              <a:gd name="connsiteX9" fmla="*/ 0 w 4544375"/>
              <a:gd name="connsiteY9" fmla="*/ 793747 h 952500"/>
              <a:gd name="connsiteX10" fmla="*/ 0 w 4544375"/>
              <a:gd name="connsiteY10" fmla="*/ 158753 h 952500"/>
              <a:gd name="connsiteX0" fmla="*/ 0 w 4544375"/>
              <a:gd name="connsiteY0" fmla="*/ 158753 h 952500"/>
              <a:gd name="connsiteX1" fmla="*/ 158753 w 4544375"/>
              <a:gd name="connsiteY1" fmla="*/ 0 h 952500"/>
              <a:gd name="connsiteX2" fmla="*/ 4385622 w 4544375"/>
              <a:gd name="connsiteY2" fmla="*/ 0 h 952500"/>
              <a:gd name="connsiteX3" fmla="*/ 4544375 w 4544375"/>
              <a:gd name="connsiteY3" fmla="*/ 158753 h 952500"/>
              <a:gd name="connsiteX4" fmla="*/ 4544375 w 4544375"/>
              <a:gd name="connsiteY4" fmla="*/ 793747 h 952500"/>
              <a:gd name="connsiteX5" fmla="*/ 4385622 w 4544375"/>
              <a:gd name="connsiteY5" fmla="*/ 952500 h 952500"/>
              <a:gd name="connsiteX6" fmla="*/ 3263900 w 4544375"/>
              <a:gd name="connsiteY6" fmla="*/ 946150 h 952500"/>
              <a:gd name="connsiteX7" fmla="*/ 2857500 w 4544375"/>
              <a:gd name="connsiteY7" fmla="*/ 939800 h 952500"/>
              <a:gd name="connsiteX8" fmla="*/ 2730500 w 4544375"/>
              <a:gd name="connsiteY8" fmla="*/ 944880 h 952500"/>
              <a:gd name="connsiteX9" fmla="*/ 158753 w 4544375"/>
              <a:gd name="connsiteY9" fmla="*/ 952500 h 952500"/>
              <a:gd name="connsiteX10" fmla="*/ 0 w 4544375"/>
              <a:gd name="connsiteY10" fmla="*/ 793747 h 952500"/>
              <a:gd name="connsiteX11" fmla="*/ 0 w 4544375"/>
              <a:gd name="connsiteY11" fmla="*/ 158753 h 952500"/>
              <a:gd name="connsiteX0" fmla="*/ 0 w 4544375"/>
              <a:gd name="connsiteY0" fmla="*/ 158753 h 1320800"/>
              <a:gd name="connsiteX1" fmla="*/ 158753 w 4544375"/>
              <a:gd name="connsiteY1" fmla="*/ 0 h 1320800"/>
              <a:gd name="connsiteX2" fmla="*/ 4385622 w 4544375"/>
              <a:gd name="connsiteY2" fmla="*/ 0 h 1320800"/>
              <a:gd name="connsiteX3" fmla="*/ 4544375 w 4544375"/>
              <a:gd name="connsiteY3" fmla="*/ 158753 h 1320800"/>
              <a:gd name="connsiteX4" fmla="*/ 4544375 w 4544375"/>
              <a:gd name="connsiteY4" fmla="*/ 793747 h 1320800"/>
              <a:gd name="connsiteX5" fmla="*/ 4385622 w 4544375"/>
              <a:gd name="connsiteY5" fmla="*/ 952500 h 1320800"/>
              <a:gd name="connsiteX6" fmla="*/ 3263900 w 4544375"/>
              <a:gd name="connsiteY6" fmla="*/ 946150 h 1320800"/>
              <a:gd name="connsiteX7" fmla="*/ 2724150 w 4544375"/>
              <a:gd name="connsiteY7" fmla="*/ 1320800 h 1320800"/>
              <a:gd name="connsiteX8" fmla="*/ 2730500 w 4544375"/>
              <a:gd name="connsiteY8" fmla="*/ 944880 h 1320800"/>
              <a:gd name="connsiteX9" fmla="*/ 158753 w 4544375"/>
              <a:gd name="connsiteY9" fmla="*/ 952500 h 1320800"/>
              <a:gd name="connsiteX10" fmla="*/ 0 w 4544375"/>
              <a:gd name="connsiteY10" fmla="*/ 793747 h 1320800"/>
              <a:gd name="connsiteX11" fmla="*/ 0 w 4544375"/>
              <a:gd name="connsiteY11" fmla="*/ 158753 h 1320800"/>
              <a:gd name="connsiteX0" fmla="*/ 0 w 4544375"/>
              <a:gd name="connsiteY0" fmla="*/ 158753 h 1352550"/>
              <a:gd name="connsiteX1" fmla="*/ 158753 w 4544375"/>
              <a:gd name="connsiteY1" fmla="*/ 0 h 1352550"/>
              <a:gd name="connsiteX2" fmla="*/ 4385622 w 4544375"/>
              <a:gd name="connsiteY2" fmla="*/ 0 h 1352550"/>
              <a:gd name="connsiteX3" fmla="*/ 4544375 w 4544375"/>
              <a:gd name="connsiteY3" fmla="*/ 158753 h 1352550"/>
              <a:gd name="connsiteX4" fmla="*/ 4544375 w 4544375"/>
              <a:gd name="connsiteY4" fmla="*/ 793747 h 1352550"/>
              <a:gd name="connsiteX5" fmla="*/ 4385622 w 4544375"/>
              <a:gd name="connsiteY5" fmla="*/ 952500 h 1352550"/>
              <a:gd name="connsiteX6" fmla="*/ 3263900 w 4544375"/>
              <a:gd name="connsiteY6" fmla="*/ 946150 h 1352550"/>
              <a:gd name="connsiteX7" fmla="*/ 2736850 w 4544375"/>
              <a:gd name="connsiteY7" fmla="*/ 1352550 h 1352550"/>
              <a:gd name="connsiteX8" fmla="*/ 2730500 w 4544375"/>
              <a:gd name="connsiteY8" fmla="*/ 944880 h 1352550"/>
              <a:gd name="connsiteX9" fmla="*/ 158753 w 4544375"/>
              <a:gd name="connsiteY9" fmla="*/ 952500 h 1352550"/>
              <a:gd name="connsiteX10" fmla="*/ 0 w 4544375"/>
              <a:gd name="connsiteY10" fmla="*/ 793747 h 1352550"/>
              <a:gd name="connsiteX11" fmla="*/ 0 w 4544375"/>
              <a:gd name="connsiteY11" fmla="*/ 158753 h 1352550"/>
              <a:gd name="connsiteX0" fmla="*/ 0 w 4544375"/>
              <a:gd name="connsiteY0" fmla="*/ 158753 h 1253158"/>
              <a:gd name="connsiteX1" fmla="*/ 158753 w 4544375"/>
              <a:gd name="connsiteY1" fmla="*/ 0 h 1253158"/>
              <a:gd name="connsiteX2" fmla="*/ 4385622 w 4544375"/>
              <a:gd name="connsiteY2" fmla="*/ 0 h 1253158"/>
              <a:gd name="connsiteX3" fmla="*/ 4544375 w 4544375"/>
              <a:gd name="connsiteY3" fmla="*/ 158753 h 1253158"/>
              <a:gd name="connsiteX4" fmla="*/ 4544375 w 4544375"/>
              <a:gd name="connsiteY4" fmla="*/ 793747 h 1253158"/>
              <a:gd name="connsiteX5" fmla="*/ 4385622 w 4544375"/>
              <a:gd name="connsiteY5" fmla="*/ 952500 h 1253158"/>
              <a:gd name="connsiteX6" fmla="*/ 3263900 w 4544375"/>
              <a:gd name="connsiteY6" fmla="*/ 946150 h 1253158"/>
              <a:gd name="connsiteX7" fmla="*/ 2736850 w 4544375"/>
              <a:gd name="connsiteY7" fmla="*/ 1253158 h 1253158"/>
              <a:gd name="connsiteX8" fmla="*/ 2730500 w 4544375"/>
              <a:gd name="connsiteY8" fmla="*/ 944880 h 1253158"/>
              <a:gd name="connsiteX9" fmla="*/ 158753 w 4544375"/>
              <a:gd name="connsiteY9" fmla="*/ 952500 h 1253158"/>
              <a:gd name="connsiteX10" fmla="*/ 0 w 4544375"/>
              <a:gd name="connsiteY10" fmla="*/ 793747 h 1253158"/>
              <a:gd name="connsiteX11" fmla="*/ 0 w 4544375"/>
              <a:gd name="connsiteY11" fmla="*/ 158753 h 125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44375" h="1253158">
                <a:moveTo>
                  <a:pt x="0" y="158753"/>
                </a:moveTo>
                <a:cubicBezTo>
                  <a:pt x="0" y="71076"/>
                  <a:pt x="71076" y="0"/>
                  <a:pt x="158753" y="0"/>
                </a:cubicBezTo>
                <a:lnTo>
                  <a:pt x="4385622" y="0"/>
                </a:lnTo>
                <a:cubicBezTo>
                  <a:pt x="4473299" y="0"/>
                  <a:pt x="4544375" y="71076"/>
                  <a:pt x="4544375" y="158753"/>
                </a:cubicBezTo>
                <a:lnTo>
                  <a:pt x="4544375" y="793747"/>
                </a:lnTo>
                <a:cubicBezTo>
                  <a:pt x="4544375" y="881424"/>
                  <a:pt x="4473299" y="952500"/>
                  <a:pt x="4385622" y="952500"/>
                </a:cubicBezTo>
                <a:lnTo>
                  <a:pt x="3263900" y="946150"/>
                </a:lnTo>
                <a:lnTo>
                  <a:pt x="2736850" y="1253158"/>
                </a:lnTo>
                <a:cubicBezTo>
                  <a:pt x="2734733" y="1117268"/>
                  <a:pt x="2732617" y="1080770"/>
                  <a:pt x="2730500" y="944880"/>
                </a:cubicBezTo>
                <a:lnTo>
                  <a:pt x="158753" y="952500"/>
                </a:lnTo>
                <a:cubicBezTo>
                  <a:pt x="71076" y="952500"/>
                  <a:pt x="0" y="881424"/>
                  <a:pt x="0" y="793747"/>
                </a:cubicBezTo>
                <a:lnTo>
                  <a:pt x="0" y="158753"/>
                </a:lnTo>
                <a:close/>
              </a:path>
            </a:pathLst>
          </a:custGeom>
          <a:solidFill>
            <a:schemeClr val="bg1"/>
          </a:solidFill>
          <a:ln w="28575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1F615F-F81C-4B46-88BA-56F39537381C}"/>
              </a:ext>
            </a:extLst>
          </p:cNvPr>
          <p:cNvSpPr/>
          <p:nvPr/>
        </p:nvSpPr>
        <p:spPr>
          <a:xfrm>
            <a:off x="5274754" y="2208967"/>
            <a:ext cx="4446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“That’s a nice CPU you have there… it’d be</a:t>
            </a:r>
            <a:br>
              <a:rPr lang="en-US" dirty="0">
                <a:solidFill>
                  <a:srgbClr val="7030A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US" dirty="0">
                <a:solidFill>
                  <a:srgbClr val="7030A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terrible if something were to happen to it.”</a:t>
            </a:r>
          </a:p>
        </p:txBody>
      </p:sp>
    </p:spTree>
    <p:extLst>
      <p:ext uri="{BB962C8B-B14F-4D97-AF65-F5344CB8AC3E}">
        <p14:creationId xmlns:p14="http://schemas.microsoft.com/office/powerpoint/2010/main" val="3307196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42847</TotalTime>
  <Words>3878</Words>
  <Application>Microsoft Office PowerPoint</Application>
  <PresentationFormat>Custom</PresentationFormat>
  <Paragraphs>891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9" baseType="lpstr">
      <vt:lpstr>Inconsolata</vt:lpstr>
      <vt:lpstr>Lato Black</vt:lpstr>
      <vt:lpstr>Segoe UI</vt:lpstr>
      <vt:lpstr>Lato Light</vt:lpstr>
      <vt:lpstr>Arial</vt:lpstr>
      <vt:lpstr>Calibri</vt:lpstr>
      <vt:lpstr>Cambria Math</vt:lpstr>
      <vt:lpstr>Walbaum Display Heavy</vt:lpstr>
      <vt:lpstr>Wingdings</vt:lpstr>
      <vt:lpstr>Calibri Light</vt:lpstr>
      <vt:lpstr>DejaVu Sans</vt:lpstr>
      <vt:lpstr>Lato Heavy</vt:lpstr>
      <vt:lpstr>Marcellus SC</vt:lpstr>
      <vt:lpstr>Lato</vt:lpstr>
      <vt:lpstr>Lato Hairline</vt:lpstr>
      <vt:lpstr>Lato Semibold</vt:lpstr>
      <vt:lpstr>Office Theme</vt:lpstr>
      <vt:lpstr>The Memory</vt:lpstr>
      <vt:lpstr>This is a Pyramid Scheme</vt:lpstr>
      <vt:lpstr>Wanting Moore and Moore</vt:lpstr>
      <vt:lpstr>Cost of DRAM/Disk in 2020</vt:lpstr>
      <vt:lpstr>The memory hierarchy</vt:lpstr>
      <vt:lpstr>The hierarchy of speed</vt:lpstr>
      <vt:lpstr>Memory Caching</vt:lpstr>
      <vt:lpstr>Experiment: Scientific Maths</vt:lpstr>
      <vt:lpstr>Practical Performance</vt:lpstr>
      <vt:lpstr>The problem: data is faaaaar away</vt:lpstr>
      <vt:lpstr>Caching: Keeping things close</vt:lpstr>
      <vt:lpstr>The metaphorical cache</vt:lpstr>
      <vt:lpstr>Memory cache (CPU)</vt:lpstr>
      <vt:lpstr>Data, the journey</vt:lpstr>
      <vt:lpstr>Missing the mark</vt:lpstr>
      <vt:lpstr>Hitting the target</vt:lpstr>
      <vt:lpstr>A cache half full…</vt:lpstr>
      <vt:lpstr>Looking closer…</vt:lpstr>
      <vt:lpstr>Exploring space…</vt:lpstr>
      <vt:lpstr>Direct and to the point…</vt:lpstr>
      <vt:lpstr>Missing your connection…</vt:lpstr>
      <vt:lpstr>How big is that block?</vt:lpstr>
      <vt:lpstr>Block size helps locality</vt:lpstr>
      <vt:lpstr>Once again… A Tale of Two C… um… programs</vt:lpstr>
      <vt:lpstr>Once again… A Tale of Two C… um… programs</vt:lpstr>
      <vt:lpstr>Once again… A Tale of Two C… um… programs</vt:lpstr>
      <vt:lpstr>The Antagonist</vt:lpstr>
      <vt:lpstr>Cache Performance</vt:lpstr>
      <vt:lpstr>Cache Performance</vt:lpstr>
      <vt:lpstr>Cache Layout Summary</vt:lpstr>
      <vt:lpstr>Associativity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Wilkinson II, David W</dc:creator>
  <cp:lastModifiedBy>Wilkinson II, David W</cp:lastModifiedBy>
  <cp:revision>738</cp:revision>
  <dcterms:created xsi:type="dcterms:W3CDTF">2020-01-05T03:35:10Z</dcterms:created>
  <dcterms:modified xsi:type="dcterms:W3CDTF">2020-04-01T17:30:21Z</dcterms:modified>
</cp:coreProperties>
</file>