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694" r:id="rId3"/>
    <p:sldId id="739" r:id="rId4"/>
    <p:sldId id="741" r:id="rId5"/>
    <p:sldId id="702" r:id="rId6"/>
    <p:sldId id="778" r:id="rId7"/>
    <p:sldId id="742" r:id="rId8"/>
    <p:sldId id="740" r:id="rId9"/>
    <p:sldId id="747" r:id="rId10"/>
    <p:sldId id="772" r:id="rId11"/>
    <p:sldId id="748" r:id="rId12"/>
    <p:sldId id="749" r:id="rId13"/>
    <p:sldId id="751" r:id="rId14"/>
    <p:sldId id="775" r:id="rId15"/>
    <p:sldId id="701" r:id="rId16"/>
    <p:sldId id="752" r:id="rId17"/>
    <p:sldId id="754" r:id="rId18"/>
    <p:sldId id="756" r:id="rId19"/>
    <p:sldId id="773" r:id="rId20"/>
    <p:sldId id="763" r:id="rId21"/>
    <p:sldId id="757" r:id="rId22"/>
    <p:sldId id="758" r:id="rId23"/>
    <p:sldId id="764" r:id="rId24"/>
    <p:sldId id="774" r:id="rId25"/>
    <p:sldId id="762" r:id="rId26"/>
    <p:sldId id="765" r:id="rId27"/>
    <p:sldId id="768" r:id="rId28"/>
    <p:sldId id="753" r:id="rId29"/>
    <p:sldId id="769" r:id="rId30"/>
    <p:sldId id="770" r:id="rId31"/>
    <p:sldId id="760" r:id="rId32"/>
    <p:sldId id="759" r:id="rId33"/>
    <p:sldId id="776" r:id="rId34"/>
    <p:sldId id="766" r:id="rId35"/>
    <p:sldId id="771" r:id="rId36"/>
    <p:sldId id="746" r:id="rId37"/>
    <p:sldId id="745" r:id="rId38"/>
    <p:sldId id="707" r:id="rId39"/>
  </p:sldIdLst>
  <p:sldSz cx="10160000" cy="5715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DejaVu Sans" panose="020B0603030804020204" pitchFamily="34" charset="0"/>
      <p:regular r:id="rId48"/>
      <p:bold r:id="rId49"/>
      <p:italic r:id="rId50"/>
      <p:boldItalic r:id="rId51"/>
    </p:embeddedFont>
    <p:embeddedFont>
      <p:font typeface="Inconsolata" panose="020B0609030003000000" pitchFamily="49" charset="0"/>
      <p:regular r:id="rId52"/>
    </p:embeddedFont>
    <p:embeddedFont>
      <p:font typeface="Lato" panose="020F0502020204030203" pitchFamily="34" charset="0"/>
      <p:regular r:id="rId53"/>
      <p:bold r:id="rId54"/>
      <p:italic r:id="rId55"/>
      <p:boldItalic r:id="rId56"/>
    </p:embeddedFont>
    <p:embeddedFont>
      <p:font typeface="Lato Black" panose="020F0502020204030203" pitchFamily="34" charset="0"/>
      <p:bold r:id="rId57"/>
      <p:boldItalic r:id="rId58"/>
    </p:embeddedFont>
    <p:embeddedFont>
      <p:font typeface="Lato Hairline" panose="020F0502020204030203" pitchFamily="34" charset="0"/>
      <p:regular r:id="rId59"/>
      <p:italic r:id="rId60"/>
    </p:embeddedFont>
    <p:embeddedFont>
      <p:font typeface="Lato Heavy" panose="020F0502020204030203" pitchFamily="34" charset="0"/>
      <p:bold r:id="rId61"/>
      <p:boldItalic r:id="rId62"/>
    </p:embeddedFont>
    <p:embeddedFont>
      <p:font typeface="Lato Light" panose="020F0502020204030203" pitchFamily="34" charset="0"/>
      <p:regular r:id="rId63"/>
      <p:italic r:id="rId64"/>
    </p:embeddedFont>
    <p:embeddedFont>
      <p:font typeface="Lato Semibold" panose="020F0502020204030203" pitchFamily="34" charset="0"/>
      <p:bold r:id="rId65"/>
      <p:boldItalic r:id="rId66"/>
    </p:embeddedFont>
    <p:embeddedFont>
      <p:font typeface="Marcellus SC" panose="020E0602050203020307" pitchFamily="34" charset="0"/>
      <p:regular r:id="rId67"/>
    </p:embeddedFont>
    <p:embeddedFont>
      <p:font typeface="Segoe UI" panose="020B0502040204020203" pitchFamily="34" charset="0"/>
      <p:regular r:id="rId68"/>
      <p:bold r:id="rId69"/>
      <p:italic r:id="rId70"/>
      <p:boldItalic r:id="rId7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986F10-A11B-4F85-9CEF-6E3EA8151F82}">
          <p14:sldIdLst>
            <p14:sldId id="256"/>
          </p14:sldIdLst>
        </p14:section>
        <p14:section name="Threads" id="{A0575A09-8DB9-4672-ADDE-183EFC39EFF4}">
          <p14:sldIdLst>
            <p14:sldId id="694"/>
            <p14:sldId id="739"/>
            <p14:sldId id="741"/>
            <p14:sldId id="702"/>
            <p14:sldId id="778"/>
            <p14:sldId id="742"/>
            <p14:sldId id="740"/>
            <p14:sldId id="747"/>
            <p14:sldId id="772"/>
            <p14:sldId id="748"/>
            <p14:sldId id="749"/>
            <p14:sldId id="751"/>
            <p14:sldId id="775"/>
          </p14:sldIdLst>
        </p14:section>
        <p14:section name="Synchronization" id="{16EC5FE4-49CD-486F-83B1-5E04838D9E69}">
          <p14:sldIdLst>
            <p14:sldId id="701"/>
            <p14:sldId id="752"/>
            <p14:sldId id="754"/>
            <p14:sldId id="756"/>
            <p14:sldId id="773"/>
            <p14:sldId id="763"/>
            <p14:sldId id="757"/>
            <p14:sldId id="758"/>
            <p14:sldId id="764"/>
            <p14:sldId id="774"/>
            <p14:sldId id="762"/>
            <p14:sldId id="765"/>
            <p14:sldId id="768"/>
            <p14:sldId id="753"/>
            <p14:sldId id="769"/>
            <p14:sldId id="770"/>
            <p14:sldId id="760"/>
            <p14:sldId id="759"/>
            <p14:sldId id="776"/>
            <p14:sldId id="766"/>
            <p14:sldId id="771"/>
            <p14:sldId id="746"/>
            <p14:sldId id="745"/>
            <p14:sldId id="7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0000"/>
    <a:srgbClr val="FFFFFF"/>
    <a:srgbClr val="B3B3B3"/>
    <a:srgbClr val="D8BEEC"/>
    <a:srgbClr val="AB5DA5"/>
    <a:srgbClr val="2F5597"/>
    <a:srgbClr val="C288BE"/>
    <a:srgbClr val="4C6FA3"/>
    <a:srgbClr val="537DC9"/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17" autoAdjust="0"/>
  </p:normalViewPr>
  <p:slideViewPr>
    <p:cSldViewPr snapToGrid="0">
      <p:cViewPr varScale="1">
        <p:scale>
          <a:sx n="79" d="100"/>
          <a:sy n="79" d="100"/>
        </p:scale>
        <p:origin x="126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font" Target="fonts/font22.fntdata"/><Relationship Id="rId68" Type="http://schemas.openxmlformats.org/officeDocument/2006/relationships/font" Target="fonts/font27.fntdata"/><Relationship Id="rId7" Type="http://schemas.openxmlformats.org/officeDocument/2006/relationships/slide" Target="slides/slide6.xml"/><Relationship Id="rId71" Type="http://schemas.openxmlformats.org/officeDocument/2006/relationships/font" Target="fonts/font3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font" Target="fonts/font25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font" Target="fonts/font28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font" Target="fonts/font26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0" Type="http://schemas.openxmlformats.org/officeDocument/2006/relationships/font" Target="fonts/font29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6D8319-84DB-4BD8-9DB9-D06198FF68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8BA3B-07BC-4FDE-80DC-92503A0C03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6A57B-C57A-438B-9F35-E24497FE13F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B1840-8A61-412D-9C85-931EF38657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B79E3-F1E7-4113-BBD8-A79095F930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F3979-197C-41F9-90EE-8F60C0F2E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8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BA9B7-7D99-4E20-A7FC-B03DC55845BF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0D02-945A-4687-A093-D2FB919C6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5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3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38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05B74C-4229-4378-B896-B906620C8485}"/>
              </a:ext>
            </a:extLst>
          </p:cNvPr>
          <p:cNvSpPr txBox="1">
            <a:spLocks/>
          </p:cNvSpPr>
          <p:nvPr userDrawn="1"/>
        </p:nvSpPr>
        <p:spPr>
          <a:xfrm>
            <a:off x="183444" y="5274263"/>
            <a:ext cx="3429000" cy="304271"/>
          </a:xfrm>
          <a:prstGeom prst="rect">
            <a:avLst/>
          </a:prstGeom>
        </p:spPr>
        <p:txBody>
          <a:bodyPr vert="horz" lIns="101600" tIns="50800" rIns="101600" bIns="508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CS/COE 0449 – Spring 2019/2020</a:t>
            </a:r>
            <a:endParaRPr lang="en-US" sz="10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69D404-C6B3-441F-AFE8-5D94549B5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9D825A9-FB59-4202-9485-533A57E6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1"/>
            <a:ext cx="10261600" cy="30427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  <a:latin typeface="Marcellus SC" panose="020E0602050203020307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4603BD3-B0D4-478A-9A0E-6BF89FA6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5335064"/>
            <a:ext cx="684742" cy="304271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1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3526CAC-E061-4AFA-AE9F-A63FCCA42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25" y="20022"/>
            <a:ext cx="9852378" cy="56753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2" y="5526447"/>
            <a:ext cx="2188478" cy="183243"/>
          </a:xfrm>
        </p:spPr>
        <p:txBody>
          <a:bodyPr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</a:lstStyle>
          <a:p>
            <a:r>
              <a:rPr lang="en-US" dirty="0"/>
              <a:t>Spring 2019/2020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0532B0-ED33-4392-AA3E-49B61C6FA60B}"/>
              </a:ext>
            </a:extLst>
          </p:cNvPr>
          <p:cNvSpPr txBox="1">
            <a:spLocks/>
          </p:cNvSpPr>
          <p:nvPr userDrawn="1"/>
        </p:nvSpPr>
        <p:spPr>
          <a:xfrm>
            <a:off x="9297510" y="5330329"/>
            <a:ext cx="68459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AAD609-F83C-4414-814B-B5A2DF99692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942094-B8A8-4319-99EC-7BC7D2447B7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9584514" cy="4330323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rgbClr val="FF0000"/>
              </a:buCl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789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5FBA2B6-2108-4CE2-884A-CB9AC9F70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3"/>
            <a:ext cx="8763000" cy="1825676"/>
          </a:xfrm>
        </p:spPr>
        <p:txBody>
          <a:bodyPr anchor="b"/>
          <a:lstStyle>
            <a:lvl1pPr algn="ctr">
              <a:defRPr sz="5000">
                <a:solidFill>
                  <a:srgbClr val="222A35"/>
                </a:solidFill>
                <a:latin typeface="Marcellus SC" panose="020E0602050203020307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310528"/>
            <a:ext cx="8763000" cy="176418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7510" y="5330329"/>
            <a:ext cx="684593" cy="304271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F92BAB7-4A0A-4D6E-AB21-F64BD7444CE2}"/>
              </a:ext>
            </a:extLst>
          </p:cNvPr>
          <p:cNvSpPr txBox="1">
            <a:spLocks/>
          </p:cNvSpPr>
          <p:nvPr userDrawn="1"/>
        </p:nvSpPr>
        <p:spPr>
          <a:xfrm>
            <a:off x="742" y="5526447"/>
            <a:ext cx="2188478" cy="183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bg1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Spring 2019/2020</a:t>
            </a:r>
          </a:p>
        </p:txBody>
      </p:sp>
    </p:spTree>
    <p:extLst>
      <p:ext uri="{BB962C8B-B14F-4D97-AF65-F5344CB8AC3E}">
        <p14:creationId xmlns:p14="http://schemas.microsoft.com/office/powerpoint/2010/main" val="39639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2033CD-926E-4C0A-B2A1-92389F819EAD}"/>
              </a:ext>
            </a:extLst>
          </p:cNvPr>
          <p:cNvSpPr txBox="1">
            <a:spLocks/>
          </p:cNvSpPr>
          <p:nvPr userDrawn="1"/>
        </p:nvSpPr>
        <p:spPr>
          <a:xfrm>
            <a:off x="9297510" y="5330329"/>
            <a:ext cx="68459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AAD609-F83C-4414-814B-B5A2DF99692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2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8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A163D6-8A94-4524-A7FC-E29B95723B9B}"/>
              </a:ext>
            </a:extLst>
          </p:cNvPr>
          <p:cNvSpPr txBox="1">
            <a:spLocks/>
          </p:cNvSpPr>
          <p:nvPr userDrawn="1"/>
        </p:nvSpPr>
        <p:spPr>
          <a:xfrm>
            <a:off x="183444" y="5274261"/>
            <a:ext cx="3429000" cy="304271"/>
          </a:xfrm>
          <a:prstGeom prst="rect">
            <a:avLst/>
          </a:prstGeom>
        </p:spPr>
        <p:txBody>
          <a:bodyPr vert="horz" lIns="101600" tIns="50800" rIns="101600" bIns="508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CS/COE 0449 – Spring 2019/2020</a:t>
            </a:r>
            <a:endParaRPr lang="en-US" sz="10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CA66D0-779B-490F-966D-80098CCF5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6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2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0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9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6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6" r:id="rId12"/>
  </p:sldLayoutIdLst>
  <p:hf hd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E3B604D-56BA-46EE-95F5-E8CD4F24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1" y="-310445"/>
            <a:ext cx="10158801" cy="6349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694F1-53D4-4D25-8D15-347ECE3A3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9" y="1886617"/>
            <a:ext cx="7141879" cy="747314"/>
          </a:xfrm>
        </p:spPr>
        <p:txBody>
          <a:bodyPr anchor="ctr">
            <a:normAutofit fontScale="90000"/>
          </a:bodyPr>
          <a:lstStyle/>
          <a:p>
            <a:r>
              <a:rPr lang="en-US" sz="5444" b="1" dirty="0">
                <a:solidFill>
                  <a:schemeClr val="bg1"/>
                </a:solidFill>
                <a:latin typeface="Marcellus SC" panose="020E0602050203020307" pitchFamily="34" charset="0"/>
              </a:rPr>
              <a:t>Threads and</a:t>
            </a:r>
            <a:endParaRPr lang="en-US" sz="4889" b="1" dirty="0">
              <a:solidFill>
                <a:schemeClr val="bg1"/>
              </a:solidFill>
              <a:latin typeface="Marcellus SC" panose="020E0602050203020307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D3280-7F18-412B-A5EC-EDD826CEE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0966" y="5362267"/>
            <a:ext cx="3344333" cy="25867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Spring 2019/2020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2D051-0D31-4F34-9BC6-C316DE939E90}"/>
              </a:ext>
            </a:extLst>
          </p:cNvPr>
          <p:cNvSpPr txBox="1"/>
          <p:nvPr/>
        </p:nvSpPr>
        <p:spPr>
          <a:xfrm>
            <a:off x="8063011" y="3760250"/>
            <a:ext cx="833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wilkie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20134-B7EB-4F92-B7B8-01035C88D329}"/>
              </a:ext>
            </a:extLst>
          </p:cNvPr>
          <p:cNvSpPr txBox="1"/>
          <p:nvPr/>
        </p:nvSpPr>
        <p:spPr>
          <a:xfrm>
            <a:off x="7465001" y="2008493"/>
            <a:ext cx="2204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Introduction to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Systems Software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339BB2-67E1-49D6-BCE0-83D58A439833}"/>
              </a:ext>
            </a:extLst>
          </p:cNvPr>
          <p:cNvSpPr txBox="1">
            <a:spLocks/>
          </p:cNvSpPr>
          <p:nvPr/>
        </p:nvSpPr>
        <p:spPr>
          <a:xfrm>
            <a:off x="59605" y="2700021"/>
            <a:ext cx="7141879" cy="747314"/>
          </a:xfrm>
          <a:prstGeom prst="rect">
            <a:avLst/>
          </a:prstGeom>
        </p:spPr>
        <p:txBody>
          <a:bodyPr vert="horz" lIns="101600" tIns="50800" rIns="101600" bIns="50800" rtlCol="0" anchor="ctr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89" b="1" dirty="0">
                <a:solidFill>
                  <a:schemeClr val="bg1"/>
                </a:solidFill>
                <a:latin typeface="Marcellus SC" panose="020E0602050203020307" pitchFamily="34" charset="0"/>
              </a:rPr>
              <a:t>Synchronization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3DC9A2-907A-40B2-AE7B-0ABCE81E9716}"/>
              </a:ext>
            </a:extLst>
          </p:cNvPr>
          <p:cNvSpPr/>
          <p:nvPr/>
        </p:nvSpPr>
        <p:spPr>
          <a:xfrm>
            <a:off x="8240062" y="290513"/>
            <a:ext cx="1001059" cy="1001059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11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Lato Black" panose="020F0502020204030203" pitchFamily="34" charset="0"/>
                <a:cs typeface="Segoe UI" panose="020B0502040204020203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25014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46F1-5614-4085-8A87-F623A27C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race to the finish.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59E7E-A8F1-440B-ACE1-314DB353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921C9-6AE3-42BC-AC14-EED8D5AD43D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08071" y="2184850"/>
            <a:ext cx="4783468" cy="3392719"/>
          </a:xfrm>
        </p:spPr>
        <p:txBody>
          <a:bodyPr/>
          <a:lstStyle/>
          <a:p>
            <a:r>
              <a:rPr lang="en-US" dirty="0"/>
              <a:t>However, when the process exits normally, all threads are also canceled, even if they haven’t completed.</a:t>
            </a:r>
          </a:p>
          <a:p>
            <a:endParaRPr lang="en-US" dirty="0"/>
          </a:p>
          <a:p>
            <a:r>
              <a:rPr lang="en-US" dirty="0"/>
              <a:t>In this run, the second thread never prints its message.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A9351E-61C4-431A-AD7C-66B65B2BDFAE}"/>
              </a:ext>
            </a:extLst>
          </p:cNvPr>
          <p:cNvSpPr txBox="1">
            <a:spLocks/>
          </p:cNvSpPr>
          <p:nvPr/>
        </p:nvSpPr>
        <p:spPr>
          <a:xfrm>
            <a:off x="93906" y="1247246"/>
            <a:ext cx="4986094" cy="4330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pthread.h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thread(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data)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"Hello, %s!\n"</a:t>
            </a:r>
            <a:r>
              <a:rPr lang="en-US" sz="1600" dirty="0">
                <a:latin typeface="Inconsolata" panose="020B0609030003000000" pitchFamily="49" charset="0"/>
              </a:rPr>
              <a:t>, data);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NULL;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1600" dirty="0">
                <a:latin typeface="Inconsolata" panose="020B0609030003000000" pitchFamily="49" charset="0"/>
              </a:rPr>
              <a:t>* str =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"wilkie"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pthread_create</a:t>
            </a:r>
            <a:r>
              <a:rPr lang="en-US" sz="1600" dirty="0">
                <a:latin typeface="Inconsolata" panose="020B0609030003000000" pitchFamily="49" charset="0"/>
              </a:rPr>
              <a:t>(&amp;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, NULL, thread, 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*)str);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"Done!\n"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1BEFB-5F4D-4664-AD07-20A5EEF8174C}"/>
              </a:ext>
            </a:extLst>
          </p:cNvPr>
          <p:cNvSpPr txBox="1"/>
          <p:nvPr/>
        </p:nvSpPr>
        <p:spPr>
          <a:xfrm>
            <a:off x="65835" y="877914"/>
            <a:ext cx="558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gcc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-o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thrd_bad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thrd_bad.c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lpthread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52F2A3A-A839-4E1D-8AAB-B0F6ABFD49FC}"/>
              </a:ext>
            </a:extLst>
          </p:cNvPr>
          <p:cNvSpPr txBox="1">
            <a:spLocks/>
          </p:cNvSpPr>
          <p:nvPr/>
        </p:nvSpPr>
        <p:spPr>
          <a:xfrm>
            <a:off x="7026676" y="640283"/>
            <a:ext cx="3132727" cy="118851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./</a:t>
            </a:r>
            <a:r>
              <a:rPr lang="en-US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thrd_bad</a:t>
            </a: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Done!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3300C9-5682-4EAC-ACFC-0A4189DA04DC}"/>
              </a:ext>
            </a:extLst>
          </p:cNvPr>
          <p:cNvSpPr txBox="1"/>
          <p:nvPr/>
        </p:nvSpPr>
        <p:spPr>
          <a:xfrm>
            <a:off x="1702781" y="2636414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This never happens!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49AD6D-AC64-43DA-84FF-24E0F4BC0415}"/>
              </a:ext>
            </a:extLst>
          </p:cNvPr>
          <p:cNvCxnSpPr>
            <a:cxnSpLocks/>
          </p:cNvCxnSpPr>
          <p:nvPr/>
        </p:nvCxnSpPr>
        <p:spPr>
          <a:xfrm rot="2472984" flipH="1">
            <a:off x="1566564" y="2704589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CA2055F-820D-4D47-B35E-ABCAE2CBF3FC}"/>
              </a:ext>
            </a:extLst>
          </p:cNvPr>
          <p:cNvSpPr txBox="1"/>
          <p:nvPr/>
        </p:nvSpPr>
        <p:spPr>
          <a:xfrm>
            <a:off x="460611" y="5208237"/>
            <a:ext cx="815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In the end of the program, threads are also all exited, potentially prematurely.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3BB175-D7DA-4F90-9A92-66E43F6224F3}"/>
              </a:ext>
            </a:extLst>
          </p:cNvPr>
          <p:cNvCxnSpPr>
            <a:cxnSpLocks/>
          </p:cNvCxnSpPr>
          <p:nvPr/>
        </p:nvCxnSpPr>
        <p:spPr>
          <a:xfrm rot="2472984" flipH="1">
            <a:off x="324394" y="5276412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2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46F1-5614-4085-8A87-F623A27C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Being considerate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59E7E-A8F1-440B-ACE1-314DB353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921C9-6AE3-42BC-AC14-EED8D5AD43D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08071" y="2119162"/>
            <a:ext cx="4783468" cy="3407285"/>
          </a:xfrm>
        </p:spPr>
        <p:txBody>
          <a:bodyPr/>
          <a:lstStyle/>
          <a:p>
            <a:r>
              <a:rPr lang="en-US" dirty="0" err="1">
                <a:latin typeface="Inconsolata" panose="020B0609030003000000" pitchFamily="49" charset="0"/>
              </a:rPr>
              <a:t>pthread_join</a:t>
            </a:r>
            <a:r>
              <a:rPr lang="en-US" dirty="0">
                <a:latin typeface="Inconsolata" panose="020B0609030003000000" pitchFamily="49" charset="0"/>
              </a:rPr>
              <a:t>() </a:t>
            </a:r>
            <a:r>
              <a:rPr lang="en-US" dirty="0"/>
              <a:t>waits for the given thread to exit by thread ID.</a:t>
            </a:r>
          </a:p>
          <a:p>
            <a:pPr lvl="1"/>
            <a:r>
              <a:rPr lang="en-US" dirty="0"/>
              <a:t>The NULL is, again, optional flags.</a:t>
            </a:r>
          </a:p>
          <a:p>
            <a:pPr lvl="1"/>
            <a:endParaRPr lang="en-US" dirty="0"/>
          </a:p>
          <a:p>
            <a:r>
              <a:rPr lang="en-US" dirty="0"/>
              <a:t>Here, the main thread waits until the thread function completes.</a:t>
            </a:r>
          </a:p>
          <a:p>
            <a:pPr lvl="1"/>
            <a:r>
              <a:rPr lang="en-US" dirty="0"/>
              <a:t>It prints out the string given by the argument.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A9351E-61C4-431A-AD7C-66B65B2BDFAE}"/>
              </a:ext>
            </a:extLst>
          </p:cNvPr>
          <p:cNvSpPr txBox="1">
            <a:spLocks/>
          </p:cNvSpPr>
          <p:nvPr/>
        </p:nvSpPr>
        <p:spPr>
          <a:xfrm>
            <a:off x="93906" y="1247246"/>
            <a:ext cx="4986094" cy="4352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pthread.h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thread(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data)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"Hello, %s!\n"</a:t>
            </a:r>
            <a:r>
              <a:rPr lang="en-US" sz="1600" dirty="0">
                <a:latin typeface="Inconsolata" panose="020B0609030003000000" pitchFamily="49" charset="0"/>
              </a:rPr>
              <a:t>, 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1600" dirty="0">
                <a:latin typeface="Inconsolata" panose="020B0609030003000000" pitchFamily="49" charset="0"/>
              </a:rPr>
              <a:t>*)data);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NULL;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1600" dirty="0">
                <a:latin typeface="Inconsolata" panose="020B0609030003000000" pitchFamily="49" charset="0"/>
              </a:rPr>
              <a:t>* str =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"wilkie"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pthread_create</a:t>
            </a:r>
            <a:r>
              <a:rPr lang="en-US" sz="1600" dirty="0">
                <a:latin typeface="Inconsolata" panose="020B0609030003000000" pitchFamily="49" charset="0"/>
              </a:rPr>
              <a:t>(&amp;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, NULL, thread, 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*)str);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030A0"/>
                </a:solidFill>
                <a:latin typeface="Inconsolata" panose="020B0609030003000000" pitchFamily="49" charset="0"/>
              </a:rPr>
              <a:t>  </a:t>
            </a:r>
            <a:r>
              <a:rPr lang="en-US" sz="1600" b="1" dirty="0" err="1">
                <a:solidFill>
                  <a:srgbClr val="7030A0"/>
                </a:solidFill>
                <a:latin typeface="Inconsolata" panose="020B0609030003000000" pitchFamily="49" charset="0"/>
              </a:rPr>
              <a:t>pthread_join</a:t>
            </a:r>
            <a:r>
              <a:rPr lang="en-US" sz="1600" b="1" dirty="0">
                <a:solidFill>
                  <a:srgbClr val="7030A0"/>
                </a:solidFill>
                <a:latin typeface="Inconsolata" panose="020B0609030003000000" pitchFamily="49" charset="0"/>
              </a:rPr>
              <a:t>(</a:t>
            </a:r>
            <a:r>
              <a:rPr lang="en-US" sz="1600" b="1" dirty="0" err="1">
                <a:solidFill>
                  <a:srgbClr val="7030A0"/>
                </a:solidFill>
                <a:latin typeface="Inconsolata" panose="020B0609030003000000" pitchFamily="49" charset="0"/>
              </a:rPr>
              <a:t>tid</a:t>
            </a:r>
            <a:r>
              <a:rPr lang="en-US" sz="1600" b="1" dirty="0">
                <a:solidFill>
                  <a:srgbClr val="7030A0"/>
                </a:solidFill>
                <a:latin typeface="Inconsolata" panose="020B0609030003000000" pitchFamily="49" charset="0"/>
              </a:rPr>
              <a:t>, NULL);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wait for thread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"Done!\n"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1BEFB-5F4D-4664-AD07-20A5EEF8174C}"/>
              </a:ext>
            </a:extLst>
          </p:cNvPr>
          <p:cNvSpPr txBox="1"/>
          <p:nvPr/>
        </p:nvSpPr>
        <p:spPr>
          <a:xfrm>
            <a:off x="65835" y="877914"/>
            <a:ext cx="558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gcc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-o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thrd.c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lpthread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7AE55-1679-48E3-AA6A-02E938A07CF9}"/>
              </a:ext>
            </a:extLst>
          </p:cNvPr>
          <p:cNvSpPr txBox="1">
            <a:spLocks/>
          </p:cNvSpPr>
          <p:nvPr/>
        </p:nvSpPr>
        <p:spPr>
          <a:xfrm>
            <a:off x="7026676" y="640283"/>
            <a:ext cx="3132727" cy="118851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./</a:t>
            </a:r>
            <a:r>
              <a:rPr lang="en-US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thrd</a:t>
            </a: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Hello, wilkie!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Done!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9B961-4994-453F-8683-ED5BCA95551B}"/>
              </a:ext>
            </a:extLst>
          </p:cNvPr>
          <p:cNvSpPr txBox="1"/>
          <p:nvPr/>
        </p:nvSpPr>
        <p:spPr>
          <a:xfrm>
            <a:off x="2907800" y="2488168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The “str” argument.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87FE56-1CB1-4478-A362-AC1CC0DAE84F}"/>
              </a:ext>
            </a:extLst>
          </p:cNvPr>
          <p:cNvCxnSpPr>
            <a:cxnSpLocks/>
          </p:cNvCxnSpPr>
          <p:nvPr/>
        </p:nvCxnSpPr>
        <p:spPr>
          <a:xfrm rot="2472984" flipH="1">
            <a:off x="2771583" y="2556343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46F7CE-BC39-416E-9E4E-D21661F2C3DC}"/>
              </a:ext>
            </a:extLst>
          </p:cNvPr>
          <p:cNvSpPr txBox="1"/>
          <p:nvPr/>
        </p:nvSpPr>
        <p:spPr>
          <a:xfrm>
            <a:off x="2679896" y="483708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Waits…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92005A-5B31-4EC3-B725-C33EF056AD00}"/>
              </a:ext>
            </a:extLst>
          </p:cNvPr>
          <p:cNvCxnSpPr>
            <a:cxnSpLocks/>
          </p:cNvCxnSpPr>
          <p:nvPr/>
        </p:nvCxnSpPr>
        <p:spPr>
          <a:xfrm rot="2472984" flipH="1">
            <a:off x="2543679" y="4905261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29CC3B3-BBA3-4A8B-B7D9-51953A26290D}"/>
              </a:ext>
            </a:extLst>
          </p:cNvPr>
          <p:cNvSpPr txBox="1"/>
          <p:nvPr/>
        </p:nvSpPr>
        <p:spPr>
          <a:xfrm>
            <a:off x="2187613" y="5220656"/>
            <a:ext cx="586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Guaranteed to happen only after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thread()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completes.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AA61AA-8F72-4E90-A12F-911BD4E87E30}"/>
              </a:ext>
            </a:extLst>
          </p:cNvPr>
          <p:cNvCxnSpPr>
            <a:cxnSpLocks/>
          </p:cNvCxnSpPr>
          <p:nvPr/>
        </p:nvCxnSpPr>
        <p:spPr>
          <a:xfrm rot="2472984" flipH="1">
            <a:off x="2051396" y="5288831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D45DA6-47CC-4390-B032-2F353D944487}"/>
              </a:ext>
            </a:extLst>
          </p:cNvPr>
          <p:cNvCxnSpPr>
            <a:cxnSpLocks/>
          </p:cNvCxnSpPr>
          <p:nvPr/>
        </p:nvCxnSpPr>
        <p:spPr>
          <a:xfrm>
            <a:off x="4198234" y="2857500"/>
            <a:ext cx="0" cy="117353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1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46F1-5614-4085-8A87-F623A27C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Sharing is caring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59E7E-A8F1-440B-ACE1-314DB353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921C9-6AE3-42BC-AC14-EED8D5AD43D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08070" y="869076"/>
            <a:ext cx="4958023" cy="4730612"/>
          </a:xfrm>
        </p:spPr>
        <p:txBody>
          <a:bodyPr/>
          <a:lstStyle/>
          <a:p>
            <a:r>
              <a:rPr lang="en-US" dirty="0"/>
              <a:t>Unlike process-level concurrency using</a:t>
            </a:r>
            <a:r>
              <a:rPr lang="en-US" dirty="0">
                <a:latin typeface="Inconsolata" panose="020B0609030003000000" pitchFamily="49" charset="0"/>
              </a:rPr>
              <a:t> fork()</a:t>
            </a:r>
            <a:r>
              <a:rPr lang="en-US" dirty="0"/>
              <a:t>, threads share memory.</a:t>
            </a:r>
          </a:p>
          <a:p>
            <a:endParaRPr lang="en-US" dirty="0"/>
          </a:p>
          <a:p>
            <a:r>
              <a:rPr lang="en-US" dirty="0"/>
              <a:t>Each thread, here, shares access to the same global variable </a:t>
            </a:r>
            <a:r>
              <a:rPr lang="en-US" dirty="0">
                <a:latin typeface="Inconsolata" panose="020B0609030003000000" pitchFamily="49" charset="0"/>
              </a:rPr>
              <a:t>counter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When the main thread updates, the secondary thread sees that value.</a:t>
            </a:r>
          </a:p>
          <a:p>
            <a:pPr lvl="1"/>
            <a:endParaRPr lang="en-US" dirty="0"/>
          </a:p>
          <a:p>
            <a:r>
              <a:rPr lang="en-US" dirty="0"/>
              <a:t>Threads share the same virtual address space (and page table.)</a:t>
            </a:r>
          </a:p>
          <a:p>
            <a:pPr lvl="1"/>
            <a:r>
              <a:rPr lang="en-US" dirty="0"/>
              <a:t>They only have their own stack and CPU state.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A9351E-61C4-431A-AD7C-66B65B2BDFAE}"/>
              </a:ext>
            </a:extLst>
          </p:cNvPr>
          <p:cNvSpPr txBox="1">
            <a:spLocks/>
          </p:cNvSpPr>
          <p:nvPr/>
        </p:nvSpPr>
        <p:spPr>
          <a:xfrm>
            <a:off x="93906" y="1247246"/>
            <a:ext cx="4986094" cy="4352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pthread.h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counter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thread(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data)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(counter &lt; 100)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"THREAD: %d\n"</a:t>
            </a:r>
            <a:r>
              <a:rPr lang="en-US" sz="1600" dirty="0">
                <a:latin typeface="Inconsolata" panose="020B0609030003000000" pitchFamily="49" charset="0"/>
              </a:rPr>
              <a:t>, counter);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counter++;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NULL;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pthread_create</a:t>
            </a:r>
            <a:r>
              <a:rPr lang="en-US" sz="1600" dirty="0">
                <a:latin typeface="Inconsolata" panose="020B0609030003000000" pitchFamily="49" charset="0"/>
              </a:rPr>
              <a:t>(&amp;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, NULL, thread, NULL);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(counter &lt; 100)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"MAIN: %d\n"</a:t>
            </a:r>
            <a:r>
              <a:rPr lang="en-US" sz="1600" dirty="0">
                <a:latin typeface="Inconsolata" panose="020B0609030003000000" pitchFamily="49" charset="0"/>
              </a:rPr>
              <a:t>, counter);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counter++;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"Done!\n"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1BEFB-5F4D-4664-AD07-20A5EEF8174C}"/>
              </a:ext>
            </a:extLst>
          </p:cNvPr>
          <p:cNvSpPr txBox="1"/>
          <p:nvPr/>
        </p:nvSpPr>
        <p:spPr>
          <a:xfrm>
            <a:off x="65835" y="877914"/>
            <a:ext cx="558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gcc</a:t>
            </a:r>
            <a:r>
              <a:rPr lang="en-US" sz="14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-o 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thrd_share_bad</a:t>
            </a:r>
            <a:r>
              <a:rPr lang="en-US" sz="14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thrd_share_bad.c</a:t>
            </a:r>
            <a:r>
              <a:rPr lang="en-US" sz="14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lpthread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1CFE3-53C6-4613-A5E4-2EE36977FEA2}"/>
              </a:ext>
            </a:extLst>
          </p:cNvPr>
          <p:cNvSpPr txBox="1"/>
          <p:nvPr/>
        </p:nvSpPr>
        <p:spPr>
          <a:xfrm>
            <a:off x="1406946" y="2818289"/>
            <a:ext cx="306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Thread function increments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753F50-D694-430C-A015-8720F4ED8286}"/>
              </a:ext>
            </a:extLst>
          </p:cNvPr>
          <p:cNvCxnSpPr>
            <a:cxnSpLocks/>
          </p:cNvCxnSpPr>
          <p:nvPr/>
        </p:nvCxnSpPr>
        <p:spPr>
          <a:xfrm rot="2472984" flipH="1">
            <a:off x="1257281" y="2940256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900264-1B53-48F0-A24E-A09D76C85B59}"/>
              </a:ext>
            </a:extLst>
          </p:cNvPr>
          <p:cNvSpPr txBox="1"/>
          <p:nvPr/>
        </p:nvSpPr>
        <p:spPr>
          <a:xfrm>
            <a:off x="1406946" y="4828810"/>
            <a:ext cx="32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Main thread increments, too!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486A91-1951-4FE1-8515-12343258CDA2}"/>
              </a:ext>
            </a:extLst>
          </p:cNvPr>
          <p:cNvCxnSpPr>
            <a:cxnSpLocks/>
          </p:cNvCxnSpPr>
          <p:nvPr/>
        </p:nvCxnSpPr>
        <p:spPr>
          <a:xfrm rot="2472984" flipH="1">
            <a:off x="1257281" y="4950777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63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46F1-5614-4085-8A87-F623A27C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problem returns with a vengeance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59E7E-A8F1-440B-ACE1-314DB353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A9351E-61C4-431A-AD7C-66B65B2BDFAE}"/>
              </a:ext>
            </a:extLst>
          </p:cNvPr>
          <p:cNvSpPr txBox="1">
            <a:spLocks/>
          </p:cNvSpPr>
          <p:nvPr/>
        </p:nvSpPr>
        <p:spPr>
          <a:xfrm>
            <a:off x="93906" y="1247246"/>
            <a:ext cx="4986094" cy="4352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pthread.h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counter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thread(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data)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(counter &lt; 100)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"THREAD: %d\n"</a:t>
            </a:r>
            <a:r>
              <a:rPr lang="en-US" sz="1600" dirty="0">
                <a:latin typeface="Inconsolata" panose="020B0609030003000000" pitchFamily="49" charset="0"/>
              </a:rPr>
              <a:t>, counter);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counter++;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NULL;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pthread_create</a:t>
            </a:r>
            <a:r>
              <a:rPr lang="en-US" sz="1600" dirty="0">
                <a:latin typeface="Inconsolata" panose="020B0609030003000000" pitchFamily="49" charset="0"/>
              </a:rPr>
              <a:t>(&amp;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, NULL, thread, NULL);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(counter &lt; 100)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"MAIN: %d\n"</a:t>
            </a:r>
            <a:r>
              <a:rPr lang="en-US" sz="1600" dirty="0">
                <a:latin typeface="Inconsolata" panose="020B0609030003000000" pitchFamily="49" charset="0"/>
              </a:rPr>
              <a:t>, counter);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counter++;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"Done!\n"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1BEFB-5F4D-4664-AD07-20A5EEF8174C}"/>
              </a:ext>
            </a:extLst>
          </p:cNvPr>
          <p:cNvSpPr txBox="1"/>
          <p:nvPr/>
        </p:nvSpPr>
        <p:spPr>
          <a:xfrm>
            <a:off x="65835" y="877914"/>
            <a:ext cx="558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gcc</a:t>
            </a:r>
            <a:r>
              <a:rPr lang="en-US" sz="14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-o 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thrd_share_bad</a:t>
            </a:r>
            <a:r>
              <a:rPr lang="en-US" sz="14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thrd_share_bad.c</a:t>
            </a:r>
            <a:r>
              <a:rPr lang="en-US" sz="14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lpthread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A7AFB-4C39-4DD7-A548-2B3AD71A135C}"/>
              </a:ext>
            </a:extLst>
          </p:cNvPr>
          <p:cNvSpPr txBox="1"/>
          <p:nvPr/>
        </p:nvSpPr>
        <p:spPr>
          <a:xfrm>
            <a:off x="1864146" y="2730883"/>
            <a:ext cx="307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Thread function might get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interrupted before the print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FE8330-238B-4F6C-8582-E588713B86FE}"/>
              </a:ext>
            </a:extLst>
          </p:cNvPr>
          <p:cNvCxnSpPr>
            <a:cxnSpLocks/>
          </p:cNvCxnSpPr>
          <p:nvPr/>
        </p:nvCxnSpPr>
        <p:spPr>
          <a:xfrm rot="2472984" flipH="1">
            <a:off x="1714481" y="285285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A994117-9B5E-4CEC-8AC0-6729E396FD8E}"/>
              </a:ext>
            </a:extLst>
          </p:cNvPr>
          <p:cNvSpPr txBox="1"/>
          <p:nvPr/>
        </p:nvSpPr>
        <p:spPr>
          <a:xfrm>
            <a:off x="1406946" y="4828810"/>
            <a:ext cx="347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Then main thread increments! :(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539B00-EB9B-47C3-8AB6-8EF7F5305870}"/>
              </a:ext>
            </a:extLst>
          </p:cNvPr>
          <p:cNvCxnSpPr>
            <a:cxnSpLocks/>
          </p:cNvCxnSpPr>
          <p:nvPr/>
        </p:nvCxnSpPr>
        <p:spPr>
          <a:xfrm rot="2472984" flipH="1">
            <a:off x="1257281" y="4950777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F5EC98A-1D4A-4D91-B15D-93AD20C23789}"/>
              </a:ext>
            </a:extLst>
          </p:cNvPr>
          <p:cNvSpPr txBox="1">
            <a:spLocks/>
          </p:cNvSpPr>
          <p:nvPr/>
        </p:nvSpPr>
        <p:spPr>
          <a:xfrm>
            <a:off x="7026676" y="640282"/>
            <a:ext cx="3132727" cy="460335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./</a:t>
            </a:r>
            <a:r>
              <a:rPr lang="en-US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thrd_share_bad</a:t>
            </a: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3F5F1-40D7-4C5E-82E6-45A3469DC7D1}"/>
              </a:ext>
            </a:extLst>
          </p:cNvPr>
          <p:cNvSpPr txBox="1"/>
          <p:nvPr/>
        </p:nvSpPr>
        <p:spPr>
          <a:xfrm>
            <a:off x="7706418" y="5289363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Race Condition</a:t>
            </a:r>
          </a:p>
        </p:txBody>
      </p:sp>
    </p:spTree>
    <p:extLst>
      <p:ext uri="{BB962C8B-B14F-4D97-AF65-F5344CB8AC3E}">
        <p14:creationId xmlns:p14="http://schemas.microsoft.com/office/powerpoint/2010/main" val="393388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46F1-5614-4085-8A87-F623A27C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happened???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59E7E-A8F1-440B-ACE1-314DB353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921C9-6AE3-42BC-AC14-EED8D5AD43D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08070" y="869076"/>
            <a:ext cx="4958023" cy="4730612"/>
          </a:xfrm>
        </p:spPr>
        <p:txBody>
          <a:bodyPr/>
          <a:lstStyle/>
          <a:p>
            <a:r>
              <a:rPr lang="en-US" dirty="0"/>
              <a:t>Since the threads share memory, access to a variable, such as this, may require extra care.</a:t>
            </a:r>
          </a:p>
          <a:p>
            <a:endParaRPr lang="en-US" dirty="0"/>
          </a:p>
          <a:p>
            <a:r>
              <a:rPr lang="en-US" dirty="0"/>
              <a:t>When the main thread gets interrupted just as it was printing the value, the thread is scheduled.</a:t>
            </a:r>
          </a:p>
          <a:p>
            <a:pPr lvl="1"/>
            <a:r>
              <a:rPr lang="en-US" dirty="0"/>
              <a:t>The thread prints the value instead.</a:t>
            </a:r>
          </a:p>
          <a:p>
            <a:pPr lvl="1"/>
            <a:r>
              <a:rPr lang="en-US" dirty="0"/>
              <a:t>Then the main thread, when it continues, prints it again!</a:t>
            </a:r>
          </a:p>
          <a:p>
            <a:pPr lvl="1"/>
            <a:endParaRPr lang="en-US" dirty="0"/>
          </a:p>
          <a:p>
            <a:r>
              <a:rPr lang="en-US" dirty="0"/>
              <a:t>If only we had a way to… align them in time… what’s the word…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A9351E-61C4-431A-AD7C-66B65B2BDFAE}"/>
              </a:ext>
            </a:extLst>
          </p:cNvPr>
          <p:cNvSpPr txBox="1">
            <a:spLocks/>
          </p:cNvSpPr>
          <p:nvPr/>
        </p:nvSpPr>
        <p:spPr>
          <a:xfrm>
            <a:off x="93906" y="1247246"/>
            <a:ext cx="4986094" cy="4352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pthread.h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counter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thread(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data)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(counter &lt; 100)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"THREAD: %d\n"</a:t>
            </a:r>
            <a:r>
              <a:rPr lang="en-US" sz="1600" dirty="0">
                <a:latin typeface="Inconsolata" panose="020B0609030003000000" pitchFamily="49" charset="0"/>
              </a:rPr>
              <a:t>, counter);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counter++;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NULL;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pthread_create</a:t>
            </a:r>
            <a:r>
              <a:rPr lang="en-US" sz="1600" dirty="0">
                <a:latin typeface="Inconsolata" panose="020B0609030003000000" pitchFamily="49" charset="0"/>
              </a:rPr>
              <a:t>(&amp;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, NULL, thread, NULL);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(counter &lt; 100)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"MAIN: %d\n"</a:t>
            </a:r>
            <a:r>
              <a:rPr lang="en-US" sz="1600" dirty="0">
                <a:latin typeface="Inconsolata" panose="020B0609030003000000" pitchFamily="49" charset="0"/>
              </a:rPr>
              <a:t>, counter);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counter++;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"Done!\n"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1BEFB-5F4D-4664-AD07-20A5EEF8174C}"/>
              </a:ext>
            </a:extLst>
          </p:cNvPr>
          <p:cNvSpPr txBox="1"/>
          <p:nvPr/>
        </p:nvSpPr>
        <p:spPr>
          <a:xfrm>
            <a:off x="65835" y="877914"/>
            <a:ext cx="558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gcc</a:t>
            </a:r>
            <a:r>
              <a:rPr lang="en-US" sz="14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-o 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thrd_share_bad</a:t>
            </a:r>
            <a:r>
              <a:rPr lang="en-US" sz="14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thrd_share_bad.c</a:t>
            </a:r>
            <a:r>
              <a:rPr lang="en-US" sz="14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lpthread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1CFE3-53C6-4613-A5E4-2EE36977FEA2}"/>
              </a:ext>
            </a:extLst>
          </p:cNvPr>
          <p:cNvSpPr txBox="1"/>
          <p:nvPr/>
        </p:nvSpPr>
        <p:spPr>
          <a:xfrm>
            <a:off x="1406946" y="2818289"/>
            <a:ext cx="306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Thread function increments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753F50-D694-430C-A015-8720F4ED8286}"/>
              </a:ext>
            </a:extLst>
          </p:cNvPr>
          <p:cNvCxnSpPr>
            <a:cxnSpLocks/>
          </p:cNvCxnSpPr>
          <p:nvPr/>
        </p:nvCxnSpPr>
        <p:spPr>
          <a:xfrm rot="2472984" flipH="1">
            <a:off x="1257281" y="2940256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900264-1B53-48F0-A24E-A09D76C85B59}"/>
              </a:ext>
            </a:extLst>
          </p:cNvPr>
          <p:cNvSpPr txBox="1"/>
          <p:nvPr/>
        </p:nvSpPr>
        <p:spPr>
          <a:xfrm>
            <a:off x="1406946" y="4828810"/>
            <a:ext cx="32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Main thread increments, too!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486A91-1951-4FE1-8515-12343258CDA2}"/>
              </a:ext>
            </a:extLst>
          </p:cNvPr>
          <p:cNvCxnSpPr>
            <a:cxnSpLocks/>
          </p:cNvCxnSpPr>
          <p:nvPr/>
        </p:nvCxnSpPr>
        <p:spPr>
          <a:xfrm rot="2472984" flipH="1">
            <a:off x="1257281" y="4950777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65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A404-0F68-49FA-BF6F-4337424C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199A6-3FD9-4511-8174-71175CFAA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Stop! Hammer time!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D1541-4261-43D5-B0B6-251B5E1C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72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F61E-F108-497E-BDD5-A334720F3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story about the railroad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3C886-0AA0-4510-BD29-1A7DEBD1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D33E2-6C0E-4A07-8EE8-B4D3A6AAC53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7277" y="728282"/>
            <a:ext cx="6261208" cy="4966695"/>
          </a:xfrm>
        </p:spPr>
        <p:txBody>
          <a:bodyPr>
            <a:normAutofit/>
          </a:bodyPr>
          <a:lstStyle/>
          <a:p>
            <a:r>
              <a:rPr lang="en-US" dirty="0"/>
              <a:t>Systems scientists have long been inspired by the real-world for insight on design.</a:t>
            </a:r>
          </a:p>
          <a:p>
            <a:pPr lvl="1"/>
            <a:endParaRPr lang="en-US" dirty="0"/>
          </a:p>
          <a:p>
            <a:r>
              <a:rPr lang="en-US" dirty="0"/>
              <a:t>The rail system requires a lot of attention to detail to provide:</a:t>
            </a:r>
          </a:p>
          <a:p>
            <a:pPr lvl="1"/>
            <a:r>
              <a:rPr lang="en-US" dirty="0"/>
              <a:t>Orderly and timely scheduling of trains.</a:t>
            </a:r>
          </a:p>
          <a:p>
            <a:pPr lvl="1"/>
            <a:r>
              <a:rPr lang="en-US" dirty="0"/>
              <a:t>Shared use of a single resource: rail.</a:t>
            </a:r>
          </a:p>
          <a:p>
            <a:pPr lvl="1"/>
            <a:r>
              <a:rPr lang="en-US" dirty="0" err="1"/>
              <a:t>Coördination</a:t>
            </a:r>
            <a:r>
              <a:rPr lang="en-US" dirty="0"/>
              <a:t> with trains and competing interests.</a:t>
            </a:r>
          </a:p>
          <a:p>
            <a:pPr lvl="1"/>
            <a:endParaRPr lang="en-US" dirty="0"/>
          </a:p>
          <a:p>
            <a:r>
              <a:rPr lang="en-US" dirty="0"/>
              <a:t>In order to provide this, trains make use of signals and switching areas.</a:t>
            </a:r>
          </a:p>
          <a:p>
            <a:pPr lvl="1"/>
            <a:r>
              <a:rPr lang="en-US" dirty="0"/>
              <a:t>Trains wait while others pass, all agreeing on the nature of signals.</a:t>
            </a:r>
          </a:p>
          <a:p>
            <a:pPr lvl="1"/>
            <a:r>
              <a:rPr lang="en-US" dirty="0"/>
              <a:t>The signals are called </a:t>
            </a:r>
            <a:r>
              <a:rPr lang="en-US" i="1" dirty="0"/>
              <a:t>semaphores</a:t>
            </a:r>
            <a:r>
              <a:rPr lang="en-US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603F5F-3713-4C80-8382-7B9785747C7C}"/>
              </a:ext>
            </a:extLst>
          </p:cNvPr>
          <p:cNvGrpSpPr/>
          <p:nvPr/>
        </p:nvGrpSpPr>
        <p:grpSpPr>
          <a:xfrm>
            <a:off x="6358485" y="646312"/>
            <a:ext cx="3801515" cy="5068687"/>
            <a:chOff x="6358485" y="646312"/>
            <a:chExt cx="3801515" cy="5068687"/>
          </a:xfrm>
        </p:grpSpPr>
        <p:pic>
          <p:nvPicPr>
            <p:cNvPr id="6" name="Picture 5" descr="A train semaphore (signal) alongside an empty track.">
              <a:extLst>
                <a:ext uri="{FF2B5EF4-FFF2-40B4-BE49-F238E27FC236}">
                  <a16:creationId xmlns:a16="http://schemas.microsoft.com/office/drawing/2014/main" id="{F69F358D-C53B-4C20-81C6-AED8D9F88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8485" y="646312"/>
              <a:ext cx="3801515" cy="506868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7FDC43-A6DD-4A5A-9DE2-024FD8CAFC8D}"/>
                </a:ext>
              </a:extLst>
            </p:cNvPr>
            <p:cNvSpPr/>
            <p:nvPr/>
          </p:nvSpPr>
          <p:spPr>
            <a:xfrm>
              <a:off x="7354111" y="5389406"/>
              <a:ext cx="2805889" cy="296126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Photo by David Ingham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684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1284-31D3-40F3-92EB-18283006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seminal semaphore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0BA695-343E-4207-824F-77977D8B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F6915-ECA6-4510-ADD8-482E2A1795F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9584514" cy="4657371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semaphore</a:t>
            </a:r>
            <a:r>
              <a:rPr lang="en-US" dirty="0"/>
              <a:t> is a special counter used for synchronization.</a:t>
            </a:r>
          </a:p>
          <a:p>
            <a:pPr lvl="1"/>
            <a:r>
              <a:rPr lang="en-US" dirty="0"/>
              <a:t>Invented by Dutch systems scientist </a:t>
            </a:r>
            <a:r>
              <a:rPr lang="en-US" dirty="0" err="1"/>
              <a:t>Edsger</a:t>
            </a:r>
            <a:r>
              <a:rPr lang="en-US" dirty="0"/>
              <a:t> Dijkstra in the early 1960s.</a:t>
            </a:r>
          </a:p>
          <a:p>
            <a:pPr lvl="1"/>
            <a:endParaRPr lang="en-US" dirty="0"/>
          </a:p>
          <a:p>
            <a:r>
              <a:rPr lang="en-US" dirty="0"/>
              <a:t>The counter is a signed integer that often starts at zero or one.</a:t>
            </a:r>
          </a:p>
          <a:p>
            <a:pPr lvl="1"/>
            <a:endParaRPr lang="en-US" dirty="0"/>
          </a:p>
          <a:p>
            <a:r>
              <a:rPr lang="en-US" dirty="0"/>
              <a:t>Two defined operations:</a:t>
            </a:r>
          </a:p>
          <a:p>
            <a:pPr lvl="1"/>
            <a:r>
              <a:rPr lang="en-US" dirty="0"/>
              <a:t>Up (signal/release); increments counter.</a:t>
            </a:r>
          </a:p>
          <a:p>
            <a:pPr lvl="1"/>
            <a:r>
              <a:rPr lang="en-US" dirty="0"/>
              <a:t>Down (wait/acquire); decrements counter but waits if the counter is 0.</a:t>
            </a:r>
          </a:p>
          <a:p>
            <a:pPr lvl="1"/>
            <a:endParaRPr lang="en-US" dirty="0"/>
          </a:p>
          <a:p>
            <a:r>
              <a:rPr lang="en-US" dirty="0"/>
              <a:t>These operations often have different names or are abbreviated:</a:t>
            </a:r>
          </a:p>
          <a:p>
            <a:pPr lvl="1"/>
            <a:r>
              <a:rPr lang="en-US" dirty="0"/>
              <a:t>V (Based on Dutch </a:t>
            </a:r>
            <a:r>
              <a:rPr lang="en-US" i="1" dirty="0" err="1"/>
              <a:t>vrijgave</a:t>
            </a:r>
            <a:r>
              <a:rPr lang="en-US" dirty="0"/>
              <a:t> “to release”)</a:t>
            </a:r>
          </a:p>
          <a:p>
            <a:pPr lvl="1"/>
            <a:r>
              <a:rPr lang="en-US" dirty="0"/>
              <a:t>P (Based on Dutch </a:t>
            </a:r>
            <a:r>
              <a:rPr lang="en-US" i="1" dirty="0" err="1"/>
              <a:t>passering</a:t>
            </a:r>
            <a:r>
              <a:rPr lang="en-US" dirty="0"/>
              <a:t> “to pass”, </a:t>
            </a:r>
            <a:r>
              <a:rPr lang="en-US" i="1" dirty="0"/>
              <a:t>based around railroad terminology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586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46F1-5614-4085-8A87-F623A27C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Semaphores to prevent the derailing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59E7E-A8F1-440B-ACE1-314DB353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921C9-6AE3-42BC-AC14-EED8D5AD43D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10159" y="687823"/>
            <a:ext cx="5481380" cy="5007155"/>
          </a:xfrm>
        </p:spPr>
        <p:txBody>
          <a:bodyPr>
            <a:normAutofit/>
          </a:bodyPr>
          <a:lstStyle/>
          <a:p>
            <a:r>
              <a:rPr lang="en-US" dirty="0" err="1">
                <a:latin typeface="Inconsolata" panose="020B0609030003000000" pitchFamily="49" charset="0"/>
              </a:rPr>
              <a:t>sem_init</a:t>
            </a:r>
            <a:r>
              <a:rPr lang="en-US" dirty="0">
                <a:latin typeface="Inconsolata" panose="020B0609030003000000" pitchFamily="49" charset="0"/>
              </a:rPr>
              <a:t>() </a:t>
            </a:r>
            <a:r>
              <a:rPr lang="en-US" dirty="0"/>
              <a:t>creates a new semaphore.</a:t>
            </a:r>
          </a:p>
          <a:p>
            <a:pPr lvl="1"/>
            <a:r>
              <a:rPr lang="en-US" dirty="0"/>
              <a:t>The first argument is an address to a variable that will hold the semaphore data.</a:t>
            </a:r>
          </a:p>
          <a:p>
            <a:pPr lvl="1"/>
            <a:r>
              <a:rPr lang="en-US" dirty="0"/>
              <a:t>The second argument, when 0, means that other threads can see the semaphore. Non-zero means other threads cannot interact with the semaphore, which is a bit more advanced.</a:t>
            </a:r>
          </a:p>
          <a:p>
            <a:pPr lvl="1"/>
            <a:r>
              <a:rPr lang="en-US" dirty="0"/>
              <a:t>The third argument is the initial value.</a:t>
            </a:r>
          </a:p>
          <a:p>
            <a:pPr lvl="2"/>
            <a:r>
              <a:rPr lang="en-US" dirty="0"/>
              <a:t>Here it is 1.</a:t>
            </a:r>
          </a:p>
          <a:p>
            <a:pPr lvl="2"/>
            <a:endParaRPr lang="en-US" dirty="0"/>
          </a:p>
          <a:p>
            <a:r>
              <a:rPr lang="en-US" dirty="0" err="1">
                <a:latin typeface="Inconsolata" panose="020B0609030003000000" pitchFamily="49" charset="0"/>
              </a:rPr>
              <a:t>sem_wait</a:t>
            </a:r>
            <a:r>
              <a:rPr lang="en-US" dirty="0">
                <a:latin typeface="Inconsolata" panose="020B0609030003000000" pitchFamily="49" charset="0"/>
              </a:rPr>
              <a:t>() </a:t>
            </a:r>
            <a:r>
              <a:rPr lang="en-US" dirty="0"/>
              <a:t>decrements the counter.</a:t>
            </a:r>
          </a:p>
          <a:p>
            <a:pPr lvl="1"/>
            <a:r>
              <a:rPr lang="en-US" dirty="0"/>
              <a:t>Waits to decrement if the counter is 0.</a:t>
            </a:r>
          </a:p>
          <a:p>
            <a:r>
              <a:rPr lang="en-US" dirty="0" err="1">
                <a:latin typeface="Inconsolata" panose="020B0609030003000000" pitchFamily="49" charset="0"/>
              </a:rPr>
              <a:t>sem_post</a:t>
            </a:r>
            <a:r>
              <a:rPr lang="en-US" dirty="0">
                <a:latin typeface="Inconsolata" panose="020B0609030003000000" pitchFamily="49" charset="0"/>
              </a:rPr>
              <a:t>() </a:t>
            </a:r>
            <a:r>
              <a:rPr lang="en-US" dirty="0"/>
              <a:t>increments the counter.</a:t>
            </a:r>
          </a:p>
          <a:p>
            <a:pPr lvl="1"/>
            <a:r>
              <a:rPr lang="en-US" dirty="0"/>
              <a:t>May release a thread waiting at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sem_wait</a:t>
            </a: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A9351E-61C4-431A-AD7C-66B65B2BDFAE}"/>
              </a:ext>
            </a:extLst>
          </p:cNvPr>
          <p:cNvSpPr txBox="1">
            <a:spLocks/>
          </p:cNvSpPr>
          <p:nvPr/>
        </p:nvSpPr>
        <p:spPr>
          <a:xfrm>
            <a:off x="93906" y="1247246"/>
            <a:ext cx="4986094" cy="4352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pthread.h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b="1" dirty="0">
                <a:latin typeface="Inconsolata" panose="020B0609030003000000" pitchFamily="49" charset="0"/>
              </a:rPr>
              <a:t>&lt;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semaphore.h</a:t>
            </a:r>
            <a:r>
              <a:rPr lang="en-US" sz="1600" b="1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err="1">
                <a:latin typeface="Inconsolata" panose="020B0609030003000000" pitchFamily="49" charset="0"/>
              </a:rPr>
              <a:t>sem_t</a:t>
            </a:r>
            <a:r>
              <a:rPr lang="en-US" sz="1600" b="1" dirty="0">
                <a:latin typeface="Inconsolata" panose="020B0609030003000000" pitchFamily="49" charset="0"/>
              </a:rPr>
              <a:t> lock;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counter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thread(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data)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(counter &lt; 100) {</a:t>
            </a: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  </a:t>
            </a:r>
            <a:r>
              <a:rPr lang="en-US" sz="1600" b="1" dirty="0" err="1">
                <a:latin typeface="Inconsolata" panose="020B0609030003000000" pitchFamily="49" charset="0"/>
              </a:rPr>
              <a:t>sem_wait</a:t>
            </a:r>
            <a:r>
              <a:rPr lang="en-US" sz="1600" b="1" dirty="0">
                <a:latin typeface="Inconsolata" panose="020B0609030003000000" pitchFamily="49" charset="0"/>
              </a:rPr>
              <a:t>(&amp;lock);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down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"THREAD: %d\n"</a:t>
            </a:r>
            <a:r>
              <a:rPr lang="en-US" sz="1600" dirty="0">
                <a:latin typeface="Inconsolata" panose="020B0609030003000000" pitchFamily="49" charset="0"/>
              </a:rPr>
              <a:t>, counter);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counter++;</a:t>
            </a: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  </a:t>
            </a:r>
            <a:r>
              <a:rPr lang="en-US" sz="1600" b="1" dirty="0" err="1">
                <a:latin typeface="Inconsolata" panose="020B0609030003000000" pitchFamily="49" charset="0"/>
              </a:rPr>
              <a:t>sem_post</a:t>
            </a:r>
            <a:r>
              <a:rPr lang="en-US" sz="1600" b="1" dirty="0">
                <a:latin typeface="Inconsolata" panose="020B0609030003000000" pitchFamily="49" charset="0"/>
              </a:rPr>
              <a:t>(&amp;lock);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up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NULL;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</a:t>
            </a:r>
            <a:r>
              <a:rPr lang="en-US" sz="1600" b="1" dirty="0" err="1">
                <a:latin typeface="Inconsolata" panose="020B0609030003000000" pitchFamily="49" charset="0"/>
              </a:rPr>
              <a:t>sem_init</a:t>
            </a:r>
            <a:r>
              <a:rPr lang="en-US" sz="1600" b="1" dirty="0">
                <a:latin typeface="Inconsolata" panose="020B0609030003000000" pitchFamily="49" charset="0"/>
              </a:rPr>
              <a:t>(&amp;lock, 0, 1); 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create a counter starting at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pthread_create</a:t>
            </a:r>
            <a:r>
              <a:rPr lang="en-US" sz="1600" dirty="0">
                <a:latin typeface="Inconsolata" panose="020B0609030003000000" pitchFamily="49" charset="0"/>
              </a:rPr>
              <a:t>(&amp;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, NULL, thread, NULL);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(counter &lt; 100) {</a:t>
            </a: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  </a:t>
            </a:r>
            <a:r>
              <a:rPr lang="en-US" sz="1600" b="1" dirty="0" err="1">
                <a:latin typeface="Inconsolata" panose="020B0609030003000000" pitchFamily="49" charset="0"/>
              </a:rPr>
              <a:t>sem_wait</a:t>
            </a:r>
            <a:r>
              <a:rPr lang="en-US" sz="1600" b="1" dirty="0">
                <a:latin typeface="Inconsolata" panose="020B0609030003000000" pitchFamily="49" charset="0"/>
              </a:rPr>
              <a:t>(&amp;lock);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down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"MAIN: %d\n"</a:t>
            </a:r>
            <a:r>
              <a:rPr lang="en-US" sz="1600" dirty="0">
                <a:latin typeface="Inconsolata" panose="020B0609030003000000" pitchFamily="49" charset="0"/>
              </a:rPr>
              <a:t>, counter);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counter++;</a:t>
            </a: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  </a:t>
            </a:r>
            <a:r>
              <a:rPr lang="en-US" sz="1600" b="1" dirty="0" err="1">
                <a:latin typeface="Inconsolata" panose="020B0609030003000000" pitchFamily="49" charset="0"/>
              </a:rPr>
              <a:t>sem_post</a:t>
            </a:r>
            <a:r>
              <a:rPr lang="en-US" sz="1600" b="1" dirty="0">
                <a:latin typeface="Inconsolata" panose="020B0609030003000000" pitchFamily="49" charset="0"/>
              </a:rPr>
              <a:t>(&amp;lock);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up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"Done!\n"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1BEFB-5F4D-4664-AD07-20A5EEF8174C}"/>
              </a:ext>
            </a:extLst>
          </p:cNvPr>
          <p:cNvSpPr txBox="1"/>
          <p:nvPr/>
        </p:nvSpPr>
        <p:spPr>
          <a:xfrm>
            <a:off x="65835" y="877914"/>
            <a:ext cx="558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gcc</a:t>
            </a:r>
            <a:r>
              <a:rPr lang="en-US" sz="14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-o 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thrd_share</a:t>
            </a:r>
            <a:r>
              <a:rPr lang="en-US" sz="14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thrd_share.c</a:t>
            </a:r>
            <a:r>
              <a:rPr lang="en-US" sz="14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lpthread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D70258-17E8-47AC-9029-476486ED2982}"/>
              </a:ext>
            </a:extLst>
          </p:cNvPr>
          <p:cNvSpPr txBox="1"/>
          <p:nvPr/>
        </p:nvSpPr>
        <p:spPr>
          <a:xfrm>
            <a:off x="1941020" y="2832848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Critical Section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8DDDED-785F-4337-AC82-A820B1776FC7}"/>
              </a:ext>
            </a:extLst>
          </p:cNvPr>
          <p:cNvCxnSpPr>
            <a:cxnSpLocks/>
          </p:cNvCxnSpPr>
          <p:nvPr/>
        </p:nvCxnSpPr>
        <p:spPr>
          <a:xfrm rot="2472984" flipH="1">
            <a:off x="1791355" y="2954815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01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46F1-5614-4085-8A87-F623A27C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Semaphores to prevent the derailing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59E7E-A8F1-440B-ACE1-314DB353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A9351E-61C4-431A-AD7C-66B65B2BDFAE}"/>
              </a:ext>
            </a:extLst>
          </p:cNvPr>
          <p:cNvSpPr txBox="1">
            <a:spLocks/>
          </p:cNvSpPr>
          <p:nvPr/>
        </p:nvSpPr>
        <p:spPr>
          <a:xfrm>
            <a:off x="93906" y="1247246"/>
            <a:ext cx="4138229" cy="4352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pthread.h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b="1" dirty="0">
                <a:latin typeface="Inconsolata" panose="020B0609030003000000" pitchFamily="49" charset="0"/>
              </a:rPr>
              <a:t>&lt;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semaphore.h</a:t>
            </a:r>
            <a:r>
              <a:rPr lang="en-US" sz="1600" b="1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err="1">
                <a:latin typeface="Inconsolata" panose="020B0609030003000000" pitchFamily="49" charset="0"/>
              </a:rPr>
              <a:t>sem_t</a:t>
            </a:r>
            <a:r>
              <a:rPr lang="en-US" sz="1600" b="1" dirty="0">
                <a:latin typeface="Inconsolata" panose="020B0609030003000000" pitchFamily="49" charset="0"/>
              </a:rPr>
              <a:t> lock;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counter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thread(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data)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(counter &lt; 100) {</a:t>
            </a: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  </a:t>
            </a:r>
            <a:r>
              <a:rPr lang="en-US" sz="1600" b="1" dirty="0" err="1">
                <a:latin typeface="Inconsolata" panose="020B0609030003000000" pitchFamily="49" charset="0"/>
              </a:rPr>
              <a:t>sem_wait</a:t>
            </a:r>
            <a:r>
              <a:rPr lang="en-US" sz="1600" b="1" dirty="0">
                <a:latin typeface="Inconsolata" panose="020B0609030003000000" pitchFamily="49" charset="0"/>
              </a:rPr>
              <a:t>(&amp;lock);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down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"THREAD: %d\n"</a:t>
            </a:r>
            <a:r>
              <a:rPr lang="en-US" sz="1600" dirty="0">
                <a:latin typeface="Inconsolata" panose="020B0609030003000000" pitchFamily="49" charset="0"/>
              </a:rPr>
              <a:t>, counter);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counter++;</a:t>
            </a: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  </a:t>
            </a:r>
            <a:r>
              <a:rPr lang="en-US" sz="1600" b="1" dirty="0" err="1">
                <a:latin typeface="Inconsolata" panose="020B0609030003000000" pitchFamily="49" charset="0"/>
              </a:rPr>
              <a:t>sem_post</a:t>
            </a:r>
            <a:r>
              <a:rPr lang="en-US" sz="1600" b="1" dirty="0">
                <a:latin typeface="Inconsolata" panose="020B0609030003000000" pitchFamily="49" charset="0"/>
              </a:rPr>
              <a:t>(&amp;lock);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up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NULL;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</a:t>
            </a:r>
            <a:r>
              <a:rPr lang="en-US" sz="1600" b="1" dirty="0" err="1">
                <a:latin typeface="Inconsolata" panose="020B0609030003000000" pitchFamily="49" charset="0"/>
              </a:rPr>
              <a:t>sem_init</a:t>
            </a:r>
            <a:r>
              <a:rPr lang="en-US" sz="1600" b="1" dirty="0">
                <a:latin typeface="Inconsolata" panose="020B0609030003000000" pitchFamily="49" charset="0"/>
              </a:rPr>
              <a:t>(&amp;lock, 0, 1); 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create a counter starting at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pthread_create</a:t>
            </a:r>
            <a:r>
              <a:rPr lang="en-US" sz="1600" dirty="0">
                <a:latin typeface="Inconsolata" panose="020B0609030003000000" pitchFamily="49" charset="0"/>
              </a:rPr>
              <a:t>(&amp;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, NULL, thread, NULL);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(counter &lt; 100) {</a:t>
            </a: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  </a:t>
            </a:r>
            <a:r>
              <a:rPr lang="en-US" sz="1600" b="1" dirty="0" err="1">
                <a:latin typeface="Inconsolata" panose="020B0609030003000000" pitchFamily="49" charset="0"/>
              </a:rPr>
              <a:t>sem_wait</a:t>
            </a:r>
            <a:r>
              <a:rPr lang="en-US" sz="1600" b="1" dirty="0">
                <a:latin typeface="Inconsolata" panose="020B0609030003000000" pitchFamily="49" charset="0"/>
              </a:rPr>
              <a:t>(&amp;lock);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down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"MAIN: %d\n"</a:t>
            </a:r>
            <a:r>
              <a:rPr lang="en-US" sz="1600" dirty="0">
                <a:latin typeface="Inconsolata" panose="020B0609030003000000" pitchFamily="49" charset="0"/>
              </a:rPr>
              <a:t>, counter);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counter++;</a:t>
            </a: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  </a:t>
            </a:r>
            <a:r>
              <a:rPr lang="en-US" sz="1600" b="1" dirty="0" err="1">
                <a:latin typeface="Inconsolata" panose="020B0609030003000000" pitchFamily="49" charset="0"/>
              </a:rPr>
              <a:t>sem_post</a:t>
            </a:r>
            <a:r>
              <a:rPr lang="en-US" sz="1600" b="1" dirty="0">
                <a:latin typeface="Inconsolata" panose="020B0609030003000000" pitchFamily="49" charset="0"/>
              </a:rPr>
              <a:t>(&amp;lock);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up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"Done!\n"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1BEFB-5F4D-4664-AD07-20A5EEF8174C}"/>
              </a:ext>
            </a:extLst>
          </p:cNvPr>
          <p:cNvSpPr txBox="1"/>
          <p:nvPr/>
        </p:nvSpPr>
        <p:spPr>
          <a:xfrm>
            <a:off x="65836" y="877914"/>
            <a:ext cx="422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gcc</a:t>
            </a:r>
            <a:r>
              <a:rPr lang="en-US" sz="14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-o 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thrd_share</a:t>
            </a:r>
            <a:r>
              <a:rPr lang="en-US" sz="14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thrd_share.c</a:t>
            </a:r>
            <a:r>
              <a:rPr lang="en-US" sz="14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lpthread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D70258-17E8-47AC-9029-476486ED2982}"/>
              </a:ext>
            </a:extLst>
          </p:cNvPr>
          <p:cNvSpPr txBox="1"/>
          <p:nvPr/>
        </p:nvSpPr>
        <p:spPr>
          <a:xfrm>
            <a:off x="1941020" y="2832848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Critical Section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8DDDED-785F-4337-AC82-A820B1776FC7}"/>
              </a:ext>
            </a:extLst>
          </p:cNvPr>
          <p:cNvCxnSpPr>
            <a:cxnSpLocks/>
          </p:cNvCxnSpPr>
          <p:nvPr/>
        </p:nvCxnSpPr>
        <p:spPr>
          <a:xfrm rot="2472984" flipH="1">
            <a:off x="1791355" y="2954815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829689-944A-43E1-A38D-228302020B8E}"/>
              </a:ext>
            </a:extLst>
          </p:cNvPr>
          <p:cNvCxnSpPr>
            <a:cxnSpLocks/>
          </p:cNvCxnSpPr>
          <p:nvPr/>
        </p:nvCxnSpPr>
        <p:spPr>
          <a:xfrm flipV="1">
            <a:off x="232456" y="2608020"/>
            <a:ext cx="149138" cy="8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9AB9D0-A57B-45EA-9831-30CFE6D61C38}"/>
              </a:ext>
            </a:extLst>
          </p:cNvPr>
          <p:cNvCxnSpPr>
            <a:cxnSpLocks/>
          </p:cNvCxnSpPr>
          <p:nvPr/>
        </p:nvCxnSpPr>
        <p:spPr>
          <a:xfrm flipV="1">
            <a:off x="232456" y="4669978"/>
            <a:ext cx="149138" cy="899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CFC983-375F-40FA-9B4E-AE17F505BD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10074" y="776835"/>
            <a:ext cx="5749184" cy="4917528"/>
          </a:xfrm>
        </p:spPr>
        <p:txBody>
          <a:bodyPr>
            <a:normAutofit/>
          </a:bodyPr>
          <a:lstStyle/>
          <a:p>
            <a:r>
              <a:rPr lang="en-US" dirty="0"/>
              <a:t>When both threads hit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sem_wait</a:t>
            </a:r>
            <a:r>
              <a:rPr lang="en-US" dirty="0">
                <a:latin typeface="Inconsolata" panose="020B0609030003000000" pitchFamily="49" charset="0"/>
              </a:rPr>
              <a:t>() </a:t>
            </a:r>
            <a:r>
              <a:rPr lang="en-US" dirty="0"/>
              <a:t>at the same time, only one continues.</a:t>
            </a:r>
          </a:p>
          <a:p>
            <a:pPr lvl="1"/>
            <a:endParaRPr lang="en-US" dirty="0"/>
          </a:p>
          <a:p>
            <a:r>
              <a:rPr lang="en-US" dirty="0"/>
              <a:t>When one sets the lock; other waits.</a:t>
            </a:r>
          </a:p>
          <a:p>
            <a:pPr lvl="1"/>
            <a:r>
              <a:rPr lang="en-US" dirty="0"/>
              <a:t>The other thread relies on the first to eventually release the lock using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sem_post</a:t>
            </a:r>
            <a:r>
              <a:rPr lang="en-US" dirty="0">
                <a:latin typeface="Inconsolata" panose="020B0609030003000000" pitchFamily="49" charset="0"/>
              </a:rPr>
              <a:t>()</a:t>
            </a:r>
            <a:endParaRPr lang="en-US" dirty="0"/>
          </a:p>
          <a:p>
            <a:pPr lvl="1"/>
            <a:r>
              <a:rPr lang="en-US" dirty="0"/>
              <a:t>When this happens, the other thread can go.</a:t>
            </a:r>
          </a:p>
          <a:p>
            <a:pPr lvl="1"/>
            <a:endParaRPr lang="en-US" dirty="0"/>
          </a:p>
          <a:p>
            <a:r>
              <a:rPr lang="en-US" dirty="0"/>
              <a:t>The lock/unlock pattern creates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critical section</a:t>
            </a:r>
            <a:r>
              <a:rPr lang="en-US" dirty="0"/>
              <a:t>, a piece of code that has the guarantee that only one task can enter at a time.</a:t>
            </a:r>
          </a:p>
          <a:p>
            <a:pPr lvl="1"/>
            <a:r>
              <a:rPr lang="en-US" dirty="0"/>
              <a:t>Here, the counter is guaranteed to update at the same time as it is printed.</a:t>
            </a:r>
          </a:p>
        </p:txBody>
      </p:sp>
    </p:spTree>
    <p:extLst>
      <p:ext uri="{BB962C8B-B14F-4D97-AF65-F5344CB8AC3E}">
        <p14:creationId xmlns:p14="http://schemas.microsoft.com/office/powerpoint/2010/main" val="233525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3.75E-6 0.024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2444 L 3.75E-6 0.0497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4972 L 0.00078 0.0730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3.75E-6 0.022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2278 L 3.75E-6 0.047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475 L 3.75E-6 0.0722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B8F34B-9879-4ED6-8262-C374882F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3491-9EDE-4827-9E04-6B7AAED5A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Strings? Threads?? What are we building… a loom???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B9094-285F-4E64-A4C1-AE1C5A8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8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46F1-5614-4085-8A87-F623A27C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Semaphores to prevent the derailing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59E7E-A8F1-440B-ACE1-314DB353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A9351E-61C4-431A-AD7C-66B65B2BDFAE}"/>
              </a:ext>
            </a:extLst>
          </p:cNvPr>
          <p:cNvSpPr txBox="1">
            <a:spLocks/>
          </p:cNvSpPr>
          <p:nvPr/>
        </p:nvSpPr>
        <p:spPr>
          <a:xfrm>
            <a:off x="93906" y="1247246"/>
            <a:ext cx="4986094" cy="4352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pthread.h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b="1" dirty="0">
                <a:latin typeface="Inconsolata" panose="020B0609030003000000" pitchFamily="49" charset="0"/>
              </a:rPr>
              <a:t>&lt;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semaphore.h</a:t>
            </a:r>
            <a:r>
              <a:rPr lang="en-US" sz="1600" b="1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err="1">
                <a:latin typeface="Inconsolata" panose="020B0609030003000000" pitchFamily="49" charset="0"/>
              </a:rPr>
              <a:t>sem_t</a:t>
            </a:r>
            <a:r>
              <a:rPr lang="en-US" sz="1600" b="1" dirty="0">
                <a:latin typeface="Inconsolata" panose="020B0609030003000000" pitchFamily="49" charset="0"/>
              </a:rPr>
              <a:t> lock;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counter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thread(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data)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(counter &lt; 100) {</a:t>
            </a: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  </a:t>
            </a:r>
            <a:r>
              <a:rPr lang="en-US" sz="1600" b="1" dirty="0" err="1">
                <a:latin typeface="Inconsolata" panose="020B0609030003000000" pitchFamily="49" charset="0"/>
              </a:rPr>
              <a:t>sem_wait</a:t>
            </a:r>
            <a:r>
              <a:rPr lang="en-US" sz="1600" b="1" dirty="0">
                <a:latin typeface="Inconsolata" panose="020B0609030003000000" pitchFamily="49" charset="0"/>
              </a:rPr>
              <a:t>(&amp;lock);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down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"THREAD: %d\n"</a:t>
            </a:r>
            <a:r>
              <a:rPr lang="en-US" sz="1600" dirty="0">
                <a:latin typeface="Inconsolata" panose="020B0609030003000000" pitchFamily="49" charset="0"/>
              </a:rPr>
              <a:t>, counter);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counter++;</a:t>
            </a: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  </a:t>
            </a:r>
            <a:r>
              <a:rPr lang="en-US" sz="1600" b="1" dirty="0" err="1">
                <a:latin typeface="Inconsolata" panose="020B0609030003000000" pitchFamily="49" charset="0"/>
              </a:rPr>
              <a:t>sem_post</a:t>
            </a:r>
            <a:r>
              <a:rPr lang="en-US" sz="1600" b="1" dirty="0">
                <a:latin typeface="Inconsolata" panose="020B0609030003000000" pitchFamily="49" charset="0"/>
              </a:rPr>
              <a:t>(&amp;lock);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up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NULL;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</a:t>
            </a:r>
            <a:r>
              <a:rPr lang="en-US" sz="1600" b="1" dirty="0" err="1">
                <a:latin typeface="Inconsolata" panose="020B0609030003000000" pitchFamily="49" charset="0"/>
              </a:rPr>
              <a:t>sem_init</a:t>
            </a:r>
            <a:r>
              <a:rPr lang="en-US" sz="1600" b="1" dirty="0">
                <a:latin typeface="Inconsolata" panose="020B0609030003000000" pitchFamily="49" charset="0"/>
              </a:rPr>
              <a:t>(&amp;lock, 0, 1); 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create a counter starting at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pthread_create</a:t>
            </a:r>
            <a:r>
              <a:rPr lang="en-US" sz="1600" dirty="0">
                <a:latin typeface="Inconsolata" panose="020B0609030003000000" pitchFamily="49" charset="0"/>
              </a:rPr>
              <a:t>(&amp;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, NULL, thread, NULL);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(counter &lt; 100) {</a:t>
            </a: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  </a:t>
            </a:r>
            <a:r>
              <a:rPr lang="en-US" sz="1600" b="1" dirty="0" err="1">
                <a:latin typeface="Inconsolata" panose="020B0609030003000000" pitchFamily="49" charset="0"/>
              </a:rPr>
              <a:t>sem_wait</a:t>
            </a:r>
            <a:r>
              <a:rPr lang="en-US" sz="1600" b="1" dirty="0">
                <a:latin typeface="Inconsolata" panose="020B0609030003000000" pitchFamily="49" charset="0"/>
              </a:rPr>
              <a:t>(&amp;lock);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down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"MAIN: %d\n"</a:t>
            </a:r>
            <a:r>
              <a:rPr lang="en-US" sz="1600" dirty="0">
                <a:latin typeface="Inconsolata" panose="020B0609030003000000" pitchFamily="49" charset="0"/>
              </a:rPr>
              <a:t>, counter);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counter++;</a:t>
            </a:r>
            <a:endParaRPr lang="en-US" sz="1600" b="1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  </a:t>
            </a:r>
            <a:r>
              <a:rPr lang="en-US" sz="1600" b="1" dirty="0" err="1">
                <a:latin typeface="Inconsolata" panose="020B0609030003000000" pitchFamily="49" charset="0"/>
              </a:rPr>
              <a:t>sem_post</a:t>
            </a:r>
            <a:r>
              <a:rPr lang="en-US" sz="1600" b="1" dirty="0">
                <a:latin typeface="Inconsolata" panose="020B0609030003000000" pitchFamily="49" charset="0"/>
              </a:rPr>
              <a:t>(&amp;lock);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up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"Done!\n"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1BEFB-5F4D-4664-AD07-20A5EEF8174C}"/>
              </a:ext>
            </a:extLst>
          </p:cNvPr>
          <p:cNvSpPr txBox="1"/>
          <p:nvPr/>
        </p:nvSpPr>
        <p:spPr>
          <a:xfrm>
            <a:off x="65835" y="877914"/>
            <a:ext cx="558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gcc</a:t>
            </a:r>
            <a:r>
              <a:rPr lang="en-US" sz="14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-o 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thrd_share</a:t>
            </a:r>
            <a:r>
              <a:rPr lang="en-US" sz="14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thrd_share.c</a:t>
            </a:r>
            <a:r>
              <a:rPr lang="en-US" sz="14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</a:t>
            </a:r>
            <a:r>
              <a:rPr lang="en-US" sz="14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lpthread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86CFB1-BC49-4541-9BE0-F0A3F52C8B4F}"/>
              </a:ext>
            </a:extLst>
          </p:cNvPr>
          <p:cNvSpPr txBox="1">
            <a:spLocks/>
          </p:cNvSpPr>
          <p:nvPr/>
        </p:nvSpPr>
        <p:spPr>
          <a:xfrm>
            <a:off x="7026676" y="640282"/>
            <a:ext cx="3132727" cy="460335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./</a:t>
            </a:r>
            <a:r>
              <a:rPr lang="en-US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thrd_share</a:t>
            </a: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12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453F44-B97F-4F9F-A5B7-3B6F0A042765}"/>
              </a:ext>
            </a:extLst>
          </p:cNvPr>
          <p:cNvSpPr txBox="1"/>
          <p:nvPr/>
        </p:nvSpPr>
        <p:spPr>
          <a:xfrm>
            <a:off x="1941020" y="2832848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Critical Section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2C4FCD-6867-44A8-97C3-136EB2BBC693}"/>
              </a:ext>
            </a:extLst>
          </p:cNvPr>
          <p:cNvCxnSpPr>
            <a:cxnSpLocks/>
          </p:cNvCxnSpPr>
          <p:nvPr/>
        </p:nvCxnSpPr>
        <p:spPr>
          <a:xfrm rot="2472984" flipH="1">
            <a:off x="1791355" y="2954815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36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58E9-6335-420A-811D-E84BAE2C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Mutex… </a:t>
            </a:r>
            <a:r>
              <a:rPr lang="en-US" dirty="0" err="1"/>
              <a:t>ew</a:t>
            </a:r>
            <a:r>
              <a:rPr lang="en-US" dirty="0"/>
              <a:t>… don’t like the sound of that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9EBC7-8386-4C51-B56C-8D3293D7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E1368-0FF2-4F5F-B6BE-EE37B762536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26577" y="801112"/>
            <a:ext cx="9664962" cy="4893866"/>
          </a:xfrm>
        </p:spPr>
        <p:txBody>
          <a:bodyPr>
            <a:normAutofit/>
          </a:bodyPr>
          <a:lstStyle/>
          <a:p>
            <a:r>
              <a:rPr lang="en-US" dirty="0"/>
              <a:t>As you can see, there is a common case.</a:t>
            </a:r>
          </a:p>
          <a:p>
            <a:pPr lvl="1"/>
            <a:r>
              <a:rPr lang="en-US" dirty="0"/>
              <a:t>Simple critical sections just need a counter that covers 0 and 1.</a:t>
            </a:r>
          </a:p>
          <a:p>
            <a:pPr lvl="1"/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mutex</a:t>
            </a:r>
            <a:r>
              <a:rPr lang="en-US" dirty="0"/>
              <a:t> is a special Boolean used for synchronization.</a:t>
            </a:r>
          </a:p>
          <a:p>
            <a:pPr lvl="1"/>
            <a:r>
              <a:rPr lang="en-US" dirty="0"/>
              <a:t>It is short for “mutual exclusion,” a term for when two things can only have one resource at a time.</a:t>
            </a:r>
          </a:p>
          <a:p>
            <a:endParaRPr lang="en-US" dirty="0"/>
          </a:p>
          <a:p>
            <a:r>
              <a:rPr lang="en-US" dirty="0"/>
              <a:t>There are two defined operations:</a:t>
            </a:r>
          </a:p>
          <a:p>
            <a:pPr lvl="1"/>
            <a:r>
              <a:rPr lang="en-US" dirty="0"/>
              <a:t>lock / wait; only proceeds if the mutex </a:t>
            </a:r>
            <a:r>
              <a:rPr lang="en-US"/>
              <a:t>is unlocked.</a:t>
            </a:r>
            <a:endParaRPr lang="en-US" dirty="0"/>
          </a:p>
          <a:p>
            <a:pPr lvl="1"/>
            <a:r>
              <a:rPr lang="en-US" dirty="0"/>
              <a:t>unlock / release; unlocks the mutex.</a:t>
            </a:r>
          </a:p>
          <a:p>
            <a:pPr lvl="1"/>
            <a:endParaRPr lang="en-US" dirty="0"/>
          </a:p>
          <a:p>
            <a:r>
              <a:rPr lang="en-US" dirty="0"/>
              <a:t>A mutex can be created using a semaphore.</a:t>
            </a:r>
          </a:p>
          <a:p>
            <a:pPr lvl="1"/>
            <a:r>
              <a:rPr lang="en-US" dirty="0"/>
              <a:t>It provides a subset of the capabilities of the more general semaphore.</a:t>
            </a:r>
          </a:p>
        </p:txBody>
      </p:sp>
    </p:spTree>
    <p:extLst>
      <p:ext uri="{BB962C8B-B14F-4D97-AF65-F5344CB8AC3E}">
        <p14:creationId xmlns:p14="http://schemas.microsoft.com/office/powerpoint/2010/main" val="191444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46F1-5614-4085-8A87-F623A27C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mutex to prevent the derailing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59E7E-A8F1-440B-ACE1-314DB353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921C9-6AE3-42BC-AC14-EED8D5AD43D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08070" y="869076"/>
            <a:ext cx="4958023" cy="4657371"/>
          </a:xfrm>
        </p:spPr>
        <p:txBody>
          <a:bodyPr>
            <a:normAutofit/>
          </a:bodyPr>
          <a:lstStyle/>
          <a:p>
            <a:r>
              <a:rPr lang="en-US" dirty="0"/>
              <a:t>Mutexes are useful for locking single resources.</a:t>
            </a:r>
          </a:p>
          <a:p>
            <a:pPr lvl="1"/>
            <a:r>
              <a:rPr lang="en-US" dirty="0"/>
              <a:t>It follows much the same pattern as semaphores, and perhaps easier to understand.</a:t>
            </a:r>
          </a:p>
          <a:p>
            <a:pPr lvl="1"/>
            <a:endParaRPr lang="en-US" dirty="0"/>
          </a:p>
          <a:p>
            <a:r>
              <a:rPr lang="en-US" dirty="0" err="1">
                <a:latin typeface="Inconsolata" panose="020B0609030003000000" pitchFamily="49" charset="0"/>
              </a:rPr>
              <a:t>pthread_mutex_init</a:t>
            </a:r>
            <a:r>
              <a:rPr lang="en-US" dirty="0">
                <a:latin typeface="Inconsolata" panose="020B0609030003000000" pitchFamily="49" charset="0"/>
              </a:rPr>
              <a:t>() </a:t>
            </a:r>
            <a:r>
              <a:rPr lang="en-US" dirty="0"/>
              <a:t>creates the mutex similarly to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sem_init</a:t>
            </a:r>
            <a:r>
              <a:rPr lang="en-US" dirty="0">
                <a:latin typeface="Inconsolata" panose="020B0609030003000000" pitchFamily="49" charset="0"/>
              </a:rPr>
              <a:t>()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>
                <a:latin typeface="Inconsolata" panose="020B0609030003000000" pitchFamily="49" charset="0"/>
              </a:rPr>
              <a:t>pthread_mutex_lock</a:t>
            </a:r>
            <a:r>
              <a:rPr lang="en-US" dirty="0">
                <a:latin typeface="Inconsolata" panose="020B0609030003000000" pitchFamily="49" charset="0"/>
              </a:rPr>
              <a:t>() </a:t>
            </a:r>
            <a:r>
              <a:rPr lang="en-US" dirty="0"/>
              <a:t>and </a:t>
            </a:r>
            <a:r>
              <a:rPr lang="en-US" dirty="0" err="1">
                <a:latin typeface="Inconsolata" panose="020B0609030003000000" pitchFamily="49" charset="0"/>
              </a:rPr>
              <a:t>pthread_mutex_unlock</a:t>
            </a:r>
            <a:r>
              <a:rPr lang="en-US" dirty="0">
                <a:latin typeface="Inconsolata" panose="020B0609030003000000" pitchFamily="49" charset="0"/>
              </a:rPr>
              <a:t>() </a:t>
            </a:r>
            <a:r>
              <a:rPr lang="en-US" dirty="0"/>
              <a:t>do the locking and unlocking, as expected.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A9351E-61C4-431A-AD7C-66B65B2BDFAE}"/>
              </a:ext>
            </a:extLst>
          </p:cNvPr>
          <p:cNvSpPr txBox="1">
            <a:spLocks/>
          </p:cNvSpPr>
          <p:nvPr/>
        </p:nvSpPr>
        <p:spPr>
          <a:xfrm>
            <a:off x="93906" y="1247246"/>
            <a:ext cx="4986094" cy="4352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pthread.h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Inconsolata" panose="020B0609030003000000" pitchFamily="49" charset="0"/>
              </a:rPr>
              <a:t>pthread_mutex_t</a:t>
            </a:r>
            <a:r>
              <a:rPr lang="en-US" sz="1600" dirty="0">
                <a:latin typeface="Inconsolata" panose="020B0609030003000000" pitchFamily="49" charset="0"/>
              </a:rPr>
              <a:t> lock;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counter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thread(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data)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(counter &lt; 100)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pthread_mutex_lock</a:t>
            </a:r>
            <a:r>
              <a:rPr lang="en-US" sz="1600" dirty="0">
                <a:latin typeface="Inconsolata" panose="020B0609030003000000" pitchFamily="49" charset="0"/>
              </a:rPr>
              <a:t>(&amp;lock);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"THREAD: %d\n"</a:t>
            </a:r>
            <a:r>
              <a:rPr lang="en-US" sz="1600" dirty="0">
                <a:latin typeface="Inconsolata" panose="020B0609030003000000" pitchFamily="49" charset="0"/>
              </a:rPr>
              <a:t>, counter);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counter++;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pthread_mutex_unlock</a:t>
            </a:r>
            <a:r>
              <a:rPr lang="en-US" sz="1600" dirty="0">
                <a:latin typeface="Inconsolata" panose="020B0609030003000000" pitchFamily="49" charset="0"/>
              </a:rPr>
              <a:t>(&amp;lock);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NULL;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pthread_mutex_init</a:t>
            </a:r>
            <a:r>
              <a:rPr lang="en-US" sz="1600" dirty="0">
                <a:latin typeface="Inconsolata" panose="020B0609030003000000" pitchFamily="49" charset="0"/>
              </a:rPr>
              <a:t>(&amp;lock, NULL);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pthread_create</a:t>
            </a:r>
            <a:r>
              <a:rPr lang="en-US" sz="1600" dirty="0">
                <a:latin typeface="Inconsolata" panose="020B0609030003000000" pitchFamily="49" charset="0"/>
              </a:rPr>
              <a:t>(&amp;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, NULL, thread, NULL);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(counter &lt; 100)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pthread_mutex_lock</a:t>
            </a:r>
            <a:r>
              <a:rPr lang="en-US" sz="1600" dirty="0">
                <a:latin typeface="Inconsolata" panose="020B0609030003000000" pitchFamily="49" charset="0"/>
              </a:rPr>
              <a:t>(&amp;lock);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"MAIN: %d\n"</a:t>
            </a:r>
            <a:r>
              <a:rPr lang="en-US" sz="1600" dirty="0">
                <a:latin typeface="Inconsolata" panose="020B0609030003000000" pitchFamily="49" charset="0"/>
              </a:rPr>
              <a:t>, counter);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counter++;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pthread_mutex_unlock</a:t>
            </a:r>
            <a:r>
              <a:rPr lang="en-US" sz="1600" dirty="0">
                <a:latin typeface="Inconsolata" panose="020B0609030003000000" pitchFamily="49" charset="0"/>
              </a:rPr>
              <a:t>(&amp;lock);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"Done!\n"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1BEFB-5F4D-4664-AD07-20A5EEF8174C}"/>
              </a:ext>
            </a:extLst>
          </p:cNvPr>
          <p:cNvSpPr txBox="1"/>
          <p:nvPr/>
        </p:nvSpPr>
        <p:spPr>
          <a:xfrm>
            <a:off x="65835" y="877914"/>
            <a:ext cx="558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</a:t>
            </a:r>
            <a:r>
              <a:rPr lang="en-US" sz="12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gcc</a:t>
            </a:r>
            <a:r>
              <a:rPr lang="en-US" sz="12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-o </a:t>
            </a:r>
            <a:r>
              <a:rPr lang="en-US" sz="12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thrd_share_mutex</a:t>
            </a:r>
            <a:r>
              <a:rPr lang="en-US" sz="12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2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thrd_share_mutex.c</a:t>
            </a:r>
            <a:r>
              <a:rPr lang="en-US" sz="12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</a:t>
            </a:r>
            <a:r>
              <a:rPr lang="en-US" sz="12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lpthread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7B0390-A7A0-47AC-B439-4AA15EEB7CB0}"/>
              </a:ext>
            </a:extLst>
          </p:cNvPr>
          <p:cNvSpPr txBox="1"/>
          <p:nvPr/>
        </p:nvSpPr>
        <p:spPr>
          <a:xfrm>
            <a:off x="2189220" y="2672834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Critical Section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C337AE-0AA1-445D-A828-A6DFCA7EDE31}"/>
              </a:ext>
            </a:extLst>
          </p:cNvPr>
          <p:cNvCxnSpPr>
            <a:cxnSpLocks/>
          </p:cNvCxnSpPr>
          <p:nvPr/>
        </p:nvCxnSpPr>
        <p:spPr>
          <a:xfrm rot="2472984" flipH="1">
            <a:off x="2039555" y="2794801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34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46F1-5614-4085-8A87-F623A27C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mutex to prevent the derailing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59E7E-A8F1-440B-ACE1-314DB353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A9351E-61C4-431A-AD7C-66B65B2BDFAE}"/>
              </a:ext>
            </a:extLst>
          </p:cNvPr>
          <p:cNvSpPr txBox="1">
            <a:spLocks/>
          </p:cNvSpPr>
          <p:nvPr/>
        </p:nvSpPr>
        <p:spPr>
          <a:xfrm>
            <a:off x="93906" y="1247246"/>
            <a:ext cx="4986094" cy="4352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pthread.h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Inconsolata" panose="020B0609030003000000" pitchFamily="49" charset="0"/>
              </a:rPr>
              <a:t>pthread_mutex_t</a:t>
            </a:r>
            <a:r>
              <a:rPr lang="en-US" sz="1600" dirty="0">
                <a:latin typeface="Inconsolata" panose="020B0609030003000000" pitchFamily="49" charset="0"/>
              </a:rPr>
              <a:t> lock;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counter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thread(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data)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(counter &lt; 100)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pthread_mutex_lock</a:t>
            </a:r>
            <a:r>
              <a:rPr lang="en-US" sz="1600" dirty="0">
                <a:latin typeface="Inconsolata" panose="020B0609030003000000" pitchFamily="49" charset="0"/>
              </a:rPr>
              <a:t>(&amp;lock);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"THREAD: %d\n"</a:t>
            </a:r>
            <a:r>
              <a:rPr lang="en-US" sz="1600" dirty="0">
                <a:latin typeface="Inconsolata" panose="020B0609030003000000" pitchFamily="49" charset="0"/>
              </a:rPr>
              <a:t>, counter);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counter++;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pthread_mutex_unlock</a:t>
            </a:r>
            <a:r>
              <a:rPr lang="en-US" sz="1600" dirty="0">
                <a:latin typeface="Inconsolata" panose="020B0609030003000000" pitchFamily="49" charset="0"/>
              </a:rPr>
              <a:t>(&amp;lock);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NULL;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pthread_mutex_init</a:t>
            </a:r>
            <a:r>
              <a:rPr lang="en-US" sz="1600" dirty="0">
                <a:latin typeface="Inconsolata" panose="020B0609030003000000" pitchFamily="49" charset="0"/>
              </a:rPr>
              <a:t>(&amp;lock, NULL);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pthread_create</a:t>
            </a:r>
            <a:r>
              <a:rPr lang="en-US" sz="1600" dirty="0">
                <a:latin typeface="Inconsolata" panose="020B0609030003000000" pitchFamily="49" charset="0"/>
              </a:rPr>
              <a:t>(&amp;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, NULL, thread, NULL);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(counter &lt; 100)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pthread_mutex_lock</a:t>
            </a:r>
            <a:r>
              <a:rPr lang="en-US" sz="1600" dirty="0">
                <a:latin typeface="Inconsolata" panose="020B0609030003000000" pitchFamily="49" charset="0"/>
              </a:rPr>
              <a:t>(&amp;lock);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"MAIN: %d\n"</a:t>
            </a:r>
            <a:r>
              <a:rPr lang="en-US" sz="1600" dirty="0">
                <a:latin typeface="Inconsolata" panose="020B0609030003000000" pitchFamily="49" charset="0"/>
              </a:rPr>
              <a:t>, counter);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counter++;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pthread_mutex_unlock</a:t>
            </a:r>
            <a:r>
              <a:rPr lang="en-US" sz="1600" dirty="0">
                <a:latin typeface="Inconsolata" panose="020B0609030003000000" pitchFamily="49" charset="0"/>
              </a:rPr>
              <a:t>(&amp;lock);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"Done!\n"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1BEFB-5F4D-4664-AD07-20A5EEF8174C}"/>
              </a:ext>
            </a:extLst>
          </p:cNvPr>
          <p:cNvSpPr txBox="1"/>
          <p:nvPr/>
        </p:nvSpPr>
        <p:spPr>
          <a:xfrm>
            <a:off x="65835" y="877914"/>
            <a:ext cx="558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</a:t>
            </a:r>
            <a:r>
              <a:rPr lang="en-US" sz="12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gcc</a:t>
            </a:r>
            <a:r>
              <a:rPr lang="en-US" sz="12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-o </a:t>
            </a:r>
            <a:r>
              <a:rPr lang="en-US" sz="12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thrd_share_mutex</a:t>
            </a:r>
            <a:r>
              <a:rPr lang="en-US" sz="12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2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thrd_share_mutex.c</a:t>
            </a:r>
            <a:r>
              <a:rPr lang="en-US" sz="1200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</a:t>
            </a:r>
            <a:r>
              <a:rPr lang="en-US" sz="1200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lpthread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739533-096F-421E-BE2D-5781A70281FD}"/>
              </a:ext>
            </a:extLst>
          </p:cNvPr>
          <p:cNvSpPr txBox="1">
            <a:spLocks/>
          </p:cNvSpPr>
          <p:nvPr/>
        </p:nvSpPr>
        <p:spPr>
          <a:xfrm>
            <a:off x="7026676" y="640282"/>
            <a:ext cx="3132727" cy="460335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./</a:t>
            </a:r>
            <a:r>
              <a:rPr lang="en-US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thrd_share_mutex</a:t>
            </a: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MAIN: 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12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THREAD: 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0199D-ECCA-45F5-B745-4DA90A3A4730}"/>
              </a:ext>
            </a:extLst>
          </p:cNvPr>
          <p:cNvSpPr txBox="1"/>
          <p:nvPr/>
        </p:nvSpPr>
        <p:spPr>
          <a:xfrm>
            <a:off x="2189220" y="2672834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Critical Section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5361FB-B5FE-463D-AAF1-8372C3E60AE5}"/>
              </a:ext>
            </a:extLst>
          </p:cNvPr>
          <p:cNvCxnSpPr>
            <a:cxnSpLocks/>
          </p:cNvCxnSpPr>
          <p:nvPr/>
        </p:nvCxnSpPr>
        <p:spPr>
          <a:xfrm rot="2472984" flipH="1">
            <a:off x="2039555" y="2794801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30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596E-8DE7-4720-95D2-C16328D1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72762-7481-4AC5-8DE6-8D848044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2798D-C9A7-444D-947C-929FEFE8D3F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Semaphores and mutexes are both primitives to aid in concurrent programming.</a:t>
            </a:r>
          </a:p>
          <a:p>
            <a:endParaRPr lang="en-US" dirty="0"/>
          </a:p>
          <a:p>
            <a:r>
              <a:rPr lang="en-US" dirty="0"/>
              <a:t>We saw, here, another example of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race condition</a:t>
            </a:r>
            <a:r>
              <a:rPr lang="en-US" dirty="0"/>
              <a:t>, a concurrency bug where the absence of guaranteed order can result in incorrect behavior.</a:t>
            </a:r>
          </a:p>
          <a:p>
            <a:pPr lvl="1"/>
            <a:r>
              <a:rPr lang="en-US" dirty="0"/>
              <a:t>Namely, threads being interrupted in-between operations that need to happen together and racing another thread that will incorrectly use that intermediate value.</a:t>
            </a:r>
          </a:p>
          <a:p>
            <a:pPr lvl="1"/>
            <a:endParaRPr lang="en-US" dirty="0"/>
          </a:p>
          <a:p>
            <a:r>
              <a:rPr lang="en-US" dirty="0"/>
              <a:t>However, that’s not the only type of concurrency bug we can have!</a:t>
            </a:r>
          </a:p>
          <a:p>
            <a:pPr lvl="1"/>
            <a:r>
              <a:rPr lang="en-US" dirty="0"/>
              <a:t>Yay!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5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0D65D-C8F1-4AD8-8ED6-C422E9D65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Pitfalls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6D55A-377F-475B-B854-060D4B532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like that time when a bird pooped on me the same time I stepped in a very muddy puddle.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C1BA9-7993-4D29-BC24-50E9208A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66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4185F1C-6A36-47DE-8162-E2BA5810E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6122" y="1037485"/>
            <a:ext cx="4518950" cy="421855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76FC83-5295-4EC4-8104-DCEC15CF9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6122" y="1037485"/>
            <a:ext cx="4518949" cy="4218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1DA17B-A925-48EA-98EB-4E5EB584F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Everybody loves resources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353F34-84B5-4E42-B374-BBB2228E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4338-6445-469C-B03E-96DCFE84E31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648241" y="869076"/>
            <a:ext cx="4243298" cy="4730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Resource contention:</a:t>
            </a:r>
          </a:p>
          <a:p>
            <a:endParaRPr lang="en-US" dirty="0"/>
          </a:p>
          <a:p>
            <a:r>
              <a:rPr lang="en-US" dirty="0"/>
              <a:t>Printer needs paper…</a:t>
            </a:r>
          </a:p>
          <a:p>
            <a:endParaRPr lang="en-US" dirty="0"/>
          </a:p>
          <a:p>
            <a:r>
              <a:rPr lang="en-US" dirty="0"/>
              <a:t>You need to buy some paper…</a:t>
            </a:r>
          </a:p>
          <a:p>
            <a:endParaRPr lang="en-US" dirty="0"/>
          </a:p>
          <a:p>
            <a:r>
              <a:rPr lang="en-US" dirty="0"/>
              <a:t>You need to print an order form for paper…</a:t>
            </a:r>
          </a:p>
          <a:p>
            <a:endParaRPr lang="en-US" dirty="0"/>
          </a:p>
          <a:p>
            <a:r>
              <a:rPr lang="en-US" dirty="0"/>
              <a:t>Printer needs paper…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E92FBF-BF88-4B3F-A276-36A05F8D87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86122" y="1037485"/>
            <a:ext cx="4518950" cy="421855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E066BD4-99B4-4861-B102-DC8A687DD7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02746" y="3455299"/>
            <a:ext cx="743990" cy="74399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EEB1F8-7134-410C-B48D-0E38063D8E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914390" y="2314912"/>
            <a:ext cx="632014" cy="54258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28F294E-C958-4904-A5A6-DED8739350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677004" y="2814950"/>
            <a:ext cx="792464" cy="6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0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9820-A6A2-479C-A187-291861A7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Typically…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90C3F-8A5D-43DD-A567-D6701654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99811-40BB-4DB8-AD82-81773EEA45A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381203" y="817296"/>
            <a:ext cx="4510335" cy="4709151"/>
          </a:xfrm>
        </p:spPr>
        <p:txBody>
          <a:bodyPr/>
          <a:lstStyle/>
          <a:p>
            <a:r>
              <a:rPr lang="en-US" dirty="0"/>
              <a:t>Metaphor: intersection.</a:t>
            </a:r>
          </a:p>
          <a:p>
            <a:endParaRPr lang="en-US" dirty="0"/>
          </a:p>
          <a:p>
            <a:r>
              <a:rPr lang="en-US" dirty="0"/>
              <a:t>The intersection is a shared resource, much like a device or the CPU.</a:t>
            </a:r>
          </a:p>
          <a:p>
            <a:endParaRPr lang="en-US" dirty="0"/>
          </a:p>
          <a:p>
            <a:r>
              <a:rPr lang="en-US" dirty="0"/>
              <a:t>Multiplexing the intersection is important to avoid crashes.</a:t>
            </a:r>
          </a:p>
          <a:p>
            <a:endParaRPr lang="en-US" dirty="0"/>
          </a:p>
          <a:p>
            <a:r>
              <a:rPr lang="en-US" dirty="0"/>
              <a:t>When the streets aren’t busy, cars just make it safely across.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AB76B2-C149-42FA-B31C-6AE8F2689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025" y="893553"/>
            <a:ext cx="4586234" cy="42813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C9CA861-0D05-4DEC-936C-6206302D6030}"/>
              </a:ext>
            </a:extLst>
          </p:cNvPr>
          <p:cNvSpPr/>
          <p:nvPr/>
        </p:nvSpPr>
        <p:spPr>
          <a:xfrm>
            <a:off x="693895" y="3072353"/>
            <a:ext cx="166530" cy="166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B97D52-1D8E-4A3A-90E8-828F5694F730}"/>
              </a:ext>
            </a:extLst>
          </p:cNvPr>
          <p:cNvSpPr/>
          <p:nvPr/>
        </p:nvSpPr>
        <p:spPr>
          <a:xfrm rot="10800000">
            <a:off x="4347936" y="2828513"/>
            <a:ext cx="166530" cy="166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395A4E-4AE0-44CA-AAA9-C26A268E323E}"/>
              </a:ext>
            </a:extLst>
          </p:cNvPr>
          <p:cNvSpPr/>
          <p:nvPr/>
        </p:nvSpPr>
        <p:spPr>
          <a:xfrm rot="10800000">
            <a:off x="2387235" y="1120433"/>
            <a:ext cx="166530" cy="166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852B22-5A1A-434E-B5B0-0816D08E08F2}"/>
              </a:ext>
            </a:extLst>
          </p:cNvPr>
          <p:cNvSpPr/>
          <p:nvPr/>
        </p:nvSpPr>
        <p:spPr>
          <a:xfrm rot="10800000">
            <a:off x="2645453" y="4791522"/>
            <a:ext cx="166530" cy="166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D38F1F-57B6-4FAA-AC38-0727D21C2F7E}"/>
              </a:ext>
            </a:extLst>
          </p:cNvPr>
          <p:cNvSpPr/>
          <p:nvPr/>
        </p:nvSpPr>
        <p:spPr>
          <a:xfrm>
            <a:off x="2105955" y="307235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C9D89A-1AEE-40EA-84AD-EF999B721020}"/>
              </a:ext>
            </a:extLst>
          </p:cNvPr>
          <p:cNvSpPr/>
          <p:nvPr/>
        </p:nvSpPr>
        <p:spPr>
          <a:xfrm rot="10800000">
            <a:off x="2935876" y="282851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A47B35-5733-4ED9-9DFB-960F85FAEF0E}"/>
              </a:ext>
            </a:extLst>
          </p:cNvPr>
          <p:cNvSpPr/>
          <p:nvPr/>
        </p:nvSpPr>
        <p:spPr>
          <a:xfrm rot="10800000">
            <a:off x="2387236" y="252251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7BE3AF-91EF-4817-9F9C-5A79011915A3}"/>
              </a:ext>
            </a:extLst>
          </p:cNvPr>
          <p:cNvSpPr/>
          <p:nvPr/>
        </p:nvSpPr>
        <p:spPr>
          <a:xfrm rot="10800000">
            <a:off x="2645454" y="336071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CFC77B-7BD9-4C40-83AD-E2A0C8E54E83}"/>
              </a:ext>
            </a:extLst>
          </p:cNvPr>
          <p:cNvSpPr/>
          <p:nvPr/>
        </p:nvSpPr>
        <p:spPr>
          <a:xfrm rot="10800000">
            <a:off x="2387234" y="1120433"/>
            <a:ext cx="166530" cy="166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65DD97-1398-4123-B545-8C69FBC13C51}"/>
              </a:ext>
            </a:extLst>
          </p:cNvPr>
          <p:cNvSpPr/>
          <p:nvPr/>
        </p:nvSpPr>
        <p:spPr>
          <a:xfrm rot="10800000">
            <a:off x="2645452" y="4791522"/>
            <a:ext cx="166530" cy="166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C7CC2E0-F7C6-43DC-844F-72C700AFF569}"/>
              </a:ext>
            </a:extLst>
          </p:cNvPr>
          <p:cNvSpPr/>
          <p:nvPr/>
        </p:nvSpPr>
        <p:spPr>
          <a:xfrm rot="10800000">
            <a:off x="2387235" y="252251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4F59A62-8D7E-47E3-B76D-6E57290EF8D9}"/>
              </a:ext>
            </a:extLst>
          </p:cNvPr>
          <p:cNvSpPr/>
          <p:nvPr/>
        </p:nvSpPr>
        <p:spPr>
          <a:xfrm rot="10800000">
            <a:off x="2645453" y="336071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91C828-5B8A-443E-8C6E-98DDB1995C48}"/>
              </a:ext>
            </a:extLst>
          </p:cNvPr>
          <p:cNvSpPr txBox="1"/>
          <p:nvPr/>
        </p:nvSpPr>
        <p:spPr>
          <a:xfrm>
            <a:off x="3040982" y="3301044"/>
            <a:ext cx="21114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It is fine when two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tasks can share a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resource without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conflict… they do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not need to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 err="1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coördinate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70DE0C8-0161-47EA-B8BC-C452B0E944A8}"/>
              </a:ext>
            </a:extLst>
          </p:cNvPr>
          <p:cNvCxnSpPr>
            <a:cxnSpLocks/>
          </p:cNvCxnSpPr>
          <p:nvPr/>
        </p:nvCxnSpPr>
        <p:spPr>
          <a:xfrm rot="2472984" flipH="1">
            <a:off x="2891317" y="3423011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4C5D21-6855-4B8D-8488-1817532A4C32}"/>
              </a:ext>
            </a:extLst>
          </p:cNvPr>
          <p:cNvCxnSpPr/>
          <p:nvPr/>
        </p:nvCxnSpPr>
        <p:spPr>
          <a:xfrm>
            <a:off x="952500" y="3154680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C19148-37D0-4753-A00D-7D563B474685}"/>
              </a:ext>
            </a:extLst>
          </p:cNvPr>
          <p:cNvCxnSpPr>
            <a:cxnSpLocks/>
          </p:cNvCxnSpPr>
          <p:nvPr/>
        </p:nvCxnSpPr>
        <p:spPr>
          <a:xfrm flipH="1">
            <a:off x="3190480" y="2921317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E2EA02-453E-4E62-8581-D45E814AE4D3}"/>
              </a:ext>
            </a:extLst>
          </p:cNvPr>
          <p:cNvCxnSpPr>
            <a:cxnSpLocks/>
          </p:cNvCxnSpPr>
          <p:nvPr/>
        </p:nvCxnSpPr>
        <p:spPr>
          <a:xfrm rot="5400000">
            <a:off x="1925669" y="1908812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1B2C1B-C39E-4052-8D25-635AA85E7A1C}"/>
              </a:ext>
            </a:extLst>
          </p:cNvPr>
          <p:cNvCxnSpPr>
            <a:cxnSpLocks/>
          </p:cNvCxnSpPr>
          <p:nvPr/>
        </p:nvCxnSpPr>
        <p:spPr>
          <a:xfrm rot="5400000">
            <a:off x="1925669" y="3306739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50E6F5B-D301-4E28-90A6-D397B917F671}"/>
              </a:ext>
            </a:extLst>
          </p:cNvPr>
          <p:cNvCxnSpPr>
            <a:cxnSpLocks/>
          </p:cNvCxnSpPr>
          <p:nvPr/>
        </p:nvCxnSpPr>
        <p:spPr>
          <a:xfrm rot="16200000" flipV="1">
            <a:off x="2183886" y="2764845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73C92FC-B2E9-4DB3-BB79-9D6F945BD512}"/>
              </a:ext>
            </a:extLst>
          </p:cNvPr>
          <p:cNvCxnSpPr>
            <a:cxnSpLocks/>
          </p:cNvCxnSpPr>
          <p:nvPr/>
        </p:nvCxnSpPr>
        <p:spPr>
          <a:xfrm rot="16200000" flipV="1">
            <a:off x="2183886" y="4162772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DF8C565-E3F9-463E-81F9-1F6C95AC2042}"/>
              </a:ext>
            </a:extLst>
          </p:cNvPr>
          <p:cNvCxnSpPr>
            <a:cxnSpLocks/>
          </p:cNvCxnSpPr>
          <p:nvPr/>
        </p:nvCxnSpPr>
        <p:spPr>
          <a:xfrm rot="5400000">
            <a:off x="1925669" y="1908812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EE70E59-767B-40AE-A774-B92FF70B76EB}"/>
              </a:ext>
            </a:extLst>
          </p:cNvPr>
          <p:cNvCxnSpPr>
            <a:cxnSpLocks/>
          </p:cNvCxnSpPr>
          <p:nvPr/>
        </p:nvCxnSpPr>
        <p:spPr>
          <a:xfrm rot="5400000">
            <a:off x="1925669" y="3306739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1D0D1E8-5806-4DEF-AC27-B9039F295A8D}"/>
              </a:ext>
            </a:extLst>
          </p:cNvPr>
          <p:cNvCxnSpPr>
            <a:cxnSpLocks/>
          </p:cNvCxnSpPr>
          <p:nvPr/>
        </p:nvCxnSpPr>
        <p:spPr>
          <a:xfrm rot="16200000" flipV="1">
            <a:off x="2183886" y="2764845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109E29F-7B09-4AD4-A926-ABB433489CD7}"/>
              </a:ext>
            </a:extLst>
          </p:cNvPr>
          <p:cNvCxnSpPr>
            <a:cxnSpLocks/>
          </p:cNvCxnSpPr>
          <p:nvPr/>
        </p:nvCxnSpPr>
        <p:spPr>
          <a:xfrm rot="16200000" flipV="1">
            <a:off x="2183886" y="4162772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219A6BD-A25E-4A12-A886-BE6B559B94D3}"/>
              </a:ext>
            </a:extLst>
          </p:cNvPr>
          <p:cNvSpPr/>
          <p:nvPr/>
        </p:nvSpPr>
        <p:spPr>
          <a:xfrm>
            <a:off x="2357647" y="1113436"/>
            <a:ext cx="206375" cy="2818153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D52BF3-DD9E-419A-929D-EA23ADFA5A53}"/>
              </a:ext>
            </a:extLst>
          </p:cNvPr>
          <p:cNvSpPr/>
          <p:nvPr/>
        </p:nvSpPr>
        <p:spPr>
          <a:xfrm>
            <a:off x="2616920" y="1557472"/>
            <a:ext cx="206375" cy="3409151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9D4381F-5902-4EC0-9E81-295F44A826F8}"/>
              </a:ext>
            </a:extLst>
          </p:cNvPr>
          <p:cNvCxnSpPr/>
          <p:nvPr/>
        </p:nvCxnSpPr>
        <p:spPr>
          <a:xfrm>
            <a:off x="2371725" y="3154680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75AC60C-B50E-4A45-8FF4-B6903A8E36AA}"/>
              </a:ext>
            </a:extLst>
          </p:cNvPr>
          <p:cNvCxnSpPr>
            <a:cxnSpLocks/>
          </p:cNvCxnSpPr>
          <p:nvPr/>
        </p:nvCxnSpPr>
        <p:spPr>
          <a:xfrm flipH="1">
            <a:off x="1734108" y="2921317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CCE19EE2-580A-43AE-A5BB-9042C7FBBD80}"/>
              </a:ext>
            </a:extLst>
          </p:cNvPr>
          <p:cNvSpPr/>
          <p:nvPr/>
        </p:nvSpPr>
        <p:spPr>
          <a:xfrm>
            <a:off x="693895" y="3071367"/>
            <a:ext cx="166530" cy="166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0872EA3-F56F-4432-BE4F-A6950B88AE9C}"/>
              </a:ext>
            </a:extLst>
          </p:cNvPr>
          <p:cNvSpPr/>
          <p:nvPr/>
        </p:nvSpPr>
        <p:spPr>
          <a:xfrm rot="10800000">
            <a:off x="4347936" y="2827527"/>
            <a:ext cx="166530" cy="166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58C1E1D-04AA-4FFE-B0CA-B0D040210C2A}"/>
              </a:ext>
            </a:extLst>
          </p:cNvPr>
          <p:cNvSpPr/>
          <p:nvPr/>
        </p:nvSpPr>
        <p:spPr>
          <a:xfrm>
            <a:off x="2105955" y="3071367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38AD069-78E9-4A20-A429-1BDC5F3EA1C6}"/>
              </a:ext>
            </a:extLst>
          </p:cNvPr>
          <p:cNvSpPr/>
          <p:nvPr/>
        </p:nvSpPr>
        <p:spPr>
          <a:xfrm rot="10800000">
            <a:off x="2935876" y="2827527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2585B2-03BA-4D3F-917E-21E9C9112FD1}"/>
              </a:ext>
            </a:extLst>
          </p:cNvPr>
          <p:cNvCxnSpPr/>
          <p:nvPr/>
        </p:nvCxnSpPr>
        <p:spPr>
          <a:xfrm>
            <a:off x="952500" y="3153694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113AA3B-41D1-411E-AB1F-20B751055294}"/>
              </a:ext>
            </a:extLst>
          </p:cNvPr>
          <p:cNvCxnSpPr>
            <a:cxnSpLocks/>
          </p:cNvCxnSpPr>
          <p:nvPr/>
        </p:nvCxnSpPr>
        <p:spPr>
          <a:xfrm flipH="1">
            <a:off x="3190480" y="2920331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5F0ED3C-267B-45BB-A21E-0F33AC1287C6}"/>
              </a:ext>
            </a:extLst>
          </p:cNvPr>
          <p:cNvCxnSpPr/>
          <p:nvPr/>
        </p:nvCxnSpPr>
        <p:spPr>
          <a:xfrm>
            <a:off x="2371725" y="3153694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91BBB63-7D65-47EC-BEE8-8646DA0D91A6}"/>
              </a:ext>
            </a:extLst>
          </p:cNvPr>
          <p:cNvCxnSpPr>
            <a:cxnSpLocks/>
          </p:cNvCxnSpPr>
          <p:nvPr/>
        </p:nvCxnSpPr>
        <p:spPr>
          <a:xfrm flipH="1">
            <a:off x="1734108" y="2920331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3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13906 -4.44444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22094 -0.0011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7" y="-5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1389 -0.0002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3" y="-2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2214 0.0016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8" y="8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016 0.2458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78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0.3961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0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015 -0.2502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2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2.5E-6 -0.3925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39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016 0.24583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78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015 -0.25028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28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0.39611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06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2.5E-6 -0.3925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39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9" grpId="1" animBg="1"/>
      <p:bldP spid="9" grpId="2" animBg="1"/>
      <p:bldP spid="11" grpId="0" animBg="1"/>
      <p:bldP spid="11" grpId="1" animBg="1"/>
      <p:bldP spid="11" grpId="2" animBg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7" grpId="0" animBg="1"/>
      <p:bldP spid="7" grpId="1" animBg="1"/>
      <p:bldP spid="7" grpId="2" animBg="1"/>
      <p:bldP spid="10" grpId="0" animBg="1"/>
      <p:bldP spid="10" grpId="1" animBg="1"/>
      <p:bldP spid="10" grpId="2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3" grpId="0"/>
      <p:bldP spid="5" grpId="0" animBg="1"/>
      <p:bldP spid="5" grpId="1" animBg="1"/>
      <p:bldP spid="22" grpId="0" animBg="1"/>
      <p:bldP spid="22" grpId="1" animBg="1"/>
      <p:bldP spid="37" grpId="0" animBg="1"/>
      <p:bldP spid="38" grpId="0" animBg="1"/>
      <p:bldP spid="39" grpId="0" animBg="1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9820-A6A2-479C-A187-291861A7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Deadlock: The traffic jam (it’s not very delicious)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90C3F-8A5D-43DD-A567-D6701654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99811-40BB-4DB8-AD82-81773EEA45A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381203" y="695915"/>
            <a:ext cx="4510335" cy="4999063"/>
          </a:xfrm>
        </p:spPr>
        <p:txBody>
          <a:bodyPr/>
          <a:lstStyle/>
          <a:p>
            <a:r>
              <a:rPr lang="en-US" dirty="0"/>
              <a:t>However, in some circumstances, several cars may reach the intersection at the same time.</a:t>
            </a:r>
          </a:p>
          <a:p>
            <a:pPr lvl="1"/>
            <a:endParaRPr lang="en-US" dirty="0"/>
          </a:p>
          <a:p>
            <a:r>
              <a:rPr lang="en-US" dirty="0"/>
              <a:t>If there is no previously defined way to handle this, they all wait for the others to get out of the way.</a:t>
            </a:r>
          </a:p>
          <a:p>
            <a:pPr lvl="1"/>
            <a:r>
              <a:rPr lang="en-US" dirty="0"/>
              <a:t>Forever.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Deadlock</a:t>
            </a:r>
            <a:r>
              <a:rPr lang="en-US" dirty="0"/>
              <a:t> occurs when multiple tasks are waiting for each other, making no progress.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AB76B2-C149-42FA-B31C-6AE8F2689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025" y="893553"/>
            <a:ext cx="4586234" cy="42813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C9CA861-0D05-4DEC-936C-6206302D6030}"/>
              </a:ext>
            </a:extLst>
          </p:cNvPr>
          <p:cNvSpPr/>
          <p:nvPr/>
        </p:nvSpPr>
        <p:spPr>
          <a:xfrm>
            <a:off x="693895" y="3072353"/>
            <a:ext cx="166530" cy="166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B97D52-1D8E-4A3A-90E8-828F5694F730}"/>
              </a:ext>
            </a:extLst>
          </p:cNvPr>
          <p:cNvSpPr/>
          <p:nvPr/>
        </p:nvSpPr>
        <p:spPr>
          <a:xfrm rot="10800000">
            <a:off x="4347936" y="2828513"/>
            <a:ext cx="166530" cy="166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395A4E-4AE0-44CA-AAA9-C26A268E323E}"/>
              </a:ext>
            </a:extLst>
          </p:cNvPr>
          <p:cNvSpPr/>
          <p:nvPr/>
        </p:nvSpPr>
        <p:spPr>
          <a:xfrm rot="10800000">
            <a:off x="2387235" y="1120433"/>
            <a:ext cx="166530" cy="166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852B22-5A1A-434E-B5B0-0816D08E08F2}"/>
              </a:ext>
            </a:extLst>
          </p:cNvPr>
          <p:cNvSpPr/>
          <p:nvPr/>
        </p:nvSpPr>
        <p:spPr>
          <a:xfrm rot="10800000">
            <a:off x="2645453" y="4791522"/>
            <a:ext cx="166530" cy="166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D38F1F-57B6-4FAA-AC38-0727D21C2F7E}"/>
              </a:ext>
            </a:extLst>
          </p:cNvPr>
          <p:cNvSpPr/>
          <p:nvPr/>
        </p:nvSpPr>
        <p:spPr>
          <a:xfrm>
            <a:off x="2105955" y="3072353"/>
            <a:ext cx="166530" cy="16653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C9D89A-1AEE-40EA-84AD-EF999B721020}"/>
              </a:ext>
            </a:extLst>
          </p:cNvPr>
          <p:cNvSpPr/>
          <p:nvPr/>
        </p:nvSpPr>
        <p:spPr>
          <a:xfrm rot="10800000">
            <a:off x="2935876" y="2828513"/>
            <a:ext cx="166530" cy="16653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A47B35-5733-4ED9-9DFB-960F85FAEF0E}"/>
              </a:ext>
            </a:extLst>
          </p:cNvPr>
          <p:cNvSpPr/>
          <p:nvPr/>
        </p:nvSpPr>
        <p:spPr>
          <a:xfrm rot="10800000">
            <a:off x="2387236" y="2522513"/>
            <a:ext cx="166530" cy="16653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7BE3AF-91EF-4817-9F9C-5A79011915A3}"/>
              </a:ext>
            </a:extLst>
          </p:cNvPr>
          <p:cNvSpPr/>
          <p:nvPr/>
        </p:nvSpPr>
        <p:spPr>
          <a:xfrm rot="10800000">
            <a:off x="2645454" y="3360713"/>
            <a:ext cx="166530" cy="16653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0BC80C-6411-4927-A786-DAF469A831A4}"/>
              </a:ext>
            </a:extLst>
          </p:cNvPr>
          <p:cNvSpPr txBox="1"/>
          <p:nvPr/>
        </p:nvSpPr>
        <p:spPr>
          <a:xfrm>
            <a:off x="3040982" y="3301044"/>
            <a:ext cx="21307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Not fine if tasks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need a common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resource at the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same time without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an agreed way to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proceed.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28C403-4DC3-431F-993A-4916505018D3}"/>
              </a:ext>
            </a:extLst>
          </p:cNvPr>
          <p:cNvCxnSpPr>
            <a:cxnSpLocks/>
          </p:cNvCxnSpPr>
          <p:nvPr/>
        </p:nvCxnSpPr>
        <p:spPr>
          <a:xfrm rot="2472984" flipH="1">
            <a:off x="2891317" y="3423011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8A435DC-2CAA-492B-9846-03BC6EC71F30}"/>
              </a:ext>
            </a:extLst>
          </p:cNvPr>
          <p:cNvCxnSpPr>
            <a:cxnSpLocks/>
          </p:cNvCxnSpPr>
          <p:nvPr/>
        </p:nvCxnSpPr>
        <p:spPr>
          <a:xfrm rot="5400000">
            <a:off x="1925669" y="1908812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771733-8234-49F6-914A-7E93378A6EAD}"/>
              </a:ext>
            </a:extLst>
          </p:cNvPr>
          <p:cNvCxnSpPr>
            <a:cxnSpLocks/>
          </p:cNvCxnSpPr>
          <p:nvPr/>
        </p:nvCxnSpPr>
        <p:spPr>
          <a:xfrm rot="16200000" flipV="1">
            <a:off x="2183886" y="4162772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7C0BAD-F31C-41D8-A5D4-E91E852F68C6}"/>
              </a:ext>
            </a:extLst>
          </p:cNvPr>
          <p:cNvCxnSpPr/>
          <p:nvPr/>
        </p:nvCxnSpPr>
        <p:spPr>
          <a:xfrm>
            <a:off x="952500" y="3153694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EE1638E-8FF0-4BC0-AE09-004408CA111C}"/>
              </a:ext>
            </a:extLst>
          </p:cNvPr>
          <p:cNvCxnSpPr>
            <a:cxnSpLocks/>
          </p:cNvCxnSpPr>
          <p:nvPr/>
        </p:nvCxnSpPr>
        <p:spPr>
          <a:xfrm flipH="1">
            <a:off x="3190480" y="2920331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30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13906 -4.44444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1389 -0.000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3" y="-2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016 0.245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015 -0.2502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2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5" grpId="0" animBg="1"/>
      <p:bldP spid="15" grpId="1" animBg="1"/>
      <p:bldP spid="17" grpId="0" animBg="1"/>
      <p:bldP spid="17" grpId="1" animBg="1"/>
      <p:bldP spid="7" grpId="0" animBg="1"/>
      <p:bldP spid="10" grpId="0" animBg="1"/>
      <p:bldP spid="14" grpId="0" animBg="1"/>
      <p:bldP spid="16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9820-A6A2-479C-A187-291861A7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Synchronization solves deadlock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90C3F-8A5D-43DD-A567-D6701654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99811-40BB-4DB8-AD82-81773EEA45A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381203" y="869076"/>
            <a:ext cx="4510335" cy="4657371"/>
          </a:xfrm>
        </p:spPr>
        <p:txBody>
          <a:bodyPr/>
          <a:lstStyle/>
          <a:p>
            <a:r>
              <a:rPr lang="en-US" dirty="0"/>
              <a:t>Deadlock is a bug that needs extra consideration to avoid.</a:t>
            </a:r>
          </a:p>
          <a:p>
            <a:endParaRPr lang="en-US" dirty="0"/>
          </a:p>
          <a:p>
            <a:r>
              <a:rPr lang="en-US" dirty="0"/>
              <a:t>In this case, you need some method of making only some of the cars (tasks) wait, while letting others go.</a:t>
            </a:r>
          </a:p>
          <a:p>
            <a:pPr lvl="1"/>
            <a:r>
              <a:rPr lang="en-US" dirty="0"/>
              <a:t>Traffic light, perhaps</a:t>
            </a:r>
          </a:p>
          <a:p>
            <a:pPr lvl="1"/>
            <a:endParaRPr lang="en-US" dirty="0"/>
          </a:p>
          <a:p>
            <a:r>
              <a:rPr lang="en-US" dirty="0"/>
              <a:t>Beyond defining order, synchronization helps avoid these types of logical errors.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AB76B2-C149-42FA-B31C-6AE8F2689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025" y="893553"/>
            <a:ext cx="4586234" cy="42813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C9CA861-0D05-4DEC-936C-6206302D6030}"/>
              </a:ext>
            </a:extLst>
          </p:cNvPr>
          <p:cNvSpPr/>
          <p:nvPr/>
        </p:nvSpPr>
        <p:spPr>
          <a:xfrm>
            <a:off x="693895" y="3072353"/>
            <a:ext cx="166530" cy="166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B97D52-1D8E-4A3A-90E8-828F5694F730}"/>
              </a:ext>
            </a:extLst>
          </p:cNvPr>
          <p:cNvSpPr/>
          <p:nvPr/>
        </p:nvSpPr>
        <p:spPr>
          <a:xfrm rot="10800000">
            <a:off x="4347936" y="2828513"/>
            <a:ext cx="166530" cy="166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395A4E-4AE0-44CA-AAA9-C26A268E323E}"/>
              </a:ext>
            </a:extLst>
          </p:cNvPr>
          <p:cNvSpPr/>
          <p:nvPr/>
        </p:nvSpPr>
        <p:spPr>
          <a:xfrm rot="10800000">
            <a:off x="2387235" y="1120433"/>
            <a:ext cx="166530" cy="166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852B22-5A1A-434E-B5B0-0816D08E08F2}"/>
              </a:ext>
            </a:extLst>
          </p:cNvPr>
          <p:cNvSpPr/>
          <p:nvPr/>
        </p:nvSpPr>
        <p:spPr>
          <a:xfrm rot="10800000">
            <a:off x="2645453" y="4791522"/>
            <a:ext cx="166530" cy="166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91C828-5B8A-443E-8C6E-98DDB1995C48}"/>
              </a:ext>
            </a:extLst>
          </p:cNvPr>
          <p:cNvSpPr txBox="1"/>
          <p:nvPr/>
        </p:nvSpPr>
        <p:spPr>
          <a:xfrm>
            <a:off x="3040982" y="3301044"/>
            <a:ext cx="2478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With synchronization,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tasks can agree which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get to go next, and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which have to wait.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70DE0C8-0161-47EA-B8BC-C452B0E944A8}"/>
              </a:ext>
            </a:extLst>
          </p:cNvPr>
          <p:cNvCxnSpPr>
            <a:cxnSpLocks/>
          </p:cNvCxnSpPr>
          <p:nvPr/>
        </p:nvCxnSpPr>
        <p:spPr>
          <a:xfrm rot="2472984" flipH="1">
            <a:off x="2891317" y="3423011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0103CDA-48CC-4B79-9D19-FE7CB843BA9A}"/>
              </a:ext>
            </a:extLst>
          </p:cNvPr>
          <p:cNvCxnSpPr>
            <a:cxnSpLocks/>
          </p:cNvCxnSpPr>
          <p:nvPr/>
        </p:nvCxnSpPr>
        <p:spPr>
          <a:xfrm rot="5400000">
            <a:off x="1925669" y="1908812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D106569-9A8A-46BC-BFE2-83ED80097778}"/>
              </a:ext>
            </a:extLst>
          </p:cNvPr>
          <p:cNvCxnSpPr>
            <a:cxnSpLocks/>
          </p:cNvCxnSpPr>
          <p:nvPr/>
        </p:nvCxnSpPr>
        <p:spPr>
          <a:xfrm rot="16200000" flipV="1">
            <a:off x="2183886" y="4162772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9B86526-58F5-46C8-95E4-505F3DA39165}"/>
              </a:ext>
            </a:extLst>
          </p:cNvPr>
          <p:cNvCxnSpPr/>
          <p:nvPr/>
        </p:nvCxnSpPr>
        <p:spPr>
          <a:xfrm>
            <a:off x="952500" y="3153694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AD881D1-AA1C-487F-9A31-300A9F7E1395}"/>
              </a:ext>
            </a:extLst>
          </p:cNvPr>
          <p:cNvCxnSpPr>
            <a:cxnSpLocks/>
          </p:cNvCxnSpPr>
          <p:nvPr/>
        </p:nvCxnSpPr>
        <p:spPr>
          <a:xfrm flipH="1">
            <a:off x="3190480" y="2920331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B5CD07E-53BD-4C07-86B1-A7207514D1F7}"/>
              </a:ext>
            </a:extLst>
          </p:cNvPr>
          <p:cNvCxnSpPr>
            <a:cxnSpLocks/>
          </p:cNvCxnSpPr>
          <p:nvPr/>
        </p:nvCxnSpPr>
        <p:spPr>
          <a:xfrm rot="5400000">
            <a:off x="1925669" y="3465161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6D4B14E-21C6-4295-A041-7188A481A7C1}"/>
              </a:ext>
            </a:extLst>
          </p:cNvPr>
          <p:cNvCxnSpPr>
            <a:cxnSpLocks/>
          </p:cNvCxnSpPr>
          <p:nvPr/>
        </p:nvCxnSpPr>
        <p:spPr>
          <a:xfrm rot="16200000" flipV="1">
            <a:off x="2183886" y="2694053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794DB90-FE5A-459E-8FD2-24C0FF999DEB}"/>
              </a:ext>
            </a:extLst>
          </p:cNvPr>
          <p:cNvSpPr/>
          <p:nvPr/>
        </p:nvSpPr>
        <p:spPr>
          <a:xfrm>
            <a:off x="2357647" y="1113436"/>
            <a:ext cx="206375" cy="2818153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D770A7-4B34-464F-A21C-353DEC1505F7}"/>
              </a:ext>
            </a:extLst>
          </p:cNvPr>
          <p:cNvSpPr/>
          <p:nvPr/>
        </p:nvSpPr>
        <p:spPr>
          <a:xfrm>
            <a:off x="2616920" y="1557472"/>
            <a:ext cx="206375" cy="3409151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C183FB-BB7E-4C85-AC00-6E7E4413DB7F}"/>
              </a:ext>
            </a:extLst>
          </p:cNvPr>
          <p:cNvSpPr/>
          <p:nvPr/>
        </p:nvSpPr>
        <p:spPr>
          <a:xfrm>
            <a:off x="2428494" y="2775177"/>
            <a:ext cx="84010" cy="8401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8710E6D-068E-4510-8765-DB4427C6B283}"/>
              </a:ext>
            </a:extLst>
          </p:cNvPr>
          <p:cNvSpPr/>
          <p:nvPr/>
        </p:nvSpPr>
        <p:spPr>
          <a:xfrm>
            <a:off x="2686711" y="3202498"/>
            <a:ext cx="84010" cy="8401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11D3909-AAAE-4CD6-8188-37EDF231E887}"/>
              </a:ext>
            </a:extLst>
          </p:cNvPr>
          <p:cNvSpPr/>
          <p:nvPr/>
        </p:nvSpPr>
        <p:spPr>
          <a:xfrm>
            <a:off x="2777400" y="2875858"/>
            <a:ext cx="84010" cy="8401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E005955-B521-4F2E-A2D8-9A64C8C7493D}"/>
              </a:ext>
            </a:extLst>
          </p:cNvPr>
          <p:cNvSpPr/>
          <p:nvPr/>
        </p:nvSpPr>
        <p:spPr>
          <a:xfrm>
            <a:off x="2339609" y="3112868"/>
            <a:ext cx="84010" cy="8401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8F6861-D7DE-42DC-A9C9-CAD163A3BA43}"/>
              </a:ext>
            </a:extLst>
          </p:cNvPr>
          <p:cNvSpPr/>
          <p:nvPr/>
        </p:nvSpPr>
        <p:spPr>
          <a:xfrm>
            <a:off x="2428494" y="2775177"/>
            <a:ext cx="84010" cy="8401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66B6F4-EC28-4CE9-A720-A31480C16CCF}"/>
              </a:ext>
            </a:extLst>
          </p:cNvPr>
          <p:cNvSpPr/>
          <p:nvPr/>
        </p:nvSpPr>
        <p:spPr>
          <a:xfrm>
            <a:off x="2686711" y="3202498"/>
            <a:ext cx="84010" cy="8401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5D48830-C4C7-4858-9F04-18E91F53ED84}"/>
              </a:ext>
            </a:extLst>
          </p:cNvPr>
          <p:cNvSpPr/>
          <p:nvPr/>
        </p:nvSpPr>
        <p:spPr>
          <a:xfrm>
            <a:off x="2777400" y="2875858"/>
            <a:ext cx="84010" cy="8401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265B6FA-4209-4DD7-9488-F3850F3D016E}"/>
              </a:ext>
            </a:extLst>
          </p:cNvPr>
          <p:cNvSpPr/>
          <p:nvPr/>
        </p:nvSpPr>
        <p:spPr>
          <a:xfrm>
            <a:off x="2339609" y="3112868"/>
            <a:ext cx="84010" cy="8401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A47B35-5733-4ED9-9DFB-960F85FAEF0E}"/>
              </a:ext>
            </a:extLst>
          </p:cNvPr>
          <p:cNvSpPr/>
          <p:nvPr/>
        </p:nvSpPr>
        <p:spPr>
          <a:xfrm rot="10800000">
            <a:off x="2387236" y="252251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7BE3AF-91EF-4817-9F9C-5A79011915A3}"/>
              </a:ext>
            </a:extLst>
          </p:cNvPr>
          <p:cNvSpPr/>
          <p:nvPr/>
        </p:nvSpPr>
        <p:spPr>
          <a:xfrm rot="10800000">
            <a:off x="2645454" y="336071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1F5CDF-D941-4223-8E31-323C633E59B3}"/>
              </a:ext>
            </a:extLst>
          </p:cNvPr>
          <p:cNvCxnSpPr/>
          <p:nvPr/>
        </p:nvCxnSpPr>
        <p:spPr>
          <a:xfrm>
            <a:off x="2470499" y="3153694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9E2553D-A81F-4BBA-A85F-8B0819B355BF}"/>
              </a:ext>
            </a:extLst>
          </p:cNvPr>
          <p:cNvCxnSpPr>
            <a:cxnSpLocks/>
          </p:cNvCxnSpPr>
          <p:nvPr/>
        </p:nvCxnSpPr>
        <p:spPr>
          <a:xfrm flipH="1">
            <a:off x="1644390" y="2920331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8D38F1F-57B6-4FAA-AC38-0727D21C2F7E}"/>
              </a:ext>
            </a:extLst>
          </p:cNvPr>
          <p:cNvSpPr/>
          <p:nvPr/>
        </p:nvSpPr>
        <p:spPr>
          <a:xfrm>
            <a:off x="2105955" y="307235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C9D89A-1AEE-40EA-84AD-EF999B721020}"/>
              </a:ext>
            </a:extLst>
          </p:cNvPr>
          <p:cNvSpPr/>
          <p:nvPr/>
        </p:nvSpPr>
        <p:spPr>
          <a:xfrm rot="10800000">
            <a:off x="2935876" y="282851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8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13906 -4.44444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1389 -0.0002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3" y="-2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016 0.2458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015 -0.250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2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22094 -0.0011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7" y="-5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2214 0.0016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8" y="8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0.3961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0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2.5E-6 -0.3925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3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1" grpId="0" animBg="1"/>
      <p:bldP spid="11" grpId="1" animBg="1"/>
      <p:bldP spid="11" grpId="2" animBg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23" grpId="0"/>
      <p:bldP spid="40" grpId="0" animBg="1"/>
      <p:bldP spid="41" grpId="0" animBg="1"/>
      <p:bldP spid="28" grpId="0" animBg="1"/>
      <p:bldP spid="29" grpId="0" animBg="1"/>
      <p:bldP spid="30" grpId="0" animBg="1"/>
      <p:bldP spid="31" grpId="0" animBg="1"/>
      <p:bldP spid="8" grpId="0" animBg="1"/>
      <p:bldP spid="8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7" grpId="0" animBg="1"/>
      <p:bldP spid="7" grpId="1" animBg="1"/>
      <p:bldP spid="7" grpId="2" animBg="1"/>
      <p:bldP spid="10" grpId="0" animBg="1"/>
      <p:bldP spid="10" grpId="1" animBg="1"/>
      <p:bldP spid="1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ork">
            <a:extLst>
              <a:ext uri="{FF2B5EF4-FFF2-40B4-BE49-F238E27FC236}">
                <a16:creationId xmlns:a16="http://schemas.microsoft.com/office/drawing/2014/main" id="{C6FB5A39-AE54-456B-ABAB-71C077A9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481">
            <a:off x="6478371" y="1485901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1E406-FDF7-4461-81EE-52F0A406E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story so far…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62F25-FB98-4E46-9C0C-D168EDCD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88E9-6F90-4736-A9C3-43D7A1C288D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7526065" cy="4825902"/>
          </a:xfrm>
        </p:spPr>
        <p:txBody>
          <a:bodyPr>
            <a:normAutofit/>
          </a:bodyPr>
          <a:lstStyle/>
          <a:p>
            <a:r>
              <a:rPr lang="en-US" dirty="0"/>
              <a:t>We looked at how processes reproduce with</a:t>
            </a:r>
            <a:r>
              <a:rPr lang="en-US" dirty="0">
                <a:latin typeface="Inconsolata" panose="020B0609030003000000" pitchFamily="49" charset="0"/>
              </a:rPr>
              <a:t> fork()</a:t>
            </a:r>
          </a:p>
          <a:p>
            <a:pPr lvl="1"/>
            <a:r>
              <a:rPr lang="en-US" dirty="0"/>
              <a:t>This gave us some type of concurrency.</a:t>
            </a:r>
          </a:p>
          <a:p>
            <a:pPr lvl="1"/>
            <a:r>
              <a:rPr lang="en-US" dirty="0"/>
              <a:t>It is process-level, so the OS is scheduling each task.</a:t>
            </a:r>
          </a:p>
          <a:p>
            <a:pPr lvl="1"/>
            <a:endParaRPr lang="en-US" dirty="0"/>
          </a:p>
          <a:p>
            <a:r>
              <a:rPr lang="en-US" dirty="0"/>
              <a:t>We saw some issues with concurrent programming.</a:t>
            </a:r>
          </a:p>
          <a:p>
            <a:pPr lvl="1"/>
            <a:r>
              <a:rPr lang="en-US" dirty="0"/>
              <a:t>Race conditions mean we have to much more carefully consider our code.</a:t>
            </a:r>
          </a:p>
          <a:p>
            <a:pPr lvl="1"/>
            <a:endParaRPr lang="en-US" dirty="0"/>
          </a:p>
          <a:p>
            <a:r>
              <a:rPr lang="en-US" dirty="0"/>
              <a:t>This time…</a:t>
            </a:r>
          </a:p>
          <a:p>
            <a:pPr lvl="1"/>
            <a:r>
              <a:rPr lang="en-US" dirty="0"/>
              <a:t>We will look at other forms of concurrency.</a:t>
            </a:r>
          </a:p>
          <a:p>
            <a:pPr lvl="1"/>
            <a:r>
              <a:rPr lang="en-US" dirty="0"/>
              <a:t>Some new methods of coordinating the different sub-programs.</a:t>
            </a:r>
          </a:p>
          <a:p>
            <a:pPr lvl="1"/>
            <a:r>
              <a:rPr lang="en-US" dirty="0"/>
              <a:t>And some new… dreaded… types of concurrency bugs.</a:t>
            </a:r>
          </a:p>
        </p:txBody>
      </p:sp>
    </p:spTree>
    <p:extLst>
      <p:ext uri="{BB962C8B-B14F-4D97-AF65-F5344CB8AC3E}">
        <p14:creationId xmlns:p14="http://schemas.microsoft.com/office/powerpoint/2010/main" val="318132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9820-A6A2-479C-A187-291861A7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Starved for attention…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90C3F-8A5D-43DD-A567-D6701654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99811-40BB-4DB8-AD82-81773EEA45A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381203" y="893553"/>
            <a:ext cx="4510335" cy="4677748"/>
          </a:xfrm>
        </p:spPr>
        <p:txBody>
          <a:bodyPr/>
          <a:lstStyle/>
          <a:p>
            <a:r>
              <a:rPr lang="en-US" dirty="0"/>
              <a:t>Another issue, related to deadlock,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starvation</a:t>
            </a:r>
            <a:r>
              <a:rPr lang="en-US" dirty="0"/>
              <a:t> where the system makes progress but one task is perpetually delayed.</a:t>
            </a:r>
          </a:p>
          <a:p>
            <a:endParaRPr lang="en-US" dirty="0"/>
          </a:p>
          <a:p>
            <a:r>
              <a:rPr lang="en-US" dirty="0"/>
              <a:t>When some tasks have priority over resources, they may not give them up for other tasks.</a:t>
            </a:r>
          </a:p>
          <a:p>
            <a:pPr lvl="1"/>
            <a:r>
              <a:rPr lang="en-US" dirty="0"/>
              <a:t>Those tasks wait forever.</a:t>
            </a:r>
          </a:p>
          <a:p>
            <a:pPr lvl="1"/>
            <a:endParaRPr lang="en-US" dirty="0"/>
          </a:p>
          <a:p>
            <a:r>
              <a:rPr lang="en-US" dirty="0"/>
              <a:t>Without a traffic light, you rely on people being nice. </a:t>
            </a:r>
            <a:r>
              <a:rPr lang="en-US" dirty="0">
                <a:sym typeface="Wingdings" panose="05000000000000000000" pitchFamily="2" charset="2"/>
              </a:rPr>
              <a:t>:(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AB76B2-C149-42FA-B31C-6AE8F2689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025" y="893553"/>
            <a:ext cx="4586234" cy="42813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C9CA861-0D05-4DEC-936C-6206302D6030}"/>
              </a:ext>
            </a:extLst>
          </p:cNvPr>
          <p:cNvSpPr/>
          <p:nvPr/>
        </p:nvSpPr>
        <p:spPr>
          <a:xfrm>
            <a:off x="693895" y="307235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B97D52-1D8E-4A3A-90E8-828F5694F730}"/>
              </a:ext>
            </a:extLst>
          </p:cNvPr>
          <p:cNvSpPr/>
          <p:nvPr/>
        </p:nvSpPr>
        <p:spPr>
          <a:xfrm rot="10800000">
            <a:off x="4347936" y="282851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91C828-5B8A-443E-8C6E-98DDB1995C48}"/>
              </a:ext>
            </a:extLst>
          </p:cNvPr>
          <p:cNvSpPr txBox="1"/>
          <p:nvPr/>
        </p:nvSpPr>
        <p:spPr>
          <a:xfrm>
            <a:off x="3040982" y="3301044"/>
            <a:ext cx="24032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When nobody yields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to a particular task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and gives up a shared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resource, that task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cannot proceed!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70DE0C8-0161-47EA-B8BC-C452B0E944A8}"/>
              </a:ext>
            </a:extLst>
          </p:cNvPr>
          <p:cNvCxnSpPr>
            <a:cxnSpLocks/>
          </p:cNvCxnSpPr>
          <p:nvPr/>
        </p:nvCxnSpPr>
        <p:spPr>
          <a:xfrm rot="2472984" flipH="1">
            <a:off x="2891317" y="3423011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4C5D21-6855-4B8D-8488-1817532A4C32}"/>
              </a:ext>
            </a:extLst>
          </p:cNvPr>
          <p:cNvCxnSpPr>
            <a:cxnSpLocks/>
          </p:cNvCxnSpPr>
          <p:nvPr/>
        </p:nvCxnSpPr>
        <p:spPr>
          <a:xfrm>
            <a:off x="952500" y="3154680"/>
            <a:ext cx="528342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E2EA02-453E-4E62-8581-D45E814AE4D3}"/>
              </a:ext>
            </a:extLst>
          </p:cNvPr>
          <p:cNvCxnSpPr>
            <a:cxnSpLocks/>
          </p:cNvCxnSpPr>
          <p:nvPr/>
        </p:nvCxnSpPr>
        <p:spPr>
          <a:xfrm rot="5400000">
            <a:off x="1925669" y="1908812"/>
            <a:ext cx="1089660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62AB8F3F-992F-4E14-97A5-B07A704A2414}"/>
              </a:ext>
            </a:extLst>
          </p:cNvPr>
          <p:cNvSpPr/>
          <p:nvPr/>
        </p:nvSpPr>
        <p:spPr>
          <a:xfrm>
            <a:off x="1549524" y="307235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539A263-C4EB-4C35-91C1-4628685086A7}"/>
              </a:ext>
            </a:extLst>
          </p:cNvPr>
          <p:cNvCxnSpPr>
            <a:cxnSpLocks/>
          </p:cNvCxnSpPr>
          <p:nvPr/>
        </p:nvCxnSpPr>
        <p:spPr>
          <a:xfrm>
            <a:off x="1808129" y="3154680"/>
            <a:ext cx="528342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56BDBDCF-1186-4EC7-93B0-CF14DD399795}"/>
              </a:ext>
            </a:extLst>
          </p:cNvPr>
          <p:cNvSpPr/>
          <p:nvPr/>
        </p:nvSpPr>
        <p:spPr>
          <a:xfrm>
            <a:off x="2391933" y="307235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0B319A3-5ED8-418F-B69F-F37C3E4E72AE}"/>
              </a:ext>
            </a:extLst>
          </p:cNvPr>
          <p:cNvCxnSpPr>
            <a:cxnSpLocks/>
          </p:cNvCxnSpPr>
          <p:nvPr/>
        </p:nvCxnSpPr>
        <p:spPr>
          <a:xfrm>
            <a:off x="2650538" y="3154680"/>
            <a:ext cx="528342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7FDAEAE-5C50-4C2E-AD74-E3C75F8A926E}"/>
              </a:ext>
            </a:extLst>
          </p:cNvPr>
          <p:cNvSpPr/>
          <p:nvPr/>
        </p:nvSpPr>
        <p:spPr>
          <a:xfrm>
            <a:off x="3245487" y="307235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70F47B2-FB97-408F-AE5C-D524DD12FE34}"/>
              </a:ext>
            </a:extLst>
          </p:cNvPr>
          <p:cNvCxnSpPr>
            <a:cxnSpLocks/>
          </p:cNvCxnSpPr>
          <p:nvPr/>
        </p:nvCxnSpPr>
        <p:spPr>
          <a:xfrm>
            <a:off x="3504092" y="3154680"/>
            <a:ext cx="528342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B4EEA0FF-E266-4EFC-AC86-9A512B8C0529}"/>
              </a:ext>
            </a:extLst>
          </p:cNvPr>
          <p:cNvSpPr/>
          <p:nvPr/>
        </p:nvSpPr>
        <p:spPr>
          <a:xfrm>
            <a:off x="4089331" y="307235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BA7B6ED-332B-4629-BFEA-CC0E8308F225}"/>
              </a:ext>
            </a:extLst>
          </p:cNvPr>
          <p:cNvCxnSpPr>
            <a:cxnSpLocks/>
          </p:cNvCxnSpPr>
          <p:nvPr/>
        </p:nvCxnSpPr>
        <p:spPr>
          <a:xfrm>
            <a:off x="4347936" y="3154680"/>
            <a:ext cx="528342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1899123-0669-4476-959E-2B4F8B3366AA}"/>
              </a:ext>
            </a:extLst>
          </p:cNvPr>
          <p:cNvCxnSpPr>
            <a:cxnSpLocks/>
          </p:cNvCxnSpPr>
          <p:nvPr/>
        </p:nvCxnSpPr>
        <p:spPr>
          <a:xfrm flipH="1">
            <a:off x="3751798" y="2920331"/>
            <a:ext cx="528342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5A440D7B-5128-4132-A415-FCA482B2A099}"/>
              </a:ext>
            </a:extLst>
          </p:cNvPr>
          <p:cNvSpPr/>
          <p:nvPr/>
        </p:nvSpPr>
        <p:spPr>
          <a:xfrm rot="10800000">
            <a:off x="3517472" y="282851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25FB3C0-72AB-4CE0-921A-AC12B9E25D5B}"/>
              </a:ext>
            </a:extLst>
          </p:cNvPr>
          <p:cNvCxnSpPr>
            <a:cxnSpLocks/>
          </p:cNvCxnSpPr>
          <p:nvPr/>
        </p:nvCxnSpPr>
        <p:spPr>
          <a:xfrm flipH="1">
            <a:off x="2921334" y="2920331"/>
            <a:ext cx="528342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BCB39281-A5A2-4956-81AA-B77DFE4B99F6}"/>
              </a:ext>
            </a:extLst>
          </p:cNvPr>
          <p:cNvSpPr/>
          <p:nvPr/>
        </p:nvSpPr>
        <p:spPr>
          <a:xfrm rot="10800000">
            <a:off x="2654925" y="282851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F774728-63B6-4F7E-86D0-DBC004CCF89B}"/>
              </a:ext>
            </a:extLst>
          </p:cNvPr>
          <p:cNvCxnSpPr>
            <a:cxnSpLocks/>
          </p:cNvCxnSpPr>
          <p:nvPr/>
        </p:nvCxnSpPr>
        <p:spPr>
          <a:xfrm flipH="1">
            <a:off x="2058787" y="2920331"/>
            <a:ext cx="528342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55CB3A78-D3A3-4B17-BD61-DF06B4670486}"/>
              </a:ext>
            </a:extLst>
          </p:cNvPr>
          <p:cNvSpPr/>
          <p:nvPr/>
        </p:nvSpPr>
        <p:spPr>
          <a:xfrm rot="10800000">
            <a:off x="1844428" y="282851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00DAB2-701C-4AFF-AEEC-49C08CDA29A5}"/>
              </a:ext>
            </a:extLst>
          </p:cNvPr>
          <p:cNvCxnSpPr>
            <a:cxnSpLocks/>
          </p:cNvCxnSpPr>
          <p:nvPr/>
        </p:nvCxnSpPr>
        <p:spPr>
          <a:xfrm flipH="1">
            <a:off x="1248290" y="2920331"/>
            <a:ext cx="528342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1A3EBD2E-3E60-41EF-9F70-40CAAE39944A}"/>
              </a:ext>
            </a:extLst>
          </p:cNvPr>
          <p:cNvSpPr/>
          <p:nvPr/>
        </p:nvSpPr>
        <p:spPr>
          <a:xfrm rot="10800000">
            <a:off x="1020296" y="282851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2B23F3C-24F9-4B86-8394-E0343A0FD9E5}"/>
              </a:ext>
            </a:extLst>
          </p:cNvPr>
          <p:cNvCxnSpPr>
            <a:cxnSpLocks/>
          </p:cNvCxnSpPr>
          <p:nvPr/>
        </p:nvCxnSpPr>
        <p:spPr>
          <a:xfrm flipH="1">
            <a:off x="424158" y="2920331"/>
            <a:ext cx="528342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F286CF05-5EA7-4DD4-988A-6FA9BE4F8313}"/>
              </a:ext>
            </a:extLst>
          </p:cNvPr>
          <p:cNvSpPr/>
          <p:nvPr/>
        </p:nvSpPr>
        <p:spPr>
          <a:xfrm rot="10800000">
            <a:off x="2387235" y="1120433"/>
            <a:ext cx="166530" cy="166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A47B35-5733-4ED9-9DFB-960F85FAEF0E}"/>
              </a:ext>
            </a:extLst>
          </p:cNvPr>
          <p:cNvSpPr/>
          <p:nvPr/>
        </p:nvSpPr>
        <p:spPr>
          <a:xfrm rot="10800000">
            <a:off x="2387236" y="2522513"/>
            <a:ext cx="166530" cy="16653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F7AF721-DFE3-4933-8D94-38A69B0D5145}"/>
              </a:ext>
            </a:extLst>
          </p:cNvPr>
          <p:cNvSpPr/>
          <p:nvPr/>
        </p:nvSpPr>
        <p:spPr>
          <a:xfrm>
            <a:off x="693895" y="307235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C86FA90-2620-4A54-BEF8-91C32A810472}"/>
              </a:ext>
            </a:extLst>
          </p:cNvPr>
          <p:cNvSpPr/>
          <p:nvPr/>
        </p:nvSpPr>
        <p:spPr>
          <a:xfrm rot="10800000">
            <a:off x="4347936" y="2828513"/>
            <a:ext cx="166530" cy="16653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476AD8D-DCC5-4F28-8749-CE239B191C1F}"/>
              </a:ext>
            </a:extLst>
          </p:cNvPr>
          <p:cNvSpPr txBox="1"/>
          <p:nvPr/>
        </p:nvSpPr>
        <p:spPr>
          <a:xfrm>
            <a:off x="1798612" y="2395555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  <a:latin typeface="Inconsolata" panose="020B0609030003000000" pitchFamily="49" charset="0"/>
              </a:rPr>
              <a:t>ZZZzzz</a:t>
            </a:r>
            <a:endParaRPr lang="en-US" sz="1050" dirty="0">
              <a:solidFill>
                <a:srgbClr val="FF0000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4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08422 -4.44444E-6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3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8251 -4.44444E-6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08329 -0.00055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6" y="-28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0.08359 -4.44444E-6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2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08171 -4.44444E-6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4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8438 -4.44444E-6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7985 -4.44444E-6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811 -4.44444E-6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07843 0.00167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2" y="83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8001 -4.44444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xit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016 0.2458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78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9" grpId="1" animBg="1"/>
      <p:bldP spid="11" grpId="0" animBg="1"/>
      <p:bldP spid="11" grpId="1" animBg="1"/>
      <p:bldP spid="23" grpId="0"/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2" grpId="2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1" grpId="0" animBg="1"/>
      <p:bldP spid="61" grpId="1" animBg="1"/>
      <p:bldP spid="61" grpId="2" animBg="1"/>
      <p:bldP spid="63" grpId="0" animBg="1"/>
      <p:bldP spid="63" grpId="1" animBg="1"/>
      <p:bldP spid="14" grpId="0" animBg="1"/>
      <p:bldP spid="64" grpId="0" animBg="1"/>
      <p:bldP spid="65" grpId="0" animBg="1"/>
      <p:bldP spid="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3844-DD68-488D-BB69-416DA8B1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Starvation: a matter of fairness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D6110-E7AF-44E4-8BD7-7E1884E7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C312B-F0F9-487B-AC90-6ECA186615B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61841" y="679731"/>
            <a:ext cx="9729698" cy="4928051"/>
          </a:xfrm>
        </p:spPr>
        <p:txBody>
          <a:bodyPr>
            <a:normAutofit/>
          </a:bodyPr>
          <a:lstStyle/>
          <a:p>
            <a:r>
              <a:rPr lang="en-US" dirty="0"/>
              <a:t>This can happen in situations where “fairness” scheduling goes awry.</a:t>
            </a:r>
          </a:p>
          <a:p>
            <a:pPr lvl="1"/>
            <a:endParaRPr lang="en-US" dirty="0"/>
          </a:p>
          <a:p>
            <a:r>
              <a:rPr lang="en-US" dirty="0"/>
              <a:t>If you have a webserver, the OS might schedule that process whenever there is some incoming requests.</a:t>
            </a:r>
          </a:p>
          <a:p>
            <a:pPr lvl="1"/>
            <a:r>
              <a:rPr lang="en-US" dirty="0"/>
              <a:t>What if you are getting a lot of traffic!</a:t>
            </a:r>
          </a:p>
          <a:p>
            <a:pPr lvl="1"/>
            <a:r>
              <a:rPr lang="en-US" dirty="0"/>
              <a:t>The OS might always schedule the webserver.</a:t>
            </a:r>
          </a:p>
          <a:p>
            <a:pPr lvl="1"/>
            <a:r>
              <a:rPr lang="en-US" dirty="0"/>
              <a:t>Important background tasks might not run!</a:t>
            </a:r>
          </a:p>
          <a:p>
            <a:pPr lvl="2"/>
            <a:endParaRPr lang="en-US" dirty="0"/>
          </a:p>
          <a:p>
            <a:r>
              <a:rPr lang="en-US" dirty="0"/>
              <a:t>Preventing starvation might be keeping track of how much time a process has a resource and how long it has waited in line.</a:t>
            </a:r>
          </a:p>
          <a:p>
            <a:pPr lvl="1"/>
            <a:r>
              <a:rPr lang="en-US" dirty="0"/>
              <a:t>Low-priority tasks start at the back of the line and move up the queue the longer they wait… eventually cutting in front of high-priority tasks that start in the front.</a:t>
            </a:r>
          </a:p>
          <a:p>
            <a:pPr lvl="1"/>
            <a:endParaRPr lang="en-US" dirty="0"/>
          </a:p>
          <a:p>
            <a:r>
              <a:rPr lang="en-US" dirty="0"/>
              <a:t>That’s just </a:t>
            </a:r>
            <a:r>
              <a:rPr lang="en-US" i="1" dirty="0"/>
              <a:t>one </a:t>
            </a:r>
            <a:r>
              <a:rPr lang="en-US" dirty="0"/>
              <a:t>idea. Scheduling resources is a very difficult problem!</a:t>
            </a:r>
          </a:p>
        </p:txBody>
      </p:sp>
    </p:spTree>
    <p:extLst>
      <p:ext uri="{BB962C8B-B14F-4D97-AF65-F5344CB8AC3E}">
        <p14:creationId xmlns:p14="http://schemas.microsoft.com/office/powerpoint/2010/main" val="41288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1676-3E3A-4E5E-B908-37E552055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Livelock</a:t>
            </a:r>
            <a:r>
              <a:rPr lang="en-US" dirty="0"/>
              <a:t>: The hallway problem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4D62E3-486B-4025-AAC3-125F486A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72962-69F8-4198-90DF-5AB1BAD2EED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05299" y="869076"/>
            <a:ext cx="5682896" cy="4657372"/>
          </a:xfrm>
        </p:spPr>
        <p:txBody>
          <a:bodyPr>
            <a:normAutofit/>
          </a:bodyPr>
          <a:lstStyle/>
          <a:p>
            <a:r>
              <a:rPr lang="en-US" dirty="0"/>
              <a:t>There is a narrow hallway.</a:t>
            </a:r>
          </a:p>
          <a:p>
            <a:pPr lvl="1"/>
            <a:endParaRPr lang="en-US" dirty="0"/>
          </a:p>
          <a:p>
            <a:r>
              <a:rPr lang="en-US" dirty="0"/>
              <a:t>Let’s say you have two very polite people.</a:t>
            </a:r>
          </a:p>
          <a:p>
            <a:pPr lvl="1"/>
            <a:endParaRPr lang="en-US" dirty="0"/>
          </a:p>
          <a:p>
            <a:r>
              <a:rPr lang="en-US" dirty="0"/>
              <a:t>They walk toward each other… and try very hard to get out of each other’s way.</a:t>
            </a:r>
          </a:p>
          <a:p>
            <a:pPr lvl="1"/>
            <a:r>
              <a:rPr lang="en-US" dirty="0"/>
              <a:t>They keep insisting the other go ahead of them.</a:t>
            </a:r>
          </a:p>
          <a:p>
            <a:pPr lvl="1"/>
            <a:endParaRPr lang="en-US" dirty="0"/>
          </a:p>
          <a:p>
            <a:r>
              <a:rPr lang="en-US" dirty="0"/>
              <a:t>This is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livelock</a:t>
            </a:r>
            <a:r>
              <a:rPr lang="en-US" dirty="0"/>
              <a:t>, where two tasks are actively signaling the other to go and making no progress.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381A-F5E7-4245-9B2D-C1E23A8B448E}"/>
              </a:ext>
            </a:extLst>
          </p:cNvPr>
          <p:cNvSpPr/>
          <p:nvPr/>
        </p:nvSpPr>
        <p:spPr>
          <a:xfrm>
            <a:off x="1542342" y="1221846"/>
            <a:ext cx="1293755" cy="3853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!!canada1">
            <a:extLst>
              <a:ext uri="{FF2B5EF4-FFF2-40B4-BE49-F238E27FC236}">
                <a16:creationId xmlns:a16="http://schemas.microsoft.com/office/drawing/2014/main" id="{746C92B3-B5FE-4145-828C-99D7602D365C}"/>
              </a:ext>
            </a:extLst>
          </p:cNvPr>
          <p:cNvGrpSpPr/>
          <p:nvPr/>
        </p:nvGrpSpPr>
        <p:grpSpPr>
          <a:xfrm>
            <a:off x="1869440" y="1551037"/>
            <a:ext cx="639558" cy="639556"/>
            <a:chOff x="1596126" y="1277722"/>
            <a:chExt cx="1186185" cy="1186185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85408C2-3014-4F77-A232-AE8AB6D34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596126" y="1277722"/>
              <a:ext cx="1186185" cy="118618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BC27B06-769E-4519-AAF6-A9A9E0B46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4397" y="1531620"/>
              <a:ext cx="629644" cy="682114"/>
            </a:xfrm>
            <a:prstGeom prst="rect">
              <a:avLst/>
            </a:prstGeom>
          </p:spPr>
        </p:pic>
      </p:grpSp>
      <p:grpSp>
        <p:nvGrpSpPr>
          <p:cNvPr id="18" name="!!canada2">
            <a:extLst>
              <a:ext uri="{FF2B5EF4-FFF2-40B4-BE49-F238E27FC236}">
                <a16:creationId xmlns:a16="http://schemas.microsoft.com/office/drawing/2014/main" id="{0F159D28-9F70-4AD9-B3FB-D045A19F5C0B}"/>
              </a:ext>
            </a:extLst>
          </p:cNvPr>
          <p:cNvGrpSpPr/>
          <p:nvPr/>
        </p:nvGrpSpPr>
        <p:grpSpPr>
          <a:xfrm>
            <a:off x="1869440" y="4089401"/>
            <a:ext cx="639558" cy="639556"/>
            <a:chOff x="1596126" y="3816086"/>
            <a:chExt cx="1186185" cy="1186185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B47DD92-B311-4A88-9B22-B0B466869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596126" y="3816086"/>
              <a:ext cx="1186185" cy="118618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9ECB583E-571D-4CC2-A643-FD5E2C326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4397" y="4069984"/>
              <a:ext cx="629644" cy="682114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1456A79-329C-4C92-88E5-E0880544E819}"/>
              </a:ext>
            </a:extLst>
          </p:cNvPr>
          <p:cNvSpPr/>
          <p:nvPr/>
        </p:nvSpPr>
        <p:spPr>
          <a:xfrm>
            <a:off x="2875018" y="1221846"/>
            <a:ext cx="60680" cy="38531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E47056-EE24-4ADC-99A2-92925AA0060A}"/>
              </a:ext>
            </a:extLst>
          </p:cNvPr>
          <p:cNvSpPr/>
          <p:nvPr/>
        </p:nvSpPr>
        <p:spPr>
          <a:xfrm>
            <a:off x="1442741" y="1221846"/>
            <a:ext cx="60680" cy="38531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4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1.25E-6 0.1038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9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-0.1036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97466E-18 0.10388 L 0.03141 0.10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4" y="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10361 L 0.03141 -0.100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1 0.10778 L -0.03156 0.10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1 -0.10028 L -0.03156 -0.1002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1676-3E3A-4E5E-B908-37E552055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Careful design works around </a:t>
            </a:r>
            <a:r>
              <a:rPr lang="en-US" dirty="0" err="1"/>
              <a:t>livelock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4D62E3-486B-4025-AAC3-125F486A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72962-69F8-4198-90DF-5AB1BAD2EED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05299" y="869076"/>
            <a:ext cx="5682896" cy="4657372"/>
          </a:xfrm>
        </p:spPr>
        <p:txBody>
          <a:bodyPr>
            <a:normAutofit/>
          </a:bodyPr>
          <a:lstStyle/>
          <a:p>
            <a:r>
              <a:rPr lang="en-US" dirty="0" err="1"/>
              <a:t>Livelock</a:t>
            </a:r>
            <a:r>
              <a:rPr lang="en-US" dirty="0"/>
              <a:t> can be solved using a tie-breaking scheme.</a:t>
            </a:r>
          </a:p>
          <a:p>
            <a:pPr lvl="1"/>
            <a:r>
              <a:rPr lang="en-US" dirty="0"/>
              <a:t>Just find something comparable and unique among the tasks to create an arbitrary priority.</a:t>
            </a:r>
          </a:p>
          <a:p>
            <a:pPr lvl="1"/>
            <a:endParaRPr lang="en-US" dirty="0"/>
          </a:p>
          <a:p>
            <a:r>
              <a:rPr lang="en-US" dirty="0"/>
              <a:t>All threads have IDs, so one easy strategy is to have the largest ID yield to the smaller.</a:t>
            </a:r>
          </a:p>
          <a:p>
            <a:pPr lvl="1"/>
            <a:r>
              <a:rPr lang="en-US" dirty="0"/>
              <a:t>This also helps starvation since </a:t>
            </a:r>
            <a:r>
              <a:rPr lang="en-US" dirty="0" err="1"/>
              <a:t>livelock</a:t>
            </a:r>
            <a:r>
              <a:rPr lang="en-US" dirty="0"/>
              <a:t> is starvation to the extreme: where everybody is starving.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381A-F5E7-4245-9B2D-C1E23A8B448E}"/>
              </a:ext>
            </a:extLst>
          </p:cNvPr>
          <p:cNvSpPr/>
          <p:nvPr/>
        </p:nvSpPr>
        <p:spPr>
          <a:xfrm>
            <a:off x="1542342" y="1221846"/>
            <a:ext cx="1293755" cy="3853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456A79-329C-4C92-88E5-E0880544E819}"/>
              </a:ext>
            </a:extLst>
          </p:cNvPr>
          <p:cNvSpPr/>
          <p:nvPr/>
        </p:nvSpPr>
        <p:spPr>
          <a:xfrm>
            <a:off x="2875018" y="1221846"/>
            <a:ext cx="60680" cy="38531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E47056-EE24-4ADC-99A2-92925AA0060A}"/>
              </a:ext>
            </a:extLst>
          </p:cNvPr>
          <p:cNvSpPr/>
          <p:nvPr/>
        </p:nvSpPr>
        <p:spPr>
          <a:xfrm>
            <a:off x="1442741" y="1221846"/>
            <a:ext cx="60680" cy="38531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60A13F-4593-47B5-8503-98CAD487DED3}"/>
              </a:ext>
            </a:extLst>
          </p:cNvPr>
          <p:cNvCxnSpPr/>
          <p:nvPr/>
        </p:nvCxnSpPr>
        <p:spPr>
          <a:xfrm flipV="1">
            <a:off x="2516318" y="1551037"/>
            <a:ext cx="0" cy="2408120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!!canada2">
            <a:extLst>
              <a:ext uri="{FF2B5EF4-FFF2-40B4-BE49-F238E27FC236}">
                <a16:creationId xmlns:a16="http://schemas.microsoft.com/office/drawing/2014/main" id="{D7A96073-97E0-4A89-9BED-9BD6F432DEBA}"/>
              </a:ext>
            </a:extLst>
          </p:cNvPr>
          <p:cNvGrpSpPr/>
          <p:nvPr/>
        </p:nvGrpSpPr>
        <p:grpSpPr>
          <a:xfrm>
            <a:off x="2196539" y="4089401"/>
            <a:ext cx="639558" cy="639556"/>
            <a:chOff x="2196539" y="4089401"/>
            <a:chExt cx="639558" cy="63955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B47DD92-B311-4A88-9B22-B0B466869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196539" y="4089401"/>
              <a:ext cx="639558" cy="6395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4BDBE7-2EDA-4239-9EDB-4553F64340CE}"/>
                </a:ext>
              </a:extLst>
            </p:cNvPr>
            <p:cNvSpPr txBox="1"/>
            <p:nvPr/>
          </p:nvSpPr>
          <p:spPr>
            <a:xfrm>
              <a:off x="2298841" y="421439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D40000"/>
                  </a:solidFill>
                  <a:latin typeface="Inconsolata" panose="020B0609030003000000" pitchFamily="49" charset="0"/>
                </a:rPr>
                <a:t>14</a:t>
              </a:r>
            </a:p>
          </p:txBody>
        </p:sp>
      </p:grpSp>
      <p:grpSp>
        <p:nvGrpSpPr>
          <p:cNvPr id="11" name="!!canada1">
            <a:extLst>
              <a:ext uri="{FF2B5EF4-FFF2-40B4-BE49-F238E27FC236}">
                <a16:creationId xmlns:a16="http://schemas.microsoft.com/office/drawing/2014/main" id="{350E700C-0EF4-421E-88BA-DC5427889411}"/>
              </a:ext>
            </a:extLst>
          </p:cNvPr>
          <p:cNvGrpSpPr/>
          <p:nvPr/>
        </p:nvGrpSpPr>
        <p:grpSpPr>
          <a:xfrm>
            <a:off x="1554530" y="1551037"/>
            <a:ext cx="639558" cy="639556"/>
            <a:chOff x="1554530" y="1551037"/>
            <a:chExt cx="639558" cy="63955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85408C2-3014-4F77-A232-AE8AB6D34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554530" y="1551037"/>
              <a:ext cx="639558" cy="63955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86E7F7-4F4A-4DE9-8CF8-E31DA303750F}"/>
                </a:ext>
              </a:extLst>
            </p:cNvPr>
            <p:cNvSpPr txBox="1"/>
            <p:nvPr/>
          </p:nvSpPr>
          <p:spPr>
            <a:xfrm>
              <a:off x="1656832" y="167642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D40000"/>
                  </a:solidFill>
                  <a:latin typeface="Inconsolata" panose="020B0609030003000000" pitchFamily="49" charset="0"/>
                </a:rPr>
                <a:t>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8071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3.75E-6 -0.44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5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105D-C010-4151-B011-7C65ADE45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Deadlock vs. </a:t>
            </a:r>
            <a:r>
              <a:rPr lang="en-US" dirty="0" err="1"/>
              <a:t>Livelock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4D3236-6A9B-4E73-84E4-102241715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DFA8B-3B96-454A-B92C-CC480910F06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9584514" cy="4657371"/>
          </a:xfrm>
        </p:spPr>
        <p:txBody>
          <a:bodyPr/>
          <a:lstStyle/>
          <a:p>
            <a:r>
              <a:rPr lang="en-US" dirty="0"/>
              <a:t>In deadlock, all tasks are waiting for a signal that will never happen.</a:t>
            </a:r>
          </a:p>
          <a:p>
            <a:pPr lvl="1"/>
            <a:r>
              <a:rPr lang="en-US" dirty="0"/>
              <a:t>They are </a:t>
            </a:r>
            <a:r>
              <a:rPr lang="en-US" i="1" dirty="0"/>
              <a:t>inactively</a:t>
            </a:r>
            <a:r>
              <a:rPr lang="en-US" dirty="0"/>
              <a:t> achieving nothing. (“ZZ</a:t>
            </a:r>
            <a:r>
              <a:rPr lang="en-US" sz="1600" dirty="0"/>
              <a:t>ZZZ</a:t>
            </a:r>
            <a:r>
              <a:rPr lang="en-US" sz="1100" dirty="0"/>
              <a:t>ZZZ</a:t>
            </a:r>
            <a:r>
              <a:rPr lang="en-US" dirty="0"/>
              <a:t>”, “ZZ</a:t>
            </a:r>
            <a:r>
              <a:rPr lang="en-US" sz="1600" dirty="0">
                <a:solidFill>
                  <a:prstClr val="black"/>
                </a:solidFill>
              </a:rPr>
              <a:t>ZZZ</a:t>
            </a:r>
            <a:r>
              <a:rPr lang="en-US" sz="1100" dirty="0"/>
              <a:t>ZZZ</a:t>
            </a:r>
            <a:r>
              <a:rPr lang="en-US" dirty="0"/>
              <a:t>”)</a:t>
            </a:r>
          </a:p>
          <a:p>
            <a:endParaRPr lang="en-US" dirty="0"/>
          </a:p>
          <a:p>
            <a:r>
              <a:rPr lang="en-US" dirty="0"/>
              <a:t>In contrast, </a:t>
            </a:r>
            <a:r>
              <a:rPr lang="en-US" dirty="0" err="1"/>
              <a:t>livelock</a:t>
            </a:r>
            <a:r>
              <a:rPr lang="en-US" dirty="0"/>
              <a:t> occurs when each task signals the other, and they respond by signaling back. (“No, you.” “No… you!”)</a:t>
            </a:r>
          </a:p>
          <a:p>
            <a:pPr lvl="1"/>
            <a:r>
              <a:rPr lang="en-US" dirty="0"/>
              <a:t>They are </a:t>
            </a:r>
            <a:r>
              <a:rPr lang="en-US" i="1" dirty="0"/>
              <a:t>actively</a:t>
            </a:r>
            <a:r>
              <a:rPr lang="en-US" dirty="0"/>
              <a:t> achieving nothing.</a:t>
            </a:r>
          </a:p>
          <a:p>
            <a:pPr lvl="1"/>
            <a:endParaRPr lang="en-US" dirty="0"/>
          </a:p>
          <a:p>
            <a:r>
              <a:rPr lang="en-US" dirty="0"/>
              <a:t>Detecting that your program has a deadlock or </a:t>
            </a:r>
            <a:r>
              <a:rPr lang="en-US" dirty="0" err="1"/>
              <a:t>livelock</a:t>
            </a:r>
            <a:r>
              <a:rPr lang="en-US" dirty="0"/>
              <a:t> is tricky.</a:t>
            </a:r>
          </a:p>
          <a:p>
            <a:pPr lvl="1"/>
            <a:r>
              <a:rPr lang="en-US" dirty="0"/>
              <a:t>When it does, it may only happen a small percentage of the time.</a:t>
            </a:r>
          </a:p>
          <a:p>
            <a:pPr lvl="1"/>
            <a:r>
              <a:rPr lang="en-US" dirty="0"/>
              <a:t>In your OS course, you will learn more about deadlock detection and resolution.</a:t>
            </a:r>
          </a:p>
        </p:txBody>
      </p:sp>
    </p:spTree>
    <p:extLst>
      <p:ext uri="{BB962C8B-B14F-4D97-AF65-F5344CB8AC3E}">
        <p14:creationId xmlns:p14="http://schemas.microsoft.com/office/powerpoint/2010/main" val="153509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C038-F630-49FE-A9A8-107D8950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Solving things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3111BD-3C0E-4A2B-96C1-4C195B2A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66785-91EF-43C9-886C-FED3227753B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9584514" cy="4657371"/>
          </a:xfrm>
        </p:spPr>
        <p:txBody>
          <a:bodyPr/>
          <a:lstStyle/>
          <a:p>
            <a:r>
              <a:rPr lang="en-US" dirty="0"/>
              <a:t>Proper synchronization and planning can solve all these issues.</a:t>
            </a:r>
          </a:p>
          <a:p>
            <a:pPr lvl="1"/>
            <a:r>
              <a:rPr lang="en-US" dirty="0"/>
              <a:t>Deadlock: Avoid patterns of critical sections that depend on each other.</a:t>
            </a:r>
          </a:p>
          <a:p>
            <a:pPr lvl="1"/>
            <a:r>
              <a:rPr lang="en-US" dirty="0" err="1"/>
              <a:t>Livelock</a:t>
            </a:r>
            <a:r>
              <a:rPr lang="en-US" dirty="0"/>
              <a:t>: Establish a tie-breaking mechanism (thread with smallest ID goes first!)</a:t>
            </a:r>
          </a:p>
          <a:p>
            <a:pPr lvl="1"/>
            <a:r>
              <a:rPr lang="en-US" dirty="0"/>
              <a:t>Yet, it takes a good deal of programming experience to handle them.</a:t>
            </a:r>
          </a:p>
          <a:p>
            <a:pPr lvl="1"/>
            <a:endParaRPr lang="en-US" dirty="0"/>
          </a:p>
          <a:p>
            <a:r>
              <a:rPr lang="en-US" dirty="0"/>
              <a:t>The wide prevalence of multiprocessing and multithreading capable computers in the hands of average consumers is changing programming.</a:t>
            </a:r>
          </a:p>
          <a:p>
            <a:pPr lvl="1"/>
            <a:r>
              <a:rPr lang="en-US" dirty="0"/>
              <a:t>New (and old) languages are being pushed for their better handling of concurrency issues.</a:t>
            </a:r>
          </a:p>
          <a:p>
            <a:pPr lvl="1"/>
            <a:r>
              <a:rPr lang="en-US" dirty="0"/>
              <a:t>Best-practices and frameworks continue to adapt to avoid many of the pitfalls we have discussed today.</a:t>
            </a:r>
          </a:p>
          <a:p>
            <a:pPr lvl="1"/>
            <a:r>
              <a:rPr lang="en-US" dirty="0"/>
              <a:t>Pay attention in your compilers and OS course to hone your own skill!</a:t>
            </a:r>
          </a:p>
        </p:txBody>
      </p:sp>
    </p:spTree>
    <p:extLst>
      <p:ext uri="{BB962C8B-B14F-4D97-AF65-F5344CB8AC3E}">
        <p14:creationId xmlns:p14="http://schemas.microsoft.com/office/powerpoint/2010/main" val="225381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BA40-4A21-4452-8728-4C261D07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Inconsolata" panose="020B0609030003000000" pitchFamily="49" charset="0"/>
              </a:rPr>
              <a:t>pthread</a:t>
            </a:r>
            <a:r>
              <a:rPr lang="en-US" dirty="0"/>
              <a:t> basic API 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381D3-C707-4FED-8BBE-D643AE06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CB06-39B1-4B69-8DA1-DF847DD741E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5"/>
            <a:ext cx="9584514" cy="47629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000" dirty="0">
                <a:latin typeface="Inconsolata" panose="020B0609030003000000" pitchFamily="49" charset="0"/>
              </a:rPr>
              <a:t>&lt;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pthread.h</a:t>
            </a:r>
            <a:r>
              <a:rPr lang="en-US" sz="20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buNone/>
            </a:pPr>
            <a:endParaRPr lang="en-US" sz="1800" dirty="0">
              <a:latin typeface="Inconsolata" panose="020B0609030003000000" pitchFamily="49" charset="0"/>
            </a:endParaRPr>
          </a:p>
          <a:p>
            <a:r>
              <a:rPr lang="en-US" dirty="0"/>
              <a:t>Thread creation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pthread_create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 err="1">
                <a:latin typeface="Inconsolata" panose="020B0609030003000000" pitchFamily="49" charset="0"/>
              </a:rPr>
              <a:t>pthread_t</a:t>
            </a:r>
            <a:r>
              <a:rPr lang="en-US" dirty="0">
                <a:latin typeface="Inconsolata" panose="020B0609030003000000" pitchFamily="49" charset="0"/>
              </a:rPr>
              <a:t>*, </a:t>
            </a:r>
            <a:r>
              <a:rPr lang="en-US" dirty="0" err="1">
                <a:latin typeface="Inconsolata" panose="020B0609030003000000" pitchFamily="49" charset="0"/>
              </a:rPr>
              <a:t>pthread_attr_t</a:t>
            </a:r>
            <a:r>
              <a:rPr lang="en-US" dirty="0">
                <a:latin typeface="Inconsolata" panose="020B0609030003000000" pitchFamily="49" charset="0"/>
              </a:rPr>
              <a:t>*,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dirty="0">
                <a:latin typeface="Inconsolata" panose="020B0609030003000000" pitchFamily="49" charset="0"/>
              </a:rPr>
              <a:t>*(*)(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dirty="0">
                <a:latin typeface="Inconsolata" panose="020B0609030003000000" pitchFamily="49" charset="0"/>
              </a:rPr>
              <a:t>*),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dirty="0">
                <a:latin typeface="Inconsolata" panose="020B0609030003000000" pitchFamily="49" charset="0"/>
              </a:rPr>
              <a:t>*);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1"/>
            <a:endParaRPr lang="en-US" dirty="0"/>
          </a:p>
          <a:p>
            <a:r>
              <a:rPr lang="en-US" dirty="0"/>
              <a:t>Join threads (wait until complete)</a:t>
            </a: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pthread_join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 err="1">
                <a:latin typeface="Inconsolata" panose="020B0609030003000000" pitchFamily="49" charset="0"/>
              </a:rPr>
              <a:t>pthread_t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dirty="0">
                <a:latin typeface="Inconsolata" panose="020B0609030003000000" pitchFamily="49" charset="0"/>
              </a:rPr>
              <a:t>**);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Waits for the given thread to end.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Getting thread ID</a:t>
            </a: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pthread_t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pthread_self</a:t>
            </a:r>
            <a:r>
              <a:rPr lang="en-US" dirty="0">
                <a:latin typeface="Inconsolata" panose="020B0609030003000000" pitchFamily="49" charset="0"/>
              </a:rPr>
              <a:t>();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Returns the thread ID of the current thread.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Thread destruction (explicit)</a:t>
            </a: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pthread_cancel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 err="1">
                <a:latin typeface="Inconsolata" panose="020B0609030003000000" pitchFamily="49" charset="0"/>
              </a:rPr>
              <a:t>pthread_t</a:t>
            </a:r>
            <a:r>
              <a:rPr lang="en-US" dirty="0">
                <a:latin typeface="Inconsolata" panose="020B0609030003000000" pitchFamily="49" charset="0"/>
              </a:rPr>
              <a:t>);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Attempts to preemptively exit the given thread.</a:t>
            </a:r>
            <a:endParaRPr lang="en-US" dirty="0"/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pthread_exit</a:t>
            </a:r>
            <a:r>
              <a:rPr lang="en-US" dirty="0">
                <a:latin typeface="Inconsolata" panose="020B0609030003000000" pitchFamily="49" charset="0"/>
              </a:rPr>
              <a:t>(void*);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Ends current thread and returns the provided value.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2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BA40-4A21-4452-8728-4C261D07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Inconsolata" panose="020B0609030003000000" pitchFamily="49" charset="0"/>
              </a:rPr>
              <a:t>pthread</a:t>
            </a:r>
            <a:r>
              <a:rPr lang="en-US" dirty="0"/>
              <a:t> synchronization API 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381D3-C707-4FED-8BBE-D643AE06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CB06-39B1-4B69-8DA1-DF847DD741E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97930" y="869075"/>
            <a:ext cx="9852378" cy="4762981"/>
          </a:xfrm>
        </p:spPr>
        <p:txBody>
          <a:bodyPr>
            <a:normAutofit/>
          </a:bodyPr>
          <a:lstStyle/>
          <a:p>
            <a:r>
              <a:rPr lang="en-US" dirty="0"/>
              <a:t>Semaphores</a:t>
            </a:r>
          </a:p>
          <a:p>
            <a:pPr lvl="1"/>
            <a:r>
              <a:rPr lang="en-US" sz="2067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067" dirty="0">
                <a:latin typeface="Inconsolata" panose="020B0609030003000000" pitchFamily="49" charset="0"/>
              </a:rPr>
              <a:t>&lt;</a:t>
            </a:r>
            <a:r>
              <a:rPr lang="en-US" sz="2067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semaphore.h</a:t>
            </a:r>
            <a:r>
              <a:rPr lang="en-US" sz="2067" dirty="0">
                <a:latin typeface="Inconsolata" panose="020B0609030003000000" pitchFamily="49" charset="0"/>
              </a:rPr>
              <a:t>&gt;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sem_init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 err="1">
                <a:latin typeface="Inconsolata" panose="020B0609030003000000" pitchFamily="49" charset="0"/>
              </a:rPr>
              <a:t>sem_t</a:t>
            </a:r>
            <a:r>
              <a:rPr lang="en-US" dirty="0">
                <a:latin typeface="Inconsolata" panose="020B0609030003000000" pitchFamily="49" charset="0"/>
              </a:rPr>
              <a:t>*, 0, unsigned int </a:t>
            </a:r>
            <a:r>
              <a:rPr lang="en-US" dirty="0" err="1">
                <a:latin typeface="Inconsolata" panose="020B0609030003000000" pitchFamily="49" charset="0"/>
              </a:rPr>
              <a:t>initial_value</a:t>
            </a:r>
            <a:r>
              <a:rPr lang="en-US" dirty="0">
                <a:latin typeface="Inconsolata" panose="020B0609030003000000" pitchFamily="49" charset="0"/>
              </a:rPr>
              <a:t>);</a:t>
            </a:r>
          </a:p>
          <a:p>
            <a:pPr marL="761970" lvl="2" indent="0">
              <a:buNone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Creates a semaphore with the given initial value. (The second argument means it the semaphore data is in shared memory. If non-zero, it can’t be seen by other threads.)</a:t>
            </a:r>
            <a:endParaRPr lang="en-US" dirty="0">
              <a:latin typeface="Inconsolata" panose="020B0609030003000000" pitchFamily="49" charset="0"/>
            </a:endParaRP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sem_wait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 err="1">
                <a:latin typeface="Inconsolata" panose="020B0609030003000000" pitchFamily="49" charset="0"/>
              </a:rPr>
              <a:t>sem_t</a:t>
            </a:r>
            <a:r>
              <a:rPr lang="en-US" dirty="0">
                <a:latin typeface="Inconsolata" panose="020B0609030003000000" pitchFamily="49" charset="0"/>
              </a:rPr>
              <a:t>*);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Decrements counter unless it is 0 in which case it waits.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sem_post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 err="1">
                <a:latin typeface="Inconsolata" panose="020B0609030003000000" pitchFamily="49" charset="0"/>
              </a:rPr>
              <a:t>sem_t</a:t>
            </a:r>
            <a:r>
              <a:rPr lang="en-US" dirty="0">
                <a:latin typeface="Inconsolata" panose="020B0609030003000000" pitchFamily="49" charset="0"/>
              </a:rPr>
              <a:t>*);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Increments counter.</a:t>
            </a:r>
          </a:p>
          <a:p>
            <a:pPr lvl="1"/>
            <a:endParaRPr lang="en-US" dirty="0"/>
          </a:p>
          <a:p>
            <a:r>
              <a:rPr lang="en-US" dirty="0"/>
              <a:t>Mutexes</a:t>
            </a:r>
          </a:p>
          <a:p>
            <a:pPr lvl="1"/>
            <a:r>
              <a:rPr lang="en-US" sz="2067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067" dirty="0">
                <a:latin typeface="Inconsolata" panose="020B0609030003000000" pitchFamily="49" charset="0"/>
              </a:rPr>
              <a:t>&lt;</a:t>
            </a:r>
            <a:r>
              <a:rPr lang="en-US" sz="2067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pthread.h</a:t>
            </a:r>
            <a:r>
              <a:rPr lang="en-US" sz="2067" dirty="0">
                <a:latin typeface="Inconsolata" panose="020B0609030003000000" pitchFamily="49" charset="0"/>
              </a:rPr>
              <a:t>&gt;</a:t>
            </a:r>
            <a:endParaRPr lang="en-US" dirty="0"/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pthread_mutex_init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 err="1">
                <a:latin typeface="Inconsolata" panose="020B0609030003000000" pitchFamily="49" charset="0"/>
              </a:rPr>
              <a:t>pthread_mutex_t</a:t>
            </a:r>
            <a:r>
              <a:rPr lang="en-US" dirty="0">
                <a:latin typeface="Inconsolata" panose="020B0609030003000000" pitchFamily="49" charset="0"/>
              </a:rPr>
              <a:t>, NULL);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Creates a mutex (unlocked).</a:t>
            </a:r>
            <a:endParaRPr lang="en-US" dirty="0">
              <a:latin typeface="Inconsolata" panose="020B0609030003000000" pitchFamily="49" charset="0"/>
            </a:endParaRP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pthread_mutex_lock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 err="1">
                <a:latin typeface="Inconsolata" panose="020B0609030003000000" pitchFamily="49" charset="0"/>
              </a:rPr>
              <a:t>pthread_mutex_t</a:t>
            </a:r>
            <a:r>
              <a:rPr lang="en-US" dirty="0">
                <a:latin typeface="Inconsolata" panose="020B0609030003000000" pitchFamily="49" charset="0"/>
              </a:rPr>
              <a:t>*);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Waits until it can lock the mutex.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pthread_mutex_unlock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 err="1">
                <a:latin typeface="Inconsolata" panose="020B0609030003000000" pitchFamily="49" charset="0"/>
              </a:rPr>
              <a:t>pthread_mutex_t</a:t>
            </a:r>
            <a:r>
              <a:rPr lang="en-US" dirty="0">
                <a:latin typeface="Inconsolata" panose="020B0609030003000000" pitchFamily="49" charset="0"/>
              </a:rPr>
              <a:t>*);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Unlocks the mutex.</a:t>
            </a:r>
          </a:p>
        </p:txBody>
      </p:sp>
    </p:spTree>
    <p:extLst>
      <p:ext uri="{BB962C8B-B14F-4D97-AF65-F5344CB8AC3E}">
        <p14:creationId xmlns:p14="http://schemas.microsoft.com/office/powerpoint/2010/main" val="181088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C6CC-A0DB-4DAD-BDB2-BEDF8CE1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8F9F8-E5E3-4C8E-9693-5F07D6C70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095F9-FF8D-4FE6-A387-2469863B948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81746" y="793020"/>
            <a:ext cx="9852377" cy="4814762"/>
          </a:xfrm>
        </p:spPr>
        <p:txBody>
          <a:bodyPr/>
          <a:lstStyle/>
          <a:p>
            <a:r>
              <a:rPr lang="en-US" dirty="0"/>
              <a:t>Threads are a different way to provide concurrency in a program.</a:t>
            </a:r>
          </a:p>
          <a:p>
            <a:pPr lvl="1"/>
            <a:r>
              <a:rPr lang="en-US" dirty="0"/>
              <a:t>Unlike process-level concurrency, threads share memory within the process.</a:t>
            </a:r>
          </a:p>
          <a:p>
            <a:pPr lvl="1"/>
            <a:endParaRPr lang="en-US" dirty="0"/>
          </a:p>
          <a:p>
            <a:r>
              <a:rPr lang="en-US" dirty="0"/>
              <a:t>Synchronization primitives such as semaphores allow for creation of critical sections; necessary for correct concurrent code.</a:t>
            </a:r>
          </a:p>
          <a:p>
            <a:endParaRPr lang="en-US" dirty="0"/>
          </a:p>
          <a:p>
            <a:r>
              <a:rPr lang="en-US" dirty="0"/>
              <a:t>Incorrect code may result in a new set of logical errors.</a:t>
            </a:r>
          </a:p>
          <a:p>
            <a:pPr lvl="1"/>
            <a:r>
              <a:rPr lang="en-US" dirty="0"/>
              <a:t>Race conditions – When execution order stochastically results in wrong behavior.</a:t>
            </a:r>
          </a:p>
          <a:p>
            <a:pPr lvl="1"/>
            <a:r>
              <a:rPr lang="en-US" dirty="0"/>
              <a:t>Deadlock – When resources are contended so much the program freezes.</a:t>
            </a:r>
          </a:p>
          <a:p>
            <a:pPr lvl="1"/>
            <a:r>
              <a:rPr lang="en-US" dirty="0"/>
              <a:t>Starvation – When a resource is greedily kept by a task, certain tasks freeze.</a:t>
            </a:r>
          </a:p>
          <a:p>
            <a:pPr lvl="1"/>
            <a:r>
              <a:rPr lang="en-US" dirty="0" err="1"/>
              <a:t>Livelock</a:t>
            </a:r>
            <a:r>
              <a:rPr lang="en-US" dirty="0"/>
              <a:t> – Starvation happens at every task… they all actively yield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219105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79A33-5E16-46C4-91F3-05081EEC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Threads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97E5A-093B-4FFF-9053-EFC5C0F0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3091C-D505-4505-A2F7-9974260C3B0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5940026" cy="4330323"/>
          </a:xfrm>
        </p:spPr>
        <p:txBody>
          <a:bodyPr/>
          <a:lstStyle/>
          <a:p>
            <a:r>
              <a:rPr lang="en-US" dirty="0"/>
              <a:t>Process-level concurrency with</a:t>
            </a:r>
            <a:r>
              <a:rPr lang="en-US" dirty="0">
                <a:latin typeface="Inconsolata" panose="020B0609030003000000" pitchFamily="49" charset="0"/>
              </a:rPr>
              <a:t> fork() </a:t>
            </a:r>
            <a:r>
              <a:rPr lang="en-US" dirty="0"/>
              <a:t>is powerful, but inflexible.</a:t>
            </a:r>
          </a:p>
          <a:p>
            <a:pPr lvl="1"/>
            <a:r>
              <a:rPr lang="en-US" dirty="0"/>
              <a:t>The OS schedules the task, incurring context switching overhead.</a:t>
            </a:r>
          </a:p>
          <a:p>
            <a:pPr lvl="1"/>
            <a:r>
              <a:rPr lang="en-US" dirty="0"/>
              <a:t>The process memory is </a:t>
            </a:r>
            <a:r>
              <a:rPr lang="en-US" u="sng" dirty="0"/>
              <a:t>copied</a:t>
            </a:r>
            <a:r>
              <a:rPr lang="en-US" dirty="0"/>
              <a:t> making it hard to share data among tasks.</a:t>
            </a:r>
          </a:p>
          <a:p>
            <a:pPr lvl="1"/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thread</a:t>
            </a:r>
            <a:r>
              <a:rPr lang="en-US" dirty="0"/>
              <a:t> is a concurrency primitive that is inner-process.</a:t>
            </a:r>
          </a:p>
          <a:p>
            <a:pPr lvl="1"/>
            <a:r>
              <a:rPr lang="en-US" dirty="0"/>
              <a:t>The program itself schedules the task as part of the same process.</a:t>
            </a:r>
          </a:p>
          <a:p>
            <a:pPr lvl="1"/>
            <a:r>
              <a:rPr lang="en-US" dirty="0"/>
              <a:t>Process memory, therefore, is shared across all threads.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4087A77-A018-4D64-9A6C-4BD7F519F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7235" y="1472750"/>
            <a:ext cx="3122974" cy="312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6BBE974-CCC4-4F76-9EEA-CBDA443051AF}"/>
              </a:ext>
            </a:extLst>
          </p:cNvPr>
          <p:cNvCxnSpPr>
            <a:cxnSpLocks/>
          </p:cNvCxnSpPr>
          <p:nvPr/>
        </p:nvCxnSpPr>
        <p:spPr>
          <a:xfrm>
            <a:off x="4304963" y="3565965"/>
            <a:ext cx="1465955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BE2358F-56F6-4816-B820-088172229840}"/>
              </a:ext>
            </a:extLst>
          </p:cNvPr>
          <p:cNvSpPr txBox="1"/>
          <p:nvPr/>
        </p:nvSpPr>
        <p:spPr>
          <a:xfrm>
            <a:off x="4212782" y="3124098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fork()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BF79A-9542-432A-B89E-9A66B0F1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 our friend Dolly…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90CCE-8CF3-45C7-BDA1-17CA8F4F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1C844-66DA-4B37-8E2B-F964434F5B3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700260"/>
            <a:ext cx="9584514" cy="1292579"/>
          </a:xfrm>
        </p:spPr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en-US" dirty="0">
                <a:latin typeface="Inconsolata" panose="020B0609030003000000" pitchFamily="49" charset="0"/>
              </a:rPr>
              <a:t> fork() </a:t>
            </a:r>
            <a:r>
              <a:rPr lang="en-US" dirty="0"/>
              <a:t>system call in action:</a:t>
            </a:r>
          </a:p>
          <a:p>
            <a:pPr lvl="1"/>
            <a:r>
              <a:rPr lang="en-US" dirty="0"/>
              <a:t>Copies the memory layout.</a:t>
            </a:r>
          </a:p>
          <a:p>
            <a:pPr lvl="1"/>
            <a:r>
              <a:rPr lang="en-US" dirty="0"/>
              <a:t>Copies the process state. (but gives it a unique ID)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D6E55E-0D9A-49C0-8129-1C2825DC5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572" y="3619808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E6A13-58AD-40FB-A127-91BEF791A12D}"/>
              </a:ext>
            </a:extLst>
          </p:cNvPr>
          <p:cNvSpPr txBox="1"/>
          <p:nvPr/>
        </p:nvSpPr>
        <p:spPr>
          <a:xfrm>
            <a:off x="2348755" y="3681339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A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7" name="Rectangle 2" descr="Wide upward diagonal">
            <a:extLst>
              <a:ext uri="{FF2B5EF4-FFF2-40B4-BE49-F238E27FC236}">
                <a16:creationId xmlns:a16="http://schemas.microsoft.com/office/drawing/2014/main" id="{5C15832F-02FC-42B6-A24F-3BDD12DDD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485" y="2276727"/>
            <a:ext cx="1667436" cy="123693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698D0-9E64-4FCA-9EAC-97CB331C57C8}"/>
              </a:ext>
            </a:extLst>
          </p:cNvPr>
          <p:cNvSpPr/>
          <p:nvPr/>
        </p:nvSpPr>
        <p:spPr>
          <a:xfrm>
            <a:off x="2320570" y="2715065"/>
            <a:ext cx="1667436" cy="2753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B39DCFD-AD5E-4303-9829-61CC7B36C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485" y="3233782"/>
            <a:ext cx="1667436" cy="27987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BFF6FE8D-951E-44F9-B5C0-64BB15C01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029" y="2974327"/>
            <a:ext cx="1667436" cy="27264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BFF68100-3AF6-4D6F-B524-148B8128B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84" y="3190409"/>
            <a:ext cx="165942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473D6CB2-F0E3-4AB2-8BEE-087D5C560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574" y="2926158"/>
            <a:ext cx="166743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5AE5A924-B519-43D6-9272-3AA50393A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556" y="2668650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83AB3A-44A0-4029-9A7D-848BCA754845}"/>
              </a:ext>
            </a:extLst>
          </p:cNvPr>
          <p:cNvGrpSpPr/>
          <p:nvPr/>
        </p:nvGrpSpPr>
        <p:grpSpPr>
          <a:xfrm>
            <a:off x="6156502" y="2249602"/>
            <a:ext cx="1682924" cy="2344318"/>
            <a:chOff x="6156502" y="1984337"/>
            <a:chExt cx="1682924" cy="2344318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614887C2-2DE7-467F-A54E-7B7BD1F6E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1990" y="3367991"/>
              <a:ext cx="1667436" cy="960664"/>
            </a:xfrm>
            <a:prstGeom prst="rect">
              <a:avLst/>
            </a:prstGeom>
            <a:solidFill>
              <a:srgbClr val="D8BEE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F12177-6A2D-4D14-A044-FF996483D023}"/>
                </a:ext>
              </a:extLst>
            </p:cNvPr>
            <p:cNvSpPr txBox="1"/>
            <p:nvPr/>
          </p:nvSpPr>
          <p:spPr>
            <a:xfrm>
              <a:off x="6200173" y="3429522"/>
              <a:ext cx="1598596" cy="810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6" u="sng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CPU State B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: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Registers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%FLAGS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, </a:t>
              </a:r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%RIP</a:t>
              </a:r>
            </a:p>
          </p:txBody>
        </p:sp>
        <p:sp>
          <p:nvSpPr>
            <p:cNvPr id="18" name="Rectangle 2" descr="Wide upward diagonal">
              <a:extLst>
                <a:ext uri="{FF2B5EF4-FFF2-40B4-BE49-F238E27FC236}">
                  <a16:creationId xmlns:a16="http://schemas.microsoft.com/office/drawing/2014/main" id="{19A32F43-7721-430A-A048-4DAB7D29D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903" y="2024910"/>
              <a:ext cx="1667436" cy="1236933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74F26D-1452-460E-B557-028C11A93E5B}"/>
                </a:ext>
              </a:extLst>
            </p:cNvPr>
            <p:cNvSpPr/>
            <p:nvPr/>
          </p:nvSpPr>
          <p:spPr>
            <a:xfrm>
              <a:off x="6171988" y="2463248"/>
              <a:ext cx="1667436" cy="2753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8CB177F-4FBD-4723-8843-FAA48D66D3DF}"/>
                </a:ext>
              </a:extLst>
            </p:cNvPr>
            <p:cNvSpPr/>
            <p:nvPr/>
          </p:nvSpPr>
          <p:spPr>
            <a:xfrm>
              <a:off x="6170906" y="2007008"/>
              <a:ext cx="1659419" cy="29426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727DF962-48E4-4A1F-8F55-E1084F771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903" y="2981965"/>
              <a:ext cx="1667436" cy="27987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3B80D8E2-F6F4-4F3F-BDC3-39434FE60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1447" y="2722510"/>
              <a:ext cx="1667436" cy="27264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6BA50405-CE7A-4C76-A07B-9E7670FE6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502" y="2938592"/>
              <a:ext cx="165942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.text</a:t>
              </a:r>
            </a:p>
          </p:txBody>
        </p:sp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FD6D86D6-47BB-4D06-8AF3-97AF5E64C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1992" y="2674341"/>
              <a:ext cx="166743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.data</a:t>
              </a:r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639EA33F-9126-481D-8E62-17BAE8588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3974" y="2416833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  <a:r>
                <a:rPr lang="en-US" sz="1600" dirty="0" err="1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bss</a:t>
              </a:r>
              <a:endPara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id="{53A27320-52C3-496E-B6D6-51EB351E2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2887" y="1984337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stack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8E606194-5CE5-47BF-8CD3-23BBA2ADD80D}"/>
              </a:ext>
            </a:extLst>
          </p:cNvPr>
          <p:cNvSpPr/>
          <p:nvPr/>
        </p:nvSpPr>
        <p:spPr>
          <a:xfrm>
            <a:off x="2324545" y="4694570"/>
            <a:ext cx="1659419" cy="29426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PID: 4356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C419D59-45CA-40EA-B053-C3AE759E3ED8}"/>
              </a:ext>
            </a:extLst>
          </p:cNvPr>
          <p:cNvSpPr/>
          <p:nvPr/>
        </p:nvSpPr>
        <p:spPr>
          <a:xfrm>
            <a:off x="6166726" y="4694570"/>
            <a:ext cx="1659419" cy="29426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PID: 6567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8B9B3FE-E6CA-48CD-94CB-850E84AE0378}"/>
              </a:ext>
            </a:extLst>
          </p:cNvPr>
          <p:cNvSpPr txBox="1"/>
          <p:nvPr/>
        </p:nvSpPr>
        <p:spPr>
          <a:xfrm>
            <a:off x="2343917" y="1826960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A54984-57CB-4772-A237-39BFB4C513B5}"/>
              </a:ext>
            </a:extLst>
          </p:cNvPr>
          <p:cNvSpPr txBox="1"/>
          <p:nvPr/>
        </p:nvSpPr>
        <p:spPr>
          <a:xfrm>
            <a:off x="6200173" y="1826960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Child</a:t>
            </a:r>
          </a:p>
        </p:txBody>
      </p:sp>
      <p:pic>
        <p:nvPicPr>
          <p:cNvPr id="65" name="Picture 64" descr="A sheep standing on top of a lush green field">
            <a:extLst>
              <a:ext uri="{FF2B5EF4-FFF2-40B4-BE49-F238E27FC236}">
                <a16:creationId xmlns:a16="http://schemas.microsoft.com/office/drawing/2014/main" id="{9F054B7D-9958-4174-A8F2-F8C6172E2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6" y="2732881"/>
            <a:ext cx="1250697" cy="1772640"/>
          </a:xfrm>
          <a:prstGeom prst="rect">
            <a:avLst/>
          </a:prstGeom>
        </p:spPr>
      </p:pic>
      <p:pic>
        <p:nvPicPr>
          <p:cNvPr id="66" name="Picture 65" descr="A sheep standing on top of a lush green field">
            <a:extLst>
              <a:ext uri="{FF2B5EF4-FFF2-40B4-BE49-F238E27FC236}">
                <a16:creationId xmlns:a16="http://schemas.microsoft.com/office/drawing/2014/main" id="{83B710C9-05CE-4B64-870D-2F84A05E2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07" y="2732881"/>
            <a:ext cx="1250697" cy="1772640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A529AE02-0BAE-4305-8CDC-9B81E6C647DB}"/>
              </a:ext>
            </a:extLst>
          </p:cNvPr>
          <p:cNvSpPr/>
          <p:nvPr/>
        </p:nvSpPr>
        <p:spPr>
          <a:xfrm>
            <a:off x="916950" y="3509245"/>
            <a:ext cx="463586" cy="463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7685E87-CB77-4BA9-B278-8411D735B0AC}"/>
              </a:ext>
            </a:extLst>
          </p:cNvPr>
          <p:cNvSpPr/>
          <p:nvPr/>
        </p:nvSpPr>
        <p:spPr>
          <a:xfrm>
            <a:off x="8678008" y="3509245"/>
            <a:ext cx="463586" cy="463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id="{05F72991-9717-4FD6-8C6E-0350E4AA6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528" y="5070229"/>
            <a:ext cx="1667436" cy="3792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" name="!!pagetableA">
            <a:extLst>
              <a:ext uri="{FF2B5EF4-FFF2-40B4-BE49-F238E27FC236}">
                <a16:creationId xmlns:a16="http://schemas.microsoft.com/office/drawing/2014/main" id="{7A58F921-6E3C-43AC-B144-D940AD3275B1}"/>
              </a:ext>
            </a:extLst>
          </p:cNvPr>
          <p:cNvSpPr txBox="1"/>
          <p:nvPr/>
        </p:nvSpPr>
        <p:spPr>
          <a:xfrm>
            <a:off x="2344711" y="5101539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38572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Table A</a:t>
            </a:r>
            <a:endParaRPr lang="en-US" sz="1556" dirty="0">
              <a:solidFill>
                <a:srgbClr val="385723"/>
              </a:solidFill>
              <a:latin typeface="Inconsolata" panose="020B0609030003000000" pitchFamily="49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6" name="Rectangle 6">
            <a:extLst>
              <a:ext uri="{FF2B5EF4-FFF2-40B4-BE49-F238E27FC236}">
                <a16:creationId xmlns:a16="http://schemas.microsoft.com/office/drawing/2014/main" id="{B7A0C07E-3708-49F7-BC77-5BACF8E0C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126" y="5070229"/>
            <a:ext cx="1667436" cy="3792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" name="!!pagetableA">
            <a:extLst>
              <a:ext uri="{FF2B5EF4-FFF2-40B4-BE49-F238E27FC236}">
                <a16:creationId xmlns:a16="http://schemas.microsoft.com/office/drawing/2014/main" id="{9DC50772-63D0-477D-8ECF-E580BDFBAF4A}"/>
              </a:ext>
            </a:extLst>
          </p:cNvPr>
          <p:cNvSpPr txBox="1"/>
          <p:nvPr/>
        </p:nvSpPr>
        <p:spPr>
          <a:xfrm>
            <a:off x="6192309" y="5101539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38572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Table B</a:t>
            </a:r>
            <a:endParaRPr lang="en-US" sz="1556" dirty="0">
              <a:solidFill>
                <a:srgbClr val="385723"/>
              </a:solidFill>
              <a:latin typeface="Inconsolata" panose="020B0609030003000000" pitchFamily="49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B719AA-DACD-421E-8F13-847712B866CD}"/>
              </a:ext>
            </a:extLst>
          </p:cNvPr>
          <p:cNvSpPr/>
          <p:nvPr/>
        </p:nvSpPr>
        <p:spPr>
          <a:xfrm>
            <a:off x="2319488" y="2258825"/>
            <a:ext cx="1659419" cy="294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E27D6804-9A75-4C3F-A387-3781DC035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69" y="2236154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C5B1C9-D1AE-4E7E-A29C-A6AAACFD08F4}"/>
              </a:ext>
            </a:extLst>
          </p:cNvPr>
          <p:cNvGrpSpPr/>
          <p:nvPr/>
        </p:nvGrpSpPr>
        <p:grpSpPr>
          <a:xfrm>
            <a:off x="2303457" y="2237544"/>
            <a:ext cx="1682924" cy="2344318"/>
            <a:chOff x="2305084" y="1970889"/>
            <a:chExt cx="1682924" cy="2344318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C100D9B7-58A6-4F54-A7B5-32E685D37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572" y="3354543"/>
              <a:ext cx="1667436" cy="960664"/>
            </a:xfrm>
            <a:prstGeom prst="rect">
              <a:avLst/>
            </a:prstGeom>
            <a:solidFill>
              <a:srgbClr val="D8BEE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6AC226-BE15-45AF-A3D1-1336014A2C28}"/>
                </a:ext>
              </a:extLst>
            </p:cNvPr>
            <p:cNvSpPr txBox="1"/>
            <p:nvPr/>
          </p:nvSpPr>
          <p:spPr>
            <a:xfrm>
              <a:off x="2348755" y="3416074"/>
              <a:ext cx="1598596" cy="810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6" u="sng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CPU State A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: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Registers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%FLAGS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, </a:t>
              </a:r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%RIP</a:t>
              </a:r>
            </a:p>
          </p:txBody>
        </p:sp>
        <p:sp>
          <p:nvSpPr>
            <p:cNvPr id="42" name="Rectangle 2" descr="Wide upward diagonal">
              <a:extLst>
                <a:ext uri="{FF2B5EF4-FFF2-40B4-BE49-F238E27FC236}">
                  <a16:creationId xmlns:a16="http://schemas.microsoft.com/office/drawing/2014/main" id="{9F756CBA-4DB6-4EB5-BA60-0ABAA4346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485" y="2011462"/>
              <a:ext cx="1667436" cy="1236933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A29EAC0-3D7D-41D0-B04A-8DBDCE0FDFE5}"/>
                </a:ext>
              </a:extLst>
            </p:cNvPr>
            <p:cNvSpPr/>
            <p:nvPr/>
          </p:nvSpPr>
          <p:spPr>
            <a:xfrm>
              <a:off x="2320570" y="2449800"/>
              <a:ext cx="1667436" cy="2753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0218C23-3BF1-47C5-90D4-D6342E507B88}"/>
                </a:ext>
              </a:extLst>
            </p:cNvPr>
            <p:cNvSpPr/>
            <p:nvPr/>
          </p:nvSpPr>
          <p:spPr>
            <a:xfrm>
              <a:off x="2319488" y="1993560"/>
              <a:ext cx="1659419" cy="29426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6">
              <a:extLst>
                <a:ext uri="{FF2B5EF4-FFF2-40B4-BE49-F238E27FC236}">
                  <a16:creationId xmlns:a16="http://schemas.microsoft.com/office/drawing/2014/main" id="{807457D2-ED62-4349-8DBB-C715FF2CE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485" y="2968517"/>
              <a:ext cx="1667436" cy="27987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7">
              <a:extLst>
                <a:ext uri="{FF2B5EF4-FFF2-40B4-BE49-F238E27FC236}">
                  <a16:creationId xmlns:a16="http://schemas.microsoft.com/office/drawing/2014/main" id="{0A6529C0-339C-43A4-8558-73322C203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029" y="2709062"/>
              <a:ext cx="1667436" cy="27264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7" name="Text Box 10">
              <a:extLst>
                <a:ext uri="{FF2B5EF4-FFF2-40B4-BE49-F238E27FC236}">
                  <a16:creationId xmlns:a16="http://schemas.microsoft.com/office/drawing/2014/main" id="{CB2E56D0-C9D5-4ABC-BF43-CF72530D9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5084" y="2925144"/>
              <a:ext cx="165942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.text</a:t>
              </a:r>
            </a:p>
          </p:txBody>
        </p:sp>
        <p:sp>
          <p:nvSpPr>
            <p:cNvPr id="48" name="Text Box 11">
              <a:extLst>
                <a:ext uri="{FF2B5EF4-FFF2-40B4-BE49-F238E27FC236}">
                  <a16:creationId xmlns:a16="http://schemas.microsoft.com/office/drawing/2014/main" id="{6DC2B0E0-0ACD-4FEB-8844-4A43E39E7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574" y="2660893"/>
              <a:ext cx="166743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.data</a:t>
              </a:r>
            </a:p>
          </p:txBody>
        </p:sp>
        <p:sp>
          <p:nvSpPr>
            <p:cNvPr id="49" name="Text Box 12">
              <a:extLst>
                <a:ext uri="{FF2B5EF4-FFF2-40B4-BE49-F238E27FC236}">
                  <a16:creationId xmlns:a16="http://schemas.microsoft.com/office/drawing/2014/main" id="{4B7A8A9D-81F9-4CCC-A280-0D939170F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556" y="2403385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  <a:r>
                <a:rPr lang="en-US" sz="1600" dirty="0" err="1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bss</a:t>
              </a:r>
              <a:endPara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0" name="Text Box 13">
              <a:extLst>
                <a:ext uri="{FF2B5EF4-FFF2-40B4-BE49-F238E27FC236}">
                  <a16:creationId xmlns:a16="http://schemas.microsoft.com/office/drawing/2014/main" id="{3DFD0BBF-1F31-4CA1-841C-33B37E5BF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1469" y="1970889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7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37938 0.001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69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58" grpId="0" animBg="1"/>
      <p:bldP spid="60" grpId="0"/>
      <p:bldP spid="68" grpId="0" animBg="1"/>
      <p:bldP spid="56" grpId="0" animBg="1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6BE2358F-56F6-4816-B820-088172229840}"/>
              </a:ext>
            </a:extLst>
          </p:cNvPr>
          <p:cNvSpPr txBox="1"/>
          <p:nvPr/>
        </p:nvSpPr>
        <p:spPr>
          <a:xfrm>
            <a:off x="4937219" y="2872294"/>
            <a:ext cx="177349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pthread_create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()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BF79A-9542-432A-B89E-9A66B0F1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Dolly learned a new trick!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90CCE-8CF3-45C7-BDA1-17CA8F4F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1C844-66DA-4B37-8E2B-F964434F5B3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4" y="700260"/>
            <a:ext cx="9763567" cy="1292579"/>
          </a:xfrm>
        </p:spPr>
        <p:txBody>
          <a:bodyPr>
            <a:normAutofit/>
          </a:bodyPr>
          <a:lstStyle/>
          <a:p>
            <a:r>
              <a:rPr lang="en-US" dirty="0"/>
              <a:t>However, with threads… we retain much of the address space.</a:t>
            </a:r>
          </a:p>
          <a:p>
            <a:pPr lvl="1"/>
            <a:r>
              <a:rPr lang="en-US" dirty="0"/>
              <a:t>Threads share code/data/</a:t>
            </a:r>
            <a:r>
              <a:rPr lang="en-US" dirty="0" err="1"/>
              <a:t>etc</a:t>
            </a:r>
            <a:r>
              <a:rPr lang="en-US" dirty="0"/>
              <a:t>, however they have their own stack and CPU state.</a:t>
            </a:r>
          </a:p>
          <a:p>
            <a:pPr lvl="1"/>
            <a:r>
              <a:rPr lang="en-US" dirty="0"/>
              <a:t>They execute in parallel with one another interacting directly with the same data.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D6E55E-0D9A-49C0-8129-1C2825DC5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900" y="3684246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E6A13-58AD-40FB-A127-91BEF791A12D}"/>
              </a:ext>
            </a:extLst>
          </p:cNvPr>
          <p:cNvSpPr txBox="1"/>
          <p:nvPr/>
        </p:nvSpPr>
        <p:spPr>
          <a:xfrm>
            <a:off x="3068083" y="3745777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A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7" name="Rectangle 2" descr="Wide upward diagonal">
            <a:extLst>
              <a:ext uri="{FF2B5EF4-FFF2-40B4-BE49-F238E27FC236}">
                <a16:creationId xmlns:a16="http://schemas.microsoft.com/office/drawing/2014/main" id="{5C15832F-02FC-42B6-A24F-3BDD12DDD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813" y="2234881"/>
            <a:ext cx="1667436" cy="960664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698D0-9E64-4FCA-9EAC-97CB331C57C8}"/>
              </a:ext>
            </a:extLst>
          </p:cNvPr>
          <p:cNvSpPr/>
          <p:nvPr/>
        </p:nvSpPr>
        <p:spPr>
          <a:xfrm>
            <a:off x="3039898" y="2396950"/>
            <a:ext cx="1667436" cy="2753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B39DCFD-AD5E-4303-9829-61CC7B36C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813" y="2915667"/>
            <a:ext cx="1667436" cy="27987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BFF6FE8D-951E-44F9-B5C0-64BB15C01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357" y="2656212"/>
            <a:ext cx="1667436" cy="27264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BFF68100-3AF6-4D6F-B524-148B8128B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412" y="2872294"/>
            <a:ext cx="165942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473D6CB2-F0E3-4AB2-8BEE-087D5C560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902" y="2608043"/>
            <a:ext cx="166743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5AE5A924-B519-43D6-9272-3AA50393A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884" y="2350535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E606194-5CE5-47BF-8CD3-23BBA2ADD80D}"/>
              </a:ext>
            </a:extLst>
          </p:cNvPr>
          <p:cNvSpPr/>
          <p:nvPr/>
        </p:nvSpPr>
        <p:spPr>
          <a:xfrm>
            <a:off x="3031681" y="4753262"/>
            <a:ext cx="1659419" cy="29426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PID: 4356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8B9B3FE-E6CA-48CD-94CB-850E84AE0378}"/>
              </a:ext>
            </a:extLst>
          </p:cNvPr>
          <p:cNvSpPr txBox="1"/>
          <p:nvPr/>
        </p:nvSpPr>
        <p:spPr>
          <a:xfrm>
            <a:off x="3063245" y="1837593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Process</a:t>
            </a:r>
          </a:p>
        </p:txBody>
      </p:sp>
      <p:pic>
        <p:nvPicPr>
          <p:cNvPr id="65" name="Picture 64" descr="A sheep standing on top of a lush green field">
            <a:extLst>
              <a:ext uri="{FF2B5EF4-FFF2-40B4-BE49-F238E27FC236}">
                <a16:creationId xmlns:a16="http://schemas.microsoft.com/office/drawing/2014/main" id="{9F054B7D-9958-4174-A8F2-F8C6172E2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7" y="2732881"/>
            <a:ext cx="1250697" cy="1772640"/>
          </a:xfrm>
          <a:prstGeom prst="rect">
            <a:avLst/>
          </a:prstGeom>
        </p:spPr>
      </p:pic>
      <p:sp>
        <p:nvSpPr>
          <p:cNvPr id="52" name="Rectangle 6">
            <a:extLst>
              <a:ext uri="{FF2B5EF4-FFF2-40B4-BE49-F238E27FC236}">
                <a16:creationId xmlns:a16="http://schemas.microsoft.com/office/drawing/2014/main" id="{2DD548AC-83BE-426A-972D-F4C45B6AA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690" y="3684246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0954B46-7B4B-4FC4-B91A-0BF3EACFA8C4}"/>
              </a:ext>
            </a:extLst>
          </p:cNvPr>
          <p:cNvSpPr txBox="1"/>
          <p:nvPr/>
        </p:nvSpPr>
        <p:spPr>
          <a:xfrm>
            <a:off x="4990873" y="3745777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B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D25FC63-6CD0-43B0-8866-6844B4749610}"/>
              </a:ext>
            </a:extLst>
          </p:cNvPr>
          <p:cNvSpPr/>
          <p:nvPr/>
        </p:nvSpPr>
        <p:spPr>
          <a:xfrm>
            <a:off x="4969622" y="3286675"/>
            <a:ext cx="1659419" cy="294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 Box 13">
            <a:extLst>
              <a:ext uri="{FF2B5EF4-FFF2-40B4-BE49-F238E27FC236}">
                <a16:creationId xmlns:a16="http://schemas.microsoft.com/office/drawing/2014/main" id="{D0BDD23C-9864-40F8-A025-13112137A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603" y="3264004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7D161C-EDCF-47D5-BB3C-F81778C21DDB}"/>
              </a:ext>
            </a:extLst>
          </p:cNvPr>
          <p:cNvSpPr txBox="1"/>
          <p:nvPr/>
        </p:nvSpPr>
        <p:spPr>
          <a:xfrm>
            <a:off x="6853405" y="2872294"/>
            <a:ext cx="177349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pthread_create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()</a:t>
            </a:r>
          </a:p>
        </p:txBody>
      </p:sp>
      <p:sp>
        <p:nvSpPr>
          <p:cNvPr id="62" name="Rectangle 6">
            <a:extLst>
              <a:ext uri="{FF2B5EF4-FFF2-40B4-BE49-F238E27FC236}">
                <a16:creationId xmlns:a16="http://schemas.microsoft.com/office/drawing/2014/main" id="{BF966EA3-C568-448D-AAA4-55DDD67FE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20" y="3684246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85EBF2E-A84E-47C4-853E-088F406EEFB6}"/>
              </a:ext>
            </a:extLst>
          </p:cNvPr>
          <p:cNvSpPr txBox="1"/>
          <p:nvPr/>
        </p:nvSpPr>
        <p:spPr>
          <a:xfrm>
            <a:off x="6919503" y="3745777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B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6655494-E59D-448C-915E-81179E85A25A}"/>
              </a:ext>
            </a:extLst>
          </p:cNvPr>
          <p:cNvSpPr/>
          <p:nvPr/>
        </p:nvSpPr>
        <p:spPr>
          <a:xfrm>
            <a:off x="6898252" y="3286675"/>
            <a:ext cx="1659419" cy="294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Text Box 13">
            <a:extLst>
              <a:ext uri="{FF2B5EF4-FFF2-40B4-BE49-F238E27FC236}">
                <a16:creationId xmlns:a16="http://schemas.microsoft.com/office/drawing/2014/main" id="{A2162185-134C-4C6D-B903-9AD61B0B5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233" y="3264004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pic>
        <p:nvPicPr>
          <p:cNvPr id="28" name="Picture 27" descr="A brown and white cow looking at the camera&#10;&#10;Description automatically generated">
            <a:extLst>
              <a:ext uri="{FF2B5EF4-FFF2-40B4-BE49-F238E27FC236}">
                <a16:creationId xmlns:a16="http://schemas.microsoft.com/office/drawing/2014/main" id="{0AC26176-4509-4DF1-94DE-EABE7851A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280">
            <a:off x="1739650" y="2924857"/>
            <a:ext cx="566222" cy="606304"/>
          </a:xfrm>
          <a:prstGeom prst="rect">
            <a:avLst/>
          </a:prstGeom>
        </p:spPr>
      </p:pic>
      <p:pic>
        <p:nvPicPr>
          <p:cNvPr id="71" name="Picture 70" descr="A brown and white cow looking at the camera&#10;&#10;Description automatically generated">
            <a:extLst>
              <a:ext uri="{FF2B5EF4-FFF2-40B4-BE49-F238E27FC236}">
                <a16:creationId xmlns:a16="http://schemas.microsoft.com/office/drawing/2014/main" id="{70D8F901-E41A-4545-9C73-C02C5CFB2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7694">
            <a:off x="841062" y="2882911"/>
            <a:ext cx="566222" cy="606304"/>
          </a:xfrm>
          <a:prstGeom prst="rect">
            <a:avLst/>
          </a:prstGeom>
        </p:spPr>
      </p:pic>
      <p:sp>
        <p:nvSpPr>
          <p:cNvPr id="72" name="Rectangle 6">
            <a:extLst>
              <a:ext uri="{FF2B5EF4-FFF2-40B4-BE49-F238E27FC236}">
                <a16:creationId xmlns:a16="http://schemas.microsoft.com/office/drawing/2014/main" id="{9D95F9DF-4445-4700-8B06-A859759FE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856" y="5147195"/>
            <a:ext cx="1667436" cy="3792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" name="!!pagetableA">
            <a:extLst>
              <a:ext uri="{FF2B5EF4-FFF2-40B4-BE49-F238E27FC236}">
                <a16:creationId xmlns:a16="http://schemas.microsoft.com/office/drawing/2014/main" id="{C3F34933-CA4C-4ACB-BB8E-7993896829B7}"/>
              </a:ext>
            </a:extLst>
          </p:cNvPr>
          <p:cNvSpPr txBox="1"/>
          <p:nvPr/>
        </p:nvSpPr>
        <p:spPr>
          <a:xfrm>
            <a:off x="3064039" y="5178505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38572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Table A</a:t>
            </a:r>
            <a:endParaRPr lang="en-US" sz="1556" dirty="0">
              <a:solidFill>
                <a:srgbClr val="385723"/>
              </a:solidFill>
              <a:latin typeface="Inconsolata" panose="020B0609030003000000" pitchFamily="49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B719AA-DACD-421E-8F13-847712B866CD}"/>
              </a:ext>
            </a:extLst>
          </p:cNvPr>
          <p:cNvSpPr/>
          <p:nvPr/>
        </p:nvSpPr>
        <p:spPr>
          <a:xfrm>
            <a:off x="3034640" y="3286675"/>
            <a:ext cx="1659419" cy="294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E27D6804-9A75-4C3F-A387-3781DC035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621" y="3264004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CD723B7-F2BD-43D4-B58E-381533D3A646}"/>
              </a:ext>
            </a:extLst>
          </p:cNvPr>
          <p:cNvSpPr/>
          <p:nvPr/>
        </p:nvSpPr>
        <p:spPr>
          <a:xfrm>
            <a:off x="1306940" y="3509245"/>
            <a:ext cx="463586" cy="463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86639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52" grpId="0" animBg="1"/>
      <p:bldP spid="53" grpId="0"/>
      <p:bldP spid="54" grpId="0" animBg="1"/>
      <p:bldP spid="55" grpId="0"/>
      <p:bldP spid="56" grpId="0"/>
      <p:bldP spid="62" grpId="0" animBg="1"/>
      <p:bldP spid="64" grpId="0"/>
      <p:bldP spid="69" grpId="0" animBg="1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2F15-F553-4C46-BF4B-A814F41B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Inconsolata" panose="020B0609030003000000" pitchFamily="49" charset="0"/>
              </a:rPr>
              <a:t>libpthread</a:t>
            </a: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3031C-EE72-4F6A-A1BA-C8419813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3799B-E703-418D-82DB-2B8B073FFC8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The 2011 amendment to the C standard (C11) added a threading API.</a:t>
            </a:r>
          </a:p>
          <a:p>
            <a:pPr lvl="1"/>
            <a:r>
              <a:rPr lang="en-US" dirty="0"/>
              <a:t>However, we will still be looking at an older, more prevalent standard.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will be reviewing the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pthread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standard.</a:t>
            </a:r>
          </a:p>
          <a:p>
            <a:pPr lvl="1"/>
            <a:r>
              <a:rPr lang="en-US" dirty="0"/>
              <a:t>The C11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threads.h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API is still very similar.</a:t>
            </a:r>
          </a:p>
          <a:p>
            <a:pPr lvl="1"/>
            <a:r>
              <a:rPr lang="en-US" dirty="0"/>
              <a:t>There are ports of the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pthread.h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/>
              <a:t>interface to many OSes.</a:t>
            </a:r>
          </a:p>
          <a:p>
            <a:pPr lvl="1"/>
            <a:r>
              <a:rPr lang="en-US" dirty="0"/>
              <a:t>Lots of threading APIs in other language emulate it.</a:t>
            </a:r>
          </a:p>
          <a:p>
            <a:pPr lvl="1"/>
            <a:endParaRPr lang="en-US" dirty="0"/>
          </a:p>
          <a:p>
            <a:r>
              <a:rPr lang="en-US" dirty="0"/>
              <a:t>Still </a:t>
            </a:r>
            <a:r>
              <a:rPr lang="en-US" u="sng" dirty="0"/>
              <a:t>very</a:t>
            </a:r>
            <a:r>
              <a:rPr lang="en-US" dirty="0"/>
              <a:t> useful to learn!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9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E406-FDF7-4461-81EE-52F0A406E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POSIX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62F25-FB98-4E46-9C0C-D168EDCD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88E9-6F90-4736-A9C3-43D7A1C288D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6846334" cy="4657371"/>
          </a:xfrm>
        </p:spPr>
        <p:txBody>
          <a:bodyPr/>
          <a:lstStyle/>
          <a:p>
            <a:r>
              <a:rPr lang="en-US" dirty="0"/>
              <a:t>The “p” in </a:t>
            </a:r>
            <a:r>
              <a:rPr lang="en-US" dirty="0" err="1"/>
              <a:t>pthread</a:t>
            </a:r>
            <a:r>
              <a:rPr lang="en-US" dirty="0"/>
              <a:t> stands for the Portable Operating System Interface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POSIX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This is a standard for creating OS abstractions.</a:t>
            </a:r>
          </a:p>
          <a:p>
            <a:pPr lvl="1"/>
            <a:r>
              <a:rPr lang="en-US" dirty="0"/>
              <a:t>Intended to lower the burden of porting applications.</a:t>
            </a:r>
          </a:p>
          <a:p>
            <a:pPr lvl="2"/>
            <a:r>
              <a:rPr lang="en-US" dirty="0"/>
              <a:t>Most OSes conform to most POSIX standards.</a:t>
            </a:r>
          </a:p>
          <a:p>
            <a:pPr lvl="2"/>
            <a:r>
              <a:rPr lang="en-US" dirty="0"/>
              <a:t>However, very few OSes fully implement POSIX.</a:t>
            </a:r>
          </a:p>
          <a:p>
            <a:endParaRPr lang="en-US" dirty="0"/>
          </a:p>
          <a:p>
            <a:r>
              <a:rPr lang="en-US" dirty="0"/>
              <a:t>POSIX standardizes threads, but also process creation and the behavior of fork, file abstractions, and how data is shared among processes.</a:t>
            </a:r>
          </a:p>
          <a:p>
            <a:pPr lvl="1"/>
            <a:r>
              <a:rPr lang="en-US" dirty="0"/>
              <a:t>Many OS interfaces are POSIX interfaces and remain (mostly) true across different platforms.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6" name="Picture 5" descr="It's a box.">
            <a:extLst>
              <a:ext uri="{FF2B5EF4-FFF2-40B4-BE49-F238E27FC236}">
                <a16:creationId xmlns:a16="http://schemas.microsoft.com/office/drawing/2014/main" id="{9DAB62F9-C7E0-4F81-BE74-51E1581D8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70" y="2183811"/>
            <a:ext cx="3772242" cy="250584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9A1793-904B-41A1-949A-3CF4FA0A7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5883" y="2013556"/>
            <a:ext cx="1124735" cy="975051"/>
          </a:xfrm>
          <a:prstGeom prst="rect">
            <a:avLst/>
          </a:prstGeom>
        </p:spPr>
      </p:pic>
      <p:pic>
        <p:nvPicPr>
          <p:cNvPr id="10" name="Picture 9" descr="A close up of a toy&#10;&#10;Description automatically generated">
            <a:extLst>
              <a:ext uri="{FF2B5EF4-FFF2-40B4-BE49-F238E27FC236}">
                <a16:creationId xmlns:a16="http://schemas.microsoft.com/office/drawing/2014/main" id="{8502AA9D-A501-4EA6-A6BC-A6CB2A9D2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133" y="2242749"/>
            <a:ext cx="812429" cy="962652"/>
          </a:xfrm>
          <a:prstGeom prst="rect">
            <a:avLst/>
          </a:prstGeom>
        </p:spPr>
      </p:pic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125ACF02-F225-4D58-8598-20C44F27E4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b="58562"/>
          <a:stretch/>
        </p:blipFill>
        <p:spPr>
          <a:xfrm>
            <a:off x="8020050" y="2183811"/>
            <a:ext cx="2506762" cy="10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2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46F1-5614-4085-8A87-F623A27C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Creating… hmm… no… </a:t>
            </a:r>
            <a:r>
              <a:rPr lang="en-US" i="1" dirty="0"/>
              <a:t>weaving </a:t>
            </a:r>
            <a:r>
              <a:rPr lang="en-US" dirty="0"/>
              <a:t>a thread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59E7E-A8F1-440B-ACE1-314DB353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921C9-6AE3-42BC-AC14-EED8D5AD43D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08071" y="869076"/>
            <a:ext cx="4783468" cy="4708493"/>
          </a:xfrm>
        </p:spPr>
        <p:txBody>
          <a:bodyPr/>
          <a:lstStyle/>
          <a:p>
            <a:r>
              <a:rPr lang="en-US" dirty="0"/>
              <a:t>Here is a basic threaded program.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main() </a:t>
            </a:r>
            <a:r>
              <a:rPr lang="en-US" dirty="0"/>
              <a:t>is within the main thread.</a:t>
            </a:r>
          </a:p>
          <a:p>
            <a:endParaRPr lang="en-US" dirty="0"/>
          </a:p>
          <a:p>
            <a:r>
              <a:rPr lang="en-US" dirty="0"/>
              <a:t>The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pthread_create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function creates a second thread, which runs alongside the main thread.</a:t>
            </a:r>
          </a:p>
          <a:p>
            <a:pPr lvl="1"/>
            <a:r>
              <a:rPr lang="en-US" dirty="0"/>
              <a:t>The first argument is the address of a variable to hold the thread ID.</a:t>
            </a:r>
          </a:p>
          <a:p>
            <a:pPr lvl="1"/>
            <a:r>
              <a:rPr lang="en-US" dirty="0"/>
              <a:t>The NULL is where you can add some flags, but the defaults are OK.</a:t>
            </a:r>
          </a:p>
          <a:p>
            <a:pPr lvl="1"/>
            <a:r>
              <a:rPr lang="en-US" dirty="0"/>
              <a:t>The thread is the function to use.</a:t>
            </a:r>
          </a:p>
          <a:p>
            <a:pPr lvl="1"/>
            <a:r>
              <a:rPr lang="en-US" dirty="0"/>
              <a:t>The last argument is passed to that function and generally an address.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A9351E-61C4-431A-AD7C-66B65B2BDFAE}"/>
              </a:ext>
            </a:extLst>
          </p:cNvPr>
          <p:cNvSpPr txBox="1">
            <a:spLocks/>
          </p:cNvSpPr>
          <p:nvPr/>
        </p:nvSpPr>
        <p:spPr>
          <a:xfrm>
            <a:off x="93906" y="1247246"/>
            <a:ext cx="4986094" cy="4330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pthread.h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thread(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data)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"Hello, %s!\n"</a:t>
            </a:r>
            <a:r>
              <a:rPr lang="en-US" sz="1600" dirty="0">
                <a:latin typeface="Inconsolata" panose="020B0609030003000000" pitchFamily="49" charset="0"/>
              </a:rPr>
              <a:t>, data);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NULL;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1600" dirty="0">
                <a:latin typeface="Inconsolata" panose="020B0609030003000000" pitchFamily="49" charset="0"/>
              </a:rPr>
              <a:t>* str =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"wilkie"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pthread_create</a:t>
            </a:r>
            <a:r>
              <a:rPr lang="en-US" sz="1600" dirty="0">
                <a:latin typeface="Inconsolata" panose="020B0609030003000000" pitchFamily="49" charset="0"/>
              </a:rPr>
              <a:t>(&amp;</a:t>
            </a:r>
            <a:r>
              <a:rPr lang="en-US" sz="1600" dirty="0" err="1">
                <a:latin typeface="Inconsolata" panose="020B0609030003000000" pitchFamily="49" charset="0"/>
              </a:rPr>
              <a:t>tid</a:t>
            </a:r>
            <a:r>
              <a:rPr lang="en-US" sz="1600" dirty="0">
                <a:latin typeface="Inconsolata" panose="020B0609030003000000" pitchFamily="49" charset="0"/>
              </a:rPr>
              <a:t>, NULL, thread, 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*)str);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"Done!\n"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1BEFB-5F4D-4664-AD07-20A5EEF8174C}"/>
              </a:ext>
            </a:extLst>
          </p:cNvPr>
          <p:cNvSpPr txBox="1"/>
          <p:nvPr/>
        </p:nvSpPr>
        <p:spPr>
          <a:xfrm>
            <a:off x="65835" y="877914"/>
            <a:ext cx="558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gcc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-o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thrd_bad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thrd_bad.c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lpthread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6F1D6-3820-415C-9E96-A085FD0E7E8F}"/>
              </a:ext>
            </a:extLst>
          </p:cNvPr>
          <p:cNvSpPr txBox="1"/>
          <p:nvPr/>
        </p:nvSpPr>
        <p:spPr>
          <a:xfrm>
            <a:off x="1702781" y="2636414"/>
            <a:ext cx="321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This function runs in a thread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E8CDAD-E372-416E-BAE7-2792937520D2}"/>
              </a:ext>
            </a:extLst>
          </p:cNvPr>
          <p:cNvCxnSpPr>
            <a:cxnSpLocks/>
          </p:cNvCxnSpPr>
          <p:nvPr/>
        </p:nvCxnSpPr>
        <p:spPr>
          <a:xfrm rot="2472984" flipH="1">
            <a:off x="1566564" y="2704589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206840-F811-4FB6-B3FB-986933EED647}"/>
              </a:ext>
            </a:extLst>
          </p:cNvPr>
          <p:cNvSpPr txBox="1"/>
          <p:nvPr/>
        </p:nvSpPr>
        <p:spPr>
          <a:xfrm>
            <a:off x="777279" y="448911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The thread function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B49FE7-5738-4B9A-8B8C-62FF93B52E46}"/>
              </a:ext>
            </a:extLst>
          </p:cNvPr>
          <p:cNvCxnSpPr>
            <a:cxnSpLocks/>
          </p:cNvCxnSpPr>
          <p:nvPr/>
        </p:nvCxnSpPr>
        <p:spPr>
          <a:xfrm rot="19127016">
            <a:off x="2987426" y="4617942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85AF99-3D80-4DA4-8E9E-CA7107809FCC}"/>
              </a:ext>
            </a:extLst>
          </p:cNvPr>
          <p:cNvSpPr txBox="1"/>
          <p:nvPr/>
        </p:nvSpPr>
        <p:spPr>
          <a:xfrm>
            <a:off x="2189221" y="3905015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Holds the thread ID.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9F7DD1-62C1-40FD-A903-4105F4F1A575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2053005" y="4233362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41D1BD2-8BF5-4B4A-8895-9ECDFEF0ACD5}"/>
              </a:ext>
            </a:extLst>
          </p:cNvPr>
          <p:cNvSpPr txBox="1"/>
          <p:nvPr/>
        </p:nvSpPr>
        <p:spPr>
          <a:xfrm>
            <a:off x="3204525" y="4509282"/>
            <a:ext cx="118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Function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argument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63F886-D2F0-4F6F-AF18-111911A1E5B1}"/>
              </a:ext>
            </a:extLst>
          </p:cNvPr>
          <p:cNvCxnSpPr>
            <a:cxnSpLocks/>
          </p:cNvCxnSpPr>
          <p:nvPr/>
        </p:nvCxnSpPr>
        <p:spPr>
          <a:xfrm rot="19127016">
            <a:off x="4286396" y="4623787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01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  <p:bldP spid="10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49526</TotalTime>
  <Words>4866</Words>
  <Application>Microsoft Office PowerPoint</Application>
  <PresentationFormat>Custom</PresentationFormat>
  <Paragraphs>749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Lato</vt:lpstr>
      <vt:lpstr>Calibri</vt:lpstr>
      <vt:lpstr>Inconsolata</vt:lpstr>
      <vt:lpstr>DejaVu Sans</vt:lpstr>
      <vt:lpstr>Segoe UI</vt:lpstr>
      <vt:lpstr>Lato Hairline</vt:lpstr>
      <vt:lpstr>Arial</vt:lpstr>
      <vt:lpstr>Lato Semibold</vt:lpstr>
      <vt:lpstr>Lato Black</vt:lpstr>
      <vt:lpstr>Lato Light</vt:lpstr>
      <vt:lpstr>Lato Heavy</vt:lpstr>
      <vt:lpstr>Marcellus SC</vt:lpstr>
      <vt:lpstr>Wingdings</vt:lpstr>
      <vt:lpstr>Calibri Light</vt:lpstr>
      <vt:lpstr>Office Theme</vt:lpstr>
      <vt:lpstr>Threads and</vt:lpstr>
      <vt:lpstr>Threads</vt:lpstr>
      <vt:lpstr>Our story so far…</vt:lpstr>
      <vt:lpstr>Threads</vt:lpstr>
      <vt:lpstr>Recall our friend Dolly…</vt:lpstr>
      <vt:lpstr>Dolly learned a new trick!</vt:lpstr>
      <vt:lpstr>libpthread</vt:lpstr>
      <vt:lpstr>POSIX</vt:lpstr>
      <vt:lpstr>Creating… hmm… no… weaving a thread</vt:lpstr>
      <vt:lpstr>The race to the finish.</vt:lpstr>
      <vt:lpstr>Being considerate</vt:lpstr>
      <vt:lpstr>Sharing is caring</vt:lpstr>
      <vt:lpstr>A problem returns with a vengeance</vt:lpstr>
      <vt:lpstr>What happened???</vt:lpstr>
      <vt:lpstr>Synchronization</vt:lpstr>
      <vt:lpstr>A story about the railroad</vt:lpstr>
      <vt:lpstr>The seminal semaphore</vt:lpstr>
      <vt:lpstr>Semaphores to prevent the derailing</vt:lpstr>
      <vt:lpstr>Semaphores to prevent the derailing</vt:lpstr>
      <vt:lpstr>Semaphores to prevent the derailing</vt:lpstr>
      <vt:lpstr>Mutex… ew… don’t like the sound of that</vt:lpstr>
      <vt:lpstr>A mutex to prevent the derailing</vt:lpstr>
      <vt:lpstr>A mutex to prevent the derailing</vt:lpstr>
      <vt:lpstr>Strategies</vt:lpstr>
      <vt:lpstr>Parallel Pitfalls</vt:lpstr>
      <vt:lpstr>Everybody loves resources</vt:lpstr>
      <vt:lpstr>Typically…</vt:lpstr>
      <vt:lpstr>Deadlock: The traffic jam (it’s not very delicious)</vt:lpstr>
      <vt:lpstr>Synchronization solves deadlock</vt:lpstr>
      <vt:lpstr>Starved for attention…</vt:lpstr>
      <vt:lpstr>Starvation: a matter of fairness</vt:lpstr>
      <vt:lpstr>Livelock: The hallway problem</vt:lpstr>
      <vt:lpstr>Careful design works around livelock</vt:lpstr>
      <vt:lpstr>Deadlock vs. Livelock</vt:lpstr>
      <vt:lpstr>Solving things</vt:lpstr>
      <vt:lpstr>pthread basic API summary</vt:lpstr>
      <vt:lpstr>pthread synchronization API 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Wilkinson II, David W</dc:creator>
  <cp:lastModifiedBy>Wilkinson II, David W</cp:lastModifiedBy>
  <cp:revision>879</cp:revision>
  <dcterms:created xsi:type="dcterms:W3CDTF">2020-01-05T03:35:10Z</dcterms:created>
  <dcterms:modified xsi:type="dcterms:W3CDTF">2020-04-06T08:50:29Z</dcterms:modified>
</cp:coreProperties>
</file>