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102"/>
  </p:notesMasterIdLst>
  <p:handoutMasterIdLst>
    <p:handoutMasterId r:id="rId103"/>
  </p:handoutMasterIdLst>
  <p:sldIdLst>
    <p:sldId id="338" r:id="rId2"/>
    <p:sldId id="1529" r:id="rId3"/>
    <p:sldId id="1530" r:id="rId4"/>
    <p:sldId id="1531" r:id="rId5"/>
    <p:sldId id="1536" r:id="rId6"/>
    <p:sldId id="1537" r:id="rId7"/>
    <p:sldId id="1538" r:id="rId8"/>
    <p:sldId id="1541" r:id="rId9"/>
    <p:sldId id="1542" r:id="rId10"/>
    <p:sldId id="1552" r:id="rId11"/>
    <p:sldId id="1553" r:id="rId12"/>
    <p:sldId id="1571" r:id="rId13"/>
    <p:sldId id="1556" r:id="rId14"/>
    <p:sldId id="1557" r:id="rId15"/>
    <p:sldId id="1558" r:id="rId16"/>
    <p:sldId id="1579" r:id="rId17"/>
    <p:sldId id="1578" r:id="rId18"/>
    <p:sldId id="1589" r:id="rId19"/>
    <p:sldId id="1591" r:id="rId20"/>
    <p:sldId id="1590" r:id="rId21"/>
    <p:sldId id="1581" r:id="rId22"/>
    <p:sldId id="1584" r:id="rId23"/>
    <p:sldId id="1585" r:id="rId24"/>
    <p:sldId id="1631" r:id="rId25"/>
    <p:sldId id="1632" r:id="rId26"/>
    <p:sldId id="1633" r:id="rId27"/>
    <p:sldId id="1637" r:id="rId28"/>
    <p:sldId id="1635" r:id="rId29"/>
    <p:sldId id="1706" r:id="rId30"/>
    <p:sldId id="1634" r:id="rId31"/>
    <p:sldId id="1639" r:id="rId32"/>
    <p:sldId id="1690" r:id="rId33"/>
    <p:sldId id="1686" r:id="rId34"/>
    <p:sldId id="1687" r:id="rId35"/>
    <p:sldId id="1704" r:id="rId36"/>
    <p:sldId id="1705" r:id="rId37"/>
    <p:sldId id="1621" r:id="rId38"/>
    <p:sldId id="1622" r:id="rId39"/>
    <p:sldId id="1623" r:id="rId40"/>
    <p:sldId id="1624" r:id="rId41"/>
    <p:sldId id="1627" r:id="rId42"/>
    <p:sldId id="1630" r:id="rId43"/>
    <p:sldId id="1625" r:id="rId44"/>
    <p:sldId id="1626" r:id="rId45"/>
    <p:sldId id="1708" r:id="rId46"/>
    <p:sldId id="1691" r:id="rId47"/>
    <p:sldId id="1692" r:id="rId48"/>
    <p:sldId id="1676" r:id="rId49"/>
    <p:sldId id="1677" r:id="rId50"/>
    <p:sldId id="1678" r:id="rId51"/>
    <p:sldId id="1679" r:id="rId52"/>
    <p:sldId id="1680" r:id="rId53"/>
    <p:sldId id="1681" r:id="rId54"/>
    <p:sldId id="1682" r:id="rId55"/>
    <p:sldId id="1683" r:id="rId56"/>
    <p:sldId id="1684" r:id="rId57"/>
    <p:sldId id="1685" r:id="rId58"/>
    <p:sldId id="1702" r:id="rId59"/>
    <p:sldId id="1665" r:id="rId60"/>
    <p:sldId id="1663" r:id="rId61"/>
    <p:sldId id="1703" r:id="rId62"/>
    <p:sldId id="1664" r:id="rId63"/>
    <p:sldId id="1667" r:id="rId64"/>
    <p:sldId id="1666" r:id="rId65"/>
    <p:sldId id="1668" r:id="rId66"/>
    <p:sldId id="1669" r:id="rId67"/>
    <p:sldId id="1693" r:id="rId68"/>
    <p:sldId id="1694" r:id="rId69"/>
    <p:sldId id="1695" r:id="rId70"/>
    <p:sldId id="1696" r:id="rId71"/>
    <p:sldId id="1638" r:id="rId72"/>
    <p:sldId id="1697" r:id="rId73"/>
    <p:sldId id="1698" r:id="rId74"/>
    <p:sldId id="1699" r:id="rId75"/>
    <p:sldId id="1642" r:id="rId76"/>
    <p:sldId id="1643" r:id="rId77"/>
    <p:sldId id="1644" r:id="rId78"/>
    <p:sldId id="1645" r:id="rId79"/>
    <p:sldId id="1646" r:id="rId80"/>
    <p:sldId id="1649" r:id="rId81"/>
    <p:sldId id="1651" r:id="rId82"/>
    <p:sldId id="1650" r:id="rId83"/>
    <p:sldId id="1700" r:id="rId84"/>
    <p:sldId id="914" r:id="rId85"/>
    <p:sldId id="1532" r:id="rId86"/>
    <p:sldId id="1533" r:id="rId87"/>
    <p:sldId id="1534" r:id="rId88"/>
    <p:sldId id="1535" r:id="rId89"/>
    <p:sldId id="1539" r:id="rId90"/>
    <p:sldId id="1580" r:id="rId91"/>
    <p:sldId id="1587" r:id="rId92"/>
    <p:sldId id="1588" r:id="rId93"/>
    <p:sldId id="1606" r:id="rId94"/>
    <p:sldId id="1607" r:id="rId95"/>
    <p:sldId id="1608" r:id="rId96"/>
    <p:sldId id="1609" r:id="rId97"/>
    <p:sldId id="1610" r:id="rId98"/>
    <p:sldId id="1611" r:id="rId99"/>
    <p:sldId id="1612" r:id="rId100"/>
    <p:sldId id="1613" r:id="rId101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2A85"/>
    <a:srgbClr val="D5F1CF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60" autoAdjust="0"/>
    <p:restoredTop sz="85885" autoAdjust="0"/>
  </p:normalViewPr>
  <p:slideViewPr>
    <p:cSldViewPr snapToGrid="0">
      <p:cViewPr varScale="1">
        <p:scale>
          <a:sx n="90" d="100"/>
          <a:sy n="90" d="100"/>
        </p:scale>
        <p:origin x="10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90" d="100"/>
          <a:sy n="190" d="100"/>
        </p:scale>
        <p:origin x="88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11/15/2017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2CFCB-345E-4169-9503-35EC0C2F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1783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11/15/2017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68134-1695-4AE0-8CF5-B09B014F7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3525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4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17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30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32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10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371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85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673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70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690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60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093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433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481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9084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725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635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84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483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830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514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309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215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971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057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521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27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637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0634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3885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189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Resume here </a:t>
            </a:r>
            <a:r>
              <a:rPr lang="en-US"/>
              <a:t>on Tuesday</a:t>
            </a:r>
          </a:p>
        </p:txBody>
      </p:sp>
    </p:spTree>
    <p:extLst>
      <p:ext uri="{BB962C8B-B14F-4D97-AF65-F5344CB8AC3E}">
        <p14:creationId xmlns:p14="http://schemas.microsoft.com/office/powerpoint/2010/main" val="232755755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15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9811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6438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0846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205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4399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3457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7843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5949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3064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0865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11/15/2017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468134-1695-4AE0-8CF5-B09B014F764A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72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0465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9074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1911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3392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7193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8326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5556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5418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7194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3307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88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01244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0513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6927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7108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1937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6186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81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30767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3366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04861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00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0083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2367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61554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53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64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24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CA6F-E293-804D-B97D-D11B2095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8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CA6F-E293-804D-B97D-D11B2095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CA6F-E293-804D-B97D-D11B2095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03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1F98E-7979-9B44-BF06-4E0D06042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600F7E-9252-7744-A4D3-8B7611E1B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1CF1A-6CF5-F34C-89B0-FB2C3CCE6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A397C-3E57-DA4E-B113-08E2BB01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CA6F-E293-804D-B97D-D11B2095D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06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CA6F-E293-804D-B97D-D11B2095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4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CA6F-E293-804D-B97D-D11B2095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8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CA6F-E293-804D-B97D-D11B2095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8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CA6F-E293-804D-B97D-D11B2095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45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CA6F-E293-804D-B97D-D11B2095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9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CA6F-E293-804D-B97D-D11B2095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CA6F-E293-804D-B97D-D11B2095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6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9CA6F-E293-804D-B97D-D11B2095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7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24D50-A960-9A4C-83BD-C4B443DB212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9CA6F-E293-804D-B97D-D11B2095D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11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0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rfc/rfc2396.txt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0975E2E-BBF5-114F-9933-52C222D7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8040" y="2553261"/>
            <a:ext cx="7735920" cy="537785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CS 449 - Intro to Systems Software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87FAA89-C3BE-6944-8FD7-E96D8067C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3127" y="4153078"/>
            <a:ext cx="6585747" cy="73534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Network Programming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827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870" y="457201"/>
            <a:ext cx="9415130" cy="573087"/>
          </a:xfrm>
        </p:spPr>
        <p:txBody>
          <a:bodyPr>
            <a:noAutofit/>
          </a:bodyPr>
          <a:lstStyle/>
          <a:p>
            <a:r>
              <a:rPr lang="en-US" dirty="0"/>
              <a:t>A Programmer’s View of the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idx="1"/>
          </p:nvPr>
        </p:nvSpPr>
        <p:spPr>
          <a:xfrm>
            <a:off x="1963876" y="1328930"/>
            <a:ext cx="8087667" cy="507187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1. Hosts are mapped to a set of 32-bit </a:t>
            </a:r>
            <a:r>
              <a:rPr lang="en-US" i="1" dirty="0">
                <a:solidFill>
                  <a:srgbClr val="C00000"/>
                </a:solidFill>
              </a:rPr>
              <a:t>IP addresses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dirty="0"/>
              <a:t>128.2.203.179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2. The set of IP addresses is mapped to a set of identifiers called Internet </a:t>
            </a:r>
            <a:r>
              <a:rPr lang="en-US" i="1" dirty="0">
                <a:solidFill>
                  <a:srgbClr val="C00000"/>
                </a:solidFill>
              </a:rPr>
              <a:t>domain names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136.142.156.73 is mapped to  www.cs.pitt.edu 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3. A process on one Internet host can communicate with a process on another Internet host over a </a:t>
            </a:r>
            <a:r>
              <a:rPr lang="en-US" i="1" dirty="0">
                <a:solidFill>
                  <a:srgbClr val="C00000"/>
                </a:solidFill>
              </a:rPr>
              <a:t>connection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69D2929-BFFC-1940-B40F-19961B9C24E6}"/>
              </a:ext>
            </a:extLst>
          </p:cNvPr>
          <p:cNvSpPr txBox="1">
            <a:spLocks/>
          </p:cNvSpPr>
          <p:nvPr/>
        </p:nvSpPr>
        <p:spPr>
          <a:xfrm>
            <a:off x="7981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99CA6F-E293-804D-B97D-D11B2095D6DD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2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3" grpId="0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</a:t>
            </a:r>
            <a:r>
              <a:rPr lang="en-US" dirty="0" err="1"/>
              <a:t>hostinfo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131962" y="1390234"/>
            <a:ext cx="7682598" cy="483784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localhost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127.0.0.1</a:t>
            </a:r>
          </a:p>
          <a:p>
            <a:endParaRPr lang="en-US" dirty="0">
              <a:solidFill>
                <a:srgbClr val="3913A8"/>
              </a:solidFill>
              <a:latin typeface="Courier New"/>
              <a:cs typeface="Courier New"/>
            </a:endParaRPr>
          </a:p>
          <a:p>
            <a:r>
              <a:rPr lang="en-US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128.2.210.175</a:t>
            </a:r>
          </a:p>
          <a:p>
            <a:endParaRPr lang="en-US" dirty="0">
              <a:solidFill>
                <a:srgbClr val="3913A8"/>
              </a:solidFill>
              <a:latin typeface="Courier New"/>
              <a:cs typeface="Courier New"/>
            </a:endParaRPr>
          </a:p>
          <a:p>
            <a:r>
              <a:rPr lang="en-US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twitter.com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199.16.156.230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199.16.156.38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199.16.156.102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199.16.156.198</a:t>
            </a:r>
          </a:p>
          <a:p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google.com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172.217.15.110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2607:f8b0:4004:802::200e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5387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1"/>
            <a:ext cx="8494776" cy="865631"/>
          </a:xfrm>
        </p:spPr>
        <p:txBody>
          <a:bodyPr>
            <a:normAutofit/>
          </a:bodyPr>
          <a:lstStyle/>
          <a:p>
            <a:r>
              <a:rPr lang="en-US" dirty="0"/>
              <a:t>(1) IP 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>
          <a:xfrm>
            <a:off x="1738401" y="1488414"/>
            <a:ext cx="8806859" cy="292484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32-bit IP addresses are stored in an </a:t>
            </a:r>
            <a:r>
              <a:rPr lang="en-US" i="1" dirty="0">
                <a:solidFill>
                  <a:srgbClr val="FF0000"/>
                </a:solidFill>
              </a:rPr>
              <a:t>IP address </a:t>
            </a:r>
            <a:r>
              <a:rPr lang="en-US" i="1" dirty="0" err="1">
                <a:solidFill>
                  <a:srgbClr val="FF0000"/>
                </a:solidFill>
              </a:rPr>
              <a:t>struct</a:t>
            </a:r>
            <a:endParaRPr lang="en-US" i="1" dirty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dirty="0"/>
              <a:t>IP addresses are always stored in memory in </a:t>
            </a:r>
            <a:r>
              <a:rPr lang="en-US" i="1" dirty="0">
                <a:solidFill>
                  <a:srgbClr val="FF0000"/>
                </a:solidFill>
              </a:rPr>
              <a:t>network byte order </a:t>
            </a:r>
            <a:br>
              <a:rPr lang="en-US" dirty="0"/>
            </a:br>
            <a:r>
              <a:rPr lang="en-US" dirty="0"/>
              <a:t>(big-endian byte order)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True in general for any integer transferred in a packet header from one machine to another.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E.g., the port number used to identify an Internet connection.</a:t>
            </a:r>
          </a:p>
        </p:txBody>
      </p:sp>
      <p:sp>
        <p:nvSpPr>
          <p:cNvPr id="697348" name="Rectangle 4"/>
          <p:cNvSpPr>
            <a:spLocks noChangeArrowheads="1"/>
          </p:cNvSpPr>
          <p:nvPr/>
        </p:nvSpPr>
        <p:spPr bwMode="auto">
          <a:xfrm>
            <a:off x="2427701" y="4458349"/>
            <a:ext cx="744937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Internet address structure */</a:t>
            </a: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uint32_t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network byte order (big-endian)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219958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68225"/>
            <a:ext cx="7665720" cy="798576"/>
          </a:xfrm>
        </p:spPr>
        <p:txBody>
          <a:bodyPr>
            <a:normAutofit/>
          </a:bodyPr>
          <a:lstStyle/>
          <a:p>
            <a:r>
              <a:rPr lang="en-US" dirty="0"/>
              <a:t>Dotted 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idx="1"/>
          </p:nvPr>
        </p:nvSpPr>
        <p:spPr>
          <a:xfrm>
            <a:off x="1911652" y="1316736"/>
            <a:ext cx="8527749" cy="5084064"/>
          </a:xfrm>
        </p:spPr>
        <p:txBody>
          <a:bodyPr/>
          <a:lstStyle/>
          <a:p>
            <a:r>
              <a:rPr lang="en-US" dirty="0"/>
              <a:t>By convention, each byte in a 32-bit IP address is represented by its decimal value and separated by a period</a:t>
            </a:r>
          </a:p>
          <a:p>
            <a:pPr lvl="2"/>
            <a:r>
              <a:rPr lang="en-US" sz="2400" dirty="0"/>
              <a:t>IP address:</a:t>
            </a:r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0x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80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</a:rPr>
              <a:t>02</a:t>
            </a:r>
            <a:r>
              <a:rPr lang="en-US" sz="2400" b="1" dirty="0">
                <a:solidFill>
                  <a:srgbClr val="D09E00"/>
                </a:solidFill>
                <a:latin typeface="Courier New" pitchFamily="49" charset="0"/>
              </a:rPr>
              <a:t>C2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</a:rPr>
              <a:t>F2</a:t>
            </a:r>
            <a:r>
              <a:rPr lang="en-US" sz="2400" b="1" dirty="0">
                <a:latin typeface="Courier New" pitchFamily="49" charset="0"/>
              </a:rPr>
              <a:t>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128</a:t>
            </a:r>
            <a:r>
              <a:rPr lang="en-US" sz="2400" b="1" dirty="0">
                <a:latin typeface="Courier New" pitchFamily="49" charset="0"/>
              </a:rPr>
              <a:t>.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</a:rPr>
              <a:t>.</a:t>
            </a:r>
            <a:r>
              <a:rPr lang="en-US" sz="2400" b="1" dirty="0">
                <a:solidFill>
                  <a:srgbClr val="D09E00"/>
                </a:solidFill>
                <a:latin typeface="Courier New" pitchFamily="49" charset="0"/>
              </a:rPr>
              <a:t>194</a:t>
            </a:r>
            <a:r>
              <a:rPr lang="en-US" sz="2400" b="1" dirty="0">
                <a:latin typeface="Courier New" pitchFamily="49" charset="0"/>
              </a:rPr>
              <a:t>.</a:t>
            </a:r>
            <a:r>
              <a:rPr lang="en-US" sz="2400" b="1" dirty="0">
                <a:solidFill>
                  <a:srgbClr val="2D2DB9"/>
                </a:solidFill>
                <a:latin typeface="Courier New" pitchFamily="49" charset="0"/>
              </a:rPr>
              <a:t>242</a:t>
            </a:r>
            <a:endParaRPr lang="en-US" sz="2400" b="1" dirty="0">
              <a:solidFill>
                <a:srgbClr val="D09E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getnameinfo</a:t>
            </a:r>
            <a:r>
              <a:rPr lang="en-US" dirty="0"/>
              <a:t> functions to convert between IP addresses and dotted decimal format.</a:t>
            </a:r>
          </a:p>
        </p:txBody>
      </p:sp>
    </p:spTree>
    <p:extLst>
      <p:ext uri="{BB962C8B-B14F-4D97-AF65-F5344CB8AC3E}">
        <p14:creationId xmlns:p14="http://schemas.microsoft.com/office/powerpoint/2010/main" val="796211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745" y="261893"/>
            <a:ext cx="7153656" cy="767519"/>
          </a:xfrm>
        </p:spPr>
        <p:txBody>
          <a:bodyPr>
            <a:normAutofit/>
          </a:bodyPr>
          <a:lstStyle/>
          <a:p>
            <a:r>
              <a:rPr lang="en-US" sz="4000" dirty="0"/>
              <a:t>(2) Internet Domain Names</a:t>
            </a:r>
          </a:p>
        </p:txBody>
      </p:sp>
      <p:sp>
        <p:nvSpPr>
          <p:cNvPr id="699395" name="Text Box 3"/>
          <p:cNvSpPr txBox="1">
            <a:spLocks noChangeArrowheads="1"/>
          </p:cNvSpPr>
          <p:nvPr/>
        </p:nvSpPr>
        <p:spPr bwMode="auto">
          <a:xfrm>
            <a:off x="2936494" y="2409382"/>
            <a:ext cx="60771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.net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6" name="Line 4"/>
          <p:cNvSpPr>
            <a:spLocks noChangeShapeType="1"/>
          </p:cNvSpPr>
          <p:nvPr/>
        </p:nvSpPr>
        <p:spPr bwMode="auto">
          <a:xfrm flipV="1">
            <a:off x="3211133" y="1817243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397" name="Text Box 5"/>
          <p:cNvSpPr txBox="1">
            <a:spLocks noChangeArrowheads="1"/>
          </p:cNvSpPr>
          <p:nvPr/>
        </p:nvSpPr>
        <p:spPr bwMode="auto">
          <a:xfrm>
            <a:off x="3873120" y="2409382"/>
            <a:ext cx="659135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edu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8" name="Text Box 6"/>
          <p:cNvSpPr txBox="1">
            <a:spLocks noChangeArrowheads="1"/>
          </p:cNvSpPr>
          <p:nvPr/>
        </p:nvSpPr>
        <p:spPr bwMode="auto">
          <a:xfrm>
            <a:off x="4841494" y="2409382"/>
            <a:ext cx="63496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gov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9" name="Text Box 7"/>
          <p:cNvSpPr txBox="1">
            <a:spLocks noChangeArrowheads="1"/>
          </p:cNvSpPr>
          <p:nvPr/>
        </p:nvSpPr>
        <p:spPr bwMode="auto">
          <a:xfrm>
            <a:off x="5774944" y="2409382"/>
            <a:ext cx="70594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.com</a:t>
            </a:r>
          </a:p>
        </p:txBody>
      </p:sp>
      <p:sp>
        <p:nvSpPr>
          <p:cNvPr id="699400" name="Line 8"/>
          <p:cNvSpPr>
            <a:spLocks noChangeShapeType="1"/>
          </p:cNvSpPr>
          <p:nvPr/>
        </p:nvSpPr>
        <p:spPr bwMode="auto">
          <a:xfrm flipV="1">
            <a:off x="4276345" y="1817243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1" name="Line 9"/>
          <p:cNvSpPr>
            <a:spLocks noChangeShapeType="1"/>
          </p:cNvSpPr>
          <p:nvPr/>
        </p:nvSpPr>
        <p:spPr bwMode="auto">
          <a:xfrm flipH="1" flipV="1">
            <a:off x="4687507" y="1817243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2" name="Line 10"/>
          <p:cNvSpPr>
            <a:spLocks noChangeShapeType="1"/>
          </p:cNvSpPr>
          <p:nvPr/>
        </p:nvSpPr>
        <p:spPr bwMode="auto">
          <a:xfrm>
            <a:off x="4687507" y="1817243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3" name="Text Box 11"/>
          <p:cNvSpPr txBox="1">
            <a:spLocks noChangeArrowheads="1"/>
          </p:cNvSpPr>
          <p:nvPr/>
        </p:nvSpPr>
        <p:spPr bwMode="auto">
          <a:xfrm>
            <a:off x="3908702" y="3338069"/>
            <a:ext cx="54808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pitt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4" name="Text Box 12"/>
          <p:cNvSpPr txBox="1">
            <a:spLocks noChangeArrowheads="1"/>
          </p:cNvSpPr>
          <p:nvPr/>
        </p:nvSpPr>
        <p:spPr bwMode="auto">
          <a:xfrm>
            <a:off x="4716082" y="3338069"/>
            <a:ext cx="110182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berkeley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5" name="Text Box 13"/>
          <p:cNvSpPr txBox="1">
            <a:spLocks noChangeArrowheads="1"/>
          </p:cNvSpPr>
          <p:nvPr/>
        </p:nvSpPr>
        <p:spPr bwMode="auto">
          <a:xfrm>
            <a:off x="3068257" y="3338069"/>
            <a:ext cx="54371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mit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6" name="Line 14"/>
          <p:cNvSpPr>
            <a:spLocks noChangeShapeType="1"/>
          </p:cNvSpPr>
          <p:nvPr/>
        </p:nvSpPr>
        <p:spPr bwMode="auto">
          <a:xfrm>
            <a:off x="4200144" y="2745932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7" name="Text Box 15"/>
          <p:cNvSpPr txBox="1">
            <a:spLocks noChangeArrowheads="1"/>
          </p:cNvSpPr>
          <p:nvPr/>
        </p:nvSpPr>
        <p:spPr bwMode="auto">
          <a:xfrm>
            <a:off x="3225419" y="4266757"/>
            <a:ext cx="39464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8" name="Text Box 16"/>
          <p:cNvSpPr txBox="1">
            <a:spLocks noChangeArrowheads="1"/>
          </p:cNvSpPr>
          <p:nvPr/>
        </p:nvSpPr>
        <p:spPr bwMode="auto">
          <a:xfrm>
            <a:off x="4774501" y="4266757"/>
            <a:ext cx="453951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sci</a:t>
            </a:r>
          </a:p>
        </p:txBody>
      </p:sp>
      <p:sp>
        <p:nvSpPr>
          <p:cNvPr id="699409" name="Line 17"/>
          <p:cNvSpPr>
            <a:spLocks noChangeShapeType="1"/>
          </p:cNvSpPr>
          <p:nvPr/>
        </p:nvSpPr>
        <p:spPr bwMode="auto">
          <a:xfrm>
            <a:off x="4200144" y="3674618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0" name="Line 18"/>
          <p:cNvSpPr>
            <a:spLocks noChangeShapeType="1"/>
          </p:cNvSpPr>
          <p:nvPr/>
        </p:nvSpPr>
        <p:spPr bwMode="auto">
          <a:xfrm flipH="1">
            <a:off x="2768220" y="4603307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1" name="Text Box 19"/>
          <p:cNvSpPr txBox="1">
            <a:spLocks noChangeArrowheads="1"/>
          </p:cNvSpPr>
          <p:nvPr/>
        </p:nvSpPr>
        <p:spPr bwMode="auto">
          <a:xfrm>
            <a:off x="1913930" y="5256994"/>
            <a:ext cx="1527962" cy="67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thoth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dirty="0"/>
              <a:t>136.142.23.51</a:t>
            </a:r>
          </a:p>
        </p:txBody>
      </p:sp>
      <p:sp>
        <p:nvSpPr>
          <p:cNvPr id="699412" name="Line 20"/>
          <p:cNvSpPr>
            <a:spLocks noChangeShapeType="1"/>
          </p:cNvSpPr>
          <p:nvPr/>
        </p:nvSpPr>
        <p:spPr bwMode="auto">
          <a:xfrm flipV="1">
            <a:off x="3509583" y="2718944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3" name="Line 21"/>
          <p:cNvSpPr>
            <a:spLocks noChangeShapeType="1"/>
          </p:cNvSpPr>
          <p:nvPr/>
        </p:nvSpPr>
        <p:spPr bwMode="auto">
          <a:xfrm>
            <a:off x="4203320" y="2718944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4" name="Line 22"/>
          <p:cNvSpPr>
            <a:spLocks noChangeShapeType="1"/>
          </p:cNvSpPr>
          <p:nvPr/>
        </p:nvSpPr>
        <p:spPr bwMode="auto">
          <a:xfrm flipV="1">
            <a:off x="3509582" y="3674618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7" name="Text Box 25"/>
          <p:cNvSpPr txBox="1">
            <a:spLocks noChangeArrowheads="1"/>
          </p:cNvSpPr>
          <p:nvPr/>
        </p:nvSpPr>
        <p:spPr bwMode="auto">
          <a:xfrm>
            <a:off x="3850754" y="1459300"/>
            <a:ext cx="1696277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i="1" dirty="0">
                <a:latin typeface="Calibri" pitchFamily="34" charset="0"/>
              </a:rPr>
              <a:t>unnamed root</a:t>
            </a:r>
          </a:p>
        </p:txBody>
      </p:sp>
      <p:sp>
        <p:nvSpPr>
          <p:cNvPr id="699418" name="Line 26"/>
          <p:cNvSpPr>
            <a:spLocks noChangeShapeType="1"/>
          </p:cNvSpPr>
          <p:nvPr/>
        </p:nvSpPr>
        <p:spPr bwMode="auto">
          <a:xfrm>
            <a:off x="3503233" y="4603307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1" name="Text Box 29"/>
          <p:cNvSpPr txBox="1">
            <a:spLocks noChangeArrowheads="1"/>
          </p:cNvSpPr>
          <p:nvPr/>
        </p:nvSpPr>
        <p:spPr bwMode="auto">
          <a:xfrm>
            <a:off x="3360252" y="5256994"/>
            <a:ext cx="1644981" cy="67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dirty="0"/>
              <a:t>136.142.156.73</a:t>
            </a:r>
          </a:p>
        </p:txBody>
      </p:sp>
      <p:sp>
        <p:nvSpPr>
          <p:cNvPr id="699422" name="Text Box 30"/>
          <p:cNvSpPr txBox="1">
            <a:spLocks noChangeArrowheads="1"/>
          </p:cNvSpPr>
          <p:nvPr/>
        </p:nvSpPr>
        <p:spPr bwMode="auto">
          <a:xfrm>
            <a:off x="6171820" y="3350769"/>
            <a:ext cx="1020259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amazon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3" name="Line 31"/>
          <p:cNvSpPr>
            <a:spLocks noChangeShapeType="1"/>
          </p:cNvSpPr>
          <p:nvPr/>
        </p:nvSpPr>
        <p:spPr bwMode="auto">
          <a:xfrm>
            <a:off x="6194044" y="2720532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4" name="Line 32"/>
          <p:cNvSpPr>
            <a:spLocks noChangeShapeType="1"/>
          </p:cNvSpPr>
          <p:nvPr/>
        </p:nvSpPr>
        <p:spPr bwMode="auto">
          <a:xfrm>
            <a:off x="6663944" y="3711132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5" name="Text Box 33"/>
          <p:cNvSpPr txBox="1">
            <a:spLocks noChangeArrowheads="1"/>
          </p:cNvSpPr>
          <p:nvPr/>
        </p:nvSpPr>
        <p:spPr bwMode="auto">
          <a:xfrm>
            <a:off x="6008737" y="4280145"/>
            <a:ext cx="1276291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54.230.48.28</a:t>
            </a:r>
          </a:p>
        </p:txBody>
      </p:sp>
      <p:sp>
        <p:nvSpPr>
          <p:cNvPr id="699426" name="Text Box 34"/>
          <p:cNvSpPr txBox="1">
            <a:spLocks noChangeArrowheads="1"/>
          </p:cNvSpPr>
          <p:nvPr/>
        </p:nvSpPr>
        <p:spPr bwMode="auto">
          <a:xfrm>
            <a:off x="7602157" y="2410968"/>
            <a:ext cx="258455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First-level domain names</a:t>
            </a:r>
          </a:p>
        </p:txBody>
      </p:sp>
      <p:sp>
        <p:nvSpPr>
          <p:cNvPr id="699427" name="Text Box 35"/>
          <p:cNvSpPr txBox="1">
            <a:spLocks noChangeArrowheads="1"/>
          </p:cNvSpPr>
          <p:nvPr/>
        </p:nvSpPr>
        <p:spPr bwMode="auto">
          <a:xfrm>
            <a:off x="7619619" y="3328543"/>
            <a:ext cx="28512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Second-level domain names</a:t>
            </a:r>
          </a:p>
        </p:txBody>
      </p:sp>
      <p:sp>
        <p:nvSpPr>
          <p:cNvPr id="699428" name="Text Box 36"/>
          <p:cNvSpPr txBox="1">
            <a:spLocks noChangeArrowheads="1"/>
          </p:cNvSpPr>
          <p:nvPr/>
        </p:nvSpPr>
        <p:spPr bwMode="auto">
          <a:xfrm>
            <a:off x="7602158" y="4242943"/>
            <a:ext cx="26673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Third-level domain names</a:t>
            </a:r>
          </a:p>
        </p:txBody>
      </p:sp>
    </p:spTree>
    <p:extLst>
      <p:ext uri="{BB962C8B-B14F-4D97-AF65-F5344CB8AC3E}">
        <p14:creationId xmlns:p14="http://schemas.microsoft.com/office/powerpoint/2010/main" val="3753826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04576" y="441738"/>
            <a:ext cx="7589838" cy="573087"/>
          </a:xfrm>
        </p:spPr>
        <p:txBody>
          <a:bodyPr>
            <a:noAutofit/>
          </a:bodyPr>
          <a:lstStyle/>
          <a:p>
            <a:r>
              <a:rPr lang="en-US" dirty="0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idx="1"/>
          </p:nvPr>
        </p:nvSpPr>
        <p:spPr>
          <a:xfrm>
            <a:off x="1901952" y="1402080"/>
            <a:ext cx="8302752" cy="4791456"/>
          </a:xfrm>
        </p:spPr>
        <p:txBody>
          <a:bodyPr/>
          <a:lstStyle/>
          <a:p>
            <a:pPr marL="288925" indent="-288925" defTabSz="895350">
              <a:lnSpc>
                <a:spcPct val="100000"/>
              </a:lnSpc>
            </a:pPr>
            <a:r>
              <a:rPr lang="en-US" dirty="0"/>
              <a:t>The Internet maintains a mapping between IP addresses and domain names in a huge worldwide distributed database called </a:t>
            </a:r>
            <a:r>
              <a:rPr lang="en-US" i="1" dirty="0">
                <a:solidFill>
                  <a:srgbClr val="C00000"/>
                </a:solidFill>
              </a:rPr>
              <a:t>DNS</a:t>
            </a:r>
            <a:endParaRPr lang="en-US" dirty="0">
              <a:solidFill>
                <a:srgbClr val="C00000"/>
              </a:solidFill>
            </a:endParaRPr>
          </a:p>
          <a:p>
            <a:pPr marL="560388" lvl="1" indent="-222250" defTabSz="895350">
              <a:lnSpc>
                <a:spcPct val="100000"/>
              </a:lnSpc>
            </a:pPr>
            <a:endParaRPr lang="en-US" dirty="0"/>
          </a:p>
          <a:p>
            <a:pPr marL="560388" lvl="1" indent="-222250" defTabSz="895350">
              <a:lnSpc>
                <a:spcPct val="100000"/>
              </a:lnSpc>
            </a:pPr>
            <a:endParaRPr lang="en-US" dirty="0"/>
          </a:p>
          <a:p>
            <a:pPr marL="160338" indent="-222250" defTabSz="895350">
              <a:lnSpc>
                <a:spcPct val="100000"/>
              </a:lnSpc>
            </a:pPr>
            <a:r>
              <a:rPr lang="en-US" dirty="0"/>
              <a:t>Conceptually, programmers can view the DNS database as a collection of millions of </a:t>
            </a:r>
            <a:r>
              <a:rPr lang="en-US" i="1" dirty="0"/>
              <a:t>host entries.</a:t>
            </a:r>
          </a:p>
          <a:p>
            <a:pPr marL="560388" lvl="1" indent="-222250" defTabSz="895350">
              <a:lnSpc>
                <a:spcPct val="100000"/>
              </a:lnSpc>
            </a:pPr>
            <a:r>
              <a:rPr lang="en-US" dirty="0"/>
              <a:t>Each host entry defines the mapping between a set of domain names and IP addresses.</a:t>
            </a:r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88925" indent="-288925" defTabSz="8953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5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1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28601"/>
            <a:ext cx="7589838" cy="801687"/>
          </a:xfrm>
        </p:spPr>
        <p:txBody>
          <a:bodyPr>
            <a:normAutofit/>
          </a:bodyPr>
          <a:lstStyle/>
          <a:p>
            <a:r>
              <a:rPr lang="en-US" dirty="0"/>
              <a:t>Properties of DNS Mappings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idx="1"/>
          </p:nvPr>
        </p:nvSpPr>
        <p:spPr>
          <a:xfrm>
            <a:off x="1833048" y="1220788"/>
            <a:ext cx="8701087" cy="54086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Can explore properties of DNS mappings using </a:t>
            </a:r>
            <a:r>
              <a:rPr lang="en-US" dirty="0" err="1">
                <a:latin typeface="Courier New"/>
                <a:cs typeface="Courier New"/>
              </a:rPr>
              <a:t>nslookup</a:t>
            </a:r>
            <a:r>
              <a:rPr lang="en-US" dirty="0">
                <a:latin typeface="Courier New"/>
                <a:cs typeface="Courier New"/>
              </a:rPr>
              <a:t> </a:t>
            </a:r>
            <a:endParaRPr lang="en-US" dirty="0">
              <a:latin typeface="+mn-lt"/>
              <a:cs typeface="Courier New"/>
            </a:endParaRPr>
          </a:p>
          <a:p>
            <a:pPr lvl="1">
              <a:spcBef>
                <a:spcPts val="1200"/>
              </a:spcBef>
            </a:pPr>
            <a:r>
              <a:rPr lang="en-US" dirty="0">
                <a:latin typeface="+mn-lt"/>
                <a:cs typeface="Courier New"/>
              </a:rPr>
              <a:t>(Output edited for brevity)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Each host has a locally defined domain name </a:t>
            </a:r>
            <a:r>
              <a:rPr lang="en-US" dirty="0" err="1">
                <a:latin typeface="Courier New" pitchFamily="49" charset="0"/>
              </a:rPr>
              <a:t>localhost</a:t>
            </a:r>
            <a:r>
              <a:rPr lang="en-US" dirty="0"/>
              <a:t> which always maps to the </a:t>
            </a:r>
            <a:r>
              <a:rPr lang="en-US" i="1" dirty="0">
                <a:solidFill>
                  <a:srgbClr val="C00000"/>
                </a:solidFill>
              </a:rPr>
              <a:t>loopback address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latin typeface="Courier New" pitchFamily="49" charset="0"/>
              </a:rPr>
              <a:t>127.0.0.1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Courier New" pitchFamily="49" charset="0"/>
            </a:endParaRPr>
          </a:p>
          <a:p>
            <a:pPr>
              <a:spcBef>
                <a:spcPts val="1200"/>
              </a:spcBef>
            </a:pPr>
            <a:r>
              <a:rPr lang="en-US" dirty="0">
                <a:latin typeface="+mn-lt"/>
              </a:rPr>
              <a:t>Use </a:t>
            </a:r>
            <a:r>
              <a:rPr lang="en-US" dirty="0">
                <a:latin typeface="Courier New"/>
                <a:cs typeface="Courier New"/>
              </a:rPr>
              <a:t>hostname </a:t>
            </a:r>
            <a:r>
              <a:rPr lang="en-US" dirty="0">
                <a:latin typeface="+mn-lt"/>
                <a:cs typeface="Courier New"/>
              </a:rPr>
              <a:t>to determine real domain name of local host: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Courier New"/>
              <a:cs typeface="Courier New"/>
            </a:endParaRPr>
          </a:p>
          <a:p>
            <a:pPr marL="457200" lvl="1" indent="0">
              <a:spcBef>
                <a:spcPts val="1200"/>
              </a:spcBef>
              <a:buNone/>
            </a:pPr>
            <a:endParaRPr lang="en-US" dirty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4663440" y="4187262"/>
            <a:ext cx="3647716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localhost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Address: 127.0.0.1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4359591" y="5699070"/>
            <a:ext cx="2528256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hostname</a:t>
            </a: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thoth.cs.pitt.edu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617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22320"/>
            <a:ext cx="7589838" cy="707968"/>
          </a:xfrm>
        </p:spPr>
        <p:txBody>
          <a:bodyPr>
            <a:normAutofit fontScale="90000"/>
          </a:bodyPr>
          <a:lstStyle/>
          <a:p>
            <a:r>
              <a:rPr lang="en-US" dirty="0"/>
              <a:t>Properties of DNS Mappings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idx="1"/>
          </p:nvPr>
        </p:nvSpPr>
        <p:spPr>
          <a:xfrm>
            <a:off x="1833048" y="1220788"/>
            <a:ext cx="8701087" cy="5408612"/>
          </a:xfrm>
        </p:spPr>
        <p:txBody>
          <a:bodyPr/>
          <a:lstStyle/>
          <a:p>
            <a:r>
              <a:rPr lang="en-US" dirty="0"/>
              <a:t>Simple case: one-to-one mapping between domain name and IP address: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Multiple domain names mapped to the same IP address: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2892552" y="2264151"/>
            <a:ext cx="459613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anose="02070309020205020404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anose="02070309020205020404" pitchFamily="49" charset="0"/>
                <a:cs typeface="Courier New" pitchFamily="49" charset="0"/>
              </a:rPr>
              <a:t>&gt; </a:t>
            </a:r>
            <a:r>
              <a:rPr lang="en-US" dirty="0" err="1">
                <a:latin typeface="Courier New" panose="02070309020205020404" pitchFamily="49" charset="0"/>
                <a:cs typeface="Courier New" pitchFamily="49" charset="0"/>
              </a:rPr>
              <a:t>nslookup</a:t>
            </a:r>
            <a:r>
              <a:rPr lang="en-US" dirty="0">
                <a:latin typeface="Courier New" panose="02070309020205020404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itchFamily="49" charset="0"/>
              </a:rPr>
              <a:t>thoth.cs.cmu.edu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Address: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136.142.23.51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2892553" y="4270684"/>
            <a:ext cx="4044697" cy="13665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cs.pitt.edu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Address: 136.142.156.73</a:t>
            </a: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sci.pitt.edu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Address: 136.142.156.73</a:t>
            </a:r>
          </a:p>
        </p:txBody>
      </p:sp>
    </p:spTree>
    <p:extLst>
      <p:ext uri="{BB962C8B-B14F-4D97-AF65-F5344CB8AC3E}">
        <p14:creationId xmlns:p14="http://schemas.microsoft.com/office/powerpoint/2010/main" val="3291972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3047" y="284092"/>
            <a:ext cx="7589838" cy="801687"/>
          </a:xfrm>
        </p:spPr>
        <p:txBody>
          <a:bodyPr>
            <a:normAutofit fontScale="90000"/>
          </a:bodyPr>
          <a:lstStyle/>
          <a:p>
            <a:r>
              <a:rPr lang="en-US" dirty="0"/>
              <a:t>Properties of DNS Mappings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idx="1"/>
          </p:nvPr>
        </p:nvSpPr>
        <p:spPr>
          <a:xfrm>
            <a:off x="1833048" y="1220788"/>
            <a:ext cx="8701087" cy="54086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Multiple domain names mapped to multiple IP addresses: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Some valid domain names don’t map to any IP address: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3663696" y="1822764"/>
            <a:ext cx="4480714" cy="3139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www.twitter.com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Address: 104.244.42.65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Address: 104.244.42.129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Address: 104.244.42.193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Address: 104.244.42.1</a:t>
            </a:r>
          </a:p>
          <a:p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linux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nslookup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www.twitter.com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Address: 104.244.42.129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Address: 104.244.42.65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Address: 104.244.42.193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Address: 104.244.42.1</a:t>
            </a: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2423319" y="5699070"/>
            <a:ext cx="6400800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bla.cs.pitt.edu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(No Address given)</a:t>
            </a:r>
          </a:p>
        </p:txBody>
      </p:sp>
    </p:spTree>
    <p:extLst>
      <p:ext uri="{BB962C8B-B14F-4D97-AF65-F5344CB8AC3E}">
        <p14:creationId xmlns:p14="http://schemas.microsoft.com/office/powerpoint/2010/main" val="3137390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1651" y="256961"/>
            <a:ext cx="6777038" cy="733640"/>
          </a:xfrm>
        </p:spPr>
        <p:txBody>
          <a:bodyPr>
            <a:normAutofit/>
          </a:bodyPr>
          <a:lstStyle/>
          <a:p>
            <a:r>
              <a:rPr lang="en-US" dirty="0"/>
              <a:t>(3) Internet 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idx="1"/>
          </p:nvPr>
        </p:nvSpPr>
        <p:spPr>
          <a:xfrm>
            <a:off x="1972612" y="1116229"/>
            <a:ext cx="8307387" cy="548481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Clients and servers communicate by sending streams of bytes over </a:t>
            </a:r>
            <a:r>
              <a:rPr lang="en-US" i="1" dirty="0">
                <a:solidFill>
                  <a:srgbClr val="C00000"/>
                </a:solidFill>
              </a:rPr>
              <a:t>connections</a:t>
            </a:r>
            <a:r>
              <a:rPr lang="en-US" dirty="0"/>
              <a:t>. Each connection is: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i="1" dirty="0"/>
              <a:t>Point-to-point</a:t>
            </a:r>
            <a:r>
              <a:rPr lang="en-US" dirty="0"/>
              <a:t>: connects a pair of processes.</a:t>
            </a:r>
          </a:p>
          <a:p>
            <a:pPr lvl="1">
              <a:lnSpc>
                <a:spcPct val="110000"/>
              </a:lnSpc>
            </a:pPr>
            <a:r>
              <a:rPr lang="en-US" i="1" dirty="0"/>
              <a:t>Full-duplex</a:t>
            </a:r>
            <a:r>
              <a:rPr lang="en-US" dirty="0"/>
              <a:t>: data can flow in both directions at the same time,</a:t>
            </a:r>
          </a:p>
          <a:p>
            <a:pPr lvl="1">
              <a:lnSpc>
                <a:spcPct val="110000"/>
              </a:lnSpc>
            </a:pPr>
            <a:r>
              <a:rPr lang="en-US" i="1" dirty="0"/>
              <a:t>Reliable</a:t>
            </a:r>
            <a:r>
              <a:rPr lang="en-US" dirty="0"/>
              <a:t>: stream of bytes sent by the source is eventually received by the destination in the same order it was sent. </a:t>
            </a:r>
          </a:p>
          <a:p>
            <a:pPr marL="0" indent="0">
              <a:lnSpc>
                <a:spcPct val="110000"/>
              </a:lnSpc>
              <a:buNone/>
            </a:pPr>
            <a:endParaRPr lang="en-US" i="1" dirty="0"/>
          </a:p>
          <a:p>
            <a:pPr>
              <a:lnSpc>
                <a:spcPct val="110000"/>
              </a:lnSpc>
            </a:pPr>
            <a:r>
              <a:rPr lang="en-US" i="1" dirty="0"/>
              <a:t>A </a:t>
            </a:r>
            <a:r>
              <a:rPr lang="en-US" i="1" dirty="0">
                <a:solidFill>
                  <a:srgbClr val="C00000"/>
                </a:solidFill>
              </a:rPr>
              <a:t>socket</a:t>
            </a:r>
            <a:r>
              <a:rPr lang="en-US" dirty="0"/>
              <a:t> is an endpoint of a connection</a:t>
            </a:r>
          </a:p>
          <a:p>
            <a:pPr lvl="1">
              <a:lnSpc>
                <a:spcPct val="110000"/>
              </a:lnSpc>
            </a:pPr>
            <a:r>
              <a:rPr lang="en-US" i="1" dirty="0"/>
              <a:t>Socket address </a:t>
            </a:r>
            <a:r>
              <a:rPr lang="en-US" dirty="0"/>
              <a:t>is an </a:t>
            </a:r>
            <a:r>
              <a:rPr lang="en-US" b="1" dirty="0" err="1">
                <a:latin typeface="Courier New" pitchFamily="49" charset="0"/>
              </a:rPr>
              <a:t>IPaddress:port</a:t>
            </a:r>
            <a:r>
              <a:rPr lang="en-US" dirty="0"/>
              <a:t>  pair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port</a:t>
            </a:r>
            <a:r>
              <a:rPr lang="en-US" dirty="0"/>
              <a:t> is a 16-bit integer that identifies a process:</a:t>
            </a:r>
          </a:p>
          <a:p>
            <a:pPr lvl="1">
              <a:lnSpc>
                <a:spcPct val="110000"/>
              </a:lnSpc>
            </a:pPr>
            <a:r>
              <a:rPr lang="en-US" b="1" i="1" dirty="0">
                <a:solidFill>
                  <a:srgbClr val="C00000"/>
                </a:solidFill>
              </a:rPr>
              <a:t>Ephemeral port</a:t>
            </a:r>
            <a:r>
              <a:rPr lang="en-US" b="1" dirty="0">
                <a:solidFill>
                  <a:srgbClr val="C00000"/>
                </a:solidFill>
              </a:rPr>
              <a:t>: </a:t>
            </a:r>
            <a:r>
              <a:rPr lang="en-US" dirty="0"/>
              <a:t>Assigned automatically by  client kernel when client makes a connection request.</a:t>
            </a:r>
          </a:p>
          <a:p>
            <a:pPr lvl="1">
              <a:lnSpc>
                <a:spcPct val="110000"/>
              </a:lnSpc>
            </a:pPr>
            <a:r>
              <a:rPr lang="en-US" b="1" i="1" dirty="0">
                <a:solidFill>
                  <a:srgbClr val="C00000"/>
                </a:solidFill>
              </a:rPr>
              <a:t>Well-known port: </a:t>
            </a:r>
            <a:r>
              <a:rPr lang="en-US" dirty="0"/>
              <a:t>Associated with some </a:t>
            </a:r>
            <a:r>
              <a:rPr lang="en-US" i="1" dirty="0">
                <a:solidFill>
                  <a:srgbClr val="FF0000"/>
                </a:solidFill>
              </a:rPr>
              <a:t>service</a:t>
            </a:r>
            <a:r>
              <a:rPr lang="en-US" dirty="0"/>
              <a:t> provided by a server (e.g., port 80 is associated with Web servers)</a:t>
            </a:r>
          </a:p>
        </p:txBody>
      </p:sp>
    </p:spTree>
    <p:extLst>
      <p:ext uri="{BB962C8B-B14F-4D97-AF65-F5344CB8AC3E}">
        <p14:creationId xmlns:p14="http://schemas.microsoft.com/office/powerpoint/2010/main" val="66125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Well-known Service Names and 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Popular services have permanently assigned </a:t>
            </a:r>
            <a:r>
              <a:rPr lang="en-US" i="1" dirty="0">
                <a:solidFill>
                  <a:srgbClr val="FF0000"/>
                </a:solidFill>
              </a:rPr>
              <a:t>well-known ports </a:t>
            </a:r>
            <a:r>
              <a:rPr lang="en-US" i="1" dirty="0"/>
              <a:t>and </a:t>
            </a:r>
            <a:r>
              <a:rPr lang="en-US" dirty="0"/>
              <a:t>corresponding </a:t>
            </a:r>
            <a:r>
              <a:rPr lang="en-US" i="1" dirty="0">
                <a:solidFill>
                  <a:srgbClr val="FF0000"/>
                </a:solidFill>
              </a:rPr>
              <a:t>well-known service names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echo servers:   echo  7</a:t>
            </a:r>
          </a:p>
          <a:p>
            <a:pPr lvl="1"/>
            <a:r>
              <a:rPr lang="en-US" dirty="0"/>
              <a:t>ftp servers:       ftp 21</a:t>
            </a:r>
          </a:p>
          <a:p>
            <a:pPr lvl="1"/>
            <a:r>
              <a:rPr lang="en-US" dirty="0" err="1"/>
              <a:t>ssh</a:t>
            </a:r>
            <a:r>
              <a:rPr lang="en-US" dirty="0"/>
              <a:t> servers:      </a:t>
            </a:r>
            <a:r>
              <a:rPr lang="en-US" dirty="0" err="1"/>
              <a:t>ssh</a:t>
            </a:r>
            <a:r>
              <a:rPr lang="en-US" dirty="0"/>
              <a:t> 22</a:t>
            </a:r>
          </a:p>
          <a:p>
            <a:pPr lvl="1"/>
            <a:r>
              <a:rPr lang="en-US" dirty="0"/>
              <a:t>email servers:  smtp 25</a:t>
            </a:r>
          </a:p>
          <a:p>
            <a:pPr lvl="1"/>
            <a:r>
              <a:rPr lang="en-US" dirty="0"/>
              <a:t>Web servers:    http 80</a:t>
            </a:r>
          </a:p>
          <a:p>
            <a:pPr lvl="1"/>
            <a:endParaRPr lang="en-US" dirty="0"/>
          </a:p>
          <a:p>
            <a:r>
              <a:rPr lang="en-US" dirty="0"/>
              <a:t>Mappings between well-known ports and service names is contained in the file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etc</a:t>
            </a:r>
            <a:r>
              <a:rPr lang="en-US" dirty="0">
                <a:latin typeface="Courier New"/>
                <a:cs typeface="Courier New"/>
              </a:rPr>
              <a:t>/services </a:t>
            </a:r>
            <a:r>
              <a:rPr lang="en-US" dirty="0"/>
              <a:t>on each Linux machine.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421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2737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dirty="0"/>
              <a:t>A Client-Server Transaction</a:t>
            </a:r>
          </a:p>
        </p:txBody>
      </p:sp>
      <p:sp>
        <p:nvSpPr>
          <p:cNvPr id="678925" name="Rectangle 13"/>
          <p:cNvSpPr>
            <a:spLocks noGrp="1" noChangeArrowheads="1"/>
          </p:cNvSpPr>
          <p:nvPr>
            <p:ph idx="1"/>
          </p:nvPr>
        </p:nvSpPr>
        <p:spPr>
          <a:xfrm>
            <a:off x="1951684" y="1165609"/>
            <a:ext cx="8087667" cy="261270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Most network applications are based on the </a:t>
            </a:r>
            <a:r>
              <a:rPr lang="en-US" i="1" dirty="0"/>
              <a:t>client-server model</a:t>
            </a:r>
            <a:r>
              <a:rPr lang="en-US" dirty="0"/>
              <a:t>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 </a:t>
            </a:r>
            <a:r>
              <a:rPr lang="en-US" b="1" i="1" dirty="0">
                <a:solidFill>
                  <a:srgbClr val="C0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b="1" i="1" dirty="0">
                <a:solidFill>
                  <a:srgbClr val="C0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Server manages some </a:t>
            </a:r>
            <a:r>
              <a:rPr lang="en-US" b="1" i="1" dirty="0">
                <a:solidFill>
                  <a:srgbClr val="C00000"/>
                </a:solidFill>
              </a:rPr>
              <a:t>resource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b="1" i="1" dirty="0">
                <a:solidFill>
                  <a:srgbClr val="C00000"/>
                </a:solidFill>
              </a:rPr>
              <a:t>service</a:t>
            </a:r>
            <a:r>
              <a:rPr lang="en-US" dirty="0"/>
              <a:t> by manipulating resource for clients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Server activated by request from client (vending machine analogy)</a:t>
            </a:r>
          </a:p>
        </p:txBody>
      </p:sp>
      <p:sp>
        <p:nvSpPr>
          <p:cNvPr id="678915" name="Oval 3"/>
          <p:cNvSpPr>
            <a:spLocks noChangeArrowheads="1"/>
          </p:cNvSpPr>
          <p:nvPr/>
        </p:nvSpPr>
        <p:spPr bwMode="auto">
          <a:xfrm>
            <a:off x="3184843" y="4037073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  <a:p>
            <a:pPr algn="ctr" defTabSz="912813"/>
            <a:r>
              <a:rPr lang="en-US" dirty="0">
                <a:latin typeface="Calibri" pitchFamily="34" charset="0"/>
              </a:rPr>
              <a:t>process</a:t>
            </a:r>
          </a:p>
        </p:txBody>
      </p:sp>
      <p:sp>
        <p:nvSpPr>
          <p:cNvPr id="678917" name="Oval 5"/>
          <p:cNvSpPr>
            <a:spLocks noChangeArrowheads="1"/>
          </p:cNvSpPr>
          <p:nvPr/>
        </p:nvSpPr>
        <p:spPr bwMode="auto">
          <a:xfrm>
            <a:off x="6766243" y="4037073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dirty="0">
                <a:latin typeface="Calibri" pitchFamily="34" charset="0"/>
              </a:rPr>
              <a:t>process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281806" y="3868797"/>
            <a:ext cx="2560637" cy="369332"/>
            <a:chOff x="2689225" y="3994527"/>
            <a:chExt cx="2560637" cy="369332"/>
          </a:xfrm>
        </p:grpSpPr>
        <p:sp>
          <p:nvSpPr>
            <p:cNvPr id="678916" name="Line 4"/>
            <p:cNvSpPr>
              <a:spLocks noChangeShapeType="1"/>
            </p:cNvSpPr>
            <p:nvPr/>
          </p:nvSpPr>
          <p:spPr bwMode="auto">
            <a:xfrm flipH="1">
              <a:off x="2689225" y="43485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78918" name="Text Box 6"/>
            <p:cNvSpPr txBox="1">
              <a:spLocks noChangeArrowheads="1"/>
            </p:cNvSpPr>
            <p:nvPr/>
          </p:nvSpPr>
          <p:spPr bwMode="auto">
            <a:xfrm>
              <a:off x="2811645" y="3994527"/>
              <a:ext cx="2329484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latin typeface="Calibri" pitchFamily="34" charset="0"/>
                </a:rPr>
                <a:t>1. Client sends request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294506" y="4667309"/>
            <a:ext cx="2632075" cy="382032"/>
            <a:chOff x="2701925" y="4793039"/>
            <a:chExt cx="2632075" cy="382032"/>
          </a:xfrm>
        </p:grpSpPr>
        <p:sp>
          <p:nvSpPr>
            <p:cNvPr id="678920" name="Line 8"/>
            <p:cNvSpPr>
              <a:spLocks noChangeShapeType="1"/>
            </p:cNvSpPr>
            <p:nvPr/>
          </p:nvSpPr>
          <p:spPr bwMode="auto">
            <a:xfrm flipH="1">
              <a:off x="2701925" y="47930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78921" name="Text Box 9"/>
            <p:cNvSpPr txBox="1">
              <a:spLocks noChangeArrowheads="1"/>
            </p:cNvSpPr>
            <p:nvPr/>
          </p:nvSpPr>
          <p:spPr bwMode="auto">
            <a:xfrm>
              <a:off x="2805295" y="4805739"/>
              <a:ext cx="2528705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latin typeface="Calibri" pitchFamily="34" charset="0"/>
                </a:rPr>
                <a:t>3. Server sends response</a:t>
              </a:r>
            </a:p>
          </p:txBody>
        </p:sp>
      </p:grpSp>
      <p:sp>
        <p:nvSpPr>
          <p:cNvPr id="678922" name="Text Box 10"/>
          <p:cNvSpPr txBox="1">
            <a:spLocks noChangeArrowheads="1"/>
          </p:cNvSpPr>
          <p:nvPr/>
        </p:nvSpPr>
        <p:spPr bwMode="auto">
          <a:xfrm>
            <a:off x="2202181" y="4619684"/>
            <a:ext cx="1042273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4. Client </a:t>
            </a:r>
          </a:p>
          <a:p>
            <a:pPr algn="ctr"/>
            <a:r>
              <a:rPr lang="en-US" i="1" dirty="0">
                <a:latin typeface="Calibri" pitchFamily="34" charset="0"/>
              </a:rPr>
              <a:t>handles</a:t>
            </a:r>
          </a:p>
          <a:p>
            <a:pPr algn="ctr"/>
            <a:r>
              <a:rPr lang="en-US" i="1" dirty="0">
                <a:latin typeface="Calibri" pitchFamily="34" charset="0"/>
              </a:rPr>
              <a:t>response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812406" y="4441885"/>
            <a:ext cx="1077987" cy="1110655"/>
            <a:chOff x="6219825" y="4567614"/>
            <a:chExt cx="1077987" cy="1110655"/>
          </a:xfrm>
        </p:grpSpPr>
        <p:sp>
          <p:nvSpPr>
            <p:cNvPr id="678919" name="Text Box 7"/>
            <p:cNvSpPr txBox="1">
              <a:spLocks noChangeArrowheads="1"/>
            </p:cNvSpPr>
            <p:nvPr/>
          </p:nvSpPr>
          <p:spPr bwMode="auto">
            <a:xfrm>
              <a:off x="6219825" y="4754939"/>
              <a:ext cx="1077987" cy="923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latin typeface="Calibri" pitchFamily="34" charset="0"/>
                </a:rPr>
                <a:t>2. Server </a:t>
              </a:r>
            </a:p>
            <a:p>
              <a:pPr algn="ctr"/>
              <a:r>
                <a:rPr lang="en-US" i="1" dirty="0">
                  <a:latin typeface="Calibri" pitchFamily="34" charset="0"/>
                </a:rPr>
                <a:t>handles</a:t>
              </a:r>
            </a:p>
            <a:p>
              <a:pPr algn="ctr"/>
              <a:r>
                <a:rPr lang="en-US" i="1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678923" name="Line 11"/>
            <p:cNvSpPr>
              <a:spLocks noChangeShapeType="1"/>
            </p:cNvSpPr>
            <p:nvPr/>
          </p:nvSpPr>
          <p:spPr bwMode="auto">
            <a:xfrm>
              <a:off x="6380162" y="4567614"/>
              <a:ext cx="8366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678924" name="AutoShape 12"/>
          <p:cNvSpPr>
            <a:spLocks noChangeArrowheads="1"/>
          </p:cNvSpPr>
          <p:nvPr/>
        </p:nvSpPr>
        <p:spPr bwMode="auto">
          <a:xfrm>
            <a:off x="8809356" y="4138672"/>
            <a:ext cx="1089025" cy="569912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Resource</a:t>
            </a:r>
          </a:p>
        </p:txBody>
      </p:sp>
      <p:sp>
        <p:nvSpPr>
          <p:cNvPr id="678926" name="Text Box 14"/>
          <p:cNvSpPr txBox="1">
            <a:spLocks noChangeArrowheads="1"/>
          </p:cNvSpPr>
          <p:nvPr/>
        </p:nvSpPr>
        <p:spPr bwMode="auto">
          <a:xfrm>
            <a:off x="3330282" y="5906870"/>
            <a:ext cx="5585119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Note: clients and servers are processes running on hosts </a:t>
            </a:r>
          </a:p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(can be the same or different hosts)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019537D1-FB0D-BB41-90CB-E7A7584386C6}"/>
              </a:ext>
            </a:extLst>
          </p:cNvPr>
          <p:cNvSpPr txBox="1">
            <a:spLocks/>
          </p:cNvSpPr>
          <p:nvPr/>
        </p:nvSpPr>
        <p:spPr>
          <a:xfrm>
            <a:off x="7981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99CA6F-E293-804D-B97D-D11B2095D6DD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5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25" grpId="0" uiExpand="1" build="p"/>
      <p:bldP spid="678915" grpId="0" animBg="1"/>
      <p:bldP spid="678917" grpId="0" animBg="1"/>
      <p:bldP spid="678922" grpId="0"/>
      <p:bldP spid="678924" grpId="0" animBg="1"/>
      <p:bldP spid="6789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836" y="1228635"/>
            <a:ext cx="7896225" cy="137131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A connection is uniquely identified by the socket addresses of its endpoints (</a:t>
            </a:r>
            <a:r>
              <a:rPr lang="en-US" i="1" dirty="0">
                <a:solidFill>
                  <a:srgbClr val="C0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cliaddr:cliport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servaddr:servport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8264526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2320926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027489" y="4241801"/>
            <a:ext cx="421140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Connection socket pair</a:t>
            </a:r>
          </a:p>
          <a:p>
            <a:pPr algn="ctr"/>
            <a:r>
              <a:rPr lang="en-US" dirty="0">
                <a:latin typeface="Calibri" pitchFamily="34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dirty="0">
                <a:latin typeface="Calibri" pitchFamily="34" charset="0"/>
              </a:rPr>
              <a:t>:</a:t>
            </a:r>
            <a:r>
              <a:rPr lang="en-US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dirty="0">
                <a:latin typeface="Calibri" pitchFamily="34" charset="0"/>
              </a:rPr>
              <a:t>:</a:t>
            </a:r>
            <a:r>
              <a:rPr lang="en-US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dirty="0">
                <a:latin typeface="Calibri" pitchFamily="34" charset="0"/>
              </a:rPr>
              <a:t>)</a:t>
            </a:r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8312151" y="3881439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dirty="0">
                <a:latin typeface="Calibri" pitchFamily="34" charset="0"/>
              </a:rPr>
              <a:t>(port 80)</a:t>
            </a: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2457451" y="3881439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3802063" y="427990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Oval 7"/>
          <p:cNvSpPr>
            <a:spLocks noChangeAspect="1" noChangeArrowheads="1"/>
          </p:cNvSpPr>
          <p:nvPr/>
        </p:nvSpPr>
        <p:spPr bwMode="auto">
          <a:xfrm>
            <a:off x="3673475" y="4215608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Oval 8"/>
          <p:cNvSpPr>
            <a:spLocks noChangeAspect="1" noChangeArrowheads="1"/>
          </p:cNvSpPr>
          <p:nvPr/>
        </p:nvSpPr>
        <p:spPr bwMode="auto">
          <a:xfrm>
            <a:off x="8253414" y="4215608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997200" y="3000376"/>
            <a:ext cx="218681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Client socket address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dirty="0">
                <a:latin typeface="Calibri" pitchFamily="34" charset="0"/>
              </a:rPr>
              <a:t>:</a:t>
            </a:r>
            <a:r>
              <a:rPr lang="en-US" dirty="0">
                <a:solidFill>
                  <a:srgbClr val="00B050"/>
                </a:solidFill>
                <a:latin typeface="Calibri" pitchFamily="34" charset="0"/>
              </a:rPr>
              <a:t>51213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6681788" y="3000376"/>
            <a:ext cx="25892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Server socket address</a:t>
            </a:r>
          </a:p>
          <a:p>
            <a:pPr algn="ctr"/>
            <a:r>
              <a:rPr lang="en-US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dirty="0">
                <a:latin typeface="Calibri" pitchFamily="34" charset="0"/>
              </a:rPr>
              <a:t>:</a:t>
            </a:r>
            <a:r>
              <a:rPr lang="en-US" dirty="0">
                <a:solidFill>
                  <a:srgbClr val="7030A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3802063" y="3581401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7969251" y="3581401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2117726" y="4905376"/>
            <a:ext cx="199522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Client host address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128.2.194.242 </a:t>
            </a:r>
            <a:endParaRPr lang="en-US" dirty="0">
              <a:solidFill>
                <a:srgbClr val="C00000"/>
              </a:solidFill>
              <a:latin typeface="Times" pitchFamily="18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7977189" y="4905376"/>
            <a:ext cx="205658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Server host address</a:t>
            </a:r>
          </a:p>
          <a:p>
            <a:pPr algn="ctr"/>
            <a:r>
              <a:rPr lang="en-US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2397218" y="5789721"/>
            <a:ext cx="31129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2000" dirty="0"/>
              <a:t> is an ephemeral port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allocated by the kernel </a:t>
            </a: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7038638" y="5789722"/>
            <a:ext cx="31472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2000" dirty="0"/>
              <a:t> is a well-known port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associated with Web servers</a:t>
            </a:r>
          </a:p>
        </p:txBody>
      </p:sp>
    </p:spTree>
    <p:extLst>
      <p:ext uri="{BB962C8B-B14F-4D97-AF65-F5344CB8AC3E}">
        <p14:creationId xmlns:p14="http://schemas.microsoft.com/office/powerpoint/2010/main" val="319106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/>
      <p:bldP spid="22" grpId="0" animBg="1"/>
      <p:bldP spid="24" grpId="0" animBg="1"/>
      <p:bldP spid="26" grpId="0" animBg="1"/>
      <p:bldP spid="28" grpId="0"/>
      <p:bldP spid="30" grpId="0" animBg="1"/>
      <p:bldP spid="32" grpId="0"/>
      <p:bldP spid="33" grpId="0"/>
      <p:bldP spid="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3" name="Rectangle 5"/>
          <p:cNvSpPr>
            <a:spLocks noChangeArrowheads="1"/>
          </p:cNvSpPr>
          <p:nvPr/>
        </p:nvSpPr>
        <p:spPr bwMode="auto">
          <a:xfrm>
            <a:off x="1905000" y="1913996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5" name="Rectangle 7"/>
          <p:cNvSpPr>
            <a:spLocks noChangeArrowheads="1"/>
          </p:cNvSpPr>
          <p:nvPr/>
        </p:nvSpPr>
        <p:spPr bwMode="auto">
          <a:xfrm>
            <a:off x="6324600" y="149225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4" name="Rectangle 16"/>
          <p:cNvSpPr>
            <a:spLocks noChangeArrowheads="1"/>
          </p:cNvSpPr>
          <p:nvPr/>
        </p:nvSpPr>
        <p:spPr bwMode="auto">
          <a:xfrm>
            <a:off x="1905000" y="4830880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5" name="Rectangle 17"/>
          <p:cNvSpPr>
            <a:spLocks noChangeArrowheads="1"/>
          </p:cNvSpPr>
          <p:nvPr/>
        </p:nvSpPr>
        <p:spPr bwMode="auto">
          <a:xfrm>
            <a:off x="6324600" y="441960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5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Ports to Identify Services</a:t>
            </a:r>
          </a:p>
        </p:txBody>
      </p:sp>
      <p:sp>
        <p:nvSpPr>
          <p:cNvPr id="713732" name="Oval 4"/>
          <p:cNvSpPr>
            <a:spLocks noChangeArrowheads="1"/>
          </p:cNvSpPr>
          <p:nvPr/>
        </p:nvSpPr>
        <p:spPr bwMode="auto">
          <a:xfrm>
            <a:off x="7834313" y="1611314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34" name="Text Box 6"/>
          <p:cNvSpPr txBox="1">
            <a:spLocks noChangeArrowheads="1"/>
          </p:cNvSpPr>
          <p:nvPr/>
        </p:nvSpPr>
        <p:spPr bwMode="auto">
          <a:xfrm>
            <a:off x="1803058" y="1612312"/>
            <a:ext cx="109254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Client host</a:t>
            </a:r>
          </a:p>
        </p:txBody>
      </p:sp>
      <p:sp>
        <p:nvSpPr>
          <p:cNvPr id="713736" name="Text Box 8"/>
          <p:cNvSpPr txBox="1">
            <a:spLocks noChangeArrowheads="1"/>
          </p:cNvSpPr>
          <p:nvPr/>
        </p:nvSpPr>
        <p:spPr bwMode="auto">
          <a:xfrm>
            <a:off x="6220324" y="1191502"/>
            <a:ext cx="240238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Server host 128.2.194.242</a:t>
            </a:r>
          </a:p>
        </p:txBody>
      </p:sp>
      <p:sp>
        <p:nvSpPr>
          <p:cNvPr id="713737" name="Line 9"/>
          <p:cNvSpPr>
            <a:spLocks noChangeShapeType="1"/>
          </p:cNvSpPr>
          <p:nvPr/>
        </p:nvSpPr>
        <p:spPr bwMode="auto">
          <a:xfrm flipV="1">
            <a:off x="3048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9" name="Oval 11"/>
          <p:cNvSpPr>
            <a:spLocks noChangeArrowheads="1"/>
          </p:cNvSpPr>
          <p:nvPr/>
        </p:nvSpPr>
        <p:spPr bwMode="auto">
          <a:xfrm>
            <a:off x="7848600" y="2559051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0" name="Text Box 12"/>
          <p:cNvSpPr txBox="1">
            <a:spLocks noChangeArrowheads="1"/>
          </p:cNvSpPr>
          <p:nvPr/>
        </p:nvSpPr>
        <p:spPr bwMode="auto">
          <a:xfrm>
            <a:off x="3365500" y="1657350"/>
            <a:ext cx="2654300" cy="825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128.2.194.242:80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Web server)</a:t>
            </a:r>
          </a:p>
        </p:txBody>
      </p:sp>
      <p:sp>
        <p:nvSpPr>
          <p:cNvPr id="713741" name="Line 13"/>
          <p:cNvSpPr>
            <a:spLocks noChangeShapeType="1"/>
          </p:cNvSpPr>
          <p:nvPr/>
        </p:nvSpPr>
        <p:spPr bwMode="auto">
          <a:xfrm flipV="1">
            <a:off x="7467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3" name="Oval 15"/>
          <p:cNvSpPr>
            <a:spLocks noChangeArrowheads="1"/>
          </p:cNvSpPr>
          <p:nvPr/>
        </p:nvSpPr>
        <p:spPr bwMode="auto">
          <a:xfrm>
            <a:off x="7834313" y="4538664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46" name="Line 18"/>
          <p:cNvSpPr>
            <a:spLocks noChangeShapeType="1"/>
          </p:cNvSpPr>
          <p:nvPr/>
        </p:nvSpPr>
        <p:spPr bwMode="auto">
          <a:xfrm flipV="1">
            <a:off x="3048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8" name="Oval 20"/>
          <p:cNvSpPr>
            <a:spLocks noChangeArrowheads="1"/>
          </p:cNvSpPr>
          <p:nvPr/>
        </p:nvSpPr>
        <p:spPr bwMode="auto">
          <a:xfrm>
            <a:off x="7848600" y="5486401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9" name="Text Box 21"/>
          <p:cNvSpPr txBox="1">
            <a:spLocks noChangeArrowheads="1"/>
          </p:cNvSpPr>
          <p:nvPr/>
        </p:nvSpPr>
        <p:spPr bwMode="auto">
          <a:xfrm>
            <a:off x="3679826" y="4603751"/>
            <a:ext cx="199272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128.2.194.242:7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echo server)</a:t>
            </a:r>
          </a:p>
        </p:txBody>
      </p:sp>
      <p:sp>
        <p:nvSpPr>
          <p:cNvPr id="713750" name="Line 22"/>
          <p:cNvSpPr>
            <a:spLocks noChangeShapeType="1"/>
          </p:cNvSpPr>
          <p:nvPr/>
        </p:nvSpPr>
        <p:spPr bwMode="auto">
          <a:xfrm>
            <a:off x="7467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8" name="Oval 10"/>
          <p:cNvSpPr>
            <a:spLocks noChangeArrowheads="1"/>
          </p:cNvSpPr>
          <p:nvPr/>
        </p:nvSpPr>
        <p:spPr bwMode="auto">
          <a:xfrm>
            <a:off x="6477000" y="225425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47" name="Oval 19"/>
          <p:cNvSpPr>
            <a:spLocks noChangeArrowheads="1"/>
          </p:cNvSpPr>
          <p:nvPr/>
        </p:nvSpPr>
        <p:spPr bwMode="auto">
          <a:xfrm>
            <a:off x="6477000" y="518160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31" name="Oval 3"/>
          <p:cNvSpPr>
            <a:spLocks noChangeArrowheads="1"/>
          </p:cNvSpPr>
          <p:nvPr/>
        </p:nvSpPr>
        <p:spPr bwMode="auto">
          <a:xfrm>
            <a:off x="2099042" y="2239434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13742" name="Oval 14"/>
          <p:cNvSpPr>
            <a:spLocks noChangeArrowheads="1"/>
          </p:cNvSpPr>
          <p:nvPr/>
        </p:nvSpPr>
        <p:spPr bwMode="auto">
          <a:xfrm>
            <a:off x="2099042" y="5169488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386809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744" grpId="0" animBg="1"/>
      <p:bldP spid="713745" grpId="0" animBg="1"/>
      <p:bldP spid="713743" grpId="0" animBg="1"/>
      <p:bldP spid="713746" grpId="0" animBg="1"/>
      <p:bldP spid="713748" grpId="0" animBg="1"/>
      <p:bldP spid="713749" grpId="0"/>
      <p:bldP spid="713750" grpId="0" animBg="1"/>
      <p:bldP spid="713747" grpId="0" animBg="1"/>
      <p:bldP spid="71374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idx="1"/>
          </p:nvPr>
        </p:nvSpPr>
        <p:spPr>
          <a:xfrm>
            <a:off x="1863432" y="1362075"/>
            <a:ext cx="7896225" cy="4972050"/>
          </a:xfrm>
        </p:spPr>
        <p:txBody>
          <a:bodyPr/>
          <a:lstStyle/>
          <a:p>
            <a:r>
              <a:rPr lang="en-US" dirty="0"/>
              <a:t>Set of system-level functions used in conjunction with Unix I/O to build network applications. </a:t>
            </a:r>
          </a:p>
          <a:p>
            <a:endParaRPr lang="en-US" dirty="0"/>
          </a:p>
          <a:p>
            <a:r>
              <a:rPr lang="en-US" dirty="0"/>
              <a:t>Created in the early 80’s as part of the original Berkeley distribution of Unix that contained an early version of the Internet protocols.</a:t>
            </a:r>
          </a:p>
          <a:p>
            <a:endParaRPr lang="en-US" dirty="0"/>
          </a:p>
          <a:p>
            <a:r>
              <a:rPr lang="en-US" dirty="0"/>
              <a:t>Available on all modern systems	</a:t>
            </a:r>
          </a:p>
          <a:p>
            <a:pPr lvl="1"/>
            <a:r>
              <a:rPr lang="en-US" dirty="0"/>
              <a:t>Unix variants, Windows, OS X, IOS, Android, ARM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43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87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3787634" y="4284916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6551190" y="4284916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720901" name="Rectangle 5"/>
          <p:cNvSpPr>
            <a:spLocks noGrp="1" noChangeArrowheads="1"/>
          </p:cNvSpPr>
          <p:nvPr>
            <p:ph idx="1"/>
          </p:nvPr>
        </p:nvSpPr>
        <p:spPr>
          <a:xfrm>
            <a:off x="1988259" y="1207008"/>
            <a:ext cx="8087666" cy="53318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What is a socket?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To the kernel, a socket is an endpoint of communication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To an application, a socket is a file descriptor that lets the application read/write from/to the network</a:t>
            </a:r>
          </a:p>
          <a:p>
            <a:pPr lvl="2">
              <a:lnSpc>
                <a:spcPct val="110000"/>
              </a:lnSpc>
            </a:pPr>
            <a:r>
              <a:rPr lang="en-US" sz="2000" b="1" i="1" dirty="0">
                <a:solidFill>
                  <a:srgbClr val="C00000"/>
                </a:solidFill>
              </a:rPr>
              <a:t>Remember:</a:t>
            </a:r>
            <a:r>
              <a:rPr lang="en-US" sz="2000" dirty="0"/>
              <a:t> All Unix I/O devices, including networks, are modeled as files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Clients and servers communicate with each other by reading from and writing to socket descriptors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dirty="0"/>
          </a:p>
          <a:p>
            <a:pPr marL="0" indent="0">
              <a:lnSpc>
                <a:spcPct val="110000"/>
              </a:lnSpc>
              <a:buNone/>
            </a:pPr>
            <a:endParaRPr lang="en-US" sz="2400" dirty="0"/>
          </a:p>
          <a:p>
            <a:pPr marL="0" indent="0">
              <a:lnSpc>
                <a:spcPct val="110000"/>
              </a:lnSpc>
              <a:buNone/>
            </a:pPr>
            <a:endParaRPr lang="en-US" sz="2400" dirty="0"/>
          </a:p>
          <a:p>
            <a:pPr marL="0" indent="0">
              <a:lnSpc>
                <a:spcPct val="110000"/>
              </a:lnSpc>
              <a:buNone/>
            </a:pPr>
            <a:endParaRPr lang="en-US" sz="2400" dirty="0"/>
          </a:p>
          <a:p>
            <a:pPr>
              <a:lnSpc>
                <a:spcPct val="110000"/>
              </a:lnSpc>
            </a:pPr>
            <a:r>
              <a:rPr lang="en-US" sz="2400" dirty="0"/>
              <a:t>The main distinction between regular file I/O and socket I/O is how the application “opens” the socket descriptors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4228593" y="4774846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6489192" y="445865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6155276" y="478754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serverfd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4812792" y="4522946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4660392" y="445865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8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6" grpId="0"/>
      <p:bldP spid="8" grpId="0" animBg="1"/>
      <p:bldP spid="9" grpId="0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Programming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8260" y="1219201"/>
            <a:ext cx="8087667" cy="520598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Echo server and client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Server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Accepts connection request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Repeats back lines as they are typed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Client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Requests connection to server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Repeatedly:</a:t>
            </a:r>
          </a:p>
          <a:p>
            <a:pPr lvl="2">
              <a:lnSpc>
                <a:spcPct val="100000"/>
              </a:lnSpc>
            </a:pPr>
            <a:r>
              <a:rPr lang="en-US" sz="2000" dirty="0"/>
              <a:t>Read line from terminal</a:t>
            </a:r>
          </a:p>
          <a:p>
            <a:pPr lvl="2">
              <a:lnSpc>
                <a:spcPct val="100000"/>
              </a:lnSpc>
            </a:pPr>
            <a:r>
              <a:rPr lang="en-US" sz="2000" dirty="0"/>
              <a:t>Send to server</a:t>
            </a:r>
          </a:p>
          <a:p>
            <a:pPr lvl="2">
              <a:lnSpc>
                <a:spcPct val="100000"/>
              </a:lnSpc>
            </a:pPr>
            <a:r>
              <a:rPr lang="en-US" sz="2000" dirty="0"/>
              <a:t>Read reply from server</a:t>
            </a:r>
          </a:p>
          <a:p>
            <a:pPr lvl="2">
              <a:lnSpc>
                <a:spcPct val="100000"/>
              </a:lnSpc>
            </a:pPr>
            <a:r>
              <a:rPr lang="en-US" sz="2000" dirty="0"/>
              <a:t>Print line to terminal</a:t>
            </a:r>
          </a:p>
        </p:txBody>
      </p:sp>
    </p:spTree>
    <p:extLst>
      <p:ext uri="{BB962C8B-B14F-4D97-AF65-F5344CB8AC3E}">
        <p14:creationId xmlns:p14="http://schemas.microsoft.com/office/powerpoint/2010/main" val="321203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Echo Server/Client Session Example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391979" y="4876800"/>
            <a:ext cx="7620000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6796088" algn="l"/>
              </a:tabLst>
            </a:pPr>
            <a:r>
              <a:rPr lang="en-US" sz="1600" dirty="0" err="1">
                <a:latin typeface="Courier New" pitchFamily="49" charset="0"/>
              </a:rPr>
              <a:t>thoth</a:t>
            </a:r>
            <a:r>
              <a:rPr lang="en-US" sz="1600" dirty="0">
                <a:latin typeface="Courier New" pitchFamily="49" charset="0"/>
              </a:rPr>
              <a:t> $ </a:t>
            </a:r>
            <a:r>
              <a:rPr lang="en-US" sz="1600" i="1" dirty="0">
                <a:latin typeface="Courier New" pitchFamily="49" charset="0"/>
              </a:rPr>
              <a:t>./</a:t>
            </a:r>
            <a:r>
              <a:rPr lang="en-US" sz="1600" i="1" dirty="0" err="1">
                <a:latin typeface="Courier New" pitchFamily="49" charset="0"/>
              </a:rPr>
              <a:t>echoserver</a:t>
            </a:r>
            <a:endParaRPr lang="en-US" sz="1600" i="1" dirty="0">
              <a:latin typeface="Courier New" pitchFamily="49" charset="0"/>
            </a:endParaRP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Server connected to client.	(A)</a:t>
            </a: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server received 26 bytes	(B)</a:t>
            </a: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server received 17 bytes	(C)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52600" y="1752600"/>
            <a:ext cx="845820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7716838" algn="l"/>
              </a:tabLst>
            </a:pPr>
            <a:r>
              <a:rPr lang="en-US" sz="1600" dirty="0" err="1">
                <a:latin typeface="Courier New" pitchFamily="49" charset="0"/>
              </a:rPr>
              <a:t>thoth</a:t>
            </a:r>
            <a:r>
              <a:rPr lang="en-US" sz="1600" dirty="0">
                <a:latin typeface="Courier New" pitchFamily="49" charset="0"/>
              </a:rPr>
              <a:t> $ </a:t>
            </a:r>
            <a:r>
              <a:rPr lang="en-US" sz="1600" i="1" dirty="0">
                <a:latin typeface="Courier New" pitchFamily="49" charset="0"/>
              </a:rPr>
              <a:t>./</a:t>
            </a:r>
            <a:r>
              <a:rPr lang="en-US" sz="1600" i="1" dirty="0" err="1">
                <a:latin typeface="Courier New" pitchFamily="49" charset="0"/>
              </a:rPr>
              <a:t>echoclient</a:t>
            </a:r>
            <a:r>
              <a:rPr lang="en-US" sz="1600" i="1" dirty="0">
                <a:latin typeface="Courier New" pitchFamily="49" charset="0"/>
              </a:rPr>
              <a:t>	(A)</a:t>
            </a:r>
          </a:p>
          <a:p>
            <a:pPr>
              <a:tabLst>
                <a:tab pos="7716838" algn="l"/>
              </a:tabLst>
            </a:pPr>
            <a:r>
              <a:rPr lang="en-US" sz="1600" i="1" dirty="0">
                <a:latin typeface="Courier New" pitchFamily="49" charset="0"/>
              </a:rPr>
              <a:t>This line is being echoed	(B)</a:t>
            </a:r>
          </a:p>
          <a:p>
            <a:pPr>
              <a:tabLst>
                <a:tab pos="7716838" algn="l"/>
              </a:tabLst>
            </a:pPr>
            <a:r>
              <a:rPr lang="en-US" sz="1600" dirty="0">
                <a:latin typeface="Courier New" pitchFamily="49" charset="0"/>
              </a:rPr>
              <a:t>This line is being echoed</a:t>
            </a:r>
          </a:p>
          <a:p>
            <a:pPr>
              <a:tabLst>
                <a:tab pos="7716838" algn="l"/>
              </a:tabLst>
            </a:pPr>
            <a:r>
              <a:rPr lang="en-US" sz="1600" i="1" dirty="0">
                <a:latin typeface="Courier New" pitchFamily="49" charset="0"/>
              </a:rPr>
              <a:t>This one is, too	(C)</a:t>
            </a:r>
          </a:p>
          <a:p>
            <a:pPr>
              <a:tabLst>
                <a:tab pos="7716838" algn="l"/>
              </a:tabLst>
            </a:pPr>
            <a:r>
              <a:rPr lang="en-US" sz="1600" dirty="0">
                <a:latin typeface="Courier New" pitchFamily="49" charset="0"/>
              </a:rPr>
              <a:t>This one is, too</a:t>
            </a:r>
          </a:p>
          <a:p>
            <a:pPr>
              <a:tabLst>
                <a:tab pos="7716838" algn="l"/>
              </a:tabLst>
            </a:pPr>
            <a:r>
              <a:rPr lang="en-US" sz="1600" i="1" dirty="0">
                <a:latin typeface="Courier New" pitchFamily="49" charset="0"/>
              </a:rPr>
              <a:t>^D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19318" y="1232753"/>
            <a:ext cx="904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Client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51706" y="4415136"/>
            <a:ext cx="987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2194234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6285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dirty="0"/>
              <a:t>5</a:t>
            </a:r>
            <a:r>
              <a:rPr lang="en-US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3200400" y="5662095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dirty="0"/>
              <a:t>4</a:t>
            </a:r>
            <a:r>
              <a:rPr lang="en-US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2773105" y="4068494"/>
            <a:ext cx="7285737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dirty="0"/>
              <a:t>3</a:t>
            </a:r>
            <a:r>
              <a:rPr lang="en-US" i="1" dirty="0"/>
              <a:t>. Exchange</a:t>
            </a:r>
          </a:p>
          <a:p>
            <a:pPr algn="r"/>
            <a:r>
              <a:rPr lang="en-US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3276600" y="152401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dirty="0"/>
              <a:t>2</a:t>
            </a:r>
            <a:r>
              <a:rPr lang="en-US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6096000" y="152401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dirty="0"/>
              <a:t>1</a:t>
            </a:r>
            <a:r>
              <a:rPr lang="en-US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8372366" y="950310"/>
            <a:ext cx="2133600" cy="1194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Echo</a:t>
            </a:r>
            <a:br>
              <a:rPr lang="en-US" dirty="0"/>
            </a:br>
            <a:r>
              <a:rPr lang="en-US" dirty="0"/>
              <a:t>Server</a:t>
            </a:r>
            <a:br>
              <a:rPr lang="en-US" dirty="0"/>
            </a:br>
            <a:r>
              <a:rPr lang="en-US" dirty="0"/>
              <a:t>+ Client</a:t>
            </a:r>
            <a:br>
              <a:rPr lang="en-US" dirty="0"/>
            </a:br>
            <a:r>
              <a:rPr lang="en-US" dirty="0"/>
              <a:t>Structure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3985266" y="498901"/>
            <a:ext cx="71461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6771034" y="498901"/>
            <a:ext cx="7718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7162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4572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581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  <a:p>
              <a:pPr algn="ctr"/>
              <a:r>
                <a:rPr lang="en-US" sz="1400" dirty="0">
                  <a:latin typeface="Courier New" pitchFamily="49" charset="0"/>
                </a:rPr>
                <a:t>terminal write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terminal read</a:t>
              </a:r>
            </a:p>
            <a:p>
              <a:pPr algn="ctr"/>
              <a:r>
                <a:rPr lang="en-US" sz="1400" dirty="0">
                  <a:latin typeface="Courier New" pitchFamily="49" charset="0"/>
                </a:rPr>
                <a:t>socket 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5156402" y="3247756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581400" y="3870326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6400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400800" y="952500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listen</a:t>
            </a: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3581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connect</a:t>
            </a:r>
          </a:p>
        </p:txBody>
      </p:sp>
      <p:sp>
        <p:nvSpPr>
          <p:cNvPr id="67" name="Text Box 49"/>
          <p:cNvSpPr txBox="1">
            <a:spLocks noChangeArrowheads="1"/>
          </p:cNvSpPr>
          <p:nvPr/>
        </p:nvSpPr>
        <p:spPr bwMode="auto">
          <a:xfrm>
            <a:off x="8229601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 client</a:t>
            </a:r>
          </a:p>
        </p:txBody>
      </p:sp>
    </p:spTree>
    <p:extLst>
      <p:ext uri="{BB962C8B-B14F-4D97-AF65-F5344CB8AC3E}">
        <p14:creationId xmlns:p14="http://schemas.microsoft.com/office/powerpoint/2010/main" val="16960459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6285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dirty="0"/>
              <a:t>5</a:t>
            </a:r>
            <a:r>
              <a:rPr lang="en-US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3200400" y="5662095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dirty="0"/>
              <a:t>4</a:t>
            </a:r>
            <a:r>
              <a:rPr lang="en-US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2773104" y="4068494"/>
            <a:ext cx="7285736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dirty="0"/>
              <a:t>3</a:t>
            </a:r>
            <a:r>
              <a:rPr lang="en-US" i="1" dirty="0"/>
              <a:t>. Exchange</a:t>
            </a:r>
          </a:p>
          <a:p>
            <a:pPr algn="r"/>
            <a:r>
              <a:rPr lang="en-US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3276600" y="152401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dirty="0"/>
              <a:t>2</a:t>
            </a:r>
            <a:r>
              <a:rPr lang="en-US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6096000" y="152401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dirty="0"/>
              <a:t>1</a:t>
            </a:r>
            <a:r>
              <a:rPr lang="en-US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8372366" y="950310"/>
            <a:ext cx="2133600" cy="1194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Echo</a:t>
            </a:r>
            <a:br>
              <a:rPr lang="en-US" dirty="0"/>
            </a:br>
            <a:r>
              <a:rPr lang="en-US" dirty="0"/>
              <a:t>Server</a:t>
            </a:r>
            <a:br>
              <a:rPr lang="en-US" dirty="0"/>
            </a:br>
            <a:r>
              <a:rPr lang="en-US" dirty="0"/>
              <a:t>+ Client</a:t>
            </a:r>
            <a:br>
              <a:rPr lang="en-US" dirty="0"/>
            </a:br>
            <a:r>
              <a:rPr lang="en-US" dirty="0"/>
              <a:t>Structure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3985266" y="498901"/>
            <a:ext cx="71461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6771034" y="498901"/>
            <a:ext cx="7718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7162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4572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581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read</a:t>
              </a:r>
            </a:p>
            <a:p>
              <a:pPr algn="ctr"/>
              <a:r>
                <a:rPr lang="en-US" sz="1400" b="1" dirty="0" err="1">
                  <a:solidFill>
                    <a:srgbClr val="FF0000"/>
                  </a:solidFill>
                  <a:latin typeface="Courier New" pitchFamily="49" charset="0"/>
                </a:rPr>
                <a:t>fputs</a:t>
              </a:r>
              <a:endParaRPr lang="en-US" sz="1400" b="1" dirty="0">
                <a:solidFill>
                  <a:srgbClr val="FF0000"/>
                </a:solidFill>
                <a:latin typeface="Courier New" pitchFamily="49" charset="0"/>
              </a:endParaRP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 err="1">
                  <a:solidFill>
                    <a:srgbClr val="FF0000"/>
                  </a:solidFill>
                  <a:latin typeface="Courier New" pitchFamily="49" charset="0"/>
                </a:rPr>
                <a:t>fgets</a:t>
              </a:r>
              <a:endParaRPr lang="en-US" sz="1400" b="1" dirty="0">
                <a:solidFill>
                  <a:srgbClr val="FF0000"/>
                </a:solidFill>
                <a:latin typeface="Courier New" pitchFamily="49" charset="0"/>
              </a:endParaRPr>
            </a:p>
            <a:p>
              <a:pPr algn="ctr"/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5156402" y="3247756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581400" y="3870326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8229601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 client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6400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400800" y="952500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listen</a:t>
            </a: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3581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connect</a:t>
            </a:r>
          </a:p>
        </p:txBody>
      </p:sp>
    </p:spTree>
    <p:extLst>
      <p:ext uri="{BB962C8B-B14F-4D97-AF65-F5344CB8AC3E}">
        <p14:creationId xmlns:p14="http://schemas.microsoft.com/office/powerpoint/2010/main" val="72189173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13360"/>
            <a:ext cx="7772400" cy="664528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Echo Server</a:t>
            </a:r>
            <a:r>
              <a:rPr lang="en-US" dirty="0"/>
              <a:t>: Main Routine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1808E24-5380-4C18-BB28-2784DCB83F15}"/>
              </a:ext>
            </a:extLst>
          </p:cNvPr>
          <p:cNvSpPr txBox="1">
            <a:spLocks/>
          </p:cNvSpPr>
          <p:nvPr/>
        </p:nvSpPr>
        <p:spPr>
          <a:xfrm>
            <a:off x="65834" y="1247246"/>
            <a:ext cx="6221844" cy="539739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#include </a:t>
            </a:r>
            <a:r>
              <a:rPr lang="en-US" sz="1600" dirty="0">
                <a:latin typeface="Inconsolata" panose="020B0609030003000000" pitchFamily="49" charset="0"/>
              </a:rPr>
              <a:t>&lt;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stdio.h</a:t>
            </a:r>
            <a:r>
              <a:rPr lang="en-US" sz="1600" dirty="0">
                <a:latin typeface="Inconsolata" panose="020B0609030003000000" pitchFamily="49" charset="0"/>
              </a:rPr>
              <a:t>&gt;     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fgets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,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etc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#include </a:t>
            </a:r>
            <a:r>
              <a:rPr lang="en-US" sz="1600" dirty="0">
                <a:latin typeface="Inconsolata" panose="020B0609030003000000" pitchFamily="49" charset="0"/>
              </a:rPr>
              <a:t>&lt;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sys/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socket.h</a:t>
            </a:r>
            <a:r>
              <a:rPr lang="en-US" sz="1600" dirty="0">
                <a:latin typeface="Inconsolata" panose="020B0609030003000000" pitchFamily="49" charset="0"/>
              </a:rPr>
              <a:t>&gt;</a:t>
            </a: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socket API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#include </a:t>
            </a:r>
            <a:r>
              <a:rPr lang="en-US" sz="1600" dirty="0">
                <a:latin typeface="Inconsolata" panose="020B0609030003000000" pitchFamily="49" charset="0"/>
              </a:rPr>
              <a:t>&lt;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arpa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/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inet.h</a:t>
            </a:r>
            <a:r>
              <a:rPr lang="en-US" sz="1600" dirty="0">
                <a:latin typeface="Inconsolata" panose="020B0609030003000000" pitchFamily="49" charset="0"/>
              </a:rPr>
              <a:t>&gt; </a:t>
            </a: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inet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functions,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htons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#include</a:t>
            </a:r>
            <a:r>
              <a:rPr lang="en-US" sz="1600" dirty="0">
                <a:latin typeface="Inconsolata" panose="020B0609030003000000" pitchFamily="49" charset="0"/>
              </a:rPr>
              <a:t> &lt;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unistd.h</a:t>
            </a:r>
            <a:r>
              <a:rPr lang="en-US" sz="1600" dirty="0">
                <a:latin typeface="Inconsolata" panose="020B0609030003000000" pitchFamily="49" charset="0"/>
              </a:rPr>
              <a:t>&gt;  </a:t>
            </a: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  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read/close system calls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#include </a:t>
            </a:r>
            <a:r>
              <a:rPr lang="en-US" sz="1600" dirty="0">
                <a:latin typeface="Inconsolata" panose="020B0609030003000000" pitchFamily="49" charset="0"/>
              </a:rPr>
              <a:t>&lt;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stdlib.h</a:t>
            </a:r>
            <a:r>
              <a:rPr lang="en-US" sz="1600" dirty="0">
                <a:latin typeface="Inconsolata" panose="020B0609030003000000" pitchFamily="49" charset="0"/>
              </a:rPr>
              <a:t>&gt;  </a:t>
            </a: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  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exit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#include</a:t>
            </a:r>
            <a:r>
              <a:rPr lang="en-US" sz="1600" dirty="0">
                <a:latin typeface="Inconsolata" panose="020B0609030003000000" pitchFamily="49" charset="0"/>
              </a:rPr>
              <a:t> &lt;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string.h</a:t>
            </a:r>
            <a:r>
              <a:rPr lang="en-US" sz="1600" dirty="0">
                <a:latin typeface="Inconsolata" panose="020B0609030003000000" pitchFamily="49" charset="0"/>
              </a:rPr>
              <a:t>&gt;  </a:t>
            </a: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  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strlen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#define PORT 9997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solidFill>
                <a:srgbClr val="7030A0"/>
              </a:solidFill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int</a:t>
            </a: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 </a:t>
            </a:r>
            <a:r>
              <a:rPr lang="en-US" sz="1600" dirty="0">
                <a:latin typeface="Inconsolata" panose="020B0609030003000000" pitchFamily="49" charset="0"/>
              </a:rPr>
              <a:t>main(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void</a:t>
            </a:r>
            <a:r>
              <a:rPr lang="en-US" sz="1600" dirty="0">
                <a:latin typeface="Inconsolata" panose="020B0609030003000000" pitchFamily="49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 // Creating socket file descriptor (using internet protocol)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int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 err="1">
                <a:latin typeface="Inconsolata" panose="020B0609030003000000" pitchFamily="49" charset="0"/>
              </a:rPr>
              <a:t>server_fd</a:t>
            </a:r>
            <a:r>
              <a:rPr lang="en-US" sz="1600" dirty="0">
                <a:latin typeface="Inconsolata" panose="020B0609030003000000" pitchFamily="49" charset="0"/>
              </a:rPr>
              <a:t> = socket(AF_INET, SOCK_STREAM, 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if</a:t>
            </a:r>
            <a:r>
              <a:rPr lang="en-US" sz="1600" dirty="0">
                <a:latin typeface="Inconsolata" panose="020B0609030003000000" pitchFamily="49" charset="0"/>
              </a:rPr>
              <a:t> (</a:t>
            </a:r>
            <a:r>
              <a:rPr lang="en-US" sz="1600" dirty="0" err="1">
                <a:latin typeface="Inconsolata" panose="020B0609030003000000" pitchFamily="49" charset="0"/>
              </a:rPr>
              <a:t>server_fd</a:t>
            </a:r>
            <a:r>
              <a:rPr lang="en-US" sz="1600" dirty="0">
                <a:latin typeface="Inconsolata" panose="020B0609030003000000" pitchFamily="49" charset="0"/>
              </a:rPr>
              <a:t> ==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 err="1">
                <a:latin typeface="Inconsolata" panose="020B0609030003000000" pitchFamily="49" charset="0"/>
              </a:rPr>
              <a:t>perror</a:t>
            </a:r>
            <a:r>
              <a:rPr lang="en-US" sz="1600" dirty="0">
                <a:latin typeface="Inconsolata" panose="020B0609030003000000" pitchFamily="49" charset="0"/>
              </a:rPr>
              <a:t>(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"socket failed"</a:t>
            </a:r>
            <a:r>
              <a:rPr lang="en-US" sz="1600" dirty="0">
                <a:latin typeface="Inconsolata" panose="020B0609030003000000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exit(EXIT_FAILURE);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 // We want to use the internet protocol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struct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 err="1">
                <a:latin typeface="Inconsolata" panose="020B0609030003000000" pitchFamily="49" charset="0"/>
              </a:rPr>
              <a:t>sockaddr_in</a:t>
            </a:r>
            <a:r>
              <a:rPr lang="en-US" sz="1600" dirty="0">
                <a:latin typeface="Inconsolata" panose="020B0609030003000000" pitchFamily="49" charset="0"/>
              </a:rPr>
              <a:t> address;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 err="1">
                <a:latin typeface="Inconsolata" panose="020B0609030003000000" pitchFamily="49" charset="0"/>
              </a:rPr>
              <a:t>address.sin_family</a:t>
            </a:r>
            <a:r>
              <a:rPr lang="en-US" sz="1600" dirty="0">
                <a:latin typeface="Inconsolata" panose="020B0609030003000000" pitchFamily="49" charset="0"/>
              </a:rPr>
              <a:t> = AF_INET;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 err="1">
                <a:latin typeface="Inconsolata" panose="020B0609030003000000" pitchFamily="49" charset="0"/>
              </a:rPr>
              <a:t>address.sin_addr.s_addr</a:t>
            </a:r>
            <a:r>
              <a:rPr lang="en-US" sz="1600" dirty="0">
                <a:latin typeface="Inconsolata" panose="020B0609030003000000" pitchFamily="49" charset="0"/>
              </a:rPr>
              <a:t> = INADDR_ANY;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 err="1">
                <a:latin typeface="Inconsolata" panose="020B0609030003000000" pitchFamily="49" charset="0"/>
              </a:rPr>
              <a:t>address.sin_port</a:t>
            </a:r>
            <a:r>
              <a:rPr lang="en-US" sz="1600" dirty="0">
                <a:latin typeface="Inconsolata" panose="020B0609030003000000" pitchFamily="49" charset="0"/>
              </a:rPr>
              <a:t> = </a:t>
            </a:r>
            <a:r>
              <a:rPr lang="en-US" sz="1600" dirty="0" err="1">
                <a:latin typeface="Inconsolata" panose="020B0609030003000000" pitchFamily="49" charset="0"/>
              </a:rPr>
              <a:t>htons</a:t>
            </a:r>
            <a:r>
              <a:rPr lang="en-US" sz="1600" dirty="0">
                <a:latin typeface="Inconsolata" panose="020B0609030003000000" pitchFamily="49" charset="0"/>
              </a:rPr>
              <a:t>(PORT);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 // Bind socket to the port (so it listens to that port)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int</a:t>
            </a:r>
            <a:r>
              <a:rPr lang="en-US" sz="1600" dirty="0">
                <a:latin typeface="Inconsolata" panose="020B0609030003000000" pitchFamily="49" charset="0"/>
              </a:rPr>
              <a:t> result = bind(</a:t>
            </a:r>
            <a:r>
              <a:rPr lang="en-US" sz="1600" dirty="0" err="1">
                <a:latin typeface="Inconsolata" panose="020B0609030003000000" pitchFamily="49" charset="0"/>
              </a:rPr>
              <a:t>server_fd</a:t>
            </a:r>
            <a:r>
              <a:rPr lang="en-US" sz="1600" dirty="0">
                <a:latin typeface="Inconsolata" panose="020B0609030003000000" pitchFamily="49" charset="0"/>
              </a:rPr>
              <a:t>, 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struct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 err="1">
                <a:latin typeface="Inconsolata" panose="020B0609030003000000" pitchFamily="49" charset="0"/>
              </a:rPr>
              <a:t>sockaddr</a:t>
            </a:r>
            <a:r>
              <a:rPr lang="en-US" sz="1600" dirty="0">
                <a:latin typeface="Inconsolata" panose="020B0609030003000000" pitchFamily="49" charset="0"/>
              </a:rPr>
              <a:t> *)&amp;address,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sizeof</a:t>
            </a:r>
            <a:r>
              <a:rPr lang="en-US" sz="1600" dirty="0">
                <a:latin typeface="Inconsolata" panose="020B0609030003000000" pitchFamily="49" charset="0"/>
              </a:rPr>
              <a:t>(address));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if</a:t>
            </a:r>
            <a:r>
              <a:rPr lang="en-US" sz="1600" dirty="0">
                <a:latin typeface="Inconsolata" panose="020B0609030003000000" pitchFamily="49" charset="0"/>
              </a:rPr>
              <a:t> (result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 err="1">
                <a:latin typeface="Inconsolata" panose="020B0609030003000000" pitchFamily="49" charset="0"/>
              </a:rPr>
              <a:t>perror</a:t>
            </a:r>
            <a:r>
              <a:rPr lang="en-US" sz="1600" dirty="0">
                <a:latin typeface="Inconsolata" panose="020B0609030003000000" pitchFamily="49" charset="0"/>
              </a:rPr>
              <a:t>(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"bind failed"</a:t>
            </a:r>
            <a:r>
              <a:rPr lang="en-US" sz="1600" dirty="0">
                <a:latin typeface="Inconsolata" panose="020B0609030003000000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exit(EXIT_FAILURE);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solidFill>
                <a:srgbClr val="7030A0"/>
              </a:solidFill>
              <a:latin typeface="Inconsolata" panose="020B0609030003000000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14A640-5489-404B-95D2-271AD9E2E663}"/>
              </a:ext>
            </a:extLst>
          </p:cNvPr>
          <p:cNvSpPr txBox="1"/>
          <p:nvPr/>
        </p:nvSpPr>
        <p:spPr>
          <a:xfrm>
            <a:off x="65835" y="877914"/>
            <a:ext cx="558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C </a:t>
            </a:r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(</a:t>
            </a:r>
            <a:r>
              <a:rPr lang="en-US" dirty="0" err="1">
                <a:latin typeface="Inconsolata" panose="020B0609030003000000" pitchFamily="49" charset="0"/>
                <a:ea typeface="Lato Light" panose="020F0502020204030203" pitchFamily="34" charset="0"/>
                <a:cs typeface="Lato Light" panose="020F0502020204030203" pitchFamily="34" charset="0"/>
              </a:rPr>
              <a:t>gcc</a:t>
            </a:r>
            <a:r>
              <a:rPr lang="en-US" dirty="0">
                <a:latin typeface="Inconsolata" panose="020B0609030003000000" pitchFamily="49" charset="0"/>
                <a:ea typeface="Lato Light" panose="020F0502020204030203" pitchFamily="34" charset="0"/>
                <a:cs typeface="Lato Light" panose="020F0502020204030203" pitchFamily="34" charset="0"/>
              </a:rPr>
              <a:t> -o </a:t>
            </a:r>
            <a:r>
              <a:rPr lang="en-US" dirty="0" err="1">
                <a:latin typeface="Inconsolata" panose="020B0609030003000000" pitchFamily="49" charset="0"/>
                <a:ea typeface="Lato Light" panose="020F0502020204030203" pitchFamily="34" charset="0"/>
                <a:cs typeface="Lato Light" panose="020F0502020204030203" pitchFamily="34" charset="0"/>
              </a:rPr>
              <a:t>echoserver</a:t>
            </a:r>
            <a:r>
              <a:rPr lang="en-US" dirty="0">
                <a:latin typeface="Inconsolata" panose="020B0609030003000000" pitchFamily="49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dirty="0" err="1">
                <a:latin typeface="Inconsolata" panose="020B0609030003000000" pitchFamily="49" charset="0"/>
                <a:ea typeface="Lato Light" panose="020F0502020204030203" pitchFamily="34" charset="0"/>
                <a:cs typeface="Lato Light" panose="020F0502020204030203" pitchFamily="34" charset="0"/>
              </a:rPr>
              <a:t>echoserver.c</a:t>
            </a:r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DF5B76-672E-4B4A-8B1B-1766CD7F5C8A}"/>
              </a:ext>
            </a:extLst>
          </p:cNvPr>
          <p:cNvSpPr txBox="1"/>
          <p:nvPr/>
        </p:nvSpPr>
        <p:spPr>
          <a:xfrm>
            <a:off x="2435501" y="3390491"/>
            <a:ext cx="2238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We create a socket.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E900D9A-3A7A-4DA5-8B6C-01927A9095AF}"/>
              </a:ext>
            </a:extLst>
          </p:cNvPr>
          <p:cNvCxnSpPr>
            <a:cxnSpLocks/>
          </p:cNvCxnSpPr>
          <p:nvPr/>
        </p:nvCxnSpPr>
        <p:spPr>
          <a:xfrm rot="2472984" flipH="1">
            <a:off x="2299284" y="3458666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EF63D33-3846-4FB3-B971-E4C1FBC4F693}"/>
              </a:ext>
            </a:extLst>
          </p:cNvPr>
          <p:cNvSpPr txBox="1">
            <a:spLocks/>
          </p:cNvSpPr>
          <p:nvPr/>
        </p:nvSpPr>
        <p:spPr>
          <a:xfrm>
            <a:off x="6287678" y="877887"/>
            <a:ext cx="5838488" cy="600187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Listen for connections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 </a:t>
            </a:r>
            <a:r>
              <a:rPr lang="en-US" sz="1600" dirty="0">
                <a:latin typeface="Inconsolata" panose="020B0609030003000000" pitchFamily="49" charset="0"/>
              </a:rPr>
              <a:t>result = listen(</a:t>
            </a:r>
            <a:r>
              <a:rPr lang="en-US" sz="1600" dirty="0" err="1">
                <a:latin typeface="Inconsolata" panose="020B0609030003000000" pitchFamily="49" charset="0"/>
              </a:rPr>
              <a:t>server_fd</a:t>
            </a:r>
            <a:r>
              <a:rPr lang="en-US" sz="1600" dirty="0">
                <a:latin typeface="Inconsolata" panose="020B0609030003000000" pitchFamily="49" charset="0"/>
              </a:rPr>
              <a:t>, 3);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if</a:t>
            </a:r>
            <a:r>
              <a:rPr lang="en-US" sz="1600" dirty="0">
                <a:latin typeface="Inconsolata" panose="020B0609030003000000" pitchFamily="49" charset="0"/>
              </a:rPr>
              <a:t> (result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 err="1">
                <a:latin typeface="Inconsolata" panose="020B0609030003000000" pitchFamily="49" charset="0"/>
              </a:rPr>
              <a:t>perror</a:t>
            </a:r>
            <a:r>
              <a:rPr lang="en-US" sz="1600" dirty="0">
                <a:latin typeface="Inconsolata" panose="020B0609030003000000" pitchFamily="49" charset="0"/>
              </a:rPr>
              <a:t>(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"listen"</a:t>
            </a:r>
            <a:r>
              <a:rPr lang="en-US" sz="1600" dirty="0">
                <a:latin typeface="Inconsolata" panose="020B0609030003000000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exit(EXIT_FAILURE);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Listen will return when a connection is requested...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 // Accept that connection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int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 err="1">
                <a:latin typeface="Inconsolata" panose="020B0609030003000000" pitchFamily="49" charset="0"/>
              </a:rPr>
              <a:t>addrlen</a:t>
            </a:r>
            <a:r>
              <a:rPr lang="en-US" sz="1600" dirty="0">
                <a:latin typeface="Inconsolata" panose="020B0609030003000000" pitchFamily="49" charset="0"/>
              </a:rPr>
              <a:t> =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sizeof</a:t>
            </a:r>
            <a:r>
              <a:rPr lang="en-US" sz="1600" dirty="0">
                <a:latin typeface="Inconsolata" panose="020B0609030003000000" pitchFamily="49" charset="0"/>
              </a:rPr>
              <a:t>(address);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int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 err="1">
                <a:latin typeface="Inconsolata" panose="020B0609030003000000" pitchFamily="49" charset="0"/>
              </a:rPr>
              <a:t>new_socket</a:t>
            </a:r>
            <a:r>
              <a:rPr lang="en-US" sz="1600" dirty="0">
                <a:latin typeface="Inconsolata" panose="020B0609030003000000" pitchFamily="49" charset="0"/>
              </a:rPr>
              <a:t> = accept(</a:t>
            </a:r>
            <a:r>
              <a:rPr lang="en-US" sz="1600" dirty="0" err="1">
                <a:latin typeface="Inconsolata" panose="020B0609030003000000" pitchFamily="49" charset="0"/>
              </a:rPr>
              <a:t>server_fd</a:t>
            </a:r>
            <a:r>
              <a:rPr lang="en-US" sz="1600" dirty="0">
                <a:latin typeface="Inconsolata" panose="020B0609030003000000" pitchFamily="49" charset="0"/>
              </a:rPr>
              <a:t>, 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struct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 err="1">
                <a:latin typeface="Inconsolata" panose="020B0609030003000000" pitchFamily="49" charset="0"/>
              </a:rPr>
              <a:t>sockaddr</a:t>
            </a:r>
            <a:r>
              <a:rPr lang="en-US" sz="1600" dirty="0">
                <a:latin typeface="Inconsolata" panose="020B0609030003000000" pitchFamily="49" charset="0"/>
              </a:rPr>
              <a:t> *)&amp;address,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                                 (</a:t>
            </a:r>
            <a:r>
              <a:rPr lang="en-US" sz="1600" dirty="0" err="1">
                <a:latin typeface="Inconsolata" panose="020B0609030003000000" pitchFamily="49" charset="0"/>
              </a:rPr>
              <a:t>socklen_t</a:t>
            </a:r>
            <a:r>
              <a:rPr lang="en-US" sz="1600" dirty="0">
                <a:latin typeface="Inconsolata" panose="020B0609030003000000" pitchFamily="49" charset="0"/>
              </a:rPr>
              <a:t>*)&amp;</a:t>
            </a:r>
            <a:r>
              <a:rPr lang="en-US" sz="1600" dirty="0" err="1">
                <a:latin typeface="Inconsolata" panose="020B0609030003000000" pitchFamily="49" charset="0"/>
              </a:rPr>
              <a:t>addrlen</a:t>
            </a:r>
            <a:r>
              <a:rPr lang="en-US" sz="1600" dirty="0">
                <a:latin typeface="Inconsolata" panose="020B0609030003000000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if</a:t>
            </a:r>
            <a:r>
              <a:rPr lang="en-US" sz="1600" dirty="0">
                <a:latin typeface="Inconsolata" panose="020B0609030003000000" pitchFamily="49" charset="0"/>
              </a:rPr>
              <a:t> (</a:t>
            </a:r>
            <a:r>
              <a:rPr lang="en-US" sz="1600" dirty="0" err="1">
                <a:latin typeface="Inconsolata" panose="020B0609030003000000" pitchFamily="49" charset="0"/>
              </a:rPr>
              <a:t>new_socket</a:t>
            </a:r>
            <a:r>
              <a:rPr lang="en-US" sz="1600" dirty="0">
                <a:latin typeface="Inconsolata" panose="020B0609030003000000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 err="1">
                <a:latin typeface="Inconsolata" panose="020B0609030003000000" pitchFamily="49" charset="0"/>
              </a:rPr>
              <a:t>perror</a:t>
            </a:r>
            <a:r>
              <a:rPr lang="en-US" sz="1600" dirty="0">
                <a:latin typeface="Inconsolata" panose="020B0609030003000000" pitchFamily="49" charset="0"/>
              </a:rPr>
              <a:t>(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"accept"</a:t>
            </a:r>
            <a:r>
              <a:rPr lang="en-US" sz="1600" dirty="0">
                <a:latin typeface="Inconsolata" panose="020B0609030003000000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exit(EXIT_FAILURE);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 err="1">
                <a:latin typeface="Inconsolata" panose="020B0609030003000000" pitchFamily="49" charset="0"/>
              </a:rPr>
              <a:t>printf</a:t>
            </a:r>
            <a:r>
              <a:rPr lang="en-US" sz="1600" dirty="0">
                <a:latin typeface="Inconsolata" panose="020B0609030003000000" pitchFamily="49" charset="0"/>
              </a:rPr>
              <a:t>(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"Server connected to client.\n"</a:t>
            </a:r>
            <a:r>
              <a:rPr lang="en-US" sz="1600" dirty="0">
                <a:latin typeface="Inconsolata" panose="020B0609030003000000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char</a:t>
            </a:r>
            <a:r>
              <a:rPr lang="en-US" sz="1600" dirty="0">
                <a:latin typeface="Inconsolata" panose="020B0609030003000000" pitchFamily="49" charset="0"/>
              </a:rPr>
              <a:t> buffer[1024] = {0};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int</a:t>
            </a:r>
            <a:r>
              <a:rPr lang="en-US" sz="1600" dirty="0">
                <a:latin typeface="Inconsolata" panose="020B0609030003000000" pitchFamily="49" charset="0"/>
              </a:rPr>
              <a:t> count =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do</a:t>
            </a:r>
            <a:r>
              <a:rPr lang="en-US" sz="1600" dirty="0">
                <a:latin typeface="Inconsolata" panose="020B0609030003000000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Read data (it waits until data is available)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   </a:t>
            </a:r>
            <a:r>
              <a:rPr lang="en-US" sz="1600" dirty="0">
                <a:latin typeface="Inconsolata" panose="020B0609030003000000" pitchFamily="49" charset="0"/>
              </a:rPr>
              <a:t>count = read(</a:t>
            </a:r>
            <a:r>
              <a:rPr lang="en-US" sz="1600" dirty="0" err="1">
                <a:latin typeface="Inconsolata" panose="020B0609030003000000" pitchFamily="49" charset="0"/>
              </a:rPr>
              <a:t>new_socket</a:t>
            </a:r>
            <a:r>
              <a:rPr lang="en-US" sz="1600" dirty="0">
                <a:latin typeface="Inconsolata" panose="020B0609030003000000" pitchFamily="49" charset="0"/>
              </a:rPr>
              <a:t>, buffer, 1024);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 err="1">
                <a:latin typeface="Inconsolata" panose="020B0609030003000000" pitchFamily="49" charset="0"/>
              </a:rPr>
              <a:t>printf</a:t>
            </a:r>
            <a:r>
              <a:rPr lang="en-US" sz="1600" dirty="0">
                <a:latin typeface="Inconsolata" panose="020B0609030003000000" pitchFamily="49" charset="0"/>
              </a:rPr>
              <a:t>(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"Server received %d bytes.\n"</a:t>
            </a:r>
            <a:r>
              <a:rPr lang="en-US" sz="1600" dirty="0">
                <a:latin typeface="Inconsolata" panose="020B0609030003000000" pitchFamily="49" charset="0"/>
              </a:rPr>
              <a:t>, count);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buffer[count] =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'\0'</a:t>
            </a:r>
            <a:r>
              <a:rPr lang="en-US" sz="1600" dirty="0">
                <a:latin typeface="Inconsolata" panose="020B0609030003000000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write(</a:t>
            </a:r>
            <a:r>
              <a:rPr lang="en-US" sz="1600" dirty="0" err="1">
                <a:latin typeface="Inconsolata" panose="020B0609030003000000" pitchFamily="49" charset="0"/>
              </a:rPr>
              <a:t>new_socket</a:t>
            </a:r>
            <a:r>
              <a:rPr lang="en-US" sz="1600" dirty="0">
                <a:latin typeface="Inconsolata" panose="020B0609030003000000" pitchFamily="49" charset="0"/>
              </a:rPr>
              <a:t>, buffer, </a:t>
            </a:r>
            <a:r>
              <a:rPr lang="en-US" sz="1600" dirty="0" err="1">
                <a:latin typeface="Inconsolata" panose="020B0609030003000000" pitchFamily="49" charset="0"/>
              </a:rPr>
              <a:t>strlen</a:t>
            </a:r>
            <a:r>
              <a:rPr lang="en-US" sz="1600" dirty="0">
                <a:latin typeface="Inconsolata" panose="020B0609030003000000" pitchFamily="49" charset="0"/>
              </a:rPr>
              <a:t>(buffer));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}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while</a:t>
            </a:r>
            <a:r>
              <a:rPr lang="en-US" sz="1600" dirty="0">
                <a:latin typeface="Inconsolata" panose="020B0609030003000000" pitchFamily="49" charset="0"/>
              </a:rPr>
              <a:t>(count);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close(</a:t>
            </a:r>
            <a:r>
              <a:rPr lang="en-US" sz="1600" dirty="0" err="1">
                <a:latin typeface="Inconsolata" panose="020B0609030003000000" pitchFamily="49" charset="0"/>
              </a:rPr>
              <a:t>new_socket</a:t>
            </a:r>
            <a:r>
              <a:rPr lang="en-US" sz="1600" dirty="0">
                <a:latin typeface="Inconsolata" panose="020B0609030003000000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close(</a:t>
            </a:r>
            <a:r>
              <a:rPr lang="en-US" sz="1600" dirty="0" err="1">
                <a:latin typeface="Inconsolata" panose="020B0609030003000000" pitchFamily="49" charset="0"/>
              </a:rPr>
              <a:t>server_fd</a:t>
            </a:r>
            <a:r>
              <a:rPr lang="en-US" sz="1600" dirty="0">
                <a:latin typeface="Inconsolata" panose="020B0609030003000000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return</a:t>
            </a:r>
            <a:r>
              <a:rPr lang="en-US" sz="1600" dirty="0">
                <a:latin typeface="Inconsolata" panose="020B0609030003000000" pitchFamily="49" charset="0"/>
              </a:rPr>
              <a:t>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}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FF3A17-675A-4162-A02B-3221E079D24F}"/>
              </a:ext>
            </a:extLst>
          </p:cNvPr>
          <p:cNvSpPr txBox="1"/>
          <p:nvPr/>
        </p:nvSpPr>
        <p:spPr>
          <a:xfrm>
            <a:off x="3311263" y="4232735"/>
            <a:ext cx="2784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We define what port and</a:t>
            </a:r>
          </a:p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protocol we want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5F861C4-6B77-45AD-B518-EBF6099FA94A}"/>
              </a:ext>
            </a:extLst>
          </p:cNvPr>
          <p:cNvCxnSpPr>
            <a:cxnSpLocks/>
          </p:cNvCxnSpPr>
          <p:nvPr/>
        </p:nvCxnSpPr>
        <p:spPr>
          <a:xfrm rot="19127016" flipH="1" flipV="1">
            <a:off x="3072126" y="4637388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A02D37A-676E-42F2-86FA-F09BC5512C52}"/>
              </a:ext>
            </a:extLst>
          </p:cNvPr>
          <p:cNvSpPr txBox="1"/>
          <p:nvPr/>
        </p:nvSpPr>
        <p:spPr>
          <a:xfrm>
            <a:off x="2435501" y="5792068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We bind ourselves to that port.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0AF9D37-99F7-46B4-931B-022292EEDF40}"/>
              </a:ext>
            </a:extLst>
          </p:cNvPr>
          <p:cNvCxnSpPr>
            <a:cxnSpLocks/>
          </p:cNvCxnSpPr>
          <p:nvPr/>
        </p:nvCxnSpPr>
        <p:spPr>
          <a:xfrm rot="2472984" flipH="1">
            <a:off x="2299284" y="5860243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09899AB-83D0-40A1-BB1E-2DC7FE004506}"/>
              </a:ext>
            </a:extLst>
          </p:cNvPr>
          <p:cNvSpPr txBox="1"/>
          <p:nvPr/>
        </p:nvSpPr>
        <p:spPr>
          <a:xfrm>
            <a:off x="8168521" y="1531153"/>
            <a:ext cx="2727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We wait until somebody</a:t>
            </a:r>
            <a:b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</a:br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requests a connection.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82E2245-3DB2-4CDD-89D1-C85853AB1A0C}"/>
              </a:ext>
            </a:extLst>
          </p:cNvPr>
          <p:cNvCxnSpPr>
            <a:cxnSpLocks/>
          </p:cNvCxnSpPr>
          <p:nvPr/>
        </p:nvCxnSpPr>
        <p:spPr>
          <a:xfrm rot="2472984" flipH="1">
            <a:off x="8032304" y="1599328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01199F1-12DF-485E-BA47-29076E2731F7}"/>
              </a:ext>
            </a:extLst>
          </p:cNvPr>
          <p:cNvSpPr txBox="1"/>
          <p:nvPr/>
        </p:nvSpPr>
        <p:spPr>
          <a:xfrm>
            <a:off x="8330820" y="3092564"/>
            <a:ext cx="3049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We accept that connection.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E88C68B-23F3-4167-9BF3-8A3A455A9394}"/>
              </a:ext>
            </a:extLst>
          </p:cNvPr>
          <p:cNvCxnSpPr>
            <a:cxnSpLocks/>
          </p:cNvCxnSpPr>
          <p:nvPr/>
        </p:nvCxnSpPr>
        <p:spPr>
          <a:xfrm rot="2472984" flipH="1">
            <a:off x="8194603" y="3160739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2679B35-CA3F-4080-A1BF-A0E0C02903B9}"/>
              </a:ext>
            </a:extLst>
          </p:cNvPr>
          <p:cNvSpPr txBox="1"/>
          <p:nvPr/>
        </p:nvSpPr>
        <p:spPr>
          <a:xfrm>
            <a:off x="9929111" y="4850491"/>
            <a:ext cx="2105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We wait until data</a:t>
            </a:r>
            <a:b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</a:br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arrives and read it.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E08C987-3962-4724-A54B-ED106FD35C57}"/>
              </a:ext>
            </a:extLst>
          </p:cNvPr>
          <p:cNvCxnSpPr>
            <a:cxnSpLocks/>
          </p:cNvCxnSpPr>
          <p:nvPr/>
        </p:nvCxnSpPr>
        <p:spPr>
          <a:xfrm flipH="1">
            <a:off x="9677400" y="5045163"/>
            <a:ext cx="24448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C665A825-2044-46A1-818E-EA3BBAD9AA29}"/>
              </a:ext>
            </a:extLst>
          </p:cNvPr>
          <p:cNvSpPr txBox="1"/>
          <p:nvPr/>
        </p:nvSpPr>
        <p:spPr>
          <a:xfrm>
            <a:off x="8283475" y="5676573"/>
            <a:ext cx="3762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We write it back out. Stopping our</a:t>
            </a:r>
          </a:p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loop when nothing was read.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1E6FF9F-070C-45F8-BE51-42B7E76D44A7}"/>
              </a:ext>
            </a:extLst>
          </p:cNvPr>
          <p:cNvCxnSpPr>
            <a:cxnSpLocks/>
          </p:cNvCxnSpPr>
          <p:nvPr/>
        </p:nvCxnSpPr>
        <p:spPr>
          <a:xfrm rot="2472984" flipH="1">
            <a:off x="8119746" y="5744748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77E1A0F-F336-4317-AA46-AD13FA0A6BC4}"/>
              </a:ext>
            </a:extLst>
          </p:cNvPr>
          <p:cNvSpPr txBox="1"/>
          <p:nvPr/>
        </p:nvSpPr>
        <p:spPr>
          <a:xfrm>
            <a:off x="7606379" y="6359762"/>
            <a:ext cx="3485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We close all of our connections.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80A50CB-3802-42A8-9024-892536BA5414}"/>
              </a:ext>
            </a:extLst>
          </p:cNvPr>
          <p:cNvCxnSpPr>
            <a:cxnSpLocks/>
          </p:cNvCxnSpPr>
          <p:nvPr/>
        </p:nvCxnSpPr>
        <p:spPr>
          <a:xfrm rot="2472984" flipH="1">
            <a:off x="7470162" y="6427937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56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20" grpId="0"/>
      <p:bldP spid="22" grpId="0"/>
      <p:bldP spid="24" grpId="0"/>
      <p:bldP spid="26" grpId="0"/>
      <p:bldP spid="33" grpId="0"/>
      <p:bldP spid="3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DB104FE6-EEDD-9748-90AB-F07DFF72595E}"/>
              </a:ext>
            </a:extLst>
          </p:cNvPr>
          <p:cNvSpPr/>
          <p:nvPr/>
        </p:nvSpPr>
        <p:spPr bwMode="auto">
          <a:xfrm>
            <a:off x="3315490" y="192266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dirty="0"/>
              <a:t>2</a:t>
            </a:r>
            <a:r>
              <a:rPr lang="en-US" i="1" dirty="0"/>
              <a:t>. Start client</a:t>
            </a:r>
          </a:p>
        </p:txBody>
      </p:sp>
      <p:sp>
        <p:nvSpPr>
          <p:cNvPr id="52" name="Text Box 14">
            <a:extLst>
              <a:ext uri="{FF2B5EF4-FFF2-40B4-BE49-F238E27FC236}">
                <a16:creationId xmlns:a16="http://schemas.microsoft.com/office/drawing/2014/main" id="{E06B561F-0ABE-6442-B4BC-7614909BB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221" y="594856"/>
            <a:ext cx="71461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2773104" y="4068494"/>
            <a:ext cx="7285736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dirty="0"/>
              <a:t>3</a:t>
            </a:r>
            <a:r>
              <a:rPr lang="en-US" i="1" dirty="0"/>
              <a:t>. Exchange</a:t>
            </a:r>
          </a:p>
          <a:p>
            <a:pPr algn="r"/>
            <a:r>
              <a:rPr lang="en-US" i="1" dirty="0"/>
              <a:t>data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6096000" y="152401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dirty="0"/>
              <a:t>1</a:t>
            </a:r>
            <a:r>
              <a:rPr lang="en-US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8372366" y="950310"/>
            <a:ext cx="2133600" cy="1194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Echo</a:t>
            </a:r>
            <a:br>
              <a:rPr lang="en-US" dirty="0"/>
            </a:br>
            <a:r>
              <a:rPr lang="en-US" dirty="0"/>
              <a:t>Server</a:t>
            </a:r>
            <a:br>
              <a:rPr lang="en-US" dirty="0"/>
            </a:br>
            <a:r>
              <a:rPr lang="en-US" dirty="0"/>
              <a:t>+ Client</a:t>
            </a:r>
            <a:br>
              <a:rPr lang="en-US" dirty="0"/>
            </a:br>
            <a:r>
              <a:rPr lang="en-US" dirty="0"/>
              <a:t>Structure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6771034" y="498901"/>
            <a:ext cx="7718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7162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4572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581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read</a:t>
              </a:r>
            </a:p>
            <a:p>
              <a:pPr algn="ctr"/>
              <a:r>
                <a:rPr lang="en-US" sz="1400" b="1" dirty="0" err="1">
                  <a:solidFill>
                    <a:srgbClr val="FF0000"/>
                  </a:solidFill>
                  <a:latin typeface="Courier New" pitchFamily="49" charset="0"/>
                </a:rPr>
                <a:t>fputs</a:t>
              </a:r>
              <a:endParaRPr lang="en-US" sz="1400" b="1" dirty="0">
                <a:solidFill>
                  <a:srgbClr val="FF0000"/>
                </a:solidFill>
                <a:latin typeface="Courier New" pitchFamily="49" charset="0"/>
              </a:endParaRP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 err="1">
                  <a:solidFill>
                    <a:srgbClr val="FF0000"/>
                  </a:solidFill>
                  <a:latin typeface="Courier New" pitchFamily="49" charset="0"/>
                </a:rPr>
                <a:t>fgets</a:t>
              </a:r>
              <a:endParaRPr lang="en-US" sz="1400" b="1" dirty="0">
                <a:solidFill>
                  <a:srgbClr val="FF0000"/>
                </a:solidFill>
                <a:latin typeface="Courier New" pitchFamily="49" charset="0"/>
              </a:endParaRPr>
            </a:p>
            <a:p>
              <a:pPr algn="ctr"/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5156402" y="3247756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581400" y="3870326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8229601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 client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6400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400800" y="952500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listen</a:t>
            </a: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3581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connect</a:t>
            </a:r>
          </a:p>
        </p:txBody>
      </p:sp>
    </p:spTree>
    <p:extLst>
      <p:ext uri="{BB962C8B-B14F-4D97-AF65-F5344CB8AC3E}">
        <p14:creationId xmlns:p14="http://schemas.microsoft.com/office/powerpoint/2010/main" val="355085679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9" name="Rectangle 19"/>
          <p:cNvSpPr>
            <a:spLocks noChangeArrowheads="1"/>
          </p:cNvSpPr>
          <p:nvPr/>
        </p:nvSpPr>
        <p:spPr bwMode="auto">
          <a:xfrm>
            <a:off x="2590800" y="1295400"/>
            <a:ext cx="2971800" cy="2438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62" name="AutoShape 2"/>
          <p:cNvSpPr>
            <a:spLocks noChangeArrowheads="1"/>
          </p:cNvSpPr>
          <p:nvPr/>
        </p:nvSpPr>
        <p:spPr bwMode="auto">
          <a:xfrm flipV="1">
            <a:off x="730250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12" name="Rectangle 52"/>
          <p:cNvSpPr>
            <a:spLocks noGrp="1" noChangeArrowheads="1"/>
          </p:cNvSpPr>
          <p:nvPr>
            <p:ph type="title"/>
          </p:nvPr>
        </p:nvSpPr>
        <p:spPr>
          <a:xfrm>
            <a:off x="1767841" y="294789"/>
            <a:ext cx="8546591" cy="629661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Hardware Organization of a Network Host</a:t>
            </a:r>
          </a:p>
        </p:txBody>
      </p:sp>
      <p:sp>
        <p:nvSpPr>
          <p:cNvPr id="706564" name="Rectangle 4"/>
          <p:cNvSpPr>
            <a:spLocks noChangeArrowheads="1"/>
          </p:cNvSpPr>
          <p:nvPr/>
        </p:nvSpPr>
        <p:spPr bwMode="auto">
          <a:xfrm>
            <a:off x="8539164" y="2819400"/>
            <a:ext cx="909637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main</a:t>
            </a:r>
          </a:p>
          <a:p>
            <a:pPr algn="ctr"/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706565" name="AutoShape 5"/>
          <p:cNvSpPr>
            <a:spLocks noChangeArrowheads="1"/>
          </p:cNvSpPr>
          <p:nvPr/>
        </p:nvSpPr>
        <p:spPr bwMode="auto">
          <a:xfrm>
            <a:off x="7015163" y="3021228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66" name="Rectangle 6"/>
          <p:cNvSpPr>
            <a:spLocks noChangeArrowheads="1"/>
          </p:cNvSpPr>
          <p:nvPr/>
        </p:nvSpPr>
        <p:spPr bwMode="auto">
          <a:xfrm>
            <a:off x="6100764" y="3003550"/>
            <a:ext cx="909637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I/O </a:t>
            </a:r>
          </a:p>
          <a:p>
            <a:pPr algn="ctr"/>
            <a:r>
              <a:rPr lang="en-US" dirty="0">
                <a:latin typeface="Calibri" pitchFamily="34" charset="0"/>
              </a:rPr>
              <a:t>bridge</a:t>
            </a:r>
          </a:p>
        </p:txBody>
      </p:sp>
      <p:sp>
        <p:nvSpPr>
          <p:cNvPr id="706567" name="AutoShape 7"/>
          <p:cNvSpPr>
            <a:spLocks noChangeArrowheads="1"/>
          </p:cNvSpPr>
          <p:nvPr/>
        </p:nvSpPr>
        <p:spPr bwMode="auto">
          <a:xfrm>
            <a:off x="4616450" y="3021228"/>
            <a:ext cx="1479550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68" name="Rectangle 8"/>
          <p:cNvSpPr>
            <a:spLocks noChangeArrowheads="1"/>
          </p:cNvSpPr>
          <p:nvPr/>
        </p:nvSpPr>
        <p:spPr bwMode="auto">
          <a:xfrm>
            <a:off x="2743200" y="3003550"/>
            <a:ext cx="1873250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MI</a:t>
            </a:r>
          </a:p>
        </p:txBody>
      </p:sp>
      <p:sp>
        <p:nvSpPr>
          <p:cNvPr id="706569" name="Rectangle 9"/>
          <p:cNvSpPr>
            <a:spLocks noChangeArrowheads="1"/>
          </p:cNvSpPr>
          <p:nvPr/>
        </p:nvSpPr>
        <p:spPr bwMode="auto">
          <a:xfrm>
            <a:off x="3659188" y="16764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0" name="Rectangle 10"/>
          <p:cNvSpPr>
            <a:spLocks noChangeArrowheads="1"/>
          </p:cNvSpPr>
          <p:nvPr/>
        </p:nvSpPr>
        <p:spPr bwMode="auto">
          <a:xfrm>
            <a:off x="3659188" y="18288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1" name="Rectangle 11"/>
          <p:cNvSpPr>
            <a:spLocks noChangeArrowheads="1"/>
          </p:cNvSpPr>
          <p:nvPr/>
        </p:nvSpPr>
        <p:spPr bwMode="auto">
          <a:xfrm>
            <a:off x="3659188" y="19812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2" name="Rectangle 12"/>
          <p:cNvSpPr>
            <a:spLocks noChangeArrowheads="1"/>
          </p:cNvSpPr>
          <p:nvPr/>
        </p:nvSpPr>
        <p:spPr bwMode="auto">
          <a:xfrm>
            <a:off x="3659188" y="21336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3" name="Rectangle 13"/>
          <p:cNvSpPr>
            <a:spLocks noChangeArrowheads="1"/>
          </p:cNvSpPr>
          <p:nvPr/>
        </p:nvSpPr>
        <p:spPr bwMode="auto">
          <a:xfrm>
            <a:off x="3659188" y="22860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4" name="AutoShape 14"/>
          <p:cNvSpPr>
            <a:spLocks noChangeArrowheads="1"/>
          </p:cNvSpPr>
          <p:nvPr/>
        </p:nvSpPr>
        <p:spPr bwMode="auto">
          <a:xfrm>
            <a:off x="4387850" y="1676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5" name="AutoShape 15"/>
          <p:cNvSpPr>
            <a:spLocks noChangeArrowheads="1"/>
          </p:cNvSpPr>
          <p:nvPr/>
        </p:nvSpPr>
        <p:spPr bwMode="auto">
          <a:xfrm flipH="1">
            <a:off x="4387850" y="2057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6" name="Rectangle 16"/>
          <p:cNvSpPr>
            <a:spLocks noChangeArrowheads="1"/>
          </p:cNvSpPr>
          <p:nvPr/>
        </p:nvSpPr>
        <p:spPr bwMode="auto">
          <a:xfrm>
            <a:off x="4876800" y="1524000"/>
            <a:ext cx="533400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ALU</a:t>
            </a:r>
          </a:p>
        </p:txBody>
      </p:sp>
      <p:sp>
        <p:nvSpPr>
          <p:cNvPr id="706577" name="Text Box 17"/>
          <p:cNvSpPr txBox="1">
            <a:spLocks noChangeArrowheads="1"/>
          </p:cNvSpPr>
          <p:nvPr/>
        </p:nvSpPr>
        <p:spPr bwMode="auto">
          <a:xfrm>
            <a:off x="3376614" y="1355725"/>
            <a:ext cx="126194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register file</a:t>
            </a:r>
          </a:p>
        </p:txBody>
      </p:sp>
      <p:sp>
        <p:nvSpPr>
          <p:cNvPr id="706578" name="AutoShape 18"/>
          <p:cNvSpPr>
            <a:spLocks noChangeArrowheads="1"/>
          </p:cNvSpPr>
          <p:nvPr/>
        </p:nvSpPr>
        <p:spPr bwMode="auto">
          <a:xfrm>
            <a:off x="3690552" y="2489886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0" name="Text Box 20"/>
          <p:cNvSpPr txBox="1">
            <a:spLocks noChangeArrowheads="1"/>
          </p:cNvSpPr>
          <p:nvPr/>
        </p:nvSpPr>
        <p:spPr bwMode="auto">
          <a:xfrm>
            <a:off x="2492376" y="990600"/>
            <a:ext cx="10326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CPU chip</a:t>
            </a:r>
          </a:p>
        </p:txBody>
      </p:sp>
      <p:sp>
        <p:nvSpPr>
          <p:cNvPr id="706581" name="Text Box 21"/>
          <p:cNvSpPr txBox="1">
            <a:spLocks noChangeArrowheads="1"/>
          </p:cNvSpPr>
          <p:nvPr/>
        </p:nvSpPr>
        <p:spPr bwMode="auto">
          <a:xfrm>
            <a:off x="5524500" y="2286000"/>
            <a:ext cx="124034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system bus</a:t>
            </a:r>
          </a:p>
        </p:txBody>
      </p:sp>
      <p:sp>
        <p:nvSpPr>
          <p:cNvPr id="706582" name="Line 22"/>
          <p:cNvSpPr>
            <a:spLocks noChangeShapeType="1"/>
          </p:cNvSpPr>
          <p:nvPr/>
        </p:nvSpPr>
        <p:spPr bwMode="auto">
          <a:xfrm flipH="1">
            <a:off x="5410200" y="2590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3" name="Text Box 23"/>
          <p:cNvSpPr txBox="1">
            <a:spLocks noChangeArrowheads="1"/>
          </p:cNvSpPr>
          <p:nvPr/>
        </p:nvSpPr>
        <p:spPr bwMode="auto">
          <a:xfrm>
            <a:off x="7045325" y="2286000"/>
            <a:ext cx="13815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memory bus</a:t>
            </a:r>
          </a:p>
        </p:txBody>
      </p:sp>
      <p:sp>
        <p:nvSpPr>
          <p:cNvPr id="706584" name="Line 24"/>
          <p:cNvSpPr>
            <a:spLocks noChangeShapeType="1"/>
          </p:cNvSpPr>
          <p:nvPr/>
        </p:nvSpPr>
        <p:spPr bwMode="auto">
          <a:xfrm>
            <a:off x="7696200" y="2590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5" name="AutoShape 25"/>
          <p:cNvSpPr>
            <a:spLocks noChangeArrowheads="1"/>
          </p:cNvSpPr>
          <p:nvPr/>
        </p:nvSpPr>
        <p:spPr bwMode="auto">
          <a:xfrm>
            <a:off x="6324600" y="3581400"/>
            <a:ext cx="495300" cy="7620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6" name="Rectangle 26"/>
          <p:cNvSpPr>
            <a:spLocks noChangeArrowheads="1"/>
          </p:cNvSpPr>
          <p:nvPr/>
        </p:nvSpPr>
        <p:spPr bwMode="auto">
          <a:xfrm>
            <a:off x="688340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disk </a:t>
            </a:r>
          </a:p>
          <a:p>
            <a:pPr algn="ctr"/>
            <a:r>
              <a:rPr lang="en-US" dirty="0">
                <a:latin typeface="Calibri" pitchFamily="34" charset="0"/>
              </a:rPr>
              <a:t>controller</a:t>
            </a:r>
          </a:p>
        </p:txBody>
      </p:sp>
      <p:sp>
        <p:nvSpPr>
          <p:cNvPr id="706587" name="AutoShape 27"/>
          <p:cNvSpPr>
            <a:spLocks noChangeArrowheads="1"/>
          </p:cNvSpPr>
          <p:nvPr/>
        </p:nvSpPr>
        <p:spPr bwMode="auto">
          <a:xfrm flipV="1">
            <a:off x="509905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8" name="Rectangle 28"/>
          <p:cNvSpPr>
            <a:spLocks noChangeArrowheads="1"/>
          </p:cNvSpPr>
          <p:nvPr/>
        </p:nvSpPr>
        <p:spPr bwMode="auto">
          <a:xfrm>
            <a:off x="467995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graphics</a:t>
            </a:r>
          </a:p>
          <a:p>
            <a:pPr algn="ctr"/>
            <a:r>
              <a:rPr lang="en-US" dirty="0">
                <a:latin typeface="Calibri" pitchFamily="34" charset="0"/>
              </a:rPr>
              <a:t>adapter</a:t>
            </a:r>
          </a:p>
        </p:txBody>
      </p:sp>
      <p:sp>
        <p:nvSpPr>
          <p:cNvPr id="706589" name="AutoShape 29"/>
          <p:cNvSpPr>
            <a:spLocks noChangeArrowheads="1"/>
          </p:cNvSpPr>
          <p:nvPr/>
        </p:nvSpPr>
        <p:spPr bwMode="auto">
          <a:xfrm flipV="1">
            <a:off x="3422650" y="4377724"/>
            <a:ext cx="495300" cy="719438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90" name="Rectangle 30"/>
          <p:cNvSpPr>
            <a:spLocks noChangeArrowheads="1"/>
          </p:cNvSpPr>
          <p:nvPr/>
        </p:nvSpPr>
        <p:spPr bwMode="auto">
          <a:xfrm>
            <a:off x="3079750" y="5105400"/>
            <a:ext cx="11430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USB</a:t>
            </a:r>
          </a:p>
          <a:p>
            <a:pPr algn="ctr"/>
            <a:r>
              <a:rPr lang="en-US" dirty="0">
                <a:latin typeface="Calibri" pitchFamily="34" charset="0"/>
              </a:rPr>
              <a:t>controller</a:t>
            </a:r>
          </a:p>
        </p:txBody>
      </p:sp>
      <p:sp>
        <p:nvSpPr>
          <p:cNvPr id="706591" name="Line 31"/>
          <p:cNvSpPr>
            <a:spLocks noChangeShapeType="1"/>
          </p:cNvSpPr>
          <p:nvPr/>
        </p:nvSpPr>
        <p:spPr bwMode="auto">
          <a:xfrm>
            <a:off x="3308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92" name="Line 32"/>
          <p:cNvSpPr>
            <a:spLocks noChangeShapeType="1"/>
          </p:cNvSpPr>
          <p:nvPr/>
        </p:nvSpPr>
        <p:spPr bwMode="auto">
          <a:xfrm>
            <a:off x="4070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93" name="Text Box 33"/>
          <p:cNvSpPr txBox="1">
            <a:spLocks noChangeArrowheads="1"/>
          </p:cNvSpPr>
          <p:nvPr/>
        </p:nvSpPr>
        <p:spPr bwMode="auto">
          <a:xfrm>
            <a:off x="2873376" y="5867400"/>
            <a:ext cx="82586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mouse</a:t>
            </a:r>
          </a:p>
        </p:txBody>
      </p:sp>
      <p:sp>
        <p:nvSpPr>
          <p:cNvPr id="706594" name="Text Box 34"/>
          <p:cNvSpPr txBox="1">
            <a:spLocks noChangeArrowheads="1"/>
          </p:cNvSpPr>
          <p:nvPr/>
        </p:nvSpPr>
        <p:spPr bwMode="auto">
          <a:xfrm>
            <a:off x="3551238" y="5867400"/>
            <a:ext cx="10743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keyboard</a:t>
            </a:r>
          </a:p>
        </p:txBody>
      </p:sp>
      <p:sp>
        <p:nvSpPr>
          <p:cNvPr id="706595" name="Line 35"/>
          <p:cNvSpPr>
            <a:spLocks noChangeShapeType="1"/>
          </p:cNvSpPr>
          <p:nvPr/>
        </p:nvSpPr>
        <p:spPr bwMode="auto">
          <a:xfrm>
            <a:off x="53657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96" name="Text Box 36"/>
          <p:cNvSpPr txBox="1">
            <a:spLocks noChangeArrowheads="1"/>
          </p:cNvSpPr>
          <p:nvPr/>
        </p:nvSpPr>
        <p:spPr bwMode="auto">
          <a:xfrm>
            <a:off x="4868864" y="5867400"/>
            <a:ext cx="9582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monitor</a:t>
            </a:r>
          </a:p>
        </p:txBody>
      </p:sp>
      <p:sp>
        <p:nvSpPr>
          <p:cNvPr id="706597" name="Line 37"/>
          <p:cNvSpPr>
            <a:spLocks noChangeShapeType="1"/>
          </p:cNvSpPr>
          <p:nvPr/>
        </p:nvSpPr>
        <p:spPr bwMode="auto">
          <a:xfrm>
            <a:off x="7543800" y="5638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98" name="AutoShape 38"/>
          <p:cNvSpPr>
            <a:spLocks noChangeArrowheads="1"/>
          </p:cNvSpPr>
          <p:nvPr/>
        </p:nvSpPr>
        <p:spPr bwMode="auto">
          <a:xfrm>
            <a:off x="7239000" y="6019800"/>
            <a:ext cx="609600" cy="609600"/>
          </a:xfrm>
          <a:prstGeom prst="can">
            <a:avLst>
              <a:gd name="adj" fmla="val 25000"/>
            </a:avLst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disk</a:t>
            </a:r>
          </a:p>
        </p:txBody>
      </p:sp>
      <p:sp>
        <p:nvSpPr>
          <p:cNvPr id="706599" name="AutoShape 39"/>
          <p:cNvSpPr>
            <a:spLocks noChangeArrowheads="1"/>
          </p:cNvSpPr>
          <p:nvPr/>
        </p:nvSpPr>
        <p:spPr bwMode="auto">
          <a:xfrm>
            <a:off x="2514600" y="41783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0" name="Rectangle 40"/>
          <p:cNvSpPr>
            <a:spLocks noChangeArrowheads="1"/>
          </p:cNvSpPr>
          <p:nvPr/>
        </p:nvSpPr>
        <p:spPr bwMode="auto">
          <a:xfrm>
            <a:off x="3590925" y="4348163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1" name="Rectangle 41"/>
          <p:cNvSpPr>
            <a:spLocks noChangeArrowheads="1"/>
          </p:cNvSpPr>
          <p:nvPr/>
        </p:nvSpPr>
        <p:spPr bwMode="auto">
          <a:xfrm>
            <a:off x="5267325" y="4338638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2" name="Rectangle 42"/>
          <p:cNvSpPr>
            <a:spLocks noChangeArrowheads="1"/>
          </p:cNvSpPr>
          <p:nvPr/>
        </p:nvSpPr>
        <p:spPr bwMode="auto">
          <a:xfrm>
            <a:off x="7473951" y="4329113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3" name="Text Box 43"/>
          <p:cNvSpPr txBox="1">
            <a:spLocks noChangeArrowheads="1"/>
          </p:cNvSpPr>
          <p:nvPr/>
        </p:nvSpPr>
        <p:spPr bwMode="auto">
          <a:xfrm>
            <a:off x="6188075" y="4483100"/>
            <a:ext cx="8915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I/O bus</a:t>
            </a:r>
          </a:p>
        </p:txBody>
      </p:sp>
      <p:sp>
        <p:nvSpPr>
          <p:cNvPr id="706604" name="Rectangle 44"/>
          <p:cNvSpPr>
            <a:spLocks noChangeArrowheads="1"/>
          </p:cNvSpPr>
          <p:nvPr/>
        </p:nvSpPr>
        <p:spPr bwMode="auto">
          <a:xfrm>
            <a:off x="6491289" y="4267200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5" name="Rectangle 45"/>
          <p:cNvSpPr>
            <a:spLocks noChangeArrowheads="1"/>
          </p:cNvSpPr>
          <p:nvPr/>
        </p:nvSpPr>
        <p:spPr bwMode="auto">
          <a:xfrm>
            <a:off x="83820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6" name="Rectangle 46"/>
          <p:cNvSpPr>
            <a:spLocks noChangeArrowheads="1"/>
          </p:cNvSpPr>
          <p:nvPr/>
        </p:nvSpPr>
        <p:spPr bwMode="auto">
          <a:xfrm>
            <a:off x="86868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7" name="AutoShape 47"/>
          <p:cNvSpPr>
            <a:spLocks noChangeArrowheads="1"/>
          </p:cNvSpPr>
          <p:nvPr/>
        </p:nvSpPr>
        <p:spPr bwMode="auto">
          <a:xfrm>
            <a:off x="8978900" y="4191000"/>
            <a:ext cx="279400" cy="914400"/>
          </a:xfrm>
          <a:prstGeom prst="downArrow">
            <a:avLst>
              <a:gd name="adj1" fmla="val 50000"/>
              <a:gd name="adj2" fmla="val 81818"/>
            </a:avLst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8" name="Text Box 48"/>
          <p:cNvSpPr txBox="1">
            <a:spLocks noChangeArrowheads="1"/>
          </p:cNvSpPr>
          <p:nvPr/>
        </p:nvSpPr>
        <p:spPr bwMode="auto">
          <a:xfrm>
            <a:off x="7856539" y="3870325"/>
            <a:ext cx="165301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Expansion slots</a:t>
            </a:r>
          </a:p>
        </p:txBody>
      </p:sp>
      <p:sp>
        <p:nvSpPr>
          <p:cNvPr id="706609" name="Rectangle 49"/>
          <p:cNvSpPr>
            <a:spLocks noChangeArrowheads="1"/>
          </p:cNvSpPr>
          <p:nvPr/>
        </p:nvSpPr>
        <p:spPr bwMode="auto">
          <a:xfrm>
            <a:off x="8477250" y="5113638"/>
            <a:ext cx="1295400" cy="5207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dirty="0">
                <a:latin typeface="Calibri" pitchFamily="34" charset="0"/>
              </a:rPr>
              <a:t>adapter</a:t>
            </a:r>
          </a:p>
        </p:txBody>
      </p:sp>
      <p:sp>
        <p:nvSpPr>
          <p:cNvPr id="706610" name="Line 50"/>
          <p:cNvSpPr>
            <a:spLocks noChangeShapeType="1"/>
          </p:cNvSpPr>
          <p:nvPr/>
        </p:nvSpPr>
        <p:spPr bwMode="auto">
          <a:xfrm>
            <a:off x="9124950" y="564703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11" name="AutoShape 51"/>
          <p:cNvSpPr>
            <a:spLocks noChangeArrowheads="1"/>
          </p:cNvSpPr>
          <p:nvPr/>
        </p:nvSpPr>
        <p:spPr bwMode="auto">
          <a:xfrm>
            <a:off x="8343900" y="6053438"/>
            <a:ext cx="1562100" cy="5715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network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48B618-3188-A54C-B0A6-D19711B2BA98}"/>
              </a:ext>
            </a:extLst>
          </p:cNvPr>
          <p:cNvSpPr txBox="1"/>
          <p:nvPr/>
        </p:nvSpPr>
        <p:spPr>
          <a:xfrm>
            <a:off x="5364481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4" name="Slide Number Placeholder 5">
            <a:extLst>
              <a:ext uri="{FF2B5EF4-FFF2-40B4-BE49-F238E27FC236}">
                <a16:creationId xmlns:a16="http://schemas.microsoft.com/office/drawing/2014/main" id="{30C788A7-12FD-524B-83A8-D95E786AC0FF}"/>
              </a:ext>
            </a:extLst>
          </p:cNvPr>
          <p:cNvSpPr txBox="1">
            <a:spLocks/>
          </p:cNvSpPr>
          <p:nvPr/>
        </p:nvSpPr>
        <p:spPr>
          <a:xfrm>
            <a:off x="7981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99CA6F-E293-804D-B97D-D11B2095D6DD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860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7772400" cy="573088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Echo Client</a:t>
            </a:r>
            <a:r>
              <a:rPr lang="en-US" dirty="0"/>
              <a:t>: Main Routine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AEB891-77A0-4CA8-99B9-A9B2E058F8E7}"/>
              </a:ext>
            </a:extLst>
          </p:cNvPr>
          <p:cNvSpPr txBox="1">
            <a:spLocks/>
          </p:cNvSpPr>
          <p:nvPr/>
        </p:nvSpPr>
        <p:spPr>
          <a:xfrm>
            <a:off x="65834" y="1247246"/>
            <a:ext cx="6221844" cy="539739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#include </a:t>
            </a:r>
            <a:r>
              <a:rPr lang="en-US" sz="1600" dirty="0">
                <a:latin typeface="Inconsolata" panose="020B0609030003000000" pitchFamily="49" charset="0"/>
              </a:rPr>
              <a:t>&lt;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stdio.h</a:t>
            </a:r>
            <a:r>
              <a:rPr lang="en-US" sz="1600" dirty="0">
                <a:latin typeface="Inconsolata" panose="020B0609030003000000" pitchFamily="49" charset="0"/>
              </a:rPr>
              <a:t>&gt;     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fgets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,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etc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#include </a:t>
            </a:r>
            <a:r>
              <a:rPr lang="en-US" sz="1600" dirty="0">
                <a:latin typeface="Inconsolata" panose="020B0609030003000000" pitchFamily="49" charset="0"/>
              </a:rPr>
              <a:t>&lt;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sys/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socket.h</a:t>
            </a:r>
            <a:r>
              <a:rPr lang="en-US" sz="1600" dirty="0">
                <a:latin typeface="Inconsolata" panose="020B0609030003000000" pitchFamily="49" charset="0"/>
              </a:rPr>
              <a:t>&gt;</a:t>
            </a: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socket API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#include </a:t>
            </a:r>
            <a:r>
              <a:rPr lang="en-US" sz="1600" dirty="0">
                <a:latin typeface="Inconsolata" panose="020B0609030003000000" pitchFamily="49" charset="0"/>
              </a:rPr>
              <a:t>&lt;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arpa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/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inet.h</a:t>
            </a:r>
            <a:r>
              <a:rPr lang="en-US" sz="1600" dirty="0">
                <a:latin typeface="Inconsolata" panose="020B0609030003000000" pitchFamily="49" charset="0"/>
              </a:rPr>
              <a:t>&gt; </a:t>
            </a: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inet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functions,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htons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#include</a:t>
            </a:r>
            <a:r>
              <a:rPr lang="en-US" sz="1600" dirty="0">
                <a:latin typeface="Inconsolata" panose="020B0609030003000000" pitchFamily="49" charset="0"/>
              </a:rPr>
              <a:t> &lt;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unistd.h</a:t>
            </a:r>
            <a:r>
              <a:rPr lang="en-US" sz="1600" dirty="0">
                <a:latin typeface="Inconsolata" panose="020B0609030003000000" pitchFamily="49" charset="0"/>
              </a:rPr>
              <a:t>&gt;  </a:t>
            </a: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  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read/close system calls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#include</a:t>
            </a:r>
            <a:r>
              <a:rPr lang="en-US" sz="1600" dirty="0">
                <a:latin typeface="Inconsolata" panose="020B0609030003000000" pitchFamily="49" charset="0"/>
              </a:rPr>
              <a:t> &lt;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string.h</a:t>
            </a:r>
            <a:r>
              <a:rPr lang="en-US" sz="1600" dirty="0">
                <a:latin typeface="Inconsolata" panose="020B0609030003000000" pitchFamily="49" charset="0"/>
              </a:rPr>
              <a:t>&gt;  </a:t>
            </a: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  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//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strlen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#define PORT 9997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solidFill>
                <a:srgbClr val="7030A0"/>
              </a:solidFill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int</a:t>
            </a:r>
            <a:r>
              <a:rPr lang="en-US" sz="1600" dirty="0">
                <a:solidFill>
                  <a:srgbClr val="7030A0"/>
                </a:solidFill>
                <a:latin typeface="Inconsolata" panose="020B0609030003000000" pitchFamily="49" charset="0"/>
              </a:rPr>
              <a:t> </a:t>
            </a:r>
            <a:r>
              <a:rPr lang="en-US" sz="1600" dirty="0">
                <a:latin typeface="Inconsolata" panose="020B0609030003000000" pitchFamily="49" charset="0"/>
              </a:rPr>
              <a:t>main(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void</a:t>
            </a:r>
            <a:r>
              <a:rPr lang="en-US" sz="1600" dirty="0">
                <a:latin typeface="Inconsolata" panose="020B0609030003000000" pitchFamily="49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 // Creating socket file descriptor (using internet protocol)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int </a:t>
            </a:r>
            <a:r>
              <a:rPr lang="en-US" sz="1600" dirty="0">
                <a:latin typeface="Inconsolata" panose="020B0609030003000000" pitchFamily="49" charset="0"/>
              </a:rPr>
              <a:t>sock = socket(AF_INET, SOCK_STREAM, 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if</a:t>
            </a:r>
            <a:r>
              <a:rPr lang="en-US" sz="1600" dirty="0">
                <a:latin typeface="Inconsolata" panose="020B0609030003000000" pitchFamily="49" charset="0"/>
              </a:rPr>
              <a:t> (sock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 err="1">
                <a:latin typeface="Inconsolata" panose="020B0609030003000000" pitchFamily="49" charset="0"/>
              </a:rPr>
              <a:t>printf</a:t>
            </a:r>
            <a:r>
              <a:rPr lang="en-US" sz="1600" dirty="0">
                <a:latin typeface="Inconsolata" panose="020B0609030003000000" pitchFamily="49" charset="0"/>
              </a:rPr>
              <a:t>(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"\n Socket creation error \n"</a:t>
            </a:r>
            <a:r>
              <a:rPr lang="en-US" sz="1600" dirty="0">
                <a:latin typeface="Inconsolata" panose="020B0609030003000000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return</a:t>
            </a:r>
            <a:r>
              <a:rPr lang="en-US" sz="1600" dirty="0">
                <a:latin typeface="Inconsolata" panose="020B0609030003000000" pitchFamily="49" charset="0"/>
              </a:rPr>
              <a:t>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struct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 err="1">
                <a:latin typeface="Inconsolata" panose="020B0609030003000000" pitchFamily="49" charset="0"/>
              </a:rPr>
              <a:t>sockaddr_in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 err="1">
                <a:latin typeface="Inconsolata" panose="020B0609030003000000" pitchFamily="49" charset="0"/>
              </a:rPr>
              <a:t>serv_addr</a:t>
            </a:r>
            <a:r>
              <a:rPr lang="en-US" sz="1600" dirty="0">
                <a:latin typeface="Inconsolata" panose="020B0609030003000000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 err="1">
                <a:latin typeface="Inconsolata" panose="020B0609030003000000" pitchFamily="49" charset="0"/>
              </a:rPr>
              <a:t>serv_addr.sin_family</a:t>
            </a:r>
            <a:r>
              <a:rPr lang="en-US" sz="1600" dirty="0">
                <a:latin typeface="Inconsolata" panose="020B0609030003000000" pitchFamily="49" charset="0"/>
              </a:rPr>
              <a:t> = AF_INET;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 err="1">
                <a:latin typeface="Inconsolata" panose="020B0609030003000000" pitchFamily="49" charset="0"/>
              </a:rPr>
              <a:t>serv_addr.sin_port</a:t>
            </a:r>
            <a:r>
              <a:rPr lang="en-US" sz="1600" dirty="0">
                <a:latin typeface="Inconsolata" panose="020B0609030003000000" pitchFamily="49" charset="0"/>
              </a:rPr>
              <a:t> = </a:t>
            </a:r>
            <a:r>
              <a:rPr lang="en-US" sz="1600" dirty="0" err="1">
                <a:latin typeface="Inconsolata" panose="020B0609030003000000" pitchFamily="49" charset="0"/>
              </a:rPr>
              <a:t>htons</a:t>
            </a:r>
            <a:r>
              <a:rPr lang="en-US" sz="1600" dirty="0">
                <a:latin typeface="Inconsolata" panose="020B0609030003000000" pitchFamily="49" charset="0"/>
              </a:rPr>
              <a:t>(PORT);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 // Convert IPv4 and IPv6 addresses from text to binary form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if</a:t>
            </a:r>
            <a:r>
              <a:rPr lang="en-US" sz="1600" dirty="0">
                <a:latin typeface="Inconsolata" panose="020B0609030003000000" pitchFamily="49" charset="0"/>
              </a:rPr>
              <a:t> (</a:t>
            </a:r>
            <a:r>
              <a:rPr lang="en-US" sz="1600" dirty="0" err="1">
                <a:latin typeface="Inconsolata" panose="020B0609030003000000" pitchFamily="49" charset="0"/>
              </a:rPr>
              <a:t>inet_pton</a:t>
            </a:r>
            <a:r>
              <a:rPr lang="en-US" sz="1600" dirty="0">
                <a:latin typeface="Inconsolata" panose="020B0609030003000000" pitchFamily="49" charset="0"/>
              </a:rPr>
              <a:t>(AF_INET,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"127.0.0.1"</a:t>
            </a:r>
            <a:r>
              <a:rPr lang="en-US" sz="1600" dirty="0">
                <a:latin typeface="Inconsolata" panose="020B0609030003000000" pitchFamily="49" charset="0"/>
              </a:rPr>
              <a:t>, &amp;</a:t>
            </a:r>
            <a:r>
              <a:rPr lang="en-US" sz="1600" dirty="0" err="1">
                <a:latin typeface="Inconsolata" panose="020B0609030003000000" pitchFamily="49" charset="0"/>
              </a:rPr>
              <a:t>serv_addr.sin_addr</a:t>
            </a:r>
            <a:r>
              <a:rPr lang="en-US" sz="1600" dirty="0">
                <a:latin typeface="Inconsolata" panose="020B0609030003000000" pitchFamily="49" charset="0"/>
              </a:rPr>
              <a:t>)&lt;=0)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 err="1">
                <a:latin typeface="Inconsolata" panose="020B0609030003000000" pitchFamily="49" charset="0"/>
              </a:rPr>
              <a:t>printf</a:t>
            </a:r>
            <a:r>
              <a:rPr lang="en-US" sz="1600" dirty="0">
                <a:latin typeface="Inconsolata" panose="020B0609030003000000" pitchFamily="49" charset="0"/>
              </a:rPr>
              <a:t>(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"\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nInvalid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 address / Address not supported \n"</a:t>
            </a:r>
            <a:r>
              <a:rPr lang="en-US" sz="1600" dirty="0">
                <a:latin typeface="Inconsolata" panose="020B0609030003000000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return</a:t>
            </a:r>
            <a:r>
              <a:rPr lang="en-US" sz="1600" dirty="0">
                <a:latin typeface="Inconsolata" panose="020B0609030003000000" pitchFamily="49" charset="0"/>
              </a:rPr>
              <a:t>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035ECC-461B-40E8-B419-CC6962EBF36A}"/>
              </a:ext>
            </a:extLst>
          </p:cNvPr>
          <p:cNvSpPr txBox="1"/>
          <p:nvPr/>
        </p:nvSpPr>
        <p:spPr>
          <a:xfrm>
            <a:off x="65835" y="877914"/>
            <a:ext cx="558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C </a:t>
            </a:r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(</a:t>
            </a:r>
            <a:r>
              <a:rPr lang="en-US" dirty="0" err="1">
                <a:latin typeface="Inconsolata" panose="020B0609030003000000" pitchFamily="49" charset="0"/>
                <a:ea typeface="Lato Light" panose="020F0502020204030203" pitchFamily="34" charset="0"/>
                <a:cs typeface="Lato Light" panose="020F0502020204030203" pitchFamily="34" charset="0"/>
              </a:rPr>
              <a:t>gcc</a:t>
            </a:r>
            <a:r>
              <a:rPr lang="en-US" dirty="0">
                <a:latin typeface="Inconsolata" panose="020B0609030003000000" pitchFamily="49" charset="0"/>
                <a:ea typeface="Lato Light" panose="020F0502020204030203" pitchFamily="34" charset="0"/>
                <a:cs typeface="Lato Light" panose="020F0502020204030203" pitchFamily="34" charset="0"/>
              </a:rPr>
              <a:t> -o </a:t>
            </a:r>
            <a:r>
              <a:rPr lang="en-US" dirty="0" err="1">
                <a:latin typeface="Inconsolata" panose="020B0609030003000000" pitchFamily="49" charset="0"/>
                <a:ea typeface="Lato Light" panose="020F0502020204030203" pitchFamily="34" charset="0"/>
                <a:cs typeface="Lato Light" panose="020F0502020204030203" pitchFamily="34" charset="0"/>
              </a:rPr>
              <a:t>echoclient</a:t>
            </a:r>
            <a:r>
              <a:rPr lang="en-US" dirty="0">
                <a:latin typeface="Inconsolata" panose="020B0609030003000000" pitchFamily="49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dirty="0" err="1">
                <a:latin typeface="Inconsolata" panose="020B0609030003000000" pitchFamily="49" charset="0"/>
                <a:ea typeface="Lato Light" panose="020F0502020204030203" pitchFamily="34" charset="0"/>
                <a:cs typeface="Lato Light" panose="020F0502020204030203" pitchFamily="34" charset="0"/>
              </a:rPr>
              <a:t>echoclient.c</a:t>
            </a:r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877E03-D470-4FFA-ACBB-2D9FC1BD7BCE}"/>
              </a:ext>
            </a:extLst>
          </p:cNvPr>
          <p:cNvSpPr txBox="1">
            <a:spLocks/>
          </p:cNvSpPr>
          <p:nvPr/>
        </p:nvSpPr>
        <p:spPr>
          <a:xfrm>
            <a:off x="6096000" y="877887"/>
            <a:ext cx="6030166" cy="59801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int</a:t>
            </a:r>
            <a:r>
              <a:rPr lang="en-US" sz="1600" dirty="0">
                <a:latin typeface="Inconsolata" panose="020B0609030003000000" pitchFamily="49" charset="0"/>
              </a:rPr>
              <a:t> result = connect(sock,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                   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struct</a:t>
            </a:r>
            <a:r>
              <a:rPr lang="en-US" sz="1600" dirty="0">
                <a:latin typeface="Inconsolata" panose="020B0609030003000000" pitchFamily="49" charset="0"/>
              </a:rPr>
              <a:t> </a:t>
            </a:r>
            <a:r>
              <a:rPr lang="en-US" sz="1600" dirty="0" err="1">
                <a:latin typeface="Inconsolata" panose="020B0609030003000000" pitchFamily="49" charset="0"/>
              </a:rPr>
              <a:t>sockaddr</a:t>
            </a:r>
            <a:r>
              <a:rPr lang="en-US" sz="1600" dirty="0">
                <a:latin typeface="Inconsolata" panose="020B0609030003000000" pitchFamily="49" charset="0"/>
              </a:rPr>
              <a:t> *)&amp;</a:t>
            </a:r>
            <a:r>
              <a:rPr lang="en-US" sz="1600" dirty="0" err="1">
                <a:latin typeface="Inconsolata" panose="020B0609030003000000" pitchFamily="49" charset="0"/>
              </a:rPr>
              <a:t>serv_addr</a:t>
            </a:r>
            <a:r>
              <a:rPr lang="en-US" sz="1600" dirty="0">
                <a:latin typeface="Inconsolata" panose="020B0609030003000000" pitchFamily="49" charset="0"/>
              </a:rPr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                   </a:t>
            </a:r>
            <a:r>
              <a:rPr lang="en-US" sz="1600" dirty="0" err="1">
                <a:latin typeface="Inconsolata" panose="020B0609030003000000" pitchFamily="49" charset="0"/>
              </a:rPr>
              <a:t>sizeof</a:t>
            </a:r>
            <a:r>
              <a:rPr lang="en-US" sz="1600" dirty="0">
                <a:latin typeface="Inconsolata" panose="020B0609030003000000" pitchFamily="49" charset="0"/>
              </a:rPr>
              <a:t>(</a:t>
            </a:r>
            <a:r>
              <a:rPr lang="en-US" sz="1600" dirty="0" err="1">
                <a:latin typeface="Inconsolata" panose="020B0609030003000000" pitchFamily="49" charset="0"/>
              </a:rPr>
              <a:t>serv_addr</a:t>
            </a:r>
            <a:r>
              <a:rPr lang="en-US" sz="1600" dirty="0">
                <a:latin typeface="Inconsolata" panose="020B0609030003000000" pitchFamily="49" charset="0"/>
              </a:rPr>
              <a:t>));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if</a:t>
            </a:r>
            <a:r>
              <a:rPr lang="en-US" sz="1600" dirty="0">
                <a:latin typeface="Inconsolata" panose="020B0609030003000000" pitchFamily="49" charset="0"/>
              </a:rPr>
              <a:t> (result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 err="1">
                <a:latin typeface="Inconsolata" panose="020B0609030003000000" pitchFamily="49" charset="0"/>
              </a:rPr>
              <a:t>printf</a:t>
            </a:r>
            <a:r>
              <a:rPr lang="en-US" sz="1600" dirty="0">
                <a:latin typeface="Inconsolata" panose="020B0609030003000000" pitchFamily="49" charset="0"/>
              </a:rPr>
              <a:t>(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"\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nConnection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 Failed \n"</a:t>
            </a:r>
            <a:r>
              <a:rPr lang="en-US" sz="1600" dirty="0">
                <a:latin typeface="Inconsolata" panose="020B0609030003000000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return</a:t>
            </a:r>
            <a:r>
              <a:rPr lang="en-US" sz="1600" dirty="0">
                <a:latin typeface="Inconsolata" panose="020B0609030003000000" pitchFamily="49" charset="0"/>
              </a:rPr>
              <a:t>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char</a:t>
            </a:r>
            <a:r>
              <a:rPr lang="en-US" sz="1600" dirty="0">
                <a:latin typeface="Inconsolata" panose="020B0609030003000000" pitchFamily="49" charset="0"/>
              </a:rPr>
              <a:t> buffer[1024] = {0};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int</a:t>
            </a:r>
            <a:r>
              <a:rPr lang="en-US" sz="1600" dirty="0">
                <a:latin typeface="Inconsolata" panose="020B0609030003000000" pitchFamily="49" charset="0"/>
              </a:rPr>
              <a:t> count =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do</a:t>
            </a:r>
            <a:r>
              <a:rPr lang="en-US" sz="1600" dirty="0">
                <a:latin typeface="Inconsolata" panose="020B0609030003000000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if</a:t>
            </a:r>
            <a:r>
              <a:rPr lang="en-US" sz="1600" dirty="0">
                <a:latin typeface="Inconsolata" panose="020B0609030003000000" pitchFamily="49" charset="0"/>
              </a:rPr>
              <a:t> (</a:t>
            </a:r>
            <a:r>
              <a:rPr lang="en-US" sz="1600" dirty="0" err="1">
                <a:latin typeface="Inconsolata" panose="020B0609030003000000" pitchFamily="49" charset="0"/>
              </a:rPr>
              <a:t>fgets</a:t>
            </a:r>
            <a:r>
              <a:rPr lang="en-US" sz="1600" dirty="0">
                <a:latin typeface="Inconsolata" panose="020B0609030003000000" pitchFamily="49" charset="0"/>
              </a:rPr>
              <a:t>(buffer, 1024, stdin) == NULL)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break</a:t>
            </a:r>
            <a:r>
              <a:rPr lang="en-US" sz="1600" dirty="0">
                <a:latin typeface="Inconsolata" panose="020B0609030003000000" pitchFamily="49" charset="0"/>
              </a:rPr>
              <a:t>;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Inconsolata" panose="020B0609030003000000" pitchFamily="49" charset="0"/>
              </a:rPr>
              <a:t> // Exit when line is empty (CTRL+D is pressed)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write(sock, buffer, </a:t>
            </a:r>
            <a:r>
              <a:rPr lang="en-US" sz="1600" dirty="0" err="1">
                <a:latin typeface="Inconsolata" panose="020B0609030003000000" pitchFamily="49" charset="0"/>
              </a:rPr>
              <a:t>strlen</a:t>
            </a:r>
            <a:r>
              <a:rPr lang="en-US" sz="1600" dirty="0">
                <a:latin typeface="Inconsolata" panose="020B0609030003000000" pitchFamily="49" charset="0"/>
              </a:rPr>
              <a:t>(buffer));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count = read(sock, buffer, 1023);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buffer[count] =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Inconsolata" panose="020B0609030003000000" pitchFamily="49" charset="0"/>
              </a:rPr>
              <a:t>'\0'</a:t>
            </a:r>
            <a:r>
              <a:rPr lang="en-US" sz="1600" dirty="0">
                <a:latin typeface="Inconsolata" panose="020B0609030003000000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  </a:t>
            </a:r>
            <a:r>
              <a:rPr lang="en-US" sz="1600" dirty="0" err="1">
                <a:latin typeface="Inconsolata" panose="020B0609030003000000" pitchFamily="49" charset="0"/>
              </a:rPr>
              <a:t>fputs</a:t>
            </a:r>
            <a:r>
              <a:rPr lang="en-US" sz="1600" dirty="0">
                <a:latin typeface="Inconsolata" panose="020B0609030003000000" pitchFamily="49" charset="0"/>
              </a:rPr>
              <a:t>(buffer, </a:t>
            </a:r>
            <a:r>
              <a:rPr lang="en-US" sz="1600" dirty="0" err="1">
                <a:latin typeface="Inconsolata" panose="020B0609030003000000" pitchFamily="49" charset="0"/>
              </a:rPr>
              <a:t>stdout</a:t>
            </a:r>
            <a:r>
              <a:rPr lang="en-US" sz="1600" dirty="0">
                <a:latin typeface="Inconsolata" panose="020B0609030003000000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}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while</a:t>
            </a:r>
            <a:r>
              <a:rPr lang="en-US" sz="1600" dirty="0">
                <a:latin typeface="Inconsolata" panose="020B0609030003000000" pitchFamily="49" charset="0"/>
              </a:rPr>
              <a:t>(count);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Inconsolata" panose="020B0609030003000000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close(sock);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 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Inconsolata" panose="020B0609030003000000" pitchFamily="49" charset="0"/>
              </a:rPr>
              <a:t>return</a:t>
            </a:r>
            <a:r>
              <a:rPr lang="en-US" sz="1600" dirty="0">
                <a:latin typeface="Inconsolata" panose="020B0609030003000000" pitchFamily="49" charset="0"/>
              </a:rPr>
              <a:t>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Inconsolata" panose="020B0609030003000000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499FBD-10AE-4B85-844C-C11646B88E71}"/>
              </a:ext>
            </a:extLst>
          </p:cNvPr>
          <p:cNvSpPr txBox="1"/>
          <p:nvPr/>
        </p:nvSpPr>
        <p:spPr>
          <a:xfrm>
            <a:off x="3920745" y="3497158"/>
            <a:ext cx="2238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We create a socket.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01DBB67-664D-4E44-832D-BEE49CC899CF}"/>
              </a:ext>
            </a:extLst>
          </p:cNvPr>
          <p:cNvCxnSpPr>
            <a:cxnSpLocks/>
          </p:cNvCxnSpPr>
          <p:nvPr/>
        </p:nvCxnSpPr>
        <p:spPr>
          <a:xfrm rot="2472984" flipH="1">
            <a:off x="3784528" y="3565333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E284658-03FA-4AE2-A34B-DAFF3FA848E1}"/>
              </a:ext>
            </a:extLst>
          </p:cNvPr>
          <p:cNvSpPr txBox="1"/>
          <p:nvPr/>
        </p:nvSpPr>
        <p:spPr>
          <a:xfrm>
            <a:off x="2955132" y="4048249"/>
            <a:ext cx="3068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Using the Internet protocol.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5F7F62-58A5-49D1-B50F-1FC215038060}"/>
              </a:ext>
            </a:extLst>
          </p:cNvPr>
          <p:cNvCxnSpPr>
            <a:cxnSpLocks/>
          </p:cNvCxnSpPr>
          <p:nvPr/>
        </p:nvCxnSpPr>
        <p:spPr>
          <a:xfrm rot="19127016" flipH="1" flipV="1">
            <a:off x="2774748" y="4303997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B55F444-5199-4F06-9168-9A46EBBE37C2}"/>
              </a:ext>
            </a:extLst>
          </p:cNvPr>
          <p:cNvSpPr txBox="1"/>
          <p:nvPr/>
        </p:nvSpPr>
        <p:spPr>
          <a:xfrm>
            <a:off x="3473608" y="5019615"/>
            <a:ext cx="2645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Connecting to localhost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2F4BC7-DB96-4103-A934-4AA780DA635A}"/>
              </a:ext>
            </a:extLst>
          </p:cNvPr>
          <p:cNvCxnSpPr>
            <a:cxnSpLocks/>
          </p:cNvCxnSpPr>
          <p:nvPr/>
        </p:nvCxnSpPr>
        <p:spPr>
          <a:xfrm rot="19127016" flipH="1" flipV="1">
            <a:off x="3293224" y="5275363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227EBC2-E855-4C3A-91DA-9B46844FD95B}"/>
              </a:ext>
            </a:extLst>
          </p:cNvPr>
          <p:cNvSpPr txBox="1"/>
          <p:nvPr/>
        </p:nvSpPr>
        <p:spPr>
          <a:xfrm>
            <a:off x="8674259" y="559097"/>
            <a:ext cx="3331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Actually request a connection.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68CB102-8912-457B-BE05-E497D0330B5A}"/>
              </a:ext>
            </a:extLst>
          </p:cNvPr>
          <p:cNvCxnSpPr>
            <a:cxnSpLocks/>
          </p:cNvCxnSpPr>
          <p:nvPr/>
        </p:nvCxnSpPr>
        <p:spPr>
          <a:xfrm rot="19127016" flipH="1" flipV="1">
            <a:off x="8493875" y="814845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626BC83-61CE-442F-81BD-AE5F49DD7012}"/>
              </a:ext>
            </a:extLst>
          </p:cNvPr>
          <p:cNvSpPr txBox="1"/>
          <p:nvPr/>
        </p:nvSpPr>
        <p:spPr>
          <a:xfrm>
            <a:off x="7655469" y="2178290"/>
            <a:ext cx="2823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If we got here, the server</a:t>
            </a:r>
            <a:b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</a:br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accepted our connection!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9F66E47-47B7-499B-9D58-9CB1763305B4}"/>
              </a:ext>
            </a:extLst>
          </p:cNvPr>
          <p:cNvCxnSpPr>
            <a:cxnSpLocks/>
          </p:cNvCxnSpPr>
          <p:nvPr/>
        </p:nvCxnSpPr>
        <p:spPr>
          <a:xfrm rot="19127016" flipH="1" flipV="1">
            <a:off x="7430241" y="2590249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8C2A219-38C0-4EDA-94A5-394AD375373C}"/>
              </a:ext>
            </a:extLst>
          </p:cNvPr>
          <p:cNvSpPr txBox="1"/>
          <p:nvPr/>
        </p:nvSpPr>
        <p:spPr>
          <a:xfrm>
            <a:off x="8011719" y="3288675"/>
            <a:ext cx="411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This loop reads from stdin (user input)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EE4C63-555A-4203-872D-FE8C54825D42}"/>
              </a:ext>
            </a:extLst>
          </p:cNvPr>
          <p:cNvCxnSpPr>
            <a:cxnSpLocks/>
          </p:cNvCxnSpPr>
          <p:nvPr/>
        </p:nvCxnSpPr>
        <p:spPr>
          <a:xfrm rot="19127016" flipH="1" flipV="1">
            <a:off x="7831335" y="3544423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C879462-A36E-4D6C-BC03-E5C5828AB141}"/>
              </a:ext>
            </a:extLst>
          </p:cNvPr>
          <p:cNvSpPr txBox="1"/>
          <p:nvPr/>
        </p:nvSpPr>
        <p:spPr>
          <a:xfrm>
            <a:off x="7456970" y="4134857"/>
            <a:ext cx="3781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We write everything to the server!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2B754B6-A21A-44A9-BE95-91089E4C9843}"/>
              </a:ext>
            </a:extLst>
          </p:cNvPr>
          <p:cNvCxnSpPr>
            <a:cxnSpLocks/>
          </p:cNvCxnSpPr>
          <p:nvPr/>
        </p:nvCxnSpPr>
        <p:spPr>
          <a:xfrm rot="19127016" flipH="1" flipV="1">
            <a:off x="7276586" y="4390605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7D15F6C-9D48-4172-AA3E-BDEF2E724A04}"/>
              </a:ext>
            </a:extLst>
          </p:cNvPr>
          <p:cNvSpPr txBox="1"/>
          <p:nvPr/>
        </p:nvSpPr>
        <p:spPr>
          <a:xfrm>
            <a:off x="8732631" y="4908579"/>
            <a:ext cx="3147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And print out everything the</a:t>
            </a:r>
            <a:b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</a:br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server sends us.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DB1C9BB-0699-4F20-BF63-BEAECE618D6D}"/>
              </a:ext>
            </a:extLst>
          </p:cNvPr>
          <p:cNvCxnSpPr>
            <a:cxnSpLocks/>
          </p:cNvCxnSpPr>
          <p:nvPr/>
        </p:nvCxnSpPr>
        <p:spPr>
          <a:xfrm rot="19127016" flipH="1" flipV="1">
            <a:off x="8552247" y="5164327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81FA18A-F346-476A-903A-19A35E60DDE7}"/>
              </a:ext>
            </a:extLst>
          </p:cNvPr>
          <p:cNvSpPr txBox="1"/>
          <p:nvPr/>
        </p:nvSpPr>
        <p:spPr>
          <a:xfrm>
            <a:off x="7655469" y="5695087"/>
            <a:ext cx="4254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We clean up when the loop ends (when</a:t>
            </a:r>
            <a:b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</a:br>
            <a:r>
              <a:rPr lang="en-US" dirty="0">
                <a:solidFill>
                  <a:srgbClr val="7030A0"/>
                </a:solidFill>
                <a:latin typeface="Lato Black" panose="020B0604020202020204" charset="0"/>
                <a:ea typeface="Lato Black" panose="020B0604020202020204" charset="0"/>
                <a:cs typeface="Lato Black" panose="020B0604020202020204" charset="0"/>
              </a:rPr>
              <a:t>no user input via CTRL+D)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1A68554-A8B1-435D-B648-F33558868A19}"/>
              </a:ext>
            </a:extLst>
          </p:cNvPr>
          <p:cNvCxnSpPr>
            <a:cxnSpLocks/>
          </p:cNvCxnSpPr>
          <p:nvPr/>
        </p:nvCxnSpPr>
        <p:spPr>
          <a:xfrm rot="19127016" flipH="1" flipV="1">
            <a:off x="7475085" y="5950835"/>
            <a:ext cx="21575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60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5" grpId="0"/>
      <p:bldP spid="17" grpId="0"/>
      <p:bldP spid="19" grpId="0"/>
      <p:bldP spid="21" grpId="0"/>
      <p:bldP spid="23" grpId="0"/>
      <p:bldP spid="2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and write system calls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idx="1"/>
          </p:nvPr>
        </p:nvSpPr>
        <p:spPr>
          <a:xfrm>
            <a:off x="1890714" y="1461156"/>
            <a:ext cx="8701087" cy="5222448"/>
          </a:xfrm>
        </p:spPr>
        <p:txBody>
          <a:bodyPr>
            <a:normAutofit/>
          </a:bodyPr>
          <a:lstStyle/>
          <a:p>
            <a:r>
              <a:rPr lang="en-US" dirty="0"/>
              <a:t>Same interface used to read/write files.</a:t>
            </a:r>
            <a:endParaRPr lang="en-US" dirty="0">
              <a:latin typeface="+mj-lt"/>
            </a:endParaRPr>
          </a:p>
          <a:p>
            <a:pPr lvl="1"/>
            <a:r>
              <a:rPr lang="en-US" dirty="0">
                <a:latin typeface="+mj-lt"/>
              </a:rPr>
              <a:t>Because sockets are also files! Neat.</a:t>
            </a:r>
          </a:p>
          <a:p>
            <a:pPr lvl="1"/>
            <a:endParaRPr lang="en-US" dirty="0">
              <a:latin typeface="+mj-lt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marL="342900" lvl="1" indent="0">
              <a:lnSpc>
                <a:spcPct val="100000"/>
              </a:lnSpc>
              <a:buNone/>
            </a:pPr>
            <a:endParaRPr lang="en-US" dirty="0">
              <a:latin typeface="Courier New" pitchFamily="49" charset="0"/>
            </a:endParaRPr>
          </a:p>
          <a:p>
            <a:pPr lvl="1">
              <a:lnSpc>
                <a:spcPct val="100000"/>
              </a:lnSpc>
            </a:pPr>
            <a:r>
              <a:rPr lang="en-US" b="1" dirty="0">
                <a:latin typeface="Courier New" pitchFamily="49" charset="0"/>
              </a:rPr>
              <a:t>read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a count of 0 only if it encounters EOF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So, it is useful to notice if the other machine disconnected.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Calls to </a:t>
            </a:r>
            <a:r>
              <a:rPr lang="en-US" b="1" dirty="0">
                <a:latin typeface="Courier New" pitchFamily="49" charset="0"/>
              </a:rPr>
              <a:t>read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write</a:t>
            </a:r>
            <a:r>
              <a:rPr lang="en-US" b="1" dirty="0"/>
              <a:t> </a:t>
            </a:r>
            <a:r>
              <a:rPr lang="en-US" dirty="0"/>
              <a:t>can be interleaved arbitrarily on the same file descriptor (socket, file on disk,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758788" name="Text Box 4"/>
          <p:cNvSpPr txBox="1">
            <a:spLocks noChangeArrowheads="1"/>
          </p:cNvSpPr>
          <p:nvPr/>
        </p:nvSpPr>
        <p:spPr bwMode="auto">
          <a:xfrm>
            <a:off x="2342591" y="2502720"/>
            <a:ext cx="7235041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	#include &lt;</a:t>
            </a:r>
            <a:r>
              <a:rPr lang="en-US" sz="1600" dirty="0" err="1">
                <a:latin typeface="Courier New" pitchFamily="49" charset="0"/>
              </a:rPr>
              <a:t>unistd.h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read</a:t>
            </a:r>
            <a:r>
              <a:rPr lang="en-US" sz="1600" dirty="0">
                <a:latin typeface="Courier New" pitchFamily="49" charset="0"/>
              </a:rPr>
              <a:t>(int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write</a:t>
            </a:r>
            <a:r>
              <a:rPr lang="en-US" sz="1600" dirty="0">
                <a:latin typeface="Courier New" pitchFamily="49" charset="0"/>
              </a:rPr>
              <a:t>(int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ctr"/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number of  bytes transferred if OK,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0 on EOF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read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 only),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9522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 bwMode="auto">
          <a:xfrm>
            <a:off x="2971800" y="4180323"/>
            <a:ext cx="5410200" cy="13716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7848600" y="4555150"/>
            <a:ext cx="381000" cy="685800"/>
            <a:chOff x="3984" y="3264"/>
            <a:chExt cx="240" cy="432"/>
          </a:xfrm>
        </p:grpSpPr>
        <p:sp>
          <p:nvSpPr>
            <p:cNvPr id="759813" name="Line 5"/>
            <p:cNvSpPr>
              <a:spLocks noChangeShapeType="1"/>
            </p:cNvSpPr>
            <p:nvPr/>
          </p:nvSpPr>
          <p:spPr bwMode="auto">
            <a:xfrm>
              <a:off x="3984" y="369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4" name="Line 6"/>
            <p:cNvSpPr>
              <a:spLocks noChangeShapeType="1"/>
            </p:cNvSpPr>
            <p:nvPr/>
          </p:nvSpPr>
          <p:spPr bwMode="auto">
            <a:xfrm flipV="1">
              <a:off x="4224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5" name="Line 7"/>
            <p:cNvSpPr>
              <a:spLocks noChangeShapeType="1"/>
            </p:cNvSpPr>
            <p:nvPr/>
          </p:nvSpPr>
          <p:spPr bwMode="auto">
            <a:xfrm flipH="1">
              <a:off x="3984" y="3264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 rot="10800000" flipV="1">
            <a:off x="3200400" y="4555150"/>
            <a:ext cx="381000" cy="685800"/>
            <a:chOff x="3984" y="3264"/>
            <a:chExt cx="240" cy="432"/>
          </a:xfrm>
        </p:grpSpPr>
        <p:sp>
          <p:nvSpPr>
            <p:cNvPr id="759817" name="Line 9"/>
            <p:cNvSpPr>
              <a:spLocks noChangeShapeType="1"/>
            </p:cNvSpPr>
            <p:nvPr/>
          </p:nvSpPr>
          <p:spPr bwMode="auto">
            <a:xfrm>
              <a:off x="3984" y="369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8" name="Line 10"/>
            <p:cNvSpPr>
              <a:spLocks noChangeShapeType="1"/>
            </p:cNvSpPr>
            <p:nvPr/>
          </p:nvSpPr>
          <p:spPr bwMode="auto">
            <a:xfrm flipV="1">
              <a:off x="4224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9" name="Line 11"/>
            <p:cNvSpPr>
              <a:spLocks noChangeShapeType="1"/>
            </p:cNvSpPr>
            <p:nvPr/>
          </p:nvSpPr>
          <p:spPr bwMode="auto">
            <a:xfrm flipH="1">
              <a:off x="3984" y="3264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20" name="Text Box 12"/>
          <p:cNvSpPr txBox="1">
            <a:spLocks noChangeArrowheads="1"/>
          </p:cNvSpPr>
          <p:nvPr/>
        </p:nvSpPr>
        <p:spPr bwMode="auto">
          <a:xfrm>
            <a:off x="1981200" y="4448787"/>
            <a:ext cx="8382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Client / Server</a:t>
            </a:r>
          </a:p>
          <a:p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Session</a:t>
            </a:r>
          </a:p>
        </p:txBody>
      </p: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8458200" y="228600"/>
            <a:ext cx="2133600" cy="1194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3985266" y="498901"/>
            <a:ext cx="71461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6771034" y="498901"/>
            <a:ext cx="7718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4343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7162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7162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7162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4572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3581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6400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6400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6400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sp>
        <p:nvSpPr>
          <p:cNvPr id="759834" name="Line 26"/>
          <p:cNvSpPr>
            <a:spLocks noChangeShapeType="1"/>
          </p:cNvSpPr>
          <p:nvPr/>
        </p:nvSpPr>
        <p:spPr bwMode="auto">
          <a:xfrm>
            <a:off x="4343400" y="40256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35" name="Line 27"/>
          <p:cNvSpPr>
            <a:spLocks noChangeShapeType="1"/>
          </p:cNvSpPr>
          <p:nvPr/>
        </p:nvSpPr>
        <p:spPr bwMode="auto">
          <a:xfrm>
            <a:off x="4343400" y="4711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36" name="Line 28"/>
          <p:cNvSpPr>
            <a:spLocks noChangeShapeType="1"/>
          </p:cNvSpPr>
          <p:nvPr/>
        </p:nvSpPr>
        <p:spPr bwMode="auto">
          <a:xfrm>
            <a:off x="7162800" y="40256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37" name="Line 29"/>
          <p:cNvSpPr>
            <a:spLocks noChangeShapeType="1"/>
          </p:cNvSpPr>
          <p:nvPr/>
        </p:nvSpPr>
        <p:spPr bwMode="auto">
          <a:xfrm>
            <a:off x="7162800" y="4711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38" name="Line 30"/>
          <p:cNvSpPr>
            <a:spLocks noChangeShapeType="1"/>
          </p:cNvSpPr>
          <p:nvPr/>
        </p:nvSpPr>
        <p:spPr bwMode="auto">
          <a:xfrm flipV="1">
            <a:off x="5105400" y="4543155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39" name="Line 31"/>
          <p:cNvSpPr>
            <a:spLocks noChangeShapeType="1"/>
          </p:cNvSpPr>
          <p:nvPr/>
        </p:nvSpPr>
        <p:spPr bwMode="auto">
          <a:xfrm flipH="1">
            <a:off x="5105400" y="5228955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40" name="Rectangle 32"/>
          <p:cNvSpPr>
            <a:spLocks noChangeArrowheads="1"/>
          </p:cNvSpPr>
          <p:nvPr/>
        </p:nvSpPr>
        <p:spPr bwMode="auto">
          <a:xfrm>
            <a:off x="6400800" y="43621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read</a:t>
            </a:r>
          </a:p>
        </p:txBody>
      </p:sp>
      <p:sp>
        <p:nvSpPr>
          <p:cNvPr id="759841" name="Rectangle 33"/>
          <p:cNvSpPr>
            <a:spLocks noChangeArrowheads="1"/>
          </p:cNvSpPr>
          <p:nvPr/>
        </p:nvSpPr>
        <p:spPr bwMode="auto">
          <a:xfrm>
            <a:off x="6400800" y="50368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write</a:t>
            </a:r>
          </a:p>
        </p:txBody>
      </p:sp>
      <p:sp>
        <p:nvSpPr>
          <p:cNvPr id="759842" name="Rectangle 34"/>
          <p:cNvSpPr>
            <a:spLocks noChangeArrowheads="1"/>
          </p:cNvSpPr>
          <p:nvPr/>
        </p:nvSpPr>
        <p:spPr bwMode="auto">
          <a:xfrm>
            <a:off x="3581400" y="503686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read</a:t>
            </a:r>
          </a:p>
        </p:txBody>
      </p:sp>
      <p:sp>
        <p:nvSpPr>
          <p:cNvPr id="759843" name="Rectangle 35"/>
          <p:cNvSpPr>
            <a:spLocks noChangeArrowheads="1"/>
          </p:cNvSpPr>
          <p:nvPr/>
        </p:nvSpPr>
        <p:spPr bwMode="auto">
          <a:xfrm>
            <a:off x="3581400" y="4362180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write</a:t>
            </a:r>
          </a:p>
        </p:txBody>
      </p: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5156402" y="3247756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59846" name="Line 38"/>
          <p:cNvSpPr>
            <a:spLocks noChangeShapeType="1"/>
          </p:cNvSpPr>
          <p:nvPr/>
        </p:nvSpPr>
        <p:spPr bwMode="auto">
          <a:xfrm>
            <a:off x="43434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47" name="Line 39"/>
          <p:cNvSpPr>
            <a:spLocks noChangeShapeType="1"/>
          </p:cNvSpPr>
          <p:nvPr/>
        </p:nvSpPr>
        <p:spPr bwMode="auto">
          <a:xfrm>
            <a:off x="71628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48" name="Line 40"/>
          <p:cNvSpPr>
            <a:spLocks noChangeShapeType="1"/>
          </p:cNvSpPr>
          <p:nvPr/>
        </p:nvSpPr>
        <p:spPr bwMode="auto">
          <a:xfrm>
            <a:off x="7162800" y="609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49" name="Line 41"/>
          <p:cNvSpPr>
            <a:spLocks noChangeShapeType="1"/>
          </p:cNvSpPr>
          <p:nvPr/>
        </p:nvSpPr>
        <p:spPr bwMode="auto">
          <a:xfrm flipV="1">
            <a:off x="4572000" y="59277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0" name="Rectangle 42"/>
          <p:cNvSpPr>
            <a:spLocks noChangeArrowheads="1"/>
          </p:cNvSpPr>
          <p:nvPr/>
        </p:nvSpPr>
        <p:spPr bwMode="auto">
          <a:xfrm>
            <a:off x="6400800" y="572452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read</a:t>
            </a:r>
          </a:p>
        </p:txBody>
      </p:sp>
      <p:sp>
        <p:nvSpPr>
          <p:cNvPr id="759851" name="Rectangle 43"/>
          <p:cNvSpPr>
            <a:spLocks noChangeArrowheads="1"/>
          </p:cNvSpPr>
          <p:nvPr/>
        </p:nvSpPr>
        <p:spPr bwMode="auto">
          <a:xfrm>
            <a:off x="6400800" y="64008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close</a:t>
            </a:r>
          </a:p>
        </p:txBody>
      </p:sp>
      <p:sp>
        <p:nvSpPr>
          <p:cNvPr id="759852" name="Rectangle 44"/>
          <p:cNvSpPr>
            <a:spLocks noChangeArrowheads="1"/>
          </p:cNvSpPr>
          <p:nvPr/>
        </p:nvSpPr>
        <p:spPr bwMode="auto">
          <a:xfrm>
            <a:off x="3581400" y="572611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close</a:t>
            </a:r>
          </a:p>
        </p:txBody>
      </p:sp>
      <p:sp>
        <p:nvSpPr>
          <p:cNvPr id="759853" name="Text Box 45"/>
          <p:cNvSpPr txBox="1">
            <a:spLocks noChangeArrowheads="1"/>
          </p:cNvSpPr>
          <p:nvPr/>
        </p:nvSpPr>
        <p:spPr bwMode="auto">
          <a:xfrm>
            <a:off x="5486401" y="5654676"/>
            <a:ext cx="47307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EOF</a:t>
            </a:r>
          </a:p>
        </p:txBody>
      </p:sp>
      <p:sp>
        <p:nvSpPr>
          <p:cNvPr id="759854" name="Line 46"/>
          <p:cNvSpPr>
            <a:spLocks noChangeShapeType="1"/>
          </p:cNvSpPr>
          <p:nvPr/>
        </p:nvSpPr>
        <p:spPr bwMode="auto">
          <a:xfrm>
            <a:off x="7848600" y="661352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5" name="Line 47"/>
          <p:cNvSpPr>
            <a:spLocks noChangeShapeType="1"/>
          </p:cNvSpPr>
          <p:nvPr/>
        </p:nvSpPr>
        <p:spPr bwMode="auto">
          <a:xfrm flipV="1">
            <a:off x="8686800" y="3870325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6" name="Line 48"/>
          <p:cNvSpPr>
            <a:spLocks noChangeShapeType="1"/>
          </p:cNvSpPr>
          <p:nvPr/>
        </p:nvSpPr>
        <p:spPr bwMode="auto">
          <a:xfrm flipH="1">
            <a:off x="7848600" y="387032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8763942" y="4847956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  <a:latin typeface="Calibri" pitchFamily="34" charset="0"/>
              </a:rPr>
              <a:t>Await connection</a:t>
            </a:r>
          </a:p>
          <a:p>
            <a:r>
              <a:rPr lang="en-US" sz="1600" i="1" dirty="0">
                <a:solidFill>
                  <a:srgbClr val="FF0000"/>
                </a:solidFill>
                <a:latin typeface="Calibri" pitchFamily="34" charset="0"/>
              </a:rPr>
              <a:t>request from</a:t>
            </a:r>
          </a:p>
          <a:p>
            <a:r>
              <a:rPr lang="en-US" sz="1600" i="1" dirty="0">
                <a:solidFill>
                  <a:srgbClr val="FF0000"/>
                </a:solidFill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8001000" y="952501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8577394" y="1948448"/>
            <a:ext cx="92525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b="1" dirty="0">
                <a:latin typeface="Courier New" pitchFamily="49" charset="0"/>
              </a:rPr>
              <a:t>listen</a:t>
            </a: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3276600" y="952501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1886278" y="2284998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b="1" dirty="0">
                <a:latin typeface="Courier New" pitchFamily="49" charset="0"/>
              </a:rPr>
              <a:t>connect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6400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3581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7162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400800" y="952500"/>
            <a:ext cx="14478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4343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3581401" y="952500"/>
            <a:ext cx="14478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2515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759820" grpId="0"/>
      <p:bldP spid="759822" grpId="0"/>
      <p:bldP spid="759823" grpId="0"/>
      <p:bldP spid="759824" grpId="0" animBg="1"/>
      <p:bldP spid="759825" grpId="0" animBg="1"/>
      <p:bldP spid="759826" grpId="0" animBg="1"/>
      <p:bldP spid="759827" grpId="0" animBg="1"/>
      <p:bldP spid="759828" grpId="0" animBg="1"/>
      <p:bldP spid="759829" grpId="0" animBg="1"/>
      <p:bldP spid="759830" grpId="0" animBg="1"/>
      <p:bldP spid="759831" grpId="0" animBg="1"/>
      <p:bldP spid="759832" grpId="0" animBg="1"/>
      <p:bldP spid="759834" grpId="0" animBg="1"/>
      <p:bldP spid="759834" grpId="1" animBg="1"/>
      <p:bldP spid="759835" grpId="0" animBg="1"/>
      <p:bldP spid="759836" grpId="0" animBg="1"/>
      <p:bldP spid="759837" grpId="0" animBg="1"/>
      <p:bldP spid="759838" grpId="0" animBg="1"/>
      <p:bldP spid="759839" grpId="0" animBg="1"/>
      <p:bldP spid="759840" grpId="0" animBg="1"/>
      <p:bldP spid="759841" grpId="0" animBg="1"/>
      <p:bldP spid="759842" grpId="0" animBg="1"/>
      <p:bldP spid="759843" grpId="0" animBg="1"/>
      <p:bldP spid="759844" grpId="0"/>
      <p:bldP spid="759846" grpId="0" animBg="1"/>
      <p:bldP spid="759847" grpId="0" animBg="1"/>
      <p:bldP spid="759848" grpId="0" animBg="1"/>
      <p:bldP spid="759849" grpId="0" animBg="1"/>
      <p:bldP spid="759850" grpId="0" animBg="1"/>
      <p:bldP spid="759851" grpId="0" animBg="1"/>
      <p:bldP spid="759852" grpId="0" animBg="1"/>
      <p:bldP spid="759853" grpId="0"/>
      <p:bldP spid="759854" grpId="0" animBg="1"/>
      <p:bldP spid="759855" grpId="0" animBg="1"/>
      <p:bldP spid="759856" grpId="0" animBg="1"/>
      <p:bldP spid="759857" grpId="0"/>
      <p:bldP spid="759858" grpId="0" animBg="1"/>
      <p:bldP spid="759859" grpId="0"/>
      <p:bldP spid="759860" grpId="0" animBg="1"/>
      <p:bldP spid="759861" grpId="0"/>
      <p:bldP spid="759862" grpId="0" animBg="1"/>
      <p:bldP spid="759863" grpId="0" animBg="1"/>
      <p:bldP spid="58" grpId="0" animBg="1"/>
      <p:bldP spid="59" grpId="0" animBg="1"/>
      <p:bldP spid="61" grpId="0" animBg="1"/>
      <p:bldP spid="6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3120" y="476656"/>
            <a:ext cx="8382000" cy="57308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urier New" pitchFamily="49" charset="0"/>
              </a:rPr>
              <a:t>connect/accept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4491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1993901" y="1576389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6535738" y="1456921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i="1" dirty="0">
                <a:latin typeface="Calibri" pitchFamily="34" charset="0"/>
              </a:rPr>
              <a:t>1. Server blocks in </a:t>
            </a:r>
            <a:r>
              <a:rPr lang="en-US" i="1" dirty="0">
                <a:latin typeface="Courier New" pitchFamily="49" charset="0"/>
              </a:rPr>
              <a:t>accept</a:t>
            </a:r>
            <a:r>
              <a:rPr lang="en-US" i="1" dirty="0">
                <a:latin typeface="Calibri" pitchFamily="34" charset="0"/>
              </a:rPr>
              <a:t>, waiting for connection request on listening descriptor </a:t>
            </a:r>
            <a:r>
              <a:rPr lang="en-US" i="1" dirty="0" err="1">
                <a:latin typeface="Courier New" pitchFamily="49" charset="0"/>
              </a:rPr>
              <a:t>listenfd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2527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4973638" y="1576389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4491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1993901" y="3444876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2527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4973638" y="3444876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3060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6572250" y="3308351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i="1" dirty="0">
                <a:latin typeface="Calibri" pitchFamily="34" charset="0"/>
              </a:rPr>
              <a:t>2. Client makes connection request by calling and blocking in </a:t>
            </a:r>
            <a:r>
              <a:rPr lang="en-US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2882514" y="2990851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4478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1981201" y="5275264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2514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4960938" y="5275264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6581776" y="5137242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i="1" dirty="0">
                <a:latin typeface="Calibri" pitchFamily="34" charset="0"/>
              </a:rPr>
              <a:t>3. Server returns </a:t>
            </a:r>
            <a:r>
              <a:rPr lang="en-US" i="1" dirty="0" err="1">
                <a:latin typeface="Courier New" pitchFamily="49" charset="0"/>
              </a:rPr>
              <a:t>connfd</a:t>
            </a:r>
            <a:r>
              <a:rPr lang="en-US" i="1" dirty="0">
                <a:latin typeface="Calibri" pitchFamily="34" charset="0"/>
              </a:rPr>
              <a:t> from </a:t>
            </a:r>
            <a:r>
              <a:rPr lang="en-US" i="1" dirty="0">
                <a:latin typeface="Courier New" pitchFamily="49" charset="0"/>
              </a:rPr>
              <a:t>accept</a:t>
            </a:r>
            <a:r>
              <a:rPr lang="en-US" i="1" dirty="0">
                <a:latin typeface="Calibri" pitchFamily="34" charset="0"/>
              </a:rPr>
              <a:t>. Client returns from </a:t>
            </a:r>
            <a:r>
              <a:rPr lang="en-US" i="1" dirty="0">
                <a:latin typeface="Courier New" pitchFamily="49" charset="0"/>
              </a:rPr>
              <a:t>connect</a:t>
            </a:r>
            <a:r>
              <a:rPr lang="en-US" i="1" dirty="0">
                <a:latin typeface="Calibri" pitchFamily="34" charset="0"/>
              </a:rPr>
              <a:t>. Connection is now established between </a:t>
            </a:r>
            <a:r>
              <a:rPr lang="en-US" i="1" dirty="0" err="1">
                <a:latin typeface="Courier New" pitchFamily="49" charset="0"/>
              </a:rPr>
              <a:t>clientfd</a:t>
            </a:r>
            <a:r>
              <a:rPr lang="en-US" i="1" dirty="0">
                <a:latin typeface="Calibri" pitchFamily="34" charset="0"/>
              </a:rPr>
              <a:t>  and  </a:t>
            </a:r>
            <a:r>
              <a:rPr lang="en-US" i="1" dirty="0" err="1">
                <a:latin typeface="Courier New" pitchFamily="49" charset="0"/>
              </a:rPr>
              <a:t>connfd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4912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4591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3175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2983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2983285" y="3821114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2983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4912806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4912806" y="350361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4912806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99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idx="1"/>
          </p:nvPr>
        </p:nvSpPr>
        <p:spPr>
          <a:xfrm>
            <a:off x="1939251" y="1520456"/>
            <a:ext cx="7896225" cy="504275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US" sz="3300" dirty="0">
                <a:solidFill>
                  <a:srgbClr val="FF0000"/>
                </a:solidFill>
              </a:rPr>
              <a:t>Listening</a:t>
            </a:r>
            <a:r>
              <a:rPr lang="en-US" sz="3300" dirty="0"/>
              <a:t> descriptor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End point for client connection </a:t>
            </a:r>
            <a:r>
              <a:rPr lang="en-US" sz="2800" u="sng" dirty="0"/>
              <a:t>requests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Created once and exists for lifetime of the server</a:t>
            </a:r>
          </a:p>
          <a:p>
            <a:pPr>
              <a:lnSpc>
                <a:spcPct val="110000"/>
              </a:lnSpc>
            </a:pPr>
            <a:endParaRPr lang="en-US" sz="3300" dirty="0"/>
          </a:p>
          <a:p>
            <a:pPr>
              <a:lnSpc>
                <a:spcPct val="110000"/>
              </a:lnSpc>
            </a:pPr>
            <a:r>
              <a:rPr lang="en-US" sz="3300" dirty="0">
                <a:solidFill>
                  <a:srgbClr val="FF0000"/>
                </a:solidFill>
              </a:rPr>
              <a:t>Connected</a:t>
            </a:r>
            <a:r>
              <a:rPr lang="en-US" sz="3300" dirty="0"/>
              <a:t> descriptor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End point of the </a:t>
            </a:r>
            <a:r>
              <a:rPr lang="en-US" sz="2800" u="sng" dirty="0"/>
              <a:t>connection</a:t>
            </a:r>
            <a:r>
              <a:rPr lang="en-US" sz="2800" dirty="0"/>
              <a:t> between client and server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A new descriptor is created each time the server accepts a connection request from a client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Exists only as long as it takes to service client</a:t>
            </a:r>
          </a:p>
          <a:p>
            <a:pPr>
              <a:lnSpc>
                <a:spcPct val="110000"/>
              </a:lnSpc>
            </a:pPr>
            <a:endParaRPr lang="en-US" sz="3300" dirty="0"/>
          </a:p>
          <a:p>
            <a:pPr>
              <a:lnSpc>
                <a:spcPct val="110000"/>
              </a:lnSpc>
            </a:pPr>
            <a:r>
              <a:rPr lang="en-US" sz="3300" dirty="0"/>
              <a:t>Why the distinction?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Allows for concurrent servers that can communicate over many client connections simultaneously</a:t>
            </a:r>
          </a:p>
          <a:p>
            <a:pPr lvl="2">
              <a:lnSpc>
                <a:spcPct val="110000"/>
              </a:lnSpc>
            </a:pPr>
            <a:r>
              <a:rPr lang="en-US" sz="2100" dirty="0"/>
              <a:t>E.g., Each time we receive a new request, we fork a child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3659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18161"/>
            <a:ext cx="7524750" cy="624840"/>
          </a:xfrm>
        </p:spPr>
        <p:txBody>
          <a:bodyPr>
            <a:normAutofit fontScale="90000"/>
          </a:bodyPr>
          <a:lstStyle/>
          <a:p>
            <a:r>
              <a:rPr lang="en-US" dirty="0"/>
              <a:t>Testing Servers Using </a:t>
            </a:r>
            <a:r>
              <a:rPr lang="en-US" dirty="0">
                <a:latin typeface="Courier New" pitchFamily="49" charset="0"/>
              </a:rPr>
              <a:t>telnet</a:t>
            </a:r>
            <a:endParaRPr lang="en-US" dirty="0"/>
          </a:p>
        </p:txBody>
      </p:sp>
      <p:sp>
        <p:nvSpPr>
          <p:cNvPr id="743427" name="Rectangle 3"/>
          <p:cNvSpPr>
            <a:spLocks noGrp="1" noChangeArrowheads="1"/>
          </p:cNvSpPr>
          <p:nvPr>
            <p:ph idx="1"/>
          </p:nvPr>
        </p:nvSpPr>
        <p:spPr>
          <a:xfrm>
            <a:off x="1951684" y="1412240"/>
            <a:ext cx="8087667" cy="476472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/>
            <a:r>
              <a:rPr lang="en-US" dirty="0"/>
              <a:t>Our simple echo server</a:t>
            </a:r>
          </a:p>
          <a:p>
            <a:pPr lvl="1"/>
            <a:r>
              <a:rPr lang="en-US" dirty="0"/>
              <a:t>Web servers</a:t>
            </a:r>
          </a:p>
          <a:p>
            <a:pPr lvl="1"/>
            <a:r>
              <a:rPr lang="en-US" dirty="0"/>
              <a:t>Mail servers</a:t>
            </a:r>
          </a:p>
          <a:p>
            <a:endParaRPr lang="en-US" dirty="0"/>
          </a:p>
          <a:p>
            <a:r>
              <a:rPr lang="en-US" dirty="0"/>
              <a:t>Usage: 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i="1" dirty="0">
                <a:latin typeface="Courier New" pitchFamily="49" charset="0"/>
              </a:rPr>
              <a:t>telnet &lt;host&gt; 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</a:p>
          <a:p>
            <a:pPr lvl="1"/>
            <a:r>
              <a:rPr lang="en-US" dirty="0"/>
              <a:t>Creates a connection with a server running on </a:t>
            </a:r>
            <a:r>
              <a:rPr lang="en-US" b="1" i="1" dirty="0">
                <a:latin typeface="Courier New" pitchFamily="49" charset="0"/>
              </a:rPr>
              <a:t>&lt;host&gt;</a:t>
            </a:r>
            <a:r>
              <a:rPr lang="en-US" b="1" dirty="0"/>
              <a:t> </a:t>
            </a:r>
            <a:r>
              <a:rPr lang="en-US" dirty="0"/>
              <a:t>and  listening on port </a:t>
            </a:r>
            <a:r>
              <a:rPr lang="en-US" b="1" i="1" dirty="0">
                <a:latin typeface="Courier New" pitchFamily="49" charset="0"/>
              </a:rPr>
              <a:t>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  <a:endParaRPr lang="en-US" b="1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20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2576" y="396241"/>
            <a:ext cx="8588375" cy="613815"/>
          </a:xfrm>
        </p:spPr>
        <p:txBody>
          <a:bodyPr>
            <a:normAutofit fontScale="90000"/>
          </a:bodyPr>
          <a:lstStyle/>
          <a:p>
            <a:r>
              <a:rPr lang="en-US"/>
              <a:t>Testing the Echo Server With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2051501" y="1209040"/>
            <a:ext cx="8088998" cy="5355312"/>
          </a:xfrm>
          <a:prstGeom prst="rect">
            <a:avLst/>
          </a:prstGeom>
          <a:solidFill>
            <a:srgbClr val="D9D9D9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wilkiepedia.org $ ./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echoserver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Server connected to client.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Server received 11 bytes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Server received 8 bytes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thoth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$ telnet wilkiepedia.org 9997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Connected to wilkiepedia.org (128.2.210.175).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^]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telnet&gt; quit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Connection closed.</a:t>
            </a:r>
          </a:p>
          <a:p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thoth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$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4520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25121"/>
            <a:ext cx="6164344" cy="665480"/>
          </a:xfrm>
        </p:spPr>
        <p:txBody>
          <a:bodyPr vert="horz" lIns="91294" tIns="45647" rIns="91294" bIns="45647" rtlCol="0" anchor="t">
            <a:normAutofit fontScale="90000"/>
          </a:bodyPr>
          <a:lstStyle/>
          <a:p>
            <a:r>
              <a:rPr lang="en-US" dirty="0"/>
              <a:t>Web Server Basics</a:t>
            </a:r>
          </a:p>
        </p:txBody>
      </p:sp>
      <p:sp>
        <p:nvSpPr>
          <p:cNvPr id="758792" name="Rectangle 8"/>
          <p:cNvSpPr>
            <a:spLocks noGrp="1" noChangeArrowheads="1"/>
          </p:cNvSpPr>
          <p:nvPr>
            <p:ph idx="1"/>
          </p:nvPr>
        </p:nvSpPr>
        <p:spPr>
          <a:xfrm>
            <a:off x="1839913" y="1251615"/>
            <a:ext cx="4186238" cy="4908550"/>
          </a:xfrm>
          <a:noFill/>
          <a:ln/>
        </p:spPr>
        <p:txBody>
          <a:bodyPr vert="horz" lIns="90343" tIns="44379" rIns="90343" bIns="44379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Clients and servers communicate using  the </a:t>
            </a:r>
            <a:r>
              <a:rPr lang="en-US" sz="2400" dirty="0" err="1"/>
              <a:t>HyperText</a:t>
            </a:r>
            <a:r>
              <a:rPr lang="en-US" sz="2400" dirty="0"/>
              <a:t> Transfer Protocol (HTTP)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Client and server establish TCP connection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Client requests content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Server responds with requested content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Client and server close connection (eventually)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Current version is HTTP/1.1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RFC 2616, June, 1999. </a:t>
            </a:r>
          </a:p>
        </p:txBody>
      </p:sp>
      <p:sp>
        <p:nvSpPr>
          <p:cNvPr id="758787" name="Oval 3"/>
          <p:cNvSpPr>
            <a:spLocks noChangeArrowheads="1"/>
          </p:cNvSpPr>
          <p:nvPr/>
        </p:nvSpPr>
        <p:spPr bwMode="auto">
          <a:xfrm>
            <a:off x="8990640" y="1291218"/>
            <a:ext cx="1368425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/>
              <a:t>Web</a:t>
            </a:r>
          </a:p>
          <a:p>
            <a:pPr algn="ctr" defTabSz="912813"/>
            <a:r>
              <a:rPr lang="en-US"/>
              <a:t>server</a:t>
            </a:r>
          </a:p>
        </p:txBody>
      </p:sp>
      <p:sp>
        <p:nvSpPr>
          <p:cNvPr id="758788" name="Line 4"/>
          <p:cNvSpPr>
            <a:spLocks noChangeShapeType="1"/>
          </p:cNvSpPr>
          <p:nvPr/>
        </p:nvSpPr>
        <p:spPr bwMode="auto">
          <a:xfrm>
            <a:off x="7303128" y="1591255"/>
            <a:ext cx="1749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7225340" y="1208949"/>
            <a:ext cx="161156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dirty="0">
                <a:latin typeface="Courier New" pitchFamily="49" charset="0"/>
              </a:rPr>
              <a:t>HTTP </a:t>
            </a:r>
            <a:r>
              <a:rPr lang="en-US" dirty="0"/>
              <a:t>request</a:t>
            </a:r>
          </a:p>
        </p:txBody>
      </p:sp>
      <p:sp>
        <p:nvSpPr>
          <p:cNvPr id="758790" name="Line 6"/>
          <p:cNvSpPr>
            <a:spLocks noChangeShapeType="1"/>
          </p:cNvSpPr>
          <p:nvPr/>
        </p:nvSpPr>
        <p:spPr bwMode="auto">
          <a:xfrm>
            <a:off x="7455527" y="2199267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91" name="Text Box 7"/>
          <p:cNvSpPr txBox="1">
            <a:spLocks noChangeArrowheads="1"/>
          </p:cNvSpPr>
          <p:nvPr/>
        </p:nvSpPr>
        <p:spPr bwMode="auto">
          <a:xfrm>
            <a:off x="7233278" y="2323782"/>
            <a:ext cx="1749177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dirty="0">
                <a:latin typeface="Courier New" pitchFamily="49" charset="0"/>
              </a:rPr>
              <a:t>HTTP </a:t>
            </a:r>
            <a:r>
              <a:rPr lang="en-US" dirty="0"/>
              <a:t>response</a:t>
            </a:r>
          </a:p>
          <a:p>
            <a:pPr defTabSz="912813"/>
            <a:r>
              <a:rPr lang="en-US" dirty="0"/>
              <a:t>(content)</a:t>
            </a:r>
          </a:p>
        </p:txBody>
      </p:sp>
      <p:sp>
        <p:nvSpPr>
          <p:cNvPr id="758793" name="Oval 9"/>
          <p:cNvSpPr>
            <a:spLocks noChangeArrowheads="1"/>
          </p:cNvSpPr>
          <p:nvPr/>
        </p:nvSpPr>
        <p:spPr bwMode="auto">
          <a:xfrm>
            <a:off x="6085515" y="1291218"/>
            <a:ext cx="1370013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/>
              <a:t>Web</a:t>
            </a:r>
          </a:p>
          <a:p>
            <a:pPr algn="ctr" defTabSz="912813"/>
            <a:r>
              <a:rPr lang="en-US" dirty="0"/>
              <a:t>client</a:t>
            </a:r>
          </a:p>
          <a:p>
            <a:pPr algn="ctr" defTabSz="912813"/>
            <a:r>
              <a:rPr lang="en-US" dirty="0"/>
              <a:t>(browser) </a:t>
            </a:r>
          </a:p>
        </p:txBody>
      </p:sp>
      <p:sp>
        <p:nvSpPr>
          <p:cNvPr id="763908" name="Text Box 1028"/>
          <p:cNvSpPr txBox="1">
            <a:spLocks noChangeArrowheads="1"/>
          </p:cNvSpPr>
          <p:nvPr/>
        </p:nvSpPr>
        <p:spPr bwMode="auto">
          <a:xfrm>
            <a:off x="2380199" y="6219027"/>
            <a:ext cx="7571303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http://www.w3.org/Protocols/rfc2616/rfc2616.html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008108" y="5001254"/>
            <a:ext cx="1828800" cy="609600"/>
          </a:xfrm>
          <a:prstGeom prst="rect">
            <a:avLst/>
          </a:prstGeom>
          <a:solidFill>
            <a:srgbClr val="D5F1CF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IP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008108" y="4391654"/>
            <a:ext cx="1828800" cy="609600"/>
          </a:xfrm>
          <a:prstGeom prst="rect">
            <a:avLst/>
          </a:prstGeom>
          <a:solidFill>
            <a:srgbClr val="F6F5BD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TCP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008108" y="3782054"/>
            <a:ext cx="18288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HTTP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36909" y="5197588"/>
            <a:ext cx="12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Datagrams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36909" y="4555722"/>
            <a:ext cx="961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Streams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36909" y="3913856"/>
            <a:ext cx="141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Web content</a:t>
            </a:r>
          </a:p>
        </p:txBody>
      </p:sp>
    </p:spTree>
    <p:extLst>
      <p:ext uri="{BB962C8B-B14F-4D97-AF65-F5344CB8AC3E}">
        <p14:creationId xmlns:p14="http://schemas.microsoft.com/office/powerpoint/2010/main" val="77663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787" grpId="0" animBg="1"/>
      <p:bldP spid="758788" grpId="0" animBg="1"/>
      <p:bldP spid="758789" grpId="0"/>
      <p:bldP spid="758790" grpId="0" animBg="1"/>
      <p:bldP spid="758791" grpId="0"/>
      <p:bldP spid="758793" grpId="0" animBg="1"/>
      <p:bldP spid="763908" grpId="0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84481"/>
            <a:ext cx="5646738" cy="706120"/>
          </a:xfrm>
        </p:spPr>
        <p:txBody>
          <a:bodyPr>
            <a:normAutofit/>
          </a:bodyPr>
          <a:lstStyle/>
          <a:p>
            <a:r>
              <a:rPr lang="en-US" dirty="0"/>
              <a:t>Web Content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idx="1"/>
          </p:nvPr>
        </p:nvSpPr>
        <p:spPr>
          <a:xfrm>
            <a:off x="1796227" y="1249680"/>
            <a:ext cx="8871774" cy="4145979"/>
          </a:xfrm>
        </p:spPr>
        <p:txBody>
          <a:bodyPr>
            <a:normAutofit/>
          </a:bodyPr>
          <a:lstStyle/>
          <a:p>
            <a:pPr>
              <a:tabLst>
                <a:tab pos="4403725" algn="l"/>
              </a:tabLst>
            </a:pPr>
            <a:r>
              <a:rPr lang="en-US" sz="2400" dirty="0"/>
              <a:t>Web servers return </a:t>
            </a:r>
            <a:r>
              <a:rPr lang="en-US" sz="2400" i="1" dirty="0">
                <a:solidFill>
                  <a:srgbClr val="FF0000"/>
                </a:solidFill>
              </a:rPr>
              <a:t>content</a:t>
            </a:r>
            <a:r>
              <a:rPr lang="en-US" sz="2400" dirty="0"/>
              <a:t> to clients</a:t>
            </a:r>
          </a:p>
          <a:p>
            <a:pPr lvl="1">
              <a:tabLst>
                <a:tab pos="4403725" algn="l"/>
              </a:tabLst>
            </a:pPr>
            <a:r>
              <a:rPr lang="en-US" sz="2000" i="1" dirty="0"/>
              <a:t>content: </a:t>
            </a:r>
            <a:r>
              <a:rPr lang="en-US" sz="2000" dirty="0"/>
              <a:t>a sequence of bytes with an associated MIME (Multipurpose Internet Mail Extensions) type</a:t>
            </a:r>
          </a:p>
          <a:p>
            <a:pPr>
              <a:tabLst>
                <a:tab pos="4403725" algn="l"/>
              </a:tabLst>
            </a:pPr>
            <a:endParaRPr lang="en-US" sz="2400" dirty="0"/>
          </a:p>
          <a:p>
            <a:pPr>
              <a:tabLst>
                <a:tab pos="4403725" algn="l"/>
              </a:tabLst>
            </a:pPr>
            <a:r>
              <a:rPr lang="en-US" sz="2400" dirty="0"/>
              <a:t>Example MIME types</a:t>
            </a:r>
          </a:p>
          <a:p>
            <a:pPr lvl="1">
              <a:tabLst>
                <a:tab pos="4403725" algn="l"/>
              </a:tabLst>
            </a:pPr>
            <a:r>
              <a:rPr lang="en-US" sz="2000" b="1" dirty="0">
                <a:latin typeface="Courier New" pitchFamily="49" charset="0"/>
              </a:rPr>
              <a:t>text/html</a:t>
            </a: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i="1" dirty="0" err="1"/>
              <a:t>HTML</a:t>
            </a:r>
            <a:r>
              <a:rPr lang="en-US" sz="2000" i="1" dirty="0"/>
              <a:t> document</a:t>
            </a:r>
          </a:p>
          <a:p>
            <a:pPr lvl="1">
              <a:tabLst>
                <a:tab pos="4403725" algn="l"/>
              </a:tabLst>
            </a:pPr>
            <a:r>
              <a:rPr lang="en-US" sz="2000" b="1" dirty="0">
                <a:latin typeface="Courier New" pitchFamily="49" charset="0"/>
              </a:rPr>
              <a:t>text/plain</a:t>
            </a: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i="1" dirty="0"/>
              <a:t>Unformatted text</a:t>
            </a:r>
          </a:p>
          <a:p>
            <a:pPr lvl="1">
              <a:tabLst>
                <a:tab pos="4403725" algn="l"/>
              </a:tabLst>
            </a:pPr>
            <a:r>
              <a:rPr lang="en-US" sz="2000" b="1" dirty="0">
                <a:latin typeface="Courier New" pitchFamily="49" charset="0"/>
              </a:rPr>
              <a:t>image/gif</a:t>
            </a: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i="1" dirty="0"/>
              <a:t>Binary image encoded in GIF </a:t>
            </a:r>
            <a:r>
              <a:rPr lang="en-US" sz="2000" dirty="0"/>
              <a:t>format</a:t>
            </a:r>
          </a:p>
          <a:p>
            <a:pPr lvl="1">
              <a:tabLst>
                <a:tab pos="4403725" algn="l"/>
              </a:tabLst>
            </a:pPr>
            <a:r>
              <a:rPr lang="en-US" sz="2000" b="1" dirty="0">
                <a:latin typeface="Courier New"/>
                <a:cs typeface="Courier New"/>
              </a:rPr>
              <a:t>image/</a:t>
            </a:r>
            <a:r>
              <a:rPr lang="en-US" sz="2000" b="1" dirty="0" err="1">
                <a:latin typeface="Courier New"/>
                <a:cs typeface="Courier New"/>
              </a:rPr>
              <a:t>png</a:t>
            </a:r>
            <a:r>
              <a:rPr lang="en-US" sz="2000" dirty="0"/>
              <a:t>	</a:t>
            </a:r>
            <a:r>
              <a:rPr lang="en-US" sz="2000" i="1" dirty="0" err="1"/>
              <a:t>Binar</a:t>
            </a:r>
            <a:r>
              <a:rPr lang="en-US" sz="2000" i="1" dirty="0"/>
              <a:t> image encoded in PNG </a:t>
            </a:r>
            <a:r>
              <a:rPr lang="en-US" sz="2000" dirty="0"/>
              <a:t>format</a:t>
            </a:r>
          </a:p>
          <a:p>
            <a:pPr lvl="1">
              <a:tabLst>
                <a:tab pos="4403725" algn="l"/>
              </a:tabLst>
            </a:pPr>
            <a:r>
              <a:rPr lang="en-US" sz="2000" b="1" dirty="0">
                <a:latin typeface="Courier New" pitchFamily="49" charset="0"/>
              </a:rPr>
              <a:t>image/jpeg</a:t>
            </a:r>
            <a:r>
              <a:rPr lang="en-US" sz="2000" dirty="0"/>
              <a:t>	</a:t>
            </a:r>
            <a:r>
              <a:rPr lang="en-US" sz="2000" i="1" dirty="0"/>
              <a:t>Binary image encoded in JPEG </a:t>
            </a:r>
            <a:r>
              <a:rPr lang="en-US" sz="2000" dirty="0"/>
              <a:t>format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5000" y="5546754"/>
            <a:ext cx="8634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Courier New"/>
              </a:rPr>
              <a:t>You can find the complete list of MIME types at:</a:t>
            </a:r>
          </a:p>
          <a:p>
            <a:r>
              <a:rPr lang="en-US" dirty="0">
                <a:latin typeface="Courier New"/>
                <a:cs typeface="Courier New"/>
              </a:rPr>
              <a:t>http://</a:t>
            </a:r>
            <a:r>
              <a:rPr lang="en-US" dirty="0" err="1">
                <a:latin typeface="Courier New"/>
                <a:cs typeface="Courier New"/>
              </a:rPr>
              <a:t>www.iana.org</a:t>
            </a:r>
            <a:r>
              <a:rPr lang="en-US" dirty="0">
                <a:latin typeface="Courier New"/>
                <a:cs typeface="Courier New"/>
              </a:rPr>
              <a:t>/assignments/media-types/media-</a:t>
            </a:r>
            <a:r>
              <a:rPr lang="en-US" dirty="0" err="1">
                <a:latin typeface="Courier New"/>
                <a:cs typeface="Courier New"/>
              </a:rPr>
              <a:t>types.xhtml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8366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1" grpId="0" build="p"/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1"/>
            <a:ext cx="8077200" cy="685800"/>
          </a:xfrm>
        </p:spPr>
        <p:txBody>
          <a:bodyPr vert="horz" lIns="91294" tIns="45647" rIns="91294" bIns="45647" rtlCol="0" anchor="t">
            <a:normAutofit fontScale="90000"/>
          </a:bodyPr>
          <a:lstStyle/>
          <a:p>
            <a:r>
              <a:rPr lang="en-US" dirty="0"/>
              <a:t>Static and Dynamic Content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294" tIns="45647" rIns="91294" bIns="45647" rtlCol="0">
            <a:normAutofit fontScale="92500"/>
          </a:bodyPr>
          <a:lstStyle/>
          <a:p>
            <a:r>
              <a:rPr lang="en-US" dirty="0"/>
              <a:t>The content returned in HTTP responses can be either </a:t>
            </a:r>
            <a:r>
              <a:rPr lang="en-US" i="1" dirty="0">
                <a:solidFill>
                  <a:srgbClr val="FF0000"/>
                </a:solidFill>
              </a:rPr>
              <a:t>static</a:t>
            </a:r>
            <a:r>
              <a:rPr lang="en-US" dirty="0"/>
              <a:t> or </a:t>
            </a:r>
            <a:r>
              <a:rPr lang="en-US" i="1" dirty="0">
                <a:solidFill>
                  <a:srgbClr val="FF0000"/>
                </a:solidFill>
              </a:rPr>
              <a:t>dynamic</a:t>
            </a:r>
            <a:endParaRPr lang="en-US" dirty="0"/>
          </a:p>
          <a:p>
            <a:pPr lvl="1"/>
            <a:r>
              <a:rPr lang="en-US" i="1" dirty="0"/>
              <a:t>Static content</a:t>
            </a:r>
            <a:r>
              <a:rPr lang="en-US" dirty="0"/>
              <a:t>: content stored in files and retrieved in response to an HTTP request</a:t>
            </a:r>
          </a:p>
          <a:p>
            <a:pPr lvl="2"/>
            <a:r>
              <a:rPr lang="en-US" dirty="0"/>
              <a:t>Examples: HTML files, images, audio clips, </a:t>
            </a:r>
            <a:r>
              <a:rPr lang="en-US" dirty="0" err="1"/>
              <a:t>Javascript</a:t>
            </a:r>
            <a:r>
              <a:rPr lang="en-US" dirty="0"/>
              <a:t> programs</a:t>
            </a:r>
          </a:p>
          <a:p>
            <a:pPr lvl="2"/>
            <a:r>
              <a:rPr lang="en-US" dirty="0"/>
              <a:t>Request identifies which content file</a:t>
            </a:r>
          </a:p>
          <a:p>
            <a:pPr lvl="1"/>
            <a:r>
              <a:rPr lang="en-US" i="1" dirty="0"/>
              <a:t>Dynamic content</a:t>
            </a:r>
            <a:r>
              <a:rPr lang="en-US" dirty="0"/>
              <a:t>: content produced on-the-fly in response to an HTTP request</a:t>
            </a:r>
          </a:p>
          <a:p>
            <a:pPr lvl="2"/>
            <a:r>
              <a:rPr lang="en-US" dirty="0"/>
              <a:t>Example: content produced by a program executed by the server on behalf of the client</a:t>
            </a:r>
          </a:p>
          <a:p>
            <a:pPr lvl="2"/>
            <a:r>
              <a:rPr lang="en-US" dirty="0"/>
              <a:t>Request identifies file containing executable code</a:t>
            </a:r>
            <a:br>
              <a:rPr lang="en-US" dirty="0"/>
            </a:br>
            <a:endParaRPr lang="en-US" dirty="0"/>
          </a:p>
          <a:p>
            <a:r>
              <a:rPr lang="en-US" dirty="0"/>
              <a:t>Bottom line: </a:t>
            </a:r>
            <a:r>
              <a:rPr lang="en-US" i="1" dirty="0"/>
              <a:t>Web content is associated with a file that is managed by the server</a:t>
            </a:r>
          </a:p>
        </p:txBody>
      </p:sp>
    </p:spTree>
    <p:extLst>
      <p:ext uri="{BB962C8B-B14F-4D97-AF65-F5344CB8AC3E}">
        <p14:creationId xmlns:p14="http://schemas.microsoft.com/office/powerpoint/2010/main" val="291984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3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network</a:t>
            </a:r>
            <a:r>
              <a:rPr lang="en-US" dirty="0"/>
              <a:t> is a hierarchical system of </a:t>
            </a:r>
            <a:r>
              <a:rPr lang="en-US" i="1" dirty="0"/>
              <a:t>boxes and wires </a:t>
            </a:r>
            <a:r>
              <a:rPr lang="en-US" dirty="0"/>
              <a:t>organized by geographical proximity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SAN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en-US" dirty="0"/>
              <a:t> (System Area Network) spans cluster or machine room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Switched Ethernet, Quadrics QSW, …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LAN (Local Area Network)  spans a building or campus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Ethernet is most prominent example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WAN (Wide Area Network) spans country or world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Typically high-speed point-to-point phone lines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internetwork</a:t>
            </a:r>
            <a:r>
              <a:rPr lang="en-US" i="1" dirty="0"/>
              <a:t> (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  <a:r>
              <a:rPr lang="en-US" i="1" dirty="0"/>
              <a:t>) </a:t>
            </a:r>
            <a:r>
              <a:rPr lang="en-US" dirty="0"/>
              <a:t>is an interconnected set of networks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 </a:t>
            </a:r>
            <a:r>
              <a:rPr lang="en-US" b="1" dirty="0">
                <a:solidFill>
                  <a:schemeClr val="accent1"/>
                </a:solidFill>
              </a:rPr>
              <a:t>Global IP Internet </a:t>
            </a:r>
            <a:r>
              <a:rPr lang="en-US" dirty="0"/>
              <a:t>(uppercase “I”) is the most famous example of an internet (lowercase “</a:t>
            </a:r>
            <a:r>
              <a:rPr lang="en-US" dirty="0" err="1"/>
              <a:t>i</a:t>
            </a:r>
            <a:r>
              <a:rPr lang="en-US" dirty="0"/>
              <a:t>”)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0C11F2-18E7-42DE-8490-7457A91A62F9}"/>
              </a:ext>
            </a:extLst>
          </p:cNvPr>
          <p:cNvSpPr txBox="1"/>
          <p:nvPr/>
        </p:nvSpPr>
        <p:spPr>
          <a:xfrm>
            <a:off x="5680416" y="6324600"/>
            <a:ext cx="498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* Not to be confused with a Storage Area Network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A0B2F97-8B7F-4746-9FD0-84E6202BBFB5}"/>
              </a:ext>
            </a:extLst>
          </p:cNvPr>
          <p:cNvSpPr txBox="1">
            <a:spLocks/>
          </p:cNvSpPr>
          <p:nvPr/>
        </p:nvSpPr>
        <p:spPr>
          <a:xfrm>
            <a:off x="7981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99CA6F-E293-804D-B97D-D11B2095D6DD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5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587" grpId="0" uiExpand="1" build="p"/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25121"/>
            <a:ext cx="8382000" cy="665480"/>
          </a:xfrm>
        </p:spPr>
        <p:txBody>
          <a:bodyPr>
            <a:normAutofit fontScale="90000"/>
          </a:bodyPr>
          <a:lstStyle/>
          <a:p>
            <a:r>
              <a:rPr lang="en-US" dirty="0"/>
              <a:t>URLs and how clients and servers use them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idx="1"/>
          </p:nvPr>
        </p:nvSpPr>
        <p:spPr>
          <a:xfrm>
            <a:off x="1844994" y="1220787"/>
            <a:ext cx="8472487" cy="531209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Unique name for a file: </a:t>
            </a:r>
            <a:r>
              <a:rPr lang="en-US" b="1" dirty="0"/>
              <a:t>URL (Universal Resource Locator)</a:t>
            </a:r>
          </a:p>
          <a:p>
            <a:r>
              <a:rPr lang="en-US" dirty="0"/>
              <a:t>Example URL: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http://www.google.edu:80</a:t>
            </a:r>
            <a:r>
              <a:rPr lang="en-US" dirty="0">
                <a:solidFill>
                  <a:srgbClr val="00CC66"/>
                </a:solidFill>
                <a:latin typeface="Courier New" pitchFamily="49" charset="0"/>
              </a:rPr>
              <a:t>/index.html</a:t>
            </a:r>
          </a:p>
          <a:p>
            <a:r>
              <a:rPr lang="en-US" dirty="0"/>
              <a:t>Clients use </a:t>
            </a:r>
            <a:r>
              <a:rPr lang="en-US" i="1" dirty="0">
                <a:solidFill>
                  <a:srgbClr val="000000"/>
                </a:solidFill>
              </a:rPr>
              <a:t>prefix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http://www.google.edu:80</a:t>
            </a:r>
            <a:r>
              <a:rPr lang="en-US" dirty="0"/>
              <a:t>) to infer:</a:t>
            </a:r>
          </a:p>
          <a:p>
            <a:pPr lvl="1"/>
            <a:r>
              <a:rPr lang="en-US" dirty="0"/>
              <a:t>What kind (protocol) of server to contact (</a:t>
            </a:r>
            <a:r>
              <a:rPr lang="en-US" b="1" dirty="0"/>
              <a:t>HTTP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Where the server is (</a:t>
            </a:r>
            <a:r>
              <a:rPr lang="en-US" b="1" dirty="0" err="1">
                <a:latin typeface="Courier New" pitchFamily="49" charset="0"/>
              </a:rPr>
              <a:t>www.google.com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What port it is listening on (</a:t>
            </a:r>
            <a:r>
              <a:rPr lang="en-US" b="1" dirty="0"/>
              <a:t>80</a:t>
            </a:r>
            <a:r>
              <a:rPr lang="en-US" dirty="0"/>
              <a:t>)</a:t>
            </a:r>
          </a:p>
          <a:p>
            <a:r>
              <a:rPr lang="en-US" dirty="0"/>
              <a:t>Servers use </a:t>
            </a:r>
            <a:r>
              <a:rPr lang="en-US" i="1" dirty="0">
                <a:solidFill>
                  <a:srgbClr val="000000"/>
                </a:solidFill>
              </a:rPr>
              <a:t>suffix</a:t>
            </a:r>
            <a:r>
              <a:rPr lang="en-US" dirty="0"/>
              <a:t> (</a:t>
            </a:r>
            <a:r>
              <a:rPr lang="en-US" dirty="0">
                <a:solidFill>
                  <a:srgbClr val="00CC66"/>
                </a:solidFill>
                <a:latin typeface="Courier New" pitchFamily="49" charset="0"/>
              </a:rPr>
              <a:t>/index.html</a:t>
            </a:r>
            <a:r>
              <a:rPr lang="en-US" dirty="0"/>
              <a:t>) to:</a:t>
            </a:r>
          </a:p>
          <a:p>
            <a:pPr lvl="1"/>
            <a:r>
              <a:rPr lang="en-US" dirty="0"/>
              <a:t>Determine if request is for static or dynamic content.</a:t>
            </a:r>
          </a:p>
          <a:p>
            <a:pPr lvl="2"/>
            <a:r>
              <a:rPr lang="en-US" dirty="0"/>
              <a:t>No hard and fast rules for this</a:t>
            </a:r>
          </a:p>
          <a:p>
            <a:pPr lvl="2"/>
            <a:r>
              <a:rPr lang="en-US" dirty="0"/>
              <a:t>One convention: executables reside in </a:t>
            </a:r>
            <a:r>
              <a:rPr lang="en-US" b="1" dirty="0" err="1">
                <a:latin typeface="Courier New" pitchFamily="49" charset="0"/>
              </a:rPr>
              <a:t>cgi</a:t>
            </a:r>
            <a:r>
              <a:rPr lang="en-US" b="1" dirty="0">
                <a:latin typeface="Courier New" pitchFamily="49" charset="0"/>
              </a:rPr>
              <a:t>-bin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directory</a:t>
            </a:r>
          </a:p>
          <a:p>
            <a:pPr lvl="1"/>
            <a:r>
              <a:rPr lang="en-US" dirty="0"/>
              <a:t>Find file on file system</a:t>
            </a:r>
          </a:p>
          <a:p>
            <a:pPr lvl="2"/>
            <a:r>
              <a:rPr lang="en-US" dirty="0"/>
              <a:t>Initial “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dirty="0"/>
              <a:t>” in suffix denotes home directory for requested content.</a:t>
            </a:r>
          </a:p>
          <a:p>
            <a:pPr lvl="2"/>
            <a:r>
              <a:rPr lang="en-US" dirty="0"/>
              <a:t>Minimal suffix is “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dirty="0"/>
              <a:t>”, which server expands to configured default filename (usually, </a:t>
            </a:r>
            <a:r>
              <a:rPr lang="en-US" b="1" dirty="0" err="1">
                <a:latin typeface="Courier New" pitchFamily="49" charset="0"/>
              </a:rPr>
              <a:t>index.html</a:t>
            </a:r>
            <a:r>
              <a:rPr lang="en-US" dirty="0"/>
              <a:t>)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00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288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2"/>
            <a:ext cx="5888038" cy="649287"/>
          </a:xfrm>
        </p:spPr>
        <p:txBody>
          <a:bodyPr>
            <a:normAutofit fontScale="90000"/>
          </a:bodyPr>
          <a:lstStyle/>
          <a:p>
            <a:r>
              <a:rPr lang="en-US" dirty="0"/>
              <a:t>HTTP Requests</a:t>
            </a:r>
          </a:p>
        </p:txBody>
      </p:sp>
      <p:sp>
        <p:nvSpPr>
          <p:cNvPr id="764931" name="Rectangle 3"/>
          <p:cNvSpPr>
            <a:spLocks noGrp="1" noChangeArrowheads="1"/>
          </p:cNvSpPr>
          <p:nvPr>
            <p:ph idx="1"/>
          </p:nvPr>
        </p:nvSpPr>
        <p:spPr>
          <a:xfrm>
            <a:off x="1941196" y="1229994"/>
            <a:ext cx="8289925" cy="5262246"/>
          </a:xfrm>
          <a:ln/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HTTP request is a </a:t>
            </a:r>
            <a:r>
              <a:rPr lang="en-US" i="1" dirty="0">
                <a:solidFill>
                  <a:srgbClr val="FF0000"/>
                </a:solidFill>
              </a:rPr>
              <a:t>request line</a:t>
            </a:r>
            <a:r>
              <a:rPr lang="en-US" dirty="0"/>
              <a:t>, followed by zero or more </a:t>
            </a:r>
            <a:r>
              <a:rPr lang="en-US" i="1" dirty="0">
                <a:solidFill>
                  <a:srgbClr val="FF0000"/>
                </a:solidFill>
              </a:rPr>
              <a:t>request headers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Request line: </a:t>
            </a:r>
            <a:r>
              <a:rPr lang="en-US" dirty="0">
                <a:latin typeface="Courier New" pitchFamily="49" charset="0"/>
              </a:rPr>
              <a:t>&lt;method&gt; &lt;</a:t>
            </a:r>
            <a:r>
              <a:rPr lang="en-US" dirty="0" err="1">
                <a:latin typeface="Courier New" pitchFamily="49" charset="0"/>
              </a:rPr>
              <a:t>uri</a:t>
            </a:r>
            <a:r>
              <a:rPr lang="en-US" dirty="0">
                <a:latin typeface="Courier New" pitchFamily="49" charset="0"/>
              </a:rPr>
              <a:t>&gt; &lt;version&gt;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latin typeface="Courier New" pitchFamily="49" charset="0"/>
              </a:rPr>
              <a:t>&lt;method&gt; </a:t>
            </a:r>
            <a:r>
              <a:rPr lang="en-US" dirty="0"/>
              <a:t>is one of  </a:t>
            </a:r>
            <a:r>
              <a:rPr lang="en-US" b="1" dirty="0">
                <a:latin typeface="Courier New" pitchFamily="49" charset="0"/>
              </a:rPr>
              <a:t>GET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POST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OPTIONS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HEAD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PUT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DELETE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/>
              <a:t>or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TRACE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latin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</a:rPr>
              <a:t>uri</a:t>
            </a:r>
            <a:r>
              <a:rPr lang="en-US" b="1" dirty="0">
                <a:latin typeface="Courier New" pitchFamily="49" charset="0"/>
              </a:rPr>
              <a:t>&gt;</a:t>
            </a:r>
            <a:r>
              <a:rPr lang="en-US" b="1" dirty="0"/>
              <a:t> </a:t>
            </a:r>
            <a:r>
              <a:rPr lang="en-US" dirty="0"/>
              <a:t>is typically URL for proxies, URL suffix for servers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A URL is a type of URI (Uniform Resource Identifier)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http://www.ietf.org/rfc/rfc2396.txt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US" b="1" dirty="0">
                <a:latin typeface="Courier New" pitchFamily="49" charset="0"/>
              </a:rPr>
              <a:t>&lt;version&gt;</a:t>
            </a:r>
            <a:r>
              <a:rPr lang="en-US" b="1" dirty="0"/>
              <a:t> </a:t>
            </a:r>
            <a:r>
              <a:rPr lang="en-US" dirty="0"/>
              <a:t>is HTTP version of request (</a:t>
            </a:r>
            <a:r>
              <a:rPr lang="en-US" b="1" dirty="0">
                <a:latin typeface="Courier New" pitchFamily="49" charset="0"/>
              </a:rPr>
              <a:t>HTTP/1.0</a:t>
            </a:r>
            <a:r>
              <a:rPr lang="en-US" dirty="0"/>
              <a:t> or </a:t>
            </a:r>
            <a:r>
              <a:rPr lang="en-US" b="1" dirty="0">
                <a:latin typeface="Courier New" pitchFamily="49" charset="0"/>
              </a:rPr>
              <a:t>HTTP/1.1</a:t>
            </a:r>
            <a:r>
              <a:rPr lang="en-US" dirty="0"/>
              <a:t>)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Request headers: </a:t>
            </a:r>
            <a:r>
              <a:rPr lang="en-US" dirty="0">
                <a:latin typeface="Courier New" pitchFamily="49" charset="0"/>
              </a:rPr>
              <a:t>&lt;header name&gt;: &lt;header data</a:t>
            </a:r>
            <a:r>
              <a:rPr lang="en-US" dirty="0"/>
              <a:t>&gt;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Provide additional information to the server</a:t>
            </a:r>
          </a:p>
          <a:p>
            <a:pPr lvl="1"/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53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4931" grpId="0" build="p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17514"/>
            <a:ext cx="6154738" cy="573087"/>
          </a:xfrm>
        </p:spPr>
        <p:txBody>
          <a:bodyPr>
            <a:normAutofit fontScale="90000"/>
          </a:bodyPr>
          <a:lstStyle/>
          <a:p>
            <a:r>
              <a:rPr lang="en-US"/>
              <a:t>HTTP Responses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idx="1"/>
          </p:nvPr>
        </p:nvSpPr>
        <p:spPr>
          <a:xfrm>
            <a:off x="1856740" y="1107440"/>
            <a:ext cx="8699500" cy="546088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HTTP response is a </a:t>
            </a:r>
            <a:r>
              <a:rPr lang="en-US" i="1" dirty="0">
                <a:solidFill>
                  <a:srgbClr val="FF0000"/>
                </a:solidFill>
              </a:rPr>
              <a:t>response line</a:t>
            </a:r>
            <a:r>
              <a:rPr lang="en-US" dirty="0"/>
              <a:t> followed by zero or more </a:t>
            </a:r>
            <a:r>
              <a:rPr lang="en-US" i="1" dirty="0">
                <a:solidFill>
                  <a:srgbClr val="FF0000"/>
                </a:solidFill>
              </a:rPr>
              <a:t>response headers</a:t>
            </a:r>
            <a:r>
              <a:rPr lang="en-US" dirty="0"/>
              <a:t>, possibly followed by </a:t>
            </a:r>
            <a:r>
              <a:rPr lang="en-US" i="1" dirty="0">
                <a:solidFill>
                  <a:srgbClr val="FF0000"/>
                </a:solidFill>
              </a:rPr>
              <a:t>content</a:t>
            </a:r>
            <a:r>
              <a:rPr lang="en-US" dirty="0"/>
              <a:t>, with blank line (“</a:t>
            </a:r>
            <a:r>
              <a:rPr lang="en-US" dirty="0">
                <a:latin typeface="Courier New"/>
                <a:cs typeface="Courier New"/>
              </a:rPr>
              <a:t>\r\n</a:t>
            </a:r>
            <a:r>
              <a:rPr lang="en-US" dirty="0"/>
              <a:t>”) separating headers from content. 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Response line: </a:t>
            </a:r>
          </a:p>
          <a:p>
            <a:pPr>
              <a:lnSpc>
                <a:spcPct val="120000"/>
              </a:lnSpc>
              <a:buNone/>
            </a:pPr>
            <a:r>
              <a:rPr lang="en-US" dirty="0"/>
              <a:t>		</a:t>
            </a:r>
            <a:r>
              <a:rPr lang="en-US" dirty="0">
                <a:latin typeface="Courier New" pitchFamily="49" charset="0"/>
              </a:rPr>
              <a:t>&lt;version&gt; &lt;status code&gt; &lt;status </a:t>
            </a:r>
            <a:r>
              <a:rPr lang="en-US" dirty="0" err="1">
                <a:latin typeface="Courier New" pitchFamily="49" charset="0"/>
              </a:rPr>
              <a:t>msg</a:t>
            </a:r>
            <a:r>
              <a:rPr lang="en-US" dirty="0">
                <a:latin typeface="Courier New" pitchFamily="49" charset="0"/>
              </a:rPr>
              <a:t>&gt;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&lt;version&gt; is HTTP version of the response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&lt;status code&gt; is numeric status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&lt;status </a:t>
            </a:r>
            <a:r>
              <a:rPr lang="en-US" dirty="0" err="1"/>
              <a:t>msg</a:t>
            </a:r>
            <a:r>
              <a:rPr lang="en-US" dirty="0"/>
              <a:t>&gt; is corresponding English text</a:t>
            </a:r>
          </a:p>
          <a:p>
            <a:pPr lvl="2">
              <a:lnSpc>
                <a:spcPct val="120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	OK</a:t>
            </a:r>
            <a:r>
              <a:rPr lang="en-US" dirty="0"/>
              <a:t>		Request was handled without error</a:t>
            </a:r>
          </a:p>
          <a:p>
            <a:pPr lvl="2">
              <a:lnSpc>
                <a:spcPct val="120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301	Moved</a:t>
            </a:r>
            <a:r>
              <a:rPr lang="en-US" dirty="0"/>
              <a:t>		Provide alternate URL</a:t>
            </a:r>
          </a:p>
          <a:p>
            <a:pPr lvl="2">
              <a:lnSpc>
                <a:spcPct val="120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404	Not found</a:t>
            </a:r>
            <a:r>
              <a:rPr lang="en-US" dirty="0"/>
              <a:t>	Server couldn’t find the file</a:t>
            </a:r>
          </a:p>
          <a:p>
            <a:pPr>
              <a:lnSpc>
                <a:spcPct val="120000"/>
              </a:lnSpc>
            </a:pPr>
            <a:r>
              <a:rPr lang="en-US" dirty="0"/>
              <a:t>Response headers: </a:t>
            </a:r>
            <a:r>
              <a:rPr lang="en-US" dirty="0">
                <a:latin typeface="Courier New" pitchFamily="49" charset="0"/>
              </a:rPr>
              <a:t>&lt;header name&gt;: &lt;header data&gt;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Provide additional information about response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latin typeface="Courier New" pitchFamily="49" charset="0"/>
              </a:rPr>
              <a:t>Content-Type</a:t>
            </a:r>
            <a:r>
              <a:rPr lang="en-US" dirty="0">
                <a:latin typeface="Courier New" pitchFamily="49" charset="0"/>
              </a:rPr>
              <a:t>: </a:t>
            </a:r>
            <a:r>
              <a:rPr lang="en-US" dirty="0"/>
              <a:t>MIME type of content in response body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latin typeface="Courier New" pitchFamily="49" charset="0"/>
              </a:rPr>
              <a:t>Content-Length</a:t>
            </a:r>
            <a:r>
              <a:rPr lang="en-US" dirty="0">
                <a:latin typeface="Courier New" pitchFamily="49" charset="0"/>
              </a:rPr>
              <a:t>: </a:t>
            </a:r>
            <a:r>
              <a:rPr lang="en-US" dirty="0"/>
              <a:t>Length of content in response body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25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0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1"/>
            <a:ext cx="8747501" cy="914401"/>
          </a:xfrm>
        </p:spPr>
        <p:txBody>
          <a:bodyPr/>
          <a:lstStyle/>
          <a:p>
            <a:r>
              <a:rPr lang="en-US" dirty="0"/>
              <a:t>Example HTTP Transaction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1524000" y="806709"/>
            <a:ext cx="9144001" cy="4708981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80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open connection to server 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Trying 128.2.42.52...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Telnet prints 3 lines to terminal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Connected to WWW-CMU-PROD-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VIP.ANDREW.cmu.edu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GET /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HTTP/1.1   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</a:p>
          <a:p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empty line terminates headers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</a:t>
            </a:r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301 Moved Permanently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line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Wed, 05 Nov 2014 17:05:11 GMT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followed by 5 response headers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Apache/1.3.42 (Unix)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this is an Apache server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Location: </a:t>
            </a:r>
            <a:r>
              <a:rPr lang="sk-SK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http://www.cmu.edu/index.shtml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page has moved here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Transfer-Encoding: chunked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body will be chunked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Content-Type: text/html; charset=...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expect HTML in response body</a:t>
            </a:r>
          </a:p>
          <a:p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                                        Server: empty line terminates headers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15c 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first line in response body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&lt;HTML&gt;&lt;HEAD&gt;  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start of HTML content</a:t>
            </a:r>
          </a:p>
          <a:p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&lt;/BODY&gt;&lt;/HTML&gt;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end of HTML content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0             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last line in response body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closes connection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28800" y="579628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HTTP standard requires that each text line end with </a:t>
            </a:r>
            <a:r>
              <a:rPr lang="en-US" dirty="0">
                <a:latin typeface="Courier New"/>
                <a:cs typeface="Courier New"/>
              </a:rPr>
              <a:t>“\r\n”</a:t>
            </a:r>
          </a:p>
          <a:p>
            <a:r>
              <a:rPr lang="en-US" dirty="0"/>
              <a:t>Blank line (</a:t>
            </a:r>
            <a:r>
              <a:rPr lang="en-US" dirty="0">
                <a:latin typeface="Courier New"/>
                <a:cs typeface="Courier New"/>
              </a:rPr>
              <a:t>“\r\n”</a:t>
            </a:r>
            <a:r>
              <a:rPr lang="en-US" dirty="0"/>
              <a:t>) terminates request and response headers</a:t>
            </a:r>
          </a:p>
        </p:txBody>
      </p:sp>
    </p:spTree>
    <p:extLst>
      <p:ext uri="{BB962C8B-B14F-4D97-AF65-F5344CB8AC3E}">
        <p14:creationId xmlns:p14="http://schemas.microsoft.com/office/powerpoint/2010/main" val="34453336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17514"/>
            <a:ext cx="8477630" cy="573087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HTTP Transaction, Take 2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1524000" y="1274235"/>
            <a:ext cx="9144000" cy="4478149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80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open connection to server 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Trying 128.2.42.52...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Telnet prints 3 lines to terminal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Connected to WWW-CMU-PROD-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VIP.ANDREW.cmu.edu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GET /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index.shtml</a:t>
            </a:r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www.cmu.edu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empty line terminates headers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</a:t>
            </a:r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200 OK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line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Wed, 05 Nov 2014 17:37:26 GMT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followed by 4 response headers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Apache/1.3.42 (Unix)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Transfer-Encoding: chunked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Content-Type: text/html; charset=... </a:t>
            </a:r>
          </a:p>
          <a:p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                                        Server: empty line terminates headers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1000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begin response body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&lt;html ..&gt;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first line of HTML content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&lt;/html&gt;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0   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end response body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close connection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511247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295400"/>
            <a:ext cx="8229600" cy="4114800"/>
          </a:xfrm>
        </p:spPr>
        <p:txBody>
          <a:bodyPr/>
          <a:lstStyle/>
          <a:p>
            <a:pPr algn="ctr"/>
            <a:r>
              <a:rPr lang="en-US" sz="8000" dirty="0"/>
              <a:t>EXTRA SLIDES</a:t>
            </a:r>
            <a:br>
              <a:rPr lang="en-US" sz="8000" dirty="0"/>
            </a:br>
            <a:br>
              <a:rPr lang="en-US" sz="8000" dirty="0"/>
            </a:br>
            <a:r>
              <a:rPr lang="en-US" sz="4000" dirty="0"/>
              <a:t>(Useful material for Proxy Lab)</a:t>
            </a:r>
            <a:br>
              <a:rPr lang="en-US" sz="4000" dirty="0"/>
            </a:br>
            <a:r>
              <a:rPr lang="en-US" sz="4000" dirty="0"/>
              <a:t>WHICH WE ARE NOT DOING</a:t>
            </a:r>
            <a:br>
              <a:rPr lang="en-US" sz="4000" dirty="0"/>
            </a:br>
            <a:r>
              <a:rPr lang="en-US" sz="4000" dirty="0"/>
              <a:t>DO NOT WORRY</a:t>
            </a:r>
          </a:p>
        </p:txBody>
      </p:sp>
    </p:spTree>
    <p:extLst>
      <p:ext uri="{BB962C8B-B14F-4D97-AF65-F5344CB8AC3E}">
        <p14:creationId xmlns:p14="http://schemas.microsoft.com/office/powerpoint/2010/main" val="38508394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Proxies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idx="1"/>
          </p:nvPr>
        </p:nvSpPr>
        <p:spPr>
          <a:xfrm>
            <a:off x="1814514" y="1220788"/>
            <a:ext cx="8320087" cy="504793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A </a:t>
            </a:r>
            <a:r>
              <a:rPr lang="en-US" i="1" dirty="0">
                <a:solidFill>
                  <a:srgbClr val="FF0000"/>
                </a:solidFill>
              </a:rPr>
              <a:t>proxy </a:t>
            </a:r>
            <a:r>
              <a:rPr lang="en-US" dirty="0">
                <a:solidFill>
                  <a:srgbClr val="000000"/>
                </a:solidFill>
              </a:rPr>
              <a:t>is an intermediary between a client and an </a:t>
            </a:r>
            <a:r>
              <a:rPr lang="en-US" i="1" dirty="0">
                <a:solidFill>
                  <a:srgbClr val="FF0000"/>
                </a:solidFill>
              </a:rPr>
              <a:t>origin server</a:t>
            </a:r>
            <a:endParaRPr lang="en-US" i="1" dirty="0">
              <a:solidFill>
                <a:srgbClr val="000000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rgbClr val="000000"/>
                </a:solidFill>
              </a:rPr>
              <a:t>To the client, the proxy acts like a server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rgbClr val="000000"/>
                </a:solidFill>
              </a:rPr>
              <a:t>To the server, the proxy acts like a client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lvl="1"/>
            <a:endParaRPr lang="en-US" sz="2600" dirty="0">
              <a:solidFill>
                <a:srgbClr val="000000"/>
              </a:solidFill>
            </a:endParaRPr>
          </a:p>
          <a:p>
            <a:pPr lvl="1"/>
            <a:r>
              <a:rPr lang="en-US" sz="2600" b="1" dirty="0">
                <a:solidFill>
                  <a:srgbClr val="000000"/>
                </a:solidFill>
              </a:rPr>
              <a:t>This is what you will be implementing in </a:t>
            </a:r>
            <a:r>
              <a:rPr lang="en-US" sz="2600" b="1" u="sng" dirty="0">
                <a:solidFill>
                  <a:srgbClr val="000000"/>
                </a:solidFill>
              </a:rPr>
              <a:t>Proxy Lab</a:t>
            </a:r>
          </a:p>
        </p:txBody>
      </p:sp>
      <p:sp>
        <p:nvSpPr>
          <p:cNvPr id="788484" name="Oval 4"/>
          <p:cNvSpPr>
            <a:spLocks noChangeArrowheads="1"/>
          </p:cNvSpPr>
          <p:nvPr/>
        </p:nvSpPr>
        <p:spPr bwMode="auto">
          <a:xfrm>
            <a:off x="2402841" y="3629026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dirty="0"/>
              <a:t>Client</a:t>
            </a:r>
          </a:p>
        </p:txBody>
      </p:sp>
      <p:sp>
        <p:nvSpPr>
          <p:cNvPr id="788485" name="Oval 5"/>
          <p:cNvSpPr>
            <a:spLocks noChangeArrowheads="1"/>
          </p:cNvSpPr>
          <p:nvPr/>
        </p:nvSpPr>
        <p:spPr bwMode="auto">
          <a:xfrm>
            <a:off x="5450841" y="3629026"/>
            <a:ext cx="1065213" cy="989013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Proxy</a:t>
            </a:r>
          </a:p>
        </p:txBody>
      </p:sp>
      <p:sp>
        <p:nvSpPr>
          <p:cNvPr id="788487" name="Oval 7"/>
          <p:cNvSpPr>
            <a:spLocks noChangeArrowheads="1"/>
          </p:cNvSpPr>
          <p:nvPr/>
        </p:nvSpPr>
        <p:spPr bwMode="auto">
          <a:xfrm>
            <a:off x="8500428" y="3627438"/>
            <a:ext cx="1065212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dirty="0"/>
              <a:t>Origin</a:t>
            </a:r>
          </a:p>
          <a:p>
            <a:pPr defTabSz="912813"/>
            <a:r>
              <a:rPr lang="en-US" dirty="0"/>
              <a:t>Server</a:t>
            </a:r>
          </a:p>
        </p:txBody>
      </p:sp>
      <p:sp>
        <p:nvSpPr>
          <p:cNvPr id="788486" name="Line 6"/>
          <p:cNvSpPr>
            <a:spLocks noChangeShapeType="1"/>
          </p:cNvSpPr>
          <p:nvPr/>
        </p:nvSpPr>
        <p:spPr bwMode="auto">
          <a:xfrm>
            <a:off x="3469640" y="38560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88496" name="Text Box 16"/>
          <p:cNvSpPr txBox="1">
            <a:spLocks noChangeArrowheads="1"/>
          </p:cNvSpPr>
          <p:nvPr/>
        </p:nvSpPr>
        <p:spPr bwMode="auto">
          <a:xfrm>
            <a:off x="3529965" y="3429000"/>
            <a:ext cx="193244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/>
              <a:t>1. Client request</a:t>
            </a:r>
          </a:p>
        </p:txBody>
      </p:sp>
      <p:sp>
        <p:nvSpPr>
          <p:cNvPr id="788493" name="Line 13"/>
          <p:cNvSpPr>
            <a:spLocks noChangeShapeType="1"/>
          </p:cNvSpPr>
          <p:nvPr/>
        </p:nvSpPr>
        <p:spPr bwMode="auto">
          <a:xfrm>
            <a:off x="6517640" y="38560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88497" name="Text Box 17"/>
          <p:cNvSpPr txBox="1">
            <a:spLocks noChangeArrowheads="1"/>
          </p:cNvSpPr>
          <p:nvPr/>
        </p:nvSpPr>
        <p:spPr bwMode="auto">
          <a:xfrm>
            <a:off x="6538279" y="3443288"/>
            <a:ext cx="191991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/>
              <a:t>2. Proxy request</a:t>
            </a:r>
          </a:p>
        </p:txBody>
      </p:sp>
      <p:sp>
        <p:nvSpPr>
          <p:cNvPr id="788494" name="Line 14"/>
          <p:cNvSpPr>
            <a:spLocks noChangeShapeType="1"/>
          </p:cNvSpPr>
          <p:nvPr/>
        </p:nvSpPr>
        <p:spPr bwMode="auto">
          <a:xfrm>
            <a:off x="6441440" y="43132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88498" name="Text Box 18"/>
          <p:cNvSpPr txBox="1">
            <a:spLocks noChangeArrowheads="1"/>
          </p:cNvSpPr>
          <p:nvPr/>
        </p:nvSpPr>
        <p:spPr bwMode="auto">
          <a:xfrm>
            <a:off x="6593840" y="4389438"/>
            <a:ext cx="214947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3. Server response</a:t>
            </a:r>
          </a:p>
        </p:txBody>
      </p:sp>
      <p:sp>
        <p:nvSpPr>
          <p:cNvPr id="788495" name="Line 15"/>
          <p:cNvSpPr>
            <a:spLocks noChangeShapeType="1"/>
          </p:cNvSpPr>
          <p:nvPr/>
        </p:nvSpPr>
        <p:spPr bwMode="auto">
          <a:xfrm>
            <a:off x="3393440" y="43132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88499" name="Text Box 19"/>
          <p:cNvSpPr txBox="1">
            <a:spLocks noChangeArrowheads="1"/>
          </p:cNvSpPr>
          <p:nvPr/>
        </p:nvSpPr>
        <p:spPr bwMode="auto">
          <a:xfrm>
            <a:off x="3520440" y="4389438"/>
            <a:ext cx="20712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/>
              <a:t>4. Proxy response</a:t>
            </a:r>
          </a:p>
        </p:txBody>
      </p:sp>
    </p:spTree>
    <p:extLst>
      <p:ext uri="{BB962C8B-B14F-4D97-AF65-F5344CB8AC3E}">
        <p14:creationId xmlns:p14="http://schemas.microsoft.com/office/powerpoint/2010/main" val="10407947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483" grpId="0" uiExpand="1" build="p"/>
      <p:bldP spid="788484" grpId="0" animBg="1"/>
      <p:bldP spid="788485" grpId="0" animBg="1"/>
      <p:bldP spid="788487" grpId="0" animBg="1"/>
      <p:bldP spid="788486" grpId="0" animBg="1"/>
      <p:bldP spid="788496" grpId="0"/>
      <p:bldP spid="788493" grpId="0" animBg="1"/>
      <p:bldP spid="788497" grpId="0"/>
      <p:bldP spid="788494" grpId="0" animBg="1"/>
      <p:bldP spid="788498" grpId="0"/>
      <p:bldP spid="788495" grpId="0" animBg="1"/>
      <p:bldP spid="78849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Proxies?</a:t>
            </a:r>
          </a:p>
        </p:txBody>
      </p:sp>
      <p:sp>
        <p:nvSpPr>
          <p:cNvPr id="789507" name="Rectangle 1027"/>
          <p:cNvSpPr>
            <a:spLocks noGrp="1" noChangeArrowheads="1"/>
          </p:cNvSpPr>
          <p:nvPr>
            <p:ph idx="1"/>
          </p:nvPr>
        </p:nvSpPr>
        <p:spPr>
          <a:xfrm>
            <a:off x="1814514" y="1168909"/>
            <a:ext cx="8620125" cy="1652587"/>
          </a:xfrm>
        </p:spPr>
        <p:txBody>
          <a:bodyPr/>
          <a:lstStyle/>
          <a:p>
            <a:r>
              <a:rPr lang="en-US" dirty="0"/>
              <a:t>Can perform useful functions as requests and responses pass by</a:t>
            </a:r>
          </a:p>
          <a:p>
            <a:pPr lvl="1"/>
            <a:r>
              <a:rPr lang="en-US" dirty="0"/>
              <a:t>Examples: Caching, logging, </a:t>
            </a:r>
            <a:r>
              <a:rPr lang="en-US" dirty="0" err="1"/>
              <a:t>anonymization</a:t>
            </a:r>
            <a:r>
              <a:rPr lang="en-US" dirty="0"/>
              <a:t>, filtering, </a:t>
            </a:r>
            <a:r>
              <a:rPr lang="en-US" dirty="0" err="1"/>
              <a:t>transcoding</a:t>
            </a:r>
            <a:endParaRPr lang="en-US" dirty="0"/>
          </a:p>
        </p:txBody>
      </p:sp>
      <p:sp>
        <p:nvSpPr>
          <p:cNvPr id="789508" name="Oval 1028"/>
          <p:cNvSpPr>
            <a:spLocks noChangeArrowheads="1"/>
          </p:cNvSpPr>
          <p:nvPr/>
        </p:nvSpPr>
        <p:spPr bwMode="auto">
          <a:xfrm>
            <a:off x="2152651" y="3000376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/>
              <a:t>Client</a:t>
            </a:r>
          </a:p>
          <a:p>
            <a:pPr algn="ctr" defTabSz="912813"/>
            <a:r>
              <a:rPr lang="en-US" dirty="0"/>
              <a:t>A</a:t>
            </a:r>
          </a:p>
        </p:txBody>
      </p:sp>
      <p:sp>
        <p:nvSpPr>
          <p:cNvPr id="789509" name="Oval 1029"/>
          <p:cNvSpPr>
            <a:spLocks noChangeArrowheads="1"/>
          </p:cNvSpPr>
          <p:nvPr/>
        </p:nvSpPr>
        <p:spPr bwMode="auto">
          <a:xfrm>
            <a:off x="5200651" y="3808413"/>
            <a:ext cx="1065213" cy="989012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/>
              <a:t>Proxy</a:t>
            </a:r>
          </a:p>
          <a:p>
            <a:pPr algn="ctr" defTabSz="912813"/>
            <a:r>
              <a:rPr lang="en-US"/>
              <a:t>cache</a:t>
            </a:r>
          </a:p>
        </p:txBody>
      </p:sp>
      <p:sp>
        <p:nvSpPr>
          <p:cNvPr id="789510" name="Oval 1030"/>
          <p:cNvSpPr>
            <a:spLocks noChangeArrowheads="1"/>
          </p:cNvSpPr>
          <p:nvPr/>
        </p:nvSpPr>
        <p:spPr bwMode="auto">
          <a:xfrm>
            <a:off x="9369426" y="3716338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/>
              <a:t>Origin</a:t>
            </a:r>
          </a:p>
          <a:p>
            <a:pPr algn="ctr" defTabSz="912813"/>
            <a:r>
              <a:rPr lang="en-US"/>
              <a:t>Server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48026" y="3170239"/>
            <a:ext cx="2316163" cy="738187"/>
            <a:chOff x="1724025" y="3170238"/>
            <a:chExt cx="2316163" cy="738187"/>
          </a:xfrm>
        </p:grpSpPr>
        <p:sp>
          <p:nvSpPr>
            <p:cNvPr id="789512" name="Line 1032"/>
            <p:cNvSpPr>
              <a:spLocks noChangeShapeType="1"/>
            </p:cNvSpPr>
            <p:nvPr/>
          </p:nvSpPr>
          <p:spPr bwMode="auto">
            <a:xfrm>
              <a:off x="1724025" y="3419475"/>
              <a:ext cx="2157413" cy="4889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/>
            </a:p>
          </p:txBody>
        </p:sp>
        <p:sp>
          <p:nvSpPr>
            <p:cNvPr id="789513" name="Text Box 1033"/>
            <p:cNvSpPr txBox="1">
              <a:spLocks noChangeArrowheads="1"/>
            </p:cNvSpPr>
            <p:nvPr/>
          </p:nvSpPr>
          <p:spPr bwMode="auto">
            <a:xfrm>
              <a:off x="1952625" y="3170238"/>
              <a:ext cx="2087563" cy="3698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/>
                <a:t>Request </a:t>
              </a:r>
              <a:r>
                <a:rPr lang="en-US" dirty="0" err="1">
                  <a:latin typeface="Courier New" pitchFamily="49" charset="0"/>
                </a:rPr>
                <a:t>foo.html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230938" y="3657601"/>
            <a:ext cx="3187700" cy="377831"/>
            <a:chOff x="4706938" y="3657600"/>
            <a:chExt cx="3187700" cy="377831"/>
          </a:xfrm>
        </p:grpSpPr>
        <p:sp>
          <p:nvSpPr>
            <p:cNvPr id="789515" name="Line 1035"/>
            <p:cNvSpPr>
              <a:spLocks noChangeShapeType="1"/>
            </p:cNvSpPr>
            <p:nvPr/>
          </p:nvSpPr>
          <p:spPr bwMode="auto">
            <a:xfrm>
              <a:off x="4706938" y="4035431"/>
              <a:ext cx="31877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/>
            </a:p>
          </p:txBody>
        </p:sp>
        <p:sp>
          <p:nvSpPr>
            <p:cNvPr id="789516" name="Text Box 1036"/>
            <p:cNvSpPr txBox="1">
              <a:spLocks noChangeArrowheads="1"/>
            </p:cNvSpPr>
            <p:nvPr/>
          </p:nvSpPr>
          <p:spPr bwMode="auto">
            <a:xfrm>
              <a:off x="5505451" y="3657600"/>
              <a:ext cx="20875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/>
                <a:t>Request </a:t>
              </a:r>
              <a:r>
                <a:rPr lang="en-US" dirty="0" err="1">
                  <a:latin typeface="Courier New" pitchFamily="49" charset="0"/>
                </a:rPr>
                <a:t>foo.html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191250" y="4114801"/>
            <a:ext cx="3221038" cy="396881"/>
            <a:chOff x="4667250" y="4114800"/>
            <a:chExt cx="3221038" cy="396881"/>
          </a:xfrm>
        </p:grpSpPr>
        <p:sp>
          <p:nvSpPr>
            <p:cNvPr id="789518" name="Line 1038"/>
            <p:cNvSpPr>
              <a:spLocks noChangeShapeType="1"/>
            </p:cNvSpPr>
            <p:nvPr/>
          </p:nvSpPr>
          <p:spPr bwMode="auto">
            <a:xfrm>
              <a:off x="4667250" y="4492631"/>
              <a:ext cx="3221038" cy="190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/>
            </a:p>
          </p:txBody>
        </p:sp>
        <p:sp>
          <p:nvSpPr>
            <p:cNvPr id="789519" name="Text Box 1039"/>
            <p:cNvSpPr txBox="1">
              <a:spLocks noChangeArrowheads="1"/>
            </p:cNvSpPr>
            <p:nvPr/>
          </p:nvSpPr>
          <p:spPr bwMode="auto">
            <a:xfrm>
              <a:off x="5715000" y="4114800"/>
              <a:ext cx="12874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err="1">
                  <a:latin typeface="Courier New" pitchFamily="49" charset="0"/>
                </a:rPr>
                <a:t>foo.html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103564" y="3667126"/>
            <a:ext cx="2097087" cy="615951"/>
            <a:chOff x="1579563" y="3667125"/>
            <a:chExt cx="2097087" cy="615951"/>
          </a:xfrm>
        </p:grpSpPr>
        <p:sp>
          <p:nvSpPr>
            <p:cNvPr id="789521" name="Line 1041"/>
            <p:cNvSpPr>
              <a:spLocks noChangeShapeType="1"/>
            </p:cNvSpPr>
            <p:nvPr/>
          </p:nvSpPr>
          <p:spPr bwMode="auto">
            <a:xfrm>
              <a:off x="1579563" y="3817938"/>
              <a:ext cx="2097087" cy="4651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/>
            </a:p>
          </p:txBody>
        </p:sp>
        <p:sp>
          <p:nvSpPr>
            <p:cNvPr id="789522" name="Text Box 1042"/>
            <p:cNvSpPr txBox="1">
              <a:spLocks noChangeArrowheads="1"/>
            </p:cNvSpPr>
            <p:nvPr/>
          </p:nvSpPr>
          <p:spPr bwMode="auto">
            <a:xfrm>
              <a:off x="2293938" y="3667125"/>
              <a:ext cx="1287462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err="1">
                  <a:latin typeface="Courier New" pitchFamily="49" charset="0"/>
                </a:rPr>
                <a:t>foo.html</a:t>
              </a:r>
              <a:endParaRPr lang="en-US" dirty="0">
                <a:latin typeface="Courier New" pitchFamily="49" charset="0"/>
              </a:endParaRPr>
            </a:p>
          </p:txBody>
        </p:sp>
      </p:grpSp>
      <p:sp>
        <p:nvSpPr>
          <p:cNvPr id="789523" name="Oval 1043"/>
          <p:cNvSpPr>
            <a:spLocks noChangeArrowheads="1"/>
          </p:cNvSpPr>
          <p:nvPr/>
        </p:nvSpPr>
        <p:spPr bwMode="auto">
          <a:xfrm>
            <a:off x="2152651" y="4983163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/>
              <a:t>Client</a:t>
            </a:r>
          </a:p>
          <a:p>
            <a:pPr algn="ctr" defTabSz="912813"/>
            <a:r>
              <a:rPr lang="en-US"/>
              <a:t>B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057400" y="4443413"/>
            <a:ext cx="3130550" cy="685800"/>
            <a:chOff x="533400" y="4443413"/>
            <a:chExt cx="3130550" cy="685800"/>
          </a:xfrm>
        </p:grpSpPr>
        <p:sp>
          <p:nvSpPr>
            <p:cNvPr id="789535" name="Line 1055"/>
            <p:cNvSpPr>
              <a:spLocks noChangeShapeType="1"/>
            </p:cNvSpPr>
            <p:nvPr/>
          </p:nvSpPr>
          <p:spPr bwMode="auto">
            <a:xfrm flipV="1">
              <a:off x="1552575" y="4443413"/>
              <a:ext cx="2111375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/>
            </a:p>
          </p:txBody>
        </p:sp>
        <p:sp>
          <p:nvSpPr>
            <p:cNvPr id="789536" name="Text Box 1056"/>
            <p:cNvSpPr txBox="1">
              <a:spLocks noChangeArrowheads="1"/>
            </p:cNvSpPr>
            <p:nvPr/>
          </p:nvSpPr>
          <p:spPr bwMode="auto">
            <a:xfrm>
              <a:off x="533400" y="4489451"/>
              <a:ext cx="20875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/>
                <a:t>Request </a:t>
              </a:r>
              <a:r>
                <a:rPr lang="en-US" dirty="0" err="1">
                  <a:latin typeface="Courier New" pitchFamily="49" charset="0"/>
                </a:rPr>
                <a:t>foo.html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217864" y="4705350"/>
            <a:ext cx="2063751" cy="704850"/>
            <a:chOff x="1693863" y="4705350"/>
            <a:chExt cx="2063751" cy="704850"/>
          </a:xfrm>
        </p:grpSpPr>
        <p:sp>
          <p:nvSpPr>
            <p:cNvPr id="789537" name="Line 1057"/>
            <p:cNvSpPr>
              <a:spLocks noChangeShapeType="1"/>
            </p:cNvSpPr>
            <p:nvPr/>
          </p:nvSpPr>
          <p:spPr bwMode="auto">
            <a:xfrm flipV="1">
              <a:off x="1693863" y="4705350"/>
              <a:ext cx="2063751" cy="7048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/>
            </a:p>
          </p:txBody>
        </p:sp>
        <p:sp>
          <p:nvSpPr>
            <p:cNvPr id="789538" name="Text Box 1058"/>
            <p:cNvSpPr txBox="1">
              <a:spLocks noChangeArrowheads="1"/>
            </p:cNvSpPr>
            <p:nvPr/>
          </p:nvSpPr>
          <p:spPr bwMode="auto">
            <a:xfrm>
              <a:off x="2470151" y="5029200"/>
              <a:ext cx="12874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 err="1">
                  <a:latin typeface="Courier New" pitchFamily="49" charset="0"/>
                </a:rPr>
                <a:t>foo.html</a:t>
              </a:r>
              <a:endParaRPr lang="en-US" dirty="0">
                <a:latin typeface="Courier New" pitchFamily="49" charset="0"/>
              </a:endParaRPr>
            </a:p>
          </p:txBody>
        </p:sp>
      </p:grpSp>
      <p:sp>
        <p:nvSpPr>
          <p:cNvPr id="789541" name="Text Box 1061"/>
          <p:cNvSpPr txBox="1">
            <a:spLocks noChangeArrowheads="1"/>
          </p:cNvSpPr>
          <p:nvPr/>
        </p:nvSpPr>
        <p:spPr bwMode="auto">
          <a:xfrm>
            <a:off x="2636456" y="6141538"/>
            <a:ext cx="3359061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u="sng" dirty="0">
                <a:solidFill>
                  <a:srgbClr val="FF0000"/>
                </a:solidFill>
              </a:rPr>
              <a:t>Fast</a:t>
            </a:r>
            <a:r>
              <a:rPr lang="en-US" sz="2000" i="1" dirty="0">
                <a:solidFill>
                  <a:srgbClr val="FF0000"/>
                </a:solidFill>
              </a:rPr>
              <a:t> inexpensive local network</a:t>
            </a:r>
          </a:p>
        </p:txBody>
      </p:sp>
      <p:sp>
        <p:nvSpPr>
          <p:cNvPr id="789543" name="Text Box 1063"/>
          <p:cNvSpPr txBox="1">
            <a:spLocks noChangeArrowheads="1"/>
          </p:cNvSpPr>
          <p:nvPr/>
        </p:nvSpPr>
        <p:spPr bwMode="auto">
          <a:xfrm>
            <a:off x="6084381" y="5053003"/>
            <a:ext cx="402748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u="sng" dirty="0">
                <a:solidFill>
                  <a:srgbClr val="FF0000"/>
                </a:solidFill>
              </a:rPr>
              <a:t>Slower</a:t>
            </a:r>
            <a:r>
              <a:rPr lang="en-US" i="1" dirty="0">
                <a:solidFill>
                  <a:srgbClr val="FF0000"/>
                </a:solidFill>
              </a:rPr>
              <a:t> more expensive global network</a:t>
            </a:r>
          </a:p>
        </p:txBody>
      </p:sp>
    </p:spTree>
    <p:extLst>
      <p:ext uri="{BB962C8B-B14F-4D97-AF65-F5344CB8AC3E}">
        <p14:creationId xmlns:p14="http://schemas.microsoft.com/office/powerpoint/2010/main" val="540593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541" grpId="0"/>
      <p:bldP spid="78954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8458200" y="228600"/>
            <a:ext cx="2133600" cy="1194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3985266" y="498901"/>
            <a:ext cx="71461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6771034" y="498901"/>
            <a:ext cx="7718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4343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7162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7162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7162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4572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3581400" y="1630093"/>
            <a:ext cx="1524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6400800" y="1630093"/>
            <a:ext cx="14478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6400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6400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581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5156402" y="3247756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581400" y="3870326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8763942" y="4847956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8001000" y="952501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8153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3276600" y="952501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15240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6400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3581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7162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400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4343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3581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8D1CE-A1A1-4868-9D04-1CF8EE627A4B}"/>
              </a:ext>
            </a:extLst>
          </p:cNvPr>
          <p:cNvSpPr txBox="1"/>
          <p:nvPr/>
        </p:nvSpPr>
        <p:spPr>
          <a:xfrm>
            <a:off x="6020158" y="1287135"/>
            <a:ext cx="76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A6D8D91-374B-48E5-9D80-B9CDAF8B4B61}"/>
              </a:ext>
            </a:extLst>
          </p:cNvPr>
          <p:cNvSpPr txBox="1"/>
          <p:nvPr/>
        </p:nvSpPr>
        <p:spPr>
          <a:xfrm>
            <a:off x="4795492" y="1274501"/>
            <a:ext cx="76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</p:spTree>
    <p:extLst>
      <p:ext uri="{BB962C8B-B14F-4D97-AF65-F5344CB8AC3E}">
        <p14:creationId xmlns:p14="http://schemas.microsoft.com/office/powerpoint/2010/main" val="2629210608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1362076"/>
            <a:ext cx="7896225" cy="771525"/>
          </a:xfrm>
        </p:spPr>
        <p:txBody>
          <a:bodyPr>
            <a:noAutofit/>
          </a:bodyPr>
          <a:lstStyle/>
          <a:p>
            <a:r>
              <a:rPr lang="en-US" sz="2400" dirty="0"/>
              <a:t>Clients and servers use the </a:t>
            </a:r>
            <a:r>
              <a:rPr lang="en-US" sz="2400" dirty="0">
                <a:latin typeface="Courier New"/>
                <a:cs typeface="Courier New"/>
              </a:rPr>
              <a:t>socket</a:t>
            </a:r>
            <a:r>
              <a:rPr lang="en-US" sz="2400" dirty="0"/>
              <a:t> function to create a </a:t>
            </a:r>
            <a:r>
              <a:rPr lang="en-US" sz="2400" i="1" dirty="0"/>
              <a:t>socket descriptor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Example: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Protocol specific! Best practice is to use </a:t>
            </a:r>
            <a:r>
              <a:rPr lang="en-US" sz="2400" dirty="0" err="1">
                <a:latin typeface="Courier New"/>
                <a:cs typeface="Courier New"/>
              </a:rPr>
              <a:t>getaddrinfo</a:t>
            </a:r>
            <a:r>
              <a:rPr lang="en-US" sz="2400" dirty="0"/>
              <a:t> to generate the parameters automatically, so that code is protocol independent.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22098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socket(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domain,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type,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52324" y="3124200"/>
            <a:ext cx="597180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 = socket(AF_INET,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4602" y="3886201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Indicates that we are using 32-bit IPV4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3924301" y="3462754"/>
            <a:ext cx="1213926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248401" y="38862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Indicates that the socket will be the end point of a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6781800" y="34627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5560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4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85501"/>
            <a:ext cx="10515600" cy="1325563"/>
          </a:xfrm>
        </p:spPr>
        <p:txBody>
          <a:bodyPr/>
          <a:lstStyle/>
          <a:p>
            <a:r>
              <a:rPr lang="en-US" dirty="0"/>
              <a:t>Logical Structure of an internet</a:t>
            </a:r>
          </a:p>
        </p:txBody>
      </p:sp>
      <p:sp>
        <p:nvSpPr>
          <p:cNvPr id="721925" name="Rectangle 5"/>
          <p:cNvSpPr>
            <a:spLocks noGrp="1" noChangeArrowheads="1"/>
          </p:cNvSpPr>
          <p:nvPr>
            <p:ph idx="1"/>
          </p:nvPr>
        </p:nvSpPr>
        <p:spPr>
          <a:xfrm>
            <a:off x="2016522" y="3961892"/>
            <a:ext cx="8087666" cy="279247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Ad hoc interconnection of networks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No particular topology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Vastly different router &amp; link capacities</a:t>
            </a:r>
          </a:p>
          <a:p>
            <a:pPr>
              <a:lnSpc>
                <a:spcPct val="120000"/>
              </a:lnSpc>
            </a:pPr>
            <a:r>
              <a:rPr lang="en-US" dirty="0"/>
              <a:t>Send packets from source to destination by </a:t>
            </a:r>
            <a:r>
              <a:rPr lang="en-US" dirty="0">
                <a:solidFill>
                  <a:srgbClr val="FF0000"/>
                </a:solidFill>
              </a:rPr>
              <a:t>hopping through networks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Router forms bridge from one network to another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Different packets may take different routes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2057400" y="15240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429000" y="2667000"/>
            <a:ext cx="623458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248400" y="12192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114800" y="13716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2743200" y="2133600"/>
            <a:ext cx="1981200" cy="14478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620000" y="1676400"/>
            <a:ext cx="990600" cy="1905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auto">
          <a:xfrm>
            <a:off x="3365500" y="2222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>
            <a:off x="3797300" y="2984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0" name="AutoShape 15"/>
          <p:cNvSpPr>
            <a:spLocks noChangeArrowheads="1"/>
          </p:cNvSpPr>
          <p:nvPr/>
        </p:nvSpPr>
        <p:spPr bwMode="auto">
          <a:xfrm>
            <a:off x="4572000" y="18288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1" name="AutoShape 15"/>
          <p:cNvSpPr>
            <a:spLocks noChangeArrowheads="1"/>
          </p:cNvSpPr>
          <p:nvPr/>
        </p:nvSpPr>
        <p:spPr bwMode="auto">
          <a:xfrm>
            <a:off x="6629400" y="1676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2" name="AutoShape 15"/>
          <p:cNvSpPr>
            <a:spLocks noChangeArrowheads="1"/>
          </p:cNvSpPr>
          <p:nvPr/>
        </p:nvSpPr>
        <p:spPr bwMode="auto">
          <a:xfrm>
            <a:off x="7797800" y="28956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3" name="AutoShape 15"/>
          <p:cNvSpPr>
            <a:spLocks noChangeArrowheads="1"/>
          </p:cNvSpPr>
          <p:nvPr/>
        </p:nvSpPr>
        <p:spPr bwMode="auto">
          <a:xfrm>
            <a:off x="7810500" y="19050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8686800" y="1535668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2470710" y="18034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34" name="Freeform 33"/>
          <p:cNvSpPr/>
          <p:nvPr/>
        </p:nvSpPr>
        <p:spPr bwMode="auto">
          <a:xfrm>
            <a:off x="3077634" y="2006600"/>
            <a:ext cx="287867" cy="520700"/>
          </a:xfrm>
          <a:custGeom>
            <a:avLst/>
            <a:gdLst>
              <a:gd name="connsiteX0" fmla="*/ 8467 w 275167"/>
              <a:gd name="connsiteY0" fmla="*/ 0 h 520700"/>
              <a:gd name="connsiteX1" fmla="*/ 224367 w 275167"/>
              <a:gd name="connsiteY1" fmla="*/ 38100 h 520700"/>
              <a:gd name="connsiteX2" fmla="*/ 8467 w 275167"/>
              <a:gd name="connsiteY2" fmla="*/ 457200 h 520700"/>
              <a:gd name="connsiteX3" fmla="*/ 275167 w 275167"/>
              <a:gd name="connsiteY3" fmla="*/ 41910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67" h="520700">
                <a:moveTo>
                  <a:pt x="8467" y="0"/>
                </a:moveTo>
                <a:lnTo>
                  <a:pt x="224367" y="38100"/>
                </a:lnTo>
                <a:cubicBezTo>
                  <a:pt x="224367" y="114300"/>
                  <a:pt x="0" y="393700"/>
                  <a:pt x="8467" y="457200"/>
                </a:cubicBezTo>
                <a:cubicBezTo>
                  <a:pt x="16934" y="520700"/>
                  <a:pt x="146050" y="469900"/>
                  <a:pt x="275167" y="4191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 bwMode="auto">
          <a:xfrm>
            <a:off x="3086100" y="1693334"/>
            <a:ext cx="1485900" cy="338667"/>
          </a:xfrm>
          <a:custGeom>
            <a:avLst/>
            <a:gdLst>
              <a:gd name="connsiteX0" fmla="*/ 0 w 1485900"/>
              <a:gd name="connsiteY0" fmla="*/ 313267 h 338667"/>
              <a:gd name="connsiteX1" fmla="*/ 596900 w 1485900"/>
              <a:gd name="connsiteY1" fmla="*/ 8467 h 338667"/>
              <a:gd name="connsiteX2" fmla="*/ 850900 w 1485900"/>
              <a:gd name="connsiteY2" fmla="*/ 262467 h 338667"/>
              <a:gd name="connsiteX3" fmla="*/ 1485900 w 1485900"/>
              <a:gd name="connsiteY3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338667">
                <a:moveTo>
                  <a:pt x="0" y="313267"/>
                </a:moveTo>
                <a:cubicBezTo>
                  <a:pt x="227541" y="165100"/>
                  <a:pt x="455083" y="16934"/>
                  <a:pt x="596900" y="8467"/>
                </a:cubicBezTo>
                <a:cubicBezTo>
                  <a:pt x="738717" y="0"/>
                  <a:pt x="702733" y="207434"/>
                  <a:pt x="850900" y="262467"/>
                </a:cubicBezTo>
                <a:cubicBezTo>
                  <a:pt x="999067" y="317500"/>
                  <a:pt x="1242483" y="328083"/>
                  <a:pt x="1485900" y="3386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 bwMode="auto">
          <a:xfrm>
            <a:off x="3670300" y="2590800"/>
            <a:ext cx="444500" cy="406400"/>
          </a:xfrm>
          <a:custGeom>
            <a:avLst/>
            <a:gdLst>
              <a:gd name="connsiteX0" fmla="*/ 0 w 444500"/>
              <a:gd name="connsiteY0" fmla="*/ 0 h 406400"/>
              <a:gd name="connsiteX1" fmla="*/ 190500 w 444500"/>
              <a:gd name="connsiteY1" fmla="*/ 228600 h 406400"/>
              <a:gd name="connsiteX2" fmla="*/ 444500 w 444500"/>
              <a:gd name="connsiteY2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500" h="406400">
                <a:moveTo>
                  <a:pt x="0" y="0"/>
                </a:moveTo>
                <a:cubicBezTo>
                  <a:pt x="58208" y="80433"/>
                  <a:pt x="116417" y="160867"/>
                  <a:pt x="190500" y="228600"/>
                </a:cubicBezTo>
                <a:cubicBezTo>
                  <a:pt x="264583" y="296333"/>
                  <a:pt x="354541" y="351366"/>
                  <a:pt x="444500" y="4064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 bwMode="auto">
          <a:xfrm>
            <a:off x="5194300" y="1748367"/>
            <a:ext cx="1435100" cy="463550"/>
          </a:xfrm>
          <a:custGeom>
            <a:avLst/>
            <a:gdLst>
              <a:gd name="connsiteX0" fmla="*/ 0 w 1435100"/>
              <a:gd name="connsiteY0" fmla="*/ 270933 h 463550"/>
              <a:gd name="connsiteX1" fmla="*/ 355600 w 1435100"/>
              <a:gd name="connsiteY1" fmla="*/ 42333 h 463550"/>
              <a:gd name="connsiteX2" fmla="*/ 812800 w 1435100"/>
              <a:gd name="connsiteY2" fmla="*/ 461433 h 463550"/>
              <a:gd name="connsiteX3" fmla="*/ 1193800 w 1435100"/>
              <a:gd name="connsiteY3" fmla="*/ 55033 h 463550"/>
              <a:gd name="connsiteX4" fmla="*/ 1435100 w 1435100"/>
              <a:gd name="connsiteY4" fmla="*/ 131233 h 46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100" h="463550">
                <a:moveTo>
                  <a:pt x="0" y="270933"/>
                </a:moveTo>
                <a:cubicBezTo>
                  <a:pt x="110066" y="140758"/>
                  <a:pt x="220133" y="10583"/>
                  <a:pt x="355600" y="42333"/>
                </a:cubicBezTo>
                <a:cubicBezTo>
                  <a:pt x="491067" y="74083"/>
                  <a:pt x="673100" y="459316"/>
                  <a:pt x="812800" y="461433"/>
                </a:cubicBezTo>
                <a:cubicBezTo>
                  <a:pt x="952500" y="463550"/>
                  <a:pt x="1090083" y="110066"/>
                  <a:pt x="1193800" y="55033"/>
                </a:cubicBezTo>
                <a:cubicBezTo>
                  <a:pt x="1297517" y="0"/>
                  <a:pt x="1366308" y="65616"/>
                  <a:pt x="1435100" y="1312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7239000" y="1375834"/>
            <a:ext cx="1435100" cy="478367"/>
          </a:xfrm>
          <a:custGeom>
            <a:avLst/>
            <a:gdLst>
              <a:gd name="connsiteX0" fmla="*/ 0 w 1435100"/>
              <a:gd name="connsiteY0" fmla="*/ 478367 h 478367"/>
              <a:gd name="connsiteX1" fmla="*/ 774700 w 1435100"/>
              <a:gd name="connsiteY1" fmla="*/ 21167 h 478367"/>
              <a:gd name="connsiteX2" fmla="*/ 1435100 w 1435100"/>
              <a:gd name="connsiteY2" fmla="*/ 351367 h 47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5100" h="478367">
                <a:moveTo>
                  <a:pt x="0" y="478367"/>
                </a:moveTo>
                <a:cubicBezTo>
                  <a:pt x="267758" y="260350"/>
                  <a:pt x="535517" y="42334"/>
                  <a:pt x="774700" y="21167"/>
                </a:cubicBezTo>
                <a:cubicBezTo>
                  <a:pt x="1013883" y="0"/>
                  <a:pt x="1224491" y="175683"/>
                  <a:pt x="1435100" y="3513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 bwMode="auto">
          <a:xfrm>
            <a:off x="4419600" y="2865968"/>
            <a:ext cx="3378200" cy="728133"/>
          </a:xfrm>
          <a:custGeom>
            <a:avLst/>
            <a:gdLst>
              <a:gd name="connsiteX0" fmla="*/ 0 w 3378200"/>
              <a:gd name="connsiteY0" fmla="*/ 321733 h 728133"/>
              <a:gd name="connsiteX1" fmla="*/ 711200 w 3378200"/>
              <a:gd name="connsiteY1" fmla="*/ 194733 h 728133"/>
              <a:gd name="connsiteX2" fmla="*/ 914400 w 3378200"/>
              <a:gd name="connsiteY2" fmla="*/ 702733 h 728133"/>
              <a:gd name="connsiteX3" fmla="*/ 1638300 w 3378200"/>
              <a:gd name="connsiteY3" fmla="*/ 42333 h 728133"/>
              <a:gd name="connsiteX4" fmla="*/ 1981200 w 3378200"/>
              <a:gd name="connsiteY4" fmla="*/ 448733 h 728133"/>
              <a:gd name="connsiteX5" fmla="*/ 3378200 w 3378200"/>
              <a:gd name="connsiteY5" fmla="*/ 232833 h 72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78200" h="728133">
                <a:moveTo>
                  <a:pt x="0" y="321733"/>
                </a:moveTo>
                <a:cubicBezTo>
                  <a:pt x="279400" y="226483"/>
                  <a:pt x="558800" y="131233"/>
                  <a:pt x="711200" y="194733"/>
                </a:cubicBezTo>
                <a:cubicBezTo>
                  <a:pt x="863600" y="258233"/>
                  <a:pt x="759883" y="728133"/>
                  <a:pt x="914400" y="702733"/>
                </a:cubicBezTo>
                <a:cubicBezTo>
                  <a:pt x="1068917" y="677333"/>
                  <a:pt x="1460500" y="84666"/>
                  <a:pt x="1638300" y="42333"/>
                </a:cubicBezTo>
                <a:cubicBezTo>
                  <a:pt x="1816100" y="0"/>
                  <a:pt x="1691217" y="416983"/>
                  <a:pt x="1981200" y="448733"/>
                </a:cubicBezTo>
                <a:cubicBezTo>
                  <a:pt x="2271183" y="480483"/>
                  <a:pt x="2824691" y="356658"/>
                  <a:pt x="3378200" y="2328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 bwMode="auto">
          <a:xfrm>
            <a:off x="8089901" y="2281766"/>
            <a:ext cx="131233" cy="609600"/>
          </a:xfrm>
          <a:custGeom>
            <a:avLst/>
            <a:gdLst>
              <a:gd name="connsiteX0" fmla="*/ 0 w 131233"/>
              <a:gd name="connsiteY0" fmla="*/ 609600 h 609600"/>
              <a:gd name="connsiteX1" fmla="*/ 127000 w 131233"/>
              <a:gd name="connsiteY1" fmla="*/ 342900 h 609600"/>
              <a:gd name="connsiteX2" fmla="*/ 25400 w 131233"/>
              <a:gd name="connsiteY2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33" h="609600">
                <a:moveTo>
                  <a:pt x="0" y="609600"/>
                </a:moveTo>
                <a:cubicBezTo>
                  <a:pt x="61383" y="527050"/>
                  <a:pt x="122767" y="444500"/>
                  <a:pt x="127000" y="342900"/>
                </a:cubicBezTo>
                <a:cubicBezTo>
                  <a:pt x="131233" y="241300"/>
                  <a:pt x="78316" y="120650"/>
                  <a:pt x="254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 bwMode="auto">
          <a:xfrm>
            <a:off x="8420100" y="1752600"/>
            <a:ext cx="254000" cy="355600"/>
          </a:xfrm>
          <a:custGeom>
            <a:avLst/>
            <a:gdLst>
              <a:gd name="connsiteX0" fmla="*/ 0 w 254000"/>
              <a:gd name="connsiteY0" fmla="*/ 355600 h 355600"/>
              <a:gd name="connsiteX1" fmla="*/ 152400 w 254000"/>
              <a:gd name="connsiteY1" fmla="*/ 228600 h 355600"/>
              <a:gd name="connsiteX2" fmla="*/ 76200 w 254000"/>
              <a:gd name="connsiteY2" fmla="*/ 38100 h 355600"/>
              <a:gd name="connsiteX3" fmla="*/ 254000 w 254000"/>
              <a:gd name="connsiteY3" fmla="*/ 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00" h="355600">
                <a:moveTo>
                  <a:pt x="0" y="355600"/>
                </a:moveTo>
                <a:cubicBezTo>
                  <a:pt x="69850" y="318558"/>
                  <a:pt x="139700" y="281517"/>
                  <a:pt x="152400" y="228600"/>
                </a:cubicBezTo>
                <a:cubicBezTo>
                  <a:pt x="165100" y="175683"/>
                  <a:pt x="59267" y="76200"/>
                  <a:pt x="76200" y="38100"/>
                </a:cubicBezTo>
                <a:cubicBezTo>
                  <a:pt x="93133" y="0"/>
                  <a:pt x="173566" y="0"/>
                  <a:pt x="2540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04CC2215-550D-CD4D-9688-205CDD7EEAE6}"/>
              </a:ext>
            </a:extLst>
          </p:cNvPr>
          <p:cNvSpPr txBox="1">
            <a:spLocks/>
          </p:cNvSpPr>
          <p:nvPr/>
        </p:nvSpPr>
        <p:spPr>
          <a:xfrm>
            <a:off x="7981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99CA6F-E293-804D-B97D-D11B2095D6DD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110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8458200" y="228600"/>
            <a:ext cx="2133600" cy="1194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3985266" y="498901"/>
            <a:ext cx="71461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6771034" y="498901"/>
            <a:ext cx="7718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4343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7162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7162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7162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4572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3581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6400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6400800" y="2304780"/>
            <a:ext cx="14478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6400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581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5156402" y="3247756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581400" y="3870326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8763942" y="4847956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8001000" y="952501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8153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3276600" y="952501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15240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6400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3581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7162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400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4343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3581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829FDF-FA01-4A00-8E6F-70300793A766}"/>
              </a:ext>
            </a:extLst>
          </p:cNvPr>
          <p:cNvSpPr txBox="1"/>
          <p:nvPr/>
        </p:nvSpPr>
        <p:spPr>
          <a:xfrm>
            <a:off x="5926854" y="1966300"/>
            <a:ext cx="89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3531E52-A675-4E20-87E6-1287B78241B2}"/>
              </a:ext>
            </a:extLst>
          </p:cNvPr>
          <p:cNvSpPr txBox="1"/>
          <p:nvPr/>
        </p:nvSpPr>
        <p:spPr>
          <a:xfrm>
            <a:off x="4698240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020DB4F-39CD-4117-A979-B03818B83DA9}"/>
              </a:ext>
            </a:extLst>
          </p:cNvPr>
          <p:cNvSpPr txBox="1"/>
          <p:nvPr/>
        </p:nvSpPr>
        <p:spPr>
          <a:xfrm>
            <a:off x="4849704" y="1269316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0D58F0-1EA6-4CA5-B9F1-88775A92F96D}"/>
              </a:ext>
            </a:extLst>
          </p:cNvPr>
          <p:cNvSpPr txBox="1"/>
          <p:nvPr/>
        </p:nvSpPr>
        <p:spPr>
          <a:xfrm>
            <a:off x="6005318" y="1290846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</p:spTree>
    <p:extLst>
      <p:ext uri="{BB962C8B-B14F-4D97-AF65-F5344CB8AC3E}">
        <p14:creationId xmlns:p14="http://schemas.microsoft.com/office/powerpoint/2010/main" val="3561532131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196" y="1372236"/>
            <a:ext cx="8213725" cy="771525"/>
          </a:xfrm>
        </p:spPr>
        <p:txBody>
          <a:bodyPr>
            <a:noAutofit/>
          </a:bodyPr>
          <a:lstStyle/>
          <a:p>
            <a:r>
              <a:rPr lang="en-US" sz="2400" dirty="0"/>
              <a:t>A server uses  </a:t>
            </a:r>
            <a:r>
              <a:rPr lang="en-US" sz="2400" dirty="0">
                <a:latin typeface="Courier New"/>
                <a:cs typeface="Courier New"/>
              </a:rPr>
              <a:t>bind</a:t>
            </a:r>
            <a:r>
              <a:rPr lang="en-US" sz="2400" dirty="0"/>
              <a:t> to ask the kernel to associate the server’s socket address with a socket descriptor: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1800" dirty="0">
                <a:cs typeface="Calibri" panose="020F0502020204030204" pitchFamily="34" charset="0"/>
              </a:rPr>
              <a:t>Recall:</a:t>
            </a:r>
            <a:r>
              <a:rPr lang="en-US" sz="2400" dirty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typedef struct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SA;</a:t>
            </a:r>
            <a:endParaRPr lang="en-US" sz="2400" dirty="0"/>
          </a:p>
          <a:p>
            <a:r>
              <a:rPr lang="en-US" sz="2400" dirty="0"/>
              <a:t>Process can read bytes that arrive on the connection whose endpoint is  </a:t>
            </a:r>
            <a:r>
              <a:rPr lang="en-US" sz="2400" dirty="0" err="1">
                <a:latin typeface="Courier New"/>
                <a:cs typeface="Courier New"/>
              </a:rPr>
              <a:t>addr</a:t>
            </a:r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dirty="0"/>
              <a:t>by reading from descriptor </a:t>
            </a:r>
            <a:r>
              <a:rPr lang="en-US" sz="2400" dirty="0" err="1">
                <a:latin typeface="Courier New"/>
                <a:cs typeface="Courier New"/>
              </a:rPr>
              <a:t>sockfd</a:t>
            </a:r>
            <a:endParaRPr lang="en-US" sz="2400" dirty="0"/>
          </a:p>
          <a:p>
            <a:r>
              <a:rPr lang="en-US" sz="2400" dirty="0"/>
              <a:t>Similarly, writes to </a:t>
            </a:r>
            <a:r>
              <a:rPr lang="en-US" sz="2400" dirty="0" err="1">
                <a:latin typeface="Courier New"/>
                <a:cs typeface="Courier New"/>
              </a:rPr>
              <a:t>sockfd</a:t>
            </a:r>
            <a:r>
              <a:rPr lang="en-US" sz="2400" dirty="0"/>
              <a:t> are transferred along connection whose endpoint is </a:t>
            </a:r>
            <a:r>
              <a:rPr lang="en-US" sz="2400" dirty="0" err="1">
                <a:latin typeface="Courier New"/>
                <a:cs typeface="Courier New"/>
              </a:rPr>
              <a:t>addr</a:t>
            </a:r>
            <a:endParaRPr lang="en-US" sz="2400" dirty="0">
              <a:latin typeface="Courier New"/>
              <a:cs typeface="Courier New"/>
            </a:endParaRP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>
                <a:cs typeface="Courier New"/>
              </a:rPr>
              <a:t>Best practice is to use </a:t>
            </a:r>
            <a:r>
              <a:rPr lang="en-US" sz="2400" dirty="0" err="1">
                <a:latin typeface="Courier New"/>
                <a:cs typeface="Courier New"/>
              </a:rPr>
              <a:t>getaddrinfo</a:t>
            </a:r>
            <a:r>
              <a:rPr lang="en-US" sz="2400" dirty="0">
                <a:cs typeface="Courier New"/>
              </a:rPr>
              <a:t> to supply the arguments </a:t>
            </a:r>
            <a:r>
              <a:rPr lang="en-US" sz="2400" dirty="0" err="1">
                <a:latin typeface="Courier New"/>
                <a:cs typeface="Courier New"/>
              </a:rPr>
              <a:t>addr</a:t>
            </a:r>
            <a:r>
              <a:rPr lang="en-US" sz="2400" dirty="0">
                <a:cs typeface="Courier New"/>
              </a:rPr>
              <a:t> and </a:t>
            </a:r>
            <a:r>
              <a:rPr lang="en-US" sz="2400" dirty="0" err="1">
                <a:latin typeface="Courier New"/>
                <a:cs typeface="Courier New"/>
              </a:rPr>
              <a:t>addrlen</a:t>
            </a:r>
            <a:r>
              <a:rPr lang="en-US" sz="2400" dirty="0">
                <a:cs typeface="Courier New"/>
              </a:rPr>
              <a:t>.</a:t>
            </a:r>
            <a:endParaRPr lang="en-US" sz="240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667001" y="2248972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bind(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41613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8458200" y="228600"/>
            <a:ext cx="2133600" cy="1194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3985266" y="498901"/>
            <a:ext cx="71461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6771034" y="498901"/>
            <a:ext cx="7718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4343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7162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7162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7162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4572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3581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6400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6400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6400800" y="2979468"/>
            <a:ext cx="14478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581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5156402" y="3247756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581400" y="3870326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8763942" y="4847956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8001000" y="952501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8153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3276600" y="952501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15240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6400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3581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7162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400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4343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3581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11B7502-79D7-473E-B60E-F03C706E6664}"/>
              </a:ext>
            </a:extLst>
          </p:cNvPr>
          <p:cNvSpPr txBox="1"/>
          <p:nvPr/>
        </p:nvSpPr>
        <p:spPr>
          <a:xfrm>
            <a:off x="5984148" y="129821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DE22D8-D0F5-4C7A-A275-9E7DC29C114E}"/>
              </a:ext>
            </a:extLst>
          </p:cNvPr>
          <p:cNvSpPr txBox="1"/>
          <p:nvPr/>
        </p:nvSpPr>
        <p:spPr>
          <a:xfrm>
            <a:off x="5926854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9EC9257-6CC8-4F3E-AC34-4A1EEF2AAC69}"/>
              </a:ext>
            </a:extLst>
          </p:cNvPr>
          <p:cNvSpPr txBox="1"/>
          <p:nvPr/>
        </p:nvSpPr>
        <p:spPr>
          <a:xfrm>
            <a:off x="5522368" y="2639652"/>
            <a:ext cx="1546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&lt;-&gt; SA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3B6828D-518C-4A69-B891-1C673125AB3F}"/>
              </a:ext>
            </a:extLst>
          </p:cNvPr>
          <p:cNvSpPr txBox="1"/>
          <p:nvPr/>
        </p:nvSpPr>
        <p:spPr>
          <a:xfrm>
            <a:off x="4777363" y="1291127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9E760A8-A3B3-4E14-969C-811AB2330F73}"/>
              </a:ext>
            </a:extLst>
          </p:cNvPr>
          <p:cNvSpPr txBox="1"/>
          <p:nvPr/>
        </p:nvSpPr>
        <p:spPr>
          <a:xfrm>
            <a:off x="4698240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64435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1362076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By default, 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 of a connection.</a:t>
            </a:r>
          </a:p>
          <a:p>
            <a:r>
              <a:rPr lang="en-US" dirty="0"/>
              <a:t>A server calls the listen function to tell the kernel that a descriptor will be used by a server rather than a client: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backlog </a:t>
            </a:r>
            <a:r>
              <a:rPr lang="en-US" dirty="0">
                <a:latin typeface="+mn-lt"/>
                <a:cs typeface="Courier New"/>
              </a:rPr>
              <a:t>is a hint about the number of outstanding connection requests that the kernel should queue up before starting to refuse requests.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429000" y="3505200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listen(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713669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8458200" y="228600"/>
            <a:ext cx="2133600" cy="1194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3985266" y="498901"/>
            <a:ext cx="71461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6771034" y="498901"/>
            <a:ext cx="7718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4343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7162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7162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7162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4572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3581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6400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6400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6400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581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5156402" y="3247756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581400" y="3870326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8763942" y="4847956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8001000" y="952501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8153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3276600" y="952501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15240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6400800" y="3687493"/>
            <a:ext cx="14478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3581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7162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400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4343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3581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B9A24AF-089D-40D3-879F-BA334380BCBA}"/>
              </a:ext>
            </a:extLst>
          </p:cNvPr>
          <p:cNvSpPr txBox="1"/>
          <p:nvPr/>
        </p:nvSpPr>
        <p:spPr>
          <a:xfrm>
            <a:off x="4683895" y="128713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369183C-E367-420F-B022-6CF7DF735CB1}"/>
              </a:ext>
            </a:extLst>
          </p:cNvPr>
          <p:cNvSpPr txBox="1"/>
          <p:nvPr/>
        </p:nvSpPr>
        <p:spPr>
          <a:xfrm>
            <a:off x="4698240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8798754-7918-4205-8102-650AE86D983E}"/>
              </a:ext>
            </a:extLst>
          </p:cNvPr>
          <p:cNvSpPr txBox="1"/>
          <p:nvPr/>
        </p:nvSpPr>
        <p:spPr>
          <a:xfrm>
            <a:off x="5959476" y="128713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1114D17-B209-4772-94B1-A64BF5A69909}"/>
              </a:ext>
            </a:extLst>
          </p:cNvPr>
          <p:cNvSpPr txBox="1"/>
          <p:nvPr/>
        </p:nvSpPr>
        <p:spPr>
          <a:xfrm>
            <a:off x="5926854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501BA6D-FB28-4AA5-B7C5-5CD1C8E2488D}"/>
              </a:ext>
            </a:extLst>
          </p:cNvPr>
          <p:cNvSpPr txBox="1"/>
          <p:nvPr/>
        </p:nvSpPr>
        <p:spPr>
          <a:xfrm>
            <a:off x="5522368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4828761-455A-402B-905C-C00320E7B7FE}"/>
              </a:ext>
            </a:extLst>
          </p:cNvPr>
          <p:cNvSpPr txBox="1"/>
          <p:nvPr/>
        </p:nvSpPr>
        <p:spPr>
          <a:xfrm>
            <a:off x="7313069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8318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1362076"/>
            <a:ext cx="7896225" cy="5267325"/>
          </a:xfrm>
        </p:spPr>
        <p:txBody>
          <a:bodyPr/>
          <a:lstStyle/>
          <a:p>
            <a:r>
              <a:rPr lang="en-US" dirty="0"/>
              <a:t>Servers wait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the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the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Returns a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/>
              <a:t>that can be used to communicate with the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667001" y="2266604"/>
            <a:ext cx="621806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accept(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7079984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1981200" y="4268787"/>
            <a:ext cx="6400800" cy="1283136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370038"/>
              <a:ext cx="838200" cy="888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8458200" y="228600"/>
            <a:ext cx="2133600" cy="1194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3985266" y="498901"/>
            <a:ext cx="71461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6771034" y="498901"/>
            <a:ext cx="7718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4343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7162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7162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7162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4572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3581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6400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6400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6400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581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5156402" y="3247756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581400" y="3870326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8763942" y="4847956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8001000" y="952501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8153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3276600" y="952501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15240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6400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3581400" y="3687493"/>
            <a:ext cx="15240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7162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400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4343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3581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0CD9B02-6C3E-4CA9-8657-D84D796BDEED}"/>
              </a:ext>
            </a:extLst>
          </p:cNvPr>
          <p:cNvSpPr txBox="1"/>
          <p:nvPr/>
        </p:nvSpPr>
        <p:spPr>
          <a:xfrm>
            <a:off x="7313069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DFA895E-FAA6-495C-8610-1ADD6904498F}"/>
              </a:ext>
            </a:extLst>
          </p:cNvPr>
          <p:cNvSpPr txBox="1"/>
          <p:nvPr/>
        </p:nvSpPr>
        <p:spPr>
          <a:xfrm>
            <a:off x="4722748" y="1270858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1E19494-E2E2-4155-B76C-7E37C79303E7}"/>
              </a:ext>
            </a:extLst>
          </p:cNvPr>
          <p:cNvSpPr txBox="1"/>
          <p:nvPr/>
        </p:nvSpPr>
        <p:spPr>
          <a:xfrm>
            <a:off x="5959476" y="1292810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33EF733-DA29-4B07-9856-A35CBAF0656B}"/>
              </a:ext>
            </a:extLst>
          </p:cNvPr>
          <p:cNvSpPr txBox="1"/>
          <p:nvPr/>
        </p:nvSpPr>
        <p:spPr>
          <a:xfrm>
            <a:off x="4698240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F66432F-8D31-4E0E-818D-B56FF61DD59D}"/>
              </a:ext>
            </a:extLst>
          </p:cNvPr>
          <p:cNvSpPr txBox="1"/>
          <p:nvPr/>
        </p:nvSpPr>
        <p:spPr>
          <a:xfrm>
            <a:off x="5926854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6EE6385-EE1B-4A6F-9D17-2A97C6F7996D}"/>
              </a:ext>
            </a:extLst>
          </p:cNvPr>
          <p:cNvSpPr txBox="1"/>
          <p:nvPr/>
        </p:nvSpPr>
        <p:spPr>
          <a:xfrm>
            <a:off x="5522368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</p:spTree>
    <p:extLst>
      <p:ext uri="{BB962C8B-B14F-4D97-AF65-F5344CB8AC3E}">
        <p14:creationId xmlns:p14="http://schemas.microsoft.com/office/powerpoint/2010/main" val="1789193569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1362076"/>
            <a:ext cx="8061325" cy="7715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A client establishes a connection with a server by calling connect: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Attempts to establish a connection with server at socket address </a:t>
            </a:r>
            <a:r>
              <a:rPr lang="en-US" sz="2400" dirty="0" err="1">
                <a:latin typeface="Courier New"/>
                <a:cs typeface="Courier New"/>
              </a:rPr>
              <a:t>addr</a:t>
            </a:r>
            <a:endParaRPr lang="en-US" sz="2400" dirty="0">
              <a:latin typeface="Courier New"/>
              <a:cs typeface="Courier New"/>
            </a:endParaRPr>
          </a:p>
          <a:p>
            <a:pPr lvl="1">
              <a:lnSpc>
                <a:spcPct val="100000"/>
              </a:lnSpc>
            </a:pPr>
            <a:r>
              <a:rPr lang="en-US" sz="2000" dirty="0">
                <a:cs typeface="Courier New"/>
              </a:rPr>
              <a:t>If successful, then </a:t>
            </a:r>
            <a:r>
              <a:rPr lang="en-US" sz="2000" b="1" dirty="0" err="1">
                <a:latin typeface="Courier New"/>
                <a:cs typeface="Courier New"/>
              </a:rPr>
              <a:t>clientfd</a:t>
            </a:r>
            <a:r>
              <a:rPr lang="en-US" sz="2000" dirty="0">
                <a:cs typeface="Courier New"/>
              </a:rPr>
              <a:t> is now ready for reading and writing. 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cs typeface="Courier New"/>
              </a:rPr>
              <a:t>Resulting connection is  characterized by socket pair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000" dirty="0">
                <a:cs typeface="Courier New"/>
              </a:rPr>
              <a:t>	</a:t>
            </a:r>
            <a:r>
              <a:rPr lang="en-US" sz="2000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x:y</a:t>
            </a:r>
            <a:r>
              <a:rPr lang="en-US" sz="2000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addr.sin_addr:addr.sin_port</a:t>
            </a:r>
            <a:r>
              <a:rPr lang="en-US" sz="2000" dirty="0">
                <a:latin typeface="Courier New"/>
                <a:cs typeface="Courier New"/>
              </a:rPr>
              <a:t>)</a:t>
            </a:r>
          </a:p>
          <a:p>
            <a:pPr lvl="2">
              <a:lnSpc>
                <a:spcPct val="100000"/>
              </a:lnSpc>
            </a:pP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address</a:t>
            </a:r>
          </a:p>
          <a:p>
            <a:pPr lvl="2">
              <a:lnSpc>
                <a:spcPct val="100000"/>
              </a:lnSpc>
            </a:pP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ephemeral port that uniquely identifies client process on client host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cs typeface="Courier New"/>
              </a:rPr>
              <a:t>Best practice is to use  </a:t>
            </a:r>
            <a:r>
              <a:rPr lang="en-US" sz="2400" dirty="0" err="1">
                <a:latin typeface="Courier New"/>
                <a:cs typeface="Courier New"/>
              </a:rPr>
              <a:t>getaddrinfo</a:t>
            </a:r>
            <a:r>
              <a:rPr lang="en-US" sz="2400" dirty="0">
                <a:cs typeface="Courier New"/>
              </a:rPr>
              <a:t>  to supply the arguments </a:t>
            </a:r>
            <a:r>
              <a:rPr lang="en-US" sz="2400" dirty="0" err="1">
                <a:latin typeface="Courier New"/>
                <a:cs typeface="Courier New"/>
              </a:rPr>
              <a:t>addr</a:t>
            </a:r>
            <a:r>
              <a:rPr lang="en-US" sz="2400" dirty="0">
                <a:cs typeface="Courier New"/>
              </a:rPr>
              <a:t> and </a:t>
            </a:r>
            <a:r>
              <a:rPr lang="en-US" sz="2400" dirty="0" err="1">
                <a:latin typeface="Courier New"/>
                <a:cs typeface="Courier New"/>
              </a:rPr>
              <a:t>addrlen</a:t>
            </a:r>
            <a:r>
              <a:rPr lang="en-US" sz="2400" dirty="0">
                <a:cs typeface="Courier New"/>
              </a:rPr>
              <a:t>. 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692400" y="2372360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connect(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1431016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1981200" y="4268787"/>
            <a:ext cx="6400800" cy="1283136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370038"/>
              <a:ext cx="838200" cy="888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8458200" y="228600"/>
            <a:ext cx="2133600" cy="1194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3985266" y="498901"/>
            <a:ext cx="71461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6771034" y="498901"/>
            <a:ext cx="7718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4343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7162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7162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7162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4572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3581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6400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6400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6400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581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5156402" y="3247756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581400" y="3870326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8763942" y="4847956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8001000" y="952501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8153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3276600" y="952501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15240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6400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3581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7162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400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4343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3581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0CD9B02-6C3E-4CA9-8657-D84D796BDEED}"/>
              </a:ext>
            </a:extLst>
          </p:cNvPr>
          <p:cNvSpPr txBox="1"/>
          <p:nvPr/>
        </p:nvSpPr>
        <p:spPr>
          <a:xfrm>
            <a:off x="7313069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B8C37F7-3721-4CC0-9720-EDE45DAFC591}"/>
              </a:ext>
            </a:extLst>
          </p:cNvPr>
          <p:cNvSpPr txBox="1"/>
          <p:nvPr/>
        </p:nvSpPr>
        <p:spPr>
          <a:xfrm>
            <a:off x="7576653" y="3970303"/>
            <a:ext cx="1870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connected </a:t>
            </a:r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connfd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AC974AF-B15D-46DA-9D4A-9632368BD0E9}"/>
              </a:ext>
            </a:extLst>
          </p:cNvPr>
          <p:cNvSpPr txBox="1"/>
          <p:nvPr/>
        </p:nvSpPr>
        <p:spPr>
          <a:xfrm>
            <a:off x="4294111" y="3970303"/>
            <a:ext cx="2663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connected (to SA) </a:t>
            </a:r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DFA895E-FAA6-495C-8610-1ADD6904498F}"/>
              </a:ext>
            </a:extLst>
          </p:cNvPr>
          <p:cNvSpPr txBox="1"/>
          <p:nvPr/>
        </p:nvSpPr>
        <p:spPr>
          <a:xfrm>
            <a:off x="4790504" y="1296384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1E19494-E2E2-4155-B76C-7E37C79303E7}"/>
              </a:ext>
            </a:extLst>
          </p:cNvPr>
          <p:cNvSpPr txBox="1"/>
          <p:nvPr/>
        </p:nvSpPr>
        <p:spPr>
          <a:xfrm>
            <a:off x="6009142" y="1302276"/>
            <a:ext cx="794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33EF733-DA29-4B07-9856-A35CBAF0656B}"/>
              </a:ext>
            </a:extLst>
          </p:cNvPr>
          <p:cNvSpPr txBox="1"/>
          <p:nvPr/>
        </p:nvSpPr>
        <p:spPr>
          <a:xfrm>
            <a:off x="4698240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F66432F-8D31-4E0E-818D-B56FF61DD59D}"/>
              </a:ext>
            </a:extLst>
          </p:cNvPr>
          <p:cNvSpPr txBox="1"/>
          <p:nvPr/>
        </p:nvSpPr>
        <p:spPr>
          <a:xfrm>
            <a:off x="5926854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6EE6385-EE1B-4A6F-9D17-2A97C6F7996D}"/>
              </a:ext>
            </a:extLst>
          </p:cNvPr>
          <p:cNvSpPr txBox="1"/>
          <p:nvPr/>
        </p:nvSpPr>
        <p:spPr>
          <a:xfrm>
            <a:off x="5522368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</p:spTree>
    <p:extLst>
      <p:ext uri="{BB962C8B-B14F-4D97-AF65-F5344CB8AC3E}">
        <p14:creationId xmlns:p14="http://schemas.microsoft.com/office/powerpoint/2010/main" val="4252652173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8458200" y="228600"/>
            <a:ext cx="2133600" cy="1194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3985266" y="498901"/>
            <a:ext cx="71461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6771034" y="498901"/>
            <a:ext cx="7718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4343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7162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7162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7162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4572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3581400" y="1640253"/>
            <a:ext cx="15240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6400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6400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6400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581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5156402" y="3247756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581400" y="3870326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8763942" y="4847956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8001000" y="952501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8153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b="1" dirty="0" err="1">
                <a:latin typeface="Courier New" pitchFamily="49" charset="0"/>
              </a:rPr>
              <a:t>open_listenfd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3276600" y="952501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15240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b="1" dirty="0" err="1">
                <a:latin typeface="Courier New" pitchFamily="49" charset="0"/>
              </a:rPr>
              <a:t>open_clientfd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6400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3581400" y="3697653"/>
            <a:ext cx="15240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7162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400800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4343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3581401" y="952500"/>
            <a:ext cx="14478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 err="1">
                <a:latin typeface="Courier New" pitchFamily="49" charset="0"/>
              </a:rPr>
              <a:t>getaddrinfo</a:t>
            </a:r>
            <a:endParaRPr lang="en-US" sz="1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02892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844778" y="0"/>
            <a:ext cx="10515600" cy="1325563"/>
          </a:xfrm>
        </p:spPr>
        <p:txBody>
          <a:bodyPr/>
          <a:lstStyle/>
          <a:p>
            <a:r>
              <a:rPr lang="en-US" dirty="0"/>
              <a:t>The Notion of an internet Protocol</a:t>
            </a:r>
          </a:p>
        </p:txBody>
      </p:sp>
      <p:sp>
        <p:nvSpPr>
          <p:cNvPr id="683013" name="Rectangle 5"/>
          <p:cNvSpPr>
            <a:spLocks noGrp="1" noChangeArrowheads="1"/>
          </p:cNvSpPr>
          <p:nvPr>
            <p:ph idx="1"/>
          </p:nvPr>
        </p:nvSpPr>
        <p:spPr>
          <a:xfrm>
            <a:off x="1951684" y="1238762"/>
            <a:ext cx="8301789" cy="45036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How is it possible to send bits across incompatible LANs and WANs?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Solution:  </a:t>
            </a:r>
            <a:r>
              <a:rPr lang="en-US" i="1" dirty="0">
                <a:solidFill>
                  <a:srgbClr val="FF0000"/>
                </a:solidFill>
              </a:rPr>
              <a:t>protocol</a:t>
            </a:r>
            <a:r>
              <a:rPr lang="en-US" dirty="0"/>
              <a:t> software running on each host and router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Protocol is a </a:t>
            </a:r>
            <a:r>
              <a:rPr lang="en-US" b="1" dirty="0"/>
              <a:t>set of rules that governs how hosts and routers should cooperate </a:t>
            </a:r>
            <a:r>
              <a:rPr lang="en-US" dirty="0"/>
              <a:t>when they transfer data from network to network.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Smooths out the differences between the different networks</a:t>
            </a:r>
          </a:p>
          <a:p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23AC275-F729-1F45-A008-CBA567D6D598}"/>
              </a:ext>
            </a:extLst>
          </p:cNvPr>
          <p:cNvSpPr txBox="1">
            <a:spLocks/>
          </p:cNvSpPr>
          <p:nvPr/>
        </p:nvSpPr>
        <p:spPr>
          <a:xfrm>
            <a:off x="7981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99CA6F-E293-804D-B97D-D11B2095D6DD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4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20876" y="1362076"/>
            <a:ext cx="7896225" cy="4667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Establish a connection with a server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76401" y="1981200"/>
            <a:ext cx="8831865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Open a connection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AI_NUMERICSERV;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numeric port arg.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AI_ADDRCONFIG;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Recommended for connections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(hostname,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01201" y="4431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8858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14014"/>
            <a:ext cx="8839200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Linked List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2092961" y="5413529"/>
            <a:ext cx="8061692" cy="148561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Clients: walk this list, trying each socket address in turn, until the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/>
              <a:t> succeed.</a:t>
            </a:r>
          </a:p>
          <a:p>
            <a:r>
              <a:rPr lang="en-US" dirty="0"/>
              <a:t>Servers: walk the list until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succeed.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996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1905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3996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3996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3996274" y="1487930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5327075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6087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235817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3867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cs typeface="Courier New"/>
              </a:rPr>
              <a:t>addrinfo</a:t>
            </a:r>
            <a:r>
              <a:rPr lang="en-US" sz="1600" dirty="0">
                <a:cs typeface="Courier New"/>
              </a:rPr>
              <a:t> </a:t>
            </a:r>
            <a:r>
              <a:rPr lang="en-US" sz="1600" dirty="0" err="1">
                <a:cs typeface="Courier New"/>
              </a:rPr>
              <a:t>structs</a:t>
            </a:r>
            <a:endParaRPr lang="en-US" sz="1600" dirty="0"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0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cs typeface="Courier New"/>
              </a:rPr>
              <a:t>Socket address </a:t>
            </a:r>
            <a:r>
              <a:rPr lang="en-US" sz="1600" dirty="0" err="1">
                <a:cs typeface="Courier New"/>
              </a:rPr>
              <a:t>structs</a:t>
            </a:r>
            <a:endParaRPr lang="en-US" sz="1600" dirty="0"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3235817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1905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3616046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3616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3996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3996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3996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3996274" y="275535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5327075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6087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616046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3616046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3616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3616046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3996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3996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3996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3996274" y="402278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5327075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6087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7665713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018" y="435678"/>
            <a:ext cx="8634582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+mn-lt"/>
                <a:cs typeface="Courier New"/>
              </a:rPr>
              <a:t> (</a:t>
            </a:r>
            <a:r>
              <a:rPr lang="en-US" dirty="0" err="1">
                <a:latin typeface="+mn-lt"/>
                <a:cs typeface="Courier New"/>
              </a:rPr>
              <a:t>cont</a:t>
            </a:r>
            <a:r>
              <a:rPr lang="en-US" dirty="0">
                <a:latin typeface="+mn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28800" y="1524001"/>
            <a:ext cx="846127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successfully connect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to the server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(connect(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!= -1)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failed, try another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All connects failed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The last connect succeeded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96790" y="6171427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1482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8458200" y="228600"/>
            <a:ext cx="2133600" cy="1194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3985266" y="498901"/>
            <a:ext cx="71461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6771034" y="498901"/>
            <a:ext cx="7718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4343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7162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7162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7162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4572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3581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6400800" y="1630093"/>
            <a:ext cx="14478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6400800" y="2304780"/>
            <a:ext cx="14478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6400800" y="2979468"/>
            <a:ext cx="14478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581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5156402" y="3247756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581400" y="3870326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8763942" y="4847956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8001000" y="952501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8153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b="1" dirty="0" err="1">
                <a:latin typeface="Courier New" pitchFamily="49" charset="0"/>
              </a:rPr>
              <a:t>open_listenfd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3276600" y="952501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15240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b="1" dirty="0" err="1">
                <a:latin typeface="Courier New" pitchFamily="49" charset="0"/>
              </a:rPr>
              <a:t>open_clientfd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6400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3581400" y="36874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7162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6400800" y="952500"/>
            <a:ext cx="1447800" cy="381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 err="1">
                <a:latin typeface="Courier New" pitchFamily="49" charset="0"/>
              </a:rPr>
              <a:t>getaddrinfo</a:t>
            </a:r>
            <a:endParaRPr lang="en-US" sz="1400" b="1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4343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3581401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446178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35678"/>
            <a:ext cx="8915400" cy="762000"/>
          </a:xfrm>
        </p:spPr>
        <p:txBody>
          <a:bodyPr/>
          <a:lstStyle/>
          <a:p>
            <a:r>
              <a:rPr lang="en-US" dirty="0"/>
              <a:t>Sockets </a:t>
            </a:r>
            <a:r>
              <a:rPr lang="en-US" dirty="0">
                <a:latin typeface="+mn-lt"/>
              </a:rPr>
              <a:t>Helper</a:t>
            </a:r>
            <a:r>
              <a:rPr lang="en-US" dirty="0">
                <a:latin typeface="+mn-lt"/>
                <a:cs typeface="Courier New"/>
              </a:rPr>
              <a:t>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20876" y="1362075"/>
            <a:ext cx="7896225" cy="4972050"/>
          </a:xfrm>
        </p:spPr>
        <p:txBody>
          <a:bodyPr/>
          <a:lstStyle/>
          <a:p>
            <a:r>
              <a:rPr lang="en-US" dirty="0"/>
              <a:t>Create a listening descriptor that can be used to accept connection requests from clients.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83736" y="2362201"/>
            <a:ext cx="8831865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optval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=1;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Accept connect.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AI_PASSIVE | AI_ADDRCONFIG;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…on any IP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AI_NUMERICSERV;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port no.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22320" y="5345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4342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018" y="435678"/>
            <a:ext cx="8177382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83735" y="1524001"/>
            <a:ext cx="8214208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bind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Eliminates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"Address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already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in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use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"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error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from bind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setsockopt(listenfd, SOL_SOCKET, SO_REUSEADDR,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(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const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optval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,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Bind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to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address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bind(listenfd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 ==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Bind failed, try the next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67801" y="5193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12700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018" y="435678"/>
            <a:ext cx="8177382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83735" y="1524000"/>
            <a:ext cx="8461270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No address worked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Make it a listening socket ready to accept conn. requests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(listen(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LISTENQ)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41320" y="4202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942307" y="5420813"/>
            <a:ext cx="8307387" cy="86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Key point: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are both independent of any particular version of IP.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15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/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3490496" y="1967062"/>
            <a:ext cx="50328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6197ED"/>
                </a:solidFill>
                <a:latin typeface="Calibri" panose="020F0502020204030204" pitchFamily="34" charset="0"/>
              </a:rPr>
              <a:t>Case Study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4048903" y="4325706"/>
            <a:ext cx="48624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Tiny Web Server</a:t>
            </a:r>
          </a:p>
        </p:txBody>
      </p:sp>
    </p:spTree>
    <p:extLst>
      <p:ext uri="{BB962C8B-B14F-4D97-AF65-F5344CB8AC3E}">
        <p14:creationId xmlns:p14="http://schemas.microsoft.com/office/powerpoint/2010/main" val="237408675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Web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1684" y="1320800"/>
            <a:ext cx="8330237" cy="48561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Tiny Web server described in textbook (CS:APP)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Tiny is a sequential Web server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Serves static and dynamic content to real browsers</a:t>
            </a:r>
          </a:p>
          <a:p>
            <a:pPr lvl="2">
              <a:lnSpc>
                <a:spcPct val="100000"/>
              </a:lnSpc>
            </a:pPr>
            <a:r>
              <a:rPr lang="en-US" sz="2400" dirty="0"/>
              <a:t>text files, HTML files, GIF, PNG, and JPEG images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239 lines of commented C code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Not as complete or robust as a real Web server</a:t>
            </a:r>
          </a:p>
          <a:p>
            <a:pPr lvl="2">
              <a:lnSpc>
                <a:spcPct val="100000"/>
              </a:lnSpc>
            </a:pPr>
            <a:r>
              <a:rPr lang="en-US" sz="2800" dirty="0"/>
              <a:t>You can break it with poorly-formed HTTP requests (e.g., terminate lines with “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800" dirty="0"/>
              <a:t>” instead of “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r>
              <a:rPr lang="en-US" sz="2800" dirty="0"/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397916401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294" tIns="45647" rIns="91294" bIns="45647" rtlCol="0" anchor="t">
            <a:normAutofit/>
          </a:bodyPr>
          <a:lstStyle/>
          <a:p>
            <a:r>
              <a:rPr lang="en-US" dirty="0"/>
              <a:t>Tiny Operation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51684" y="1207009"/>
            <a:ext cx="8513117" cy="496995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Accept connection from client</a:t>
            </a:r>
          </a:p>
          <a:p>
            <a:pPr>
              <a:lnSpc>
                <a:spcPct val="100000"/>
              </a:lnSpc>
            </a:pPr>
            <a:r>
              <a:rPr lang="en-US" dirty="0"/>
              <a:t>Read request from client (via connected socket)</a:t>
            </a:r>
          </a:p>
          <a:p>
            <a:pPr>
              <a:lnSpc>
                <a:spcPct val="100000"/>
              </a:lnSpc>
            </a:pPr>
            <a:r>
              <a:rPr lang="en-US" dirty="0"/>
              <a:t>Split into &lt;method&gt;  &lt;</a:t>
            </a:r>
            <a:r>
              <a:rPr lang="en-US" dirty="0" err="1"/>
              <a:t>uri</a:t>
            </a:r>
            <a:r>
              <a:rPr lang="en-US" dirty="0"/>
              <a:t>&gt; &lt;version&gt;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If method not GET, then return error</a:t>
            </a:r>
          </a:p>
          <a:p>
            <a:pPr>
              <a:lnSpc>
                <a:spcPct val="100000"/>
              </a:lnSpc>
            </a:pPr>
            <a:r>
              <a:rPr lang="en-US" dirty="0"/>
              <a:t>If URI contains “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-bin</a:t>
            </a:r>
            <a:r>
              <a:rPr lang="en-US" dirty="0"/>
              <a:t>” then serve dynamic content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(Would do wrong thing if had file “</a:t>
            </a:r>
            <a:r>
              <a:rPr lang="en-US" b="1" dirty="0">
                <a:latin typeface="Courier New" panose="02070309020205020404" pitchFamily="49" charset="0"/>
                <a:cs typeface="Courier New" pitchFamily="49" charset="0"/>
              </a:rPr>
              <a:t>abcgi-bingo.html</a:t>
            </a:r>
            <a:r>
              <a:rPr lang="en-US" dirty="0"/>
              <a:t>”)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Fork process to execute program</a:t>
            </a:r>
          </a:p>
          <a:p>
            <a:pPr>
              <a:lnSpc>
                <a:spcPct val="100000"/>
              </a:lnSpc>
            </a:pPr>
            <a:r>
              <a:rPr lang="en-US" dirty="0"/>
              <a:t>Otherwise serve static content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Copy file to output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561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72048" y="225553"/>
            <a:ext cx="8458200" cy="876258"/>
          </a:xfrm>
        </p:spPr>
        <p:txBody>
          <a:bodyPr>
            <a:noAutofit/>
          </a:bodyPr>
          <a:lstStyle/>
          <a:p>
            <a:r>
              <a:rPr lang="en-US" dirty="0"/>
              <a:t>What Does an internet Protocol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idx="1"/>
          </p:nvPr>
        </p:nvSpPr>
        <p:spPr>
          <a:xfrm>
            <a:off x="1903414" y="1295400"/>
            <a:ext cx="8307387" cy="5337048"/>
          </a:xfrm>
        </p:spPr>
        <p:txBody>
          <a:bodyPr>
            <a:normAutofit/>
          </a:bodyPr>
          <a:lstStyle/>
          <a:p>
            <a:r>
              <a:rPr lang="en-US" dirty="0"/>
              <a:t>Provides a </a:t>
            </a:r>
            <a:r>
              <a:rPr lang="en-US" i="1" dirty="0"/>
              <a:t>naming scheme</a:t>
            </a:r>
          </a:p>
          <a:p>
            <a:pPr lvl="1"/>
            <a:r>
              <a:rPr lang="en-US" dirty="0"/>
              <a:t>An internet protocol defines a uniform format for </a:t>
            </a:r>
            <a:r>
              <a:rPr lang="en-US" b="1" i="1" dirty="0">
                <a:solidFill>
                  <a:srgbClr val="C00000"/>
                </a:solidFill>
              </a:rPr>
              <a:t>host addresses</a:t>
            </a:r>
          </a:p>
          <a:p>
            <a:pPr lvl="1"/>
            <a:r>
              <a:rPr lang="en-US" dirty="0"/>
              <a:t>Each host (and router) is assigned at least one of these internet addresses that uniquely identifies it</a:t>
            </a:r>
          </a:p>
          <a:p>
            <a:endParaRPr lang="en-US" dirty="0"/>
          </a:p>
          <a:p>
            <a:r>
              <a:rPr lang="en-US" dirty="0"/>
              <a:t>Provides a </a:t>
            </a:r>
            <a:r>
              <a:rPr lang="en-US" i="1" dirty="0"/>
              <a:t>delivery mechanism</a:t>
            </a:r>
          </a:p>
          <a:p>
            <a:pPr lvl="1"/>
            <a:r>
              <a:rPr lang="en-US" dirty="0"/>
              <a:t>An internet protocol defines a standard transfer unit (</a:t>
            </a:r>
            <a:r>
              <a:rPr lang="en-US" b="1" i="1" dirty="0">
                <a:solidFill>
                  <a:srgbClr val="C00000"/>
                </a:solidFill>
              </a:rPr>
              <a:t>packet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Packet consists of </a:t>
            </a:r>
            <a:r>
              <a:rPr lang="en-US" b="1" i="1" dirty="0">
                <a:solidFill>
                  <a:srgbClr val="C00000"/>
                </a:solidFill>
              </a:rPr>
              <a:t>header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>
                <a:solidFill>
                  <a:srgbClr val="C00000"/>
                </a:solidFill>
              </a:rPr>
              <a:t>payload</a:t>
            </a:r>
          </a:p>
          <a:p>
            <a:pPr lvl="2"/>
            <a:r>
              <a:rPr lang="en-US" dirty="0"/>
              <a:t>Header: contains info such as packet size, source and destination addresses</a:t>
            </a:r>
          </a:p>
          <a:p>
            <a:pPr lvl="2"/>
            <a:r>
              <a:rPr lang="en-US" dirty="0"/>
              <a:t>Payload: contains data bits sent from source host</a:t>
            </a:r>
            <a:endParaRPr lang="en-US" i="1" dirty="0"/>
          </a:p>
          <a:p>
            <a:pPr lvl="1"/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9E3A231-BD3A-F24C-B8B5-27C0D9AA26AB}"/>
              </a:ext>
            </a:extLst>
          </p:cNvPr>
          <p:cNvSpPr txBox="1">
            <a:spLocks/>
          </p:cNvSpPr>
          <p:nvPr/>
        </p:nvSpPr>
        <p:spPr>
          <a:xfrm>
            <a:off x="7981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99CA6F-E293-804D-B97D-D11B2095D6DD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2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019" y="304800"/>
            <a:ext cx="7592093" cy="762000"/>
          </a:xfrm>
        </p:spPr>
        <p:txBody>
          <a:bodyPr vert="horz" lIns="91294" tIns="45647" rIns="91294" bIns="45647" rtlCol="0" anchor="t">
            <a:normAutofit/>
          </a:bodyPr>
          <a:lstStyle/>
          <a:p>
            <a:r>
              <a:rPr lang="en-US" dirty="0"/>
              <a:t>Tiny Serving Static Content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1137820"/>
            <a:ext cx="8305800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serve_static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filename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filesize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srcfd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srcp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filetype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[MAXBUF];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Send response headers to client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get_filetype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filetype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);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"HTTP/1.0 200 OK\r\n"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sServer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Tiny Web Server\r\n"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sConnection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close\r\n"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sContent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-length: %d\r\n"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sContent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-type: %s\r\n\r\n"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filetype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write(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Courier New"/>
                <a:cs typeface="Courier New"/>
              </a:rPr>
              <a:t>/* Send response body to client */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srcfd = open(filename, O_RDONLY, 0);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srcp = mmap(0, filesize, PROT_READ, MAP_PRIVATE, srcfd,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write(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m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unmap(srcp, filesize);                 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65090" y="6031468"/>
            <a:ext cx="67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tiny.c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16561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17514"/>
            <a:ext cx="6096000" cy="573087"/>
          </a:xfrm>
        </p:spPr>
        <p:txBody>
          <a:bodyPr vert="horz" lIns="91294" tIns="45647" rIns="91294" bIns="45647" rtlCol="0" anchor="t">
            <a:normAutofit fontScale="90000"/>
          </a:bodyPr>
          <a:lstStyle/>
          <a:p>
            <a:r>
              <a:rPr lang="en-US"/>
              <a:t>Serving Dynamic Content</a:t>
            </a:r>
          </a:p>
        </p:txBody>
      </p:sp>
      <p:sp>
        <p:nvSpPr>
          <p:cNvPr id="771077" name="Rectangle 5"/>
          <p:cNvSpPr>
            <a:spLocks noGrp="1" noChangeArrowheads="1"/>
          </p:cNvSpPr>
          <p:nvPr>
            <p:ph idx="1"/>
          </p:nvPr>
        </p:nvSpPr>
        <p:spPr>
          <a:xfrm>
            <a:off x="1827214" y="1970088"/>
            <a:ext cx="4421187" cy="4456112"/>
          </a:xfrm>
          <a:noFill/>
          <a:ln/>
        </p:spPr>
        <p:txBody>
          <a:bodyPr vert="horz" lIns="90343" tIns="44379" rIns="90343" bIns="44379" rtlCol="0">
            <a:normAutofit/>
          </a:bodyPr>
          <a:lstStyle/>
          <a:p>
            <a:r>
              <a:rPr lang="en-US" dirty="0"/>
              <a:t>Client sends request to server</a:t>
            </a:r>
          </a:p>
          <a:p>
            <a:endParaRPr lang="en-US" dirty="0"/>
          </a:p>
          <a:p>
            <a:r>
              <a:rPr lang="en-US" dirty="0"/>
              <a:t>If request URI contains the string “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</a:rPr>
              <a:t>-bin</a:t>
            </a:r>
            <a:r>
              <a:rPr lang="en-US" dirty="0"/>
              <a:t>”, the Tiny server assumes that the request is for dynamic content </a:t>
            </a:r>
          </a:p>
        </p:txBody>
      </p:sp>
      <p:sp>
        <p:nvSpPr>
          <p:cNvPr id="771075" name="Oval 3"/>
          <p:cNvSpPr>
            <a:spLocks noChangeArrowheads="1"/>
          </p:cNvSpPr>
          <p:nvPr/>
        </p:nvSpPr>
        <p:spPr bwMode="auto">
          <a:xfrm>
            <a:off x="7072313" y="2662238"/>
            <a:ext cx="1065212" cy="989012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dirty="0"/>
              <a:t>Client</a:t>
            </a:r>
          </a:p>
        </p:txBody>
      </p:sp>
      <p:sp>
        <p:nvSpPr>
          <p:cNvPr id="771076" name="Oval 4"/>
          <p:cNvSpPr>
            <a:spLocks noChangeArrowheads="1"/>
          </p:cNvSpPr>
          <p:nvPr/>
        </p:nvSpPr>
        <p:spPr bwMode="auto">
          <a:xfrm>
            <a:off x="9050338" y="2662238"/>
            <a:ext cx="1065212" cy="989012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</p:txBody>
      </p:sp>
      <p:sp>
        <p:nvSpPr>
          <p:cNvPr id="771078" name="Line 6"/>
          <p:cNvSpPr>
            <a:spLocks noChangeShapeType="1"/>
          </p:cNvSpPr>
          <p:nvPr/>
        </p:nvSpPr>
        <p:spPr bwMode="auto">
          <a:xfrm>
            <a:off x="8137526" y="3117850"/>
            <a:ext cx="912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1079" name="Text Box 7"/>
          <p:cNvSpPr txBox="1">
            <a:spLocks noChangeArrowheads="1"/>
          </p:cNvSpPr>
          <p:nvPr/>
        </p:nvSpPr>
        <p:spPr bwMode="auto">
          <a:xfrm>
            <a:off x="6524625" y="2130426"/>
            <a:ext cx="4006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dirty="0">
                <a:latin typeface="Courier New" pitchFamily="49" charset="0"/>
              </a:rPr>
              <a:t>GET /</a:t>
            </a:r>
            <a:r>
              <a:rPr lang="en-US" dirty="0" err="1">
                <a:latin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</a:rPr>
              <a:t>-bin/env.pl HTTP/1.1</a:t>
            </a:r>
          </a:p>
        </p:txBody>
      </p:sp>
    </p:spTree>
    <p:extLst>
      <p:ext uri="{BB962C8B-B14F-4D97-AF65-F5344CB8AC3E}">
        <p14:creationId xmlns:p14="http://schemas.microsoft.com/office/powerpoint/2010/main" val="327340971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41314"/>
            <a:ext cx="7772400" cy="573087"/>
          </a:xfrm>
        </p:spPr>
        <p:txBody>
          <a:bodyPr vert="horz" lIns="91294" tIns="45647" rIns="91294" bIns="45647" rtlCol="0" anchor="t">
            <a:normAutofit fontScale="90000"/>
          </a:bodyPr>
          <a:lstStyle/>
          <a:p>
            <a:r>
              <a:rPr lang="en-US"/>
              <a:t>Serving Dynamic Content (cont)</a:t>
            </a:r>
          </a:p>
        </p:txBody>
      </p:sp>
      <p:sp>
        <p:nvSpPr>
          <p:cNvPr id="772101" name="Rectangle 5"/>
          <p:cNvSpPr>
            <a:spLocks noGrp="1" noChangeArrowheads="1"/>
          </p:cNvSpPr>
          <p:nvPr>
            <p:ph idx="1"/>
          </p:nvPr>
        </p:nvSpPr>
        <p:spPr>
          <a:xfrm>
            <a:off x="1827214" y="1970088"/>
            <a:ext cx="4287837" cy="1890712"/>
          </a:xfrm>
          <a:noFill/>
          <a:ln/>
        </p:spPr>
        <p:txBody>
          <a:bodyPr vert="horz" lIns="90343" tIns="44379" rIns="90343" bIns="44379" rtlCol="0">
            <a:normAutofit/>
          </a:bodyPr>
          <a:lstStyle/>
          <a:p>
            <a:r>
              <a:rPr lang="en-US" dirty="0"/>
              <a:t>The server creates a child process and runs the program identified by the URI in that process</a:t>
            </a:r>
          </a:p>
        </p:txBody>
      </p:sp>
      <p:sp>
        <p:nvSpPr>
          <p:cNvPr id="772099" name="Oval 3"/>
          <p:cNvSpPr>
            <a:spLocks noChangeArrowheads="1"/>
          </p:cNvSpPr>
          <p:nvPr/>
        </p:nvSpPr>
        <p:spPr bwMode="auto">
          <a:xfrm>
            <a:off x="6697663" y="1901826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</a:t>
            </a:r>
          </a:p>
        </p:txBody>
      </p:sp>
      <p:sp>
        <p:nvSpPr>
          <p:cNvPr id="772100" name="Oval 4"/>
          <p:cNvSpPr>
            <a:spLocks noChangeArrowheads="1"/>
          </p:cNvSpPr>
          <p:nvPr/>
        </p:nvSpPr>
        <p:spPr bwMode="auto">
          <a:xfrm>
            <a:off x="8677276" y="1901826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</p:txBody>
      </p:sp>
      <p:sp>
        <p:nvSpPr>
          <p:cNvPr id="772102" name="Oval 6"/>
          <p:cNvSpPr>
            <a:spLocks noChangeArrowheads="1"/>
          </p:cNvSpPr>
          <p:nvPr/>
        </p:nvSpPr>
        <p:spPr bwMode="auto">
          <a:xfrm>
            <a:off x="8683626" y="3498851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>
                <a:latin typeface="Courier New" pitchFamily="49" charset="0"/>
              </a:rPr>
              <a:t>env.pl</a:t>
            </a:r>
          </a:p>
        </p:txBody>
      </p:sp>
      <p:sp>
        <p:nvSpPr>
          <p:cNvPr id="772103" name="Line 7"/>
          <p:cNvSpPr>
            <a:spLocks noChangeShapeType="1"/>
          </p:cNvSpPr>
          <p:nvPr/>
        </p:nvSpPr>
        <p:spPr bwMode="auto">
          <a:xfrm flipV="1">
            <a:off x="9209088" y="2890838"/>
            <a:ext cx="0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2104" name="Text Box 8"/>
          <p:cNvSpPr txBox="1">
            <a:spLocks noChangeArrowheads="1"/>
          </p:cNvSpPr>
          <p:nvPr/>
        </p:nvSpPr>
        <p:spPr bwMode="auto">
          <a:xfrm>
            <a:off x="9178926" y="3011488"/>
            <a:ext cx="14128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>
                <a:latin typeface="Courier New" pitchFamily="49" charset="0"/>
              </a:rPr>
              <a:t>fork/exec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3659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34964"/>
            <a:ext cx="8229600" cy="573087"/>
          </a:xfrm>
        </p:spPr>
        <p:txBody>
          <a:bodyPr vert="horz" lIns="91294" tIns="45647" rIns="91294" bIns="45647" rtlCol="0" anchor="t">
            <a:normAutofit fontScale="90000"/>
          </a:bodyPr>
          <a:lstStyle/>
          <a:p>
            <a:r>
              <a:rPr lang="en-US"/>
              <a:t>Serving Dynamic Content (cont)</a:t>
            </a:r>
          </a:p>
        </p:txBody>
      </p:sp>
      <p:sp>
        <p:nvSpPr>
          <p:cNvPr id="773125" name="Rectangle 5"/>
          <p:cNvSpPr>
            <a:spLocks noGrp="1" noChangeArrowheads="1"/>
          </p:cNvSpPr>
          <p:nvPr>
            <p:ph idx="1"/>
          </p:nvPr>
        </p:nvSpPr>
        <p:spPr>
          <a:xfrm>
            <a:off x="1827214" y="1970088"/>
            <a:ext cx="4287837" cy="4456112"/>
          </a:xfrm>
          <a:noFill/>
          <a:ln/>
        </p:spPr>
        <p:txBody>
          <a:bodyPr vert="horz" lIns="90343" tIns="44379" rIns="90343" bIns="44379" rtlCol="0">
            <a:normAutofit/>
          </a:bodyPr>
          <a:lstStyle/>
          <a:p>
            <a:r>
              <a:rPr lang="en-US" dirty="0"/>
              <a:t>The child runs and generates the dynamic content</a:t>
            </a:r>
          </a:p>
          <a:p>
            <a:endParaRPr lang="en-US" dirty="0"/>
          </a:p>
          <a:p>
            <a:r>
              <a:rPr lang="en-US" dirty="0"/>
              <a:t>The server captures the content of the child and forwards it without modification to the client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73123" name="Oval 3"/>
          <p:cNvSpPr>
            <a:spLocks noChangeArrowheads="1"/>
          </p:cNvSpPr>
          <p:nvPr/>
        </p:nvSpPr>
        <p:spPr bwMode="auto">
          <a:xfrm>
            <a:off x="6697663" y="1825626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</a:t>
            </a:r>
          </a:p>
        </p:txBody>
      </p:sp>
      <p:sp>
        <p:nvSpPr>
          <p:cNvPr id="773124" name="Oval 4"/>
          <p:cNvSpPr>
            <a:spLocks noChangeArrowheads="1"/>
          </p:cNvSpPr>
          <p:nvPr/>
        </p:nvSpPr>
        <p:spPr bwMode="auto">
          <a:xfrm>
            <a:off x="8677276" y="1825626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</p:txBody>
      </p:sp>
      <p:sp>
        <p:nvSpPr>
          <p:cNvPr id="773126" name="Oval 6"/>
          <p:cNvSpPr>
            <a:spLocks noChangeArrowheads="1"/>
          </p:cNvSpPr>
          <p:nvPr/>
        </p:nvSpPr>
        <p:spPr bwMode="auto">
          <a:xfrm>
            <a:off x="8683626" y="3422651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>
                <a:latin typeface="Courier New" pitchFamily="49" charset="0"/>
              </a:rPr>
              <a:t>env.pl</a:t>
            </a:r>
          </a:p>
        </p:txBody>
      </p:sp>
      <p:sp>
        <p:nvSpPr>
          <p:cNvPr id="773127" name="Line 7"/>
          <p:cNvSpPr>
            <a:spLocks noChangeShapeType="1"/>
          </p:cNvSpPr>
          <p:nvPr/>
        </p:nvSpPr>
        <p:spPr bwMode="auto">
          <a:xfrm flipV="1">
            <a:off x="9209088" y="2814638"/>
            <a:ext cx="0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3128" name="Text Box 8"/>
          <p:cNvSpPr txBox="1">
            <a:spLocks noChangeArrowheads="1"/>
          </p:cNvSpPr>
          <p:nvPr/>
        </p:nvSpPr>
        <p:spPr bwMode="auto">
          <a:xfrm>
            <a:off x="9140825" y="2965732"/>
            <a:ext cx="93613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/>
              <a:t>Content</a:t>
            </a:r>
          </a:p>
        </p:txBody>
      </p:sp>
      <p:sp>
        <p:nvSpPr>
          <p:cNvPr id="773129" name="Text Box 9"/>
          <p:cNvSpPr txBox="1">
            <a:spLocks noChangeArrowheads="1"/>
          </p:cNvSpPr>
          <p:nvPr/>
        </p:nvSpPr>
        <p:spPr bwMode="auto">
          <a:xfrm>
            <a:off x="7726363" y="2265645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/>
              <a:t>Content</a:t>
            </a:r>
          </a:p>
        </p:txBody>
      </p:sp>
      <p:sp>
        <p:nvSpPr>
          <p:cNvPr id="773130" name="Line 10"/>
          <p:cNvSpPr>
            <a:spLocks noChangeShapeType="1"/>
          </p:cNvSpPr>
          <p:nvPr/>
        </p:nvSpPr>
        <p:spPr bwMode="auto">
          <a:xfrm flipH="1">
            <a:off x="7764463" y="2281238"/>
            <a:ext cx="912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2282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41314"/>
            <a:ext cx="8305800" cy="573087"/>
          </a:xfrm>
        </p:spPr>
        <p:txBody>
          <a:bodyPr vert="horz" lIns="91294" tIns="45647" rIns="91294" bIns="45647" rtlCol="0" anchor="t">
            <a:normAutofit fontScale="90000"/>
          </a:bodyPr>
          <a:lstStyle/>
          <a:p>
            <a:r>
              <a:rPr lang="en-US"/>
              <a:t>Issues in Serving Dynamic Content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idx="1"/>
          </p:nvPr>
        </p:nvSpPr>
        <p:spPr>
          <a:xfrm>
            <a:off x="1903414" y="1595438"/>
            <a:ext cx="5360987" cy="4830762"/>
          </a:xfrm>
        </p:spPr>
        <p:txBody>
          <a:bodyPr vert="horz" lIns="91294" tIns="45647" rIns="91294" bIns="45647" rtlCol="0">
            <a:normAutofit lnSpcReduction="10000"/>
          </a:bodyPr>
          <a:lstStyle/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How does the client pass program arguments to the server?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How does the server pass these arguments to the child?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How does the server pass other info relevant to the request to the child?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How does the server capture the content produced by the child?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These issues are addressed by the </a:t>
            </a:r>
            <a:r>
              <a:rPr lang="en-US" dirty="0">
                <a:solidFill>
                  <a:srgbClr val="FF0000"/>
                </a:solidFill>
              </a:rPr>
              <a:t>Common Gateway Interface (CGI) </a:t>
            </a:r>
            <a:r>
              <a:rPr lang="en-US" dirty="0"/>
              <a:t>specification.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endParaRPr lang="en-US" dirty="0"/>
          </a:p>
        </p:txBody>
      </p:sp>
      <p:sp>
        <p:nvSpPr>
          <p:cNvPr id="775172" name="Oval 4"/>
          <p:cNvSpPr>
            <a:spLocks noChangeArrowheads="1"/>
          </p:cNvSpPr>
          <p:nvPr/>
        </p:nvSpPr>
        <p:spPr bwMode="auto">
          <a:xfrm>
            <a:off x="6983413" y="1825626"/>
            <a:ext cx="1065212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</a:t>
            </a:r>
          </a:p>
        </p:txBody>
      </p:sp>
      <p:sp>
        <p:nvSpPr>
          <p:cNvPr id="775173" name="Oval 5"/>
          <p:cNvSpPr>
            <a:spLocks noChangeArrowheads="1"/>
          </p:cNvSpPr>
          <p:nvPr/>
        </p:nvSpPr>
        <p:spPr bwMode="auto">
          <a:xfrm>
            <a:off x="8961438" y="1825626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</p:txBody>
      </p:sp>
      <p:sp>
        <p:nvSpPr>
          <p:cNvPr id="775174" name="Line 6"/>
          <p:cNvSpPr>
            <a:spLocks noChangeShapeType="1"/>
          </p:cNvSpPr>
          <p:nvPr/>
        </p:nvSpPr>
        <p:spPr bwMode="auto">
          <a:xfrm flipH="1" flipV="1">
            <a:off x="9285288" y="281463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5175" name="Text Box 7"/>
          <p:cNvSpPr txBox="1">
            <a:spLocks noChangeArrowheads="1"/>
          </p:cNvSpPr>
          <p:nvPr/>
        </p:nvSpPr>
        <p:spPr bwMode="auto">
          <a:xfrm>
            <a:off x="8239125" y="2965732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/>
              <a:t>Content</a:t>
            </a:r>
          </a:p>
        </p:txBody>
      </p:sp>
      <p:sp>
        <p:nvSpPr>
          <p:cNvPr id="775176" name="Text Box 8"/>
          <p:cNvSpPr txBox="1">
            <a:spLocks noChangeArrowheads="1"/>
          </p:cNvSpPr>
          <p:nvPr/>
        </p:nvSpPr>
        <p:spPr bwMode="auto">
          <a:xfrm>
            <a:off x="8010525" y="2129120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/>
              <a:t>Content</a:t>
            </a:r>
          </a:p>
        </p:txBody>
      </p:sp>
      <p:sp>
        <p:nvSpPr>
          <p:cNvPr id="775177" name="Line 9"/>
          <p:cNvSpPr>
            <a:spLocks noChangeShapeType="1"/>
          </p:cNvSpPr>
          <p:nvPr/>
        </p:nvSpPr>
        <p:spPr bwMode="auto">
          <a:xfrm flipH="1">
            <a:off x="8048626" y="2462213"/>
            <a:ext cx="912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775178" name="Text Box 10"/>
          <p:cNvSpPr txBox="1">
            <a:spLocks noChangeArrowheads="1"/>
          </p:cNvSpPr>
          <p:nvPr/>
        </p:nvSpPr>
        <p:spPr bwMode="auto">
          <a:xfrm>
            <a:off x="7934326" y="1671920"/>
            <a:ext cx="966861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/>
              <a:t>Request</a:t>
            </a:r>
          </a:p>
        </p:txBody>
      </p:sp>
      <p:sp>
        <p:nvSpPr>
          <p:cNvPr id="775179" name="Line 11"/>
          <p:cNvSpPr>
            <a:spLocks noChangeShapeType="1"/>
          </p:cNvSpPr>
          <p:nvPr/>
        </p:nvSpPr>
        <p:spPr bwMode="auto">
          <a:xfrm flipH="1" flipV="1">
            <a:off x="7972426" y="2054225"/>
            <a:ext cx="1065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775180" name="Line 12"/>
          <p:cNvSpPr>
            <a:spLocks noChangeShapeType="1"/>
          </p:cNvSpPr>
          <p:nvPr/>
        </p:nvSpPr>
        <p:spPr bwMode="auto">
          <a:xfrm flipH="1" flipV="1">
            <a:off x="9742488" y="273843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5181" name="Text Box 13"/>
          <p:cNvSpPr txBox="1">
            <a:spLocks noChangeArrowheads="1"/>
          </p:cNvSpPr>
          <p:nvPr/>
        </p:nvSpPr>
        <p:spPr bwMode="auto">
          <a:xfrm>
            <a:off x="9704389" y="2965732"/>
            <a:ext cx="815265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/>
              <a:t>Create</a:t>
            </a:r>
          </a:p>
        </p:txBody>
      </p:sp>
      <p:sp>
        <p:nvSpPr>
          <p:cNvPr id="775182" name="Oval 14"/>
          <p:cNvSpPr>
            <a:spLocks noChangeArrowheads="1"/>
          </p:cNvSpPr>
          <p:nvPr/>
        </p:nvSpPr>
        <p:spPr bwMode="auto">
          <a:xfrm>
            <a:off x="8967788" y="3422651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>
                <a:latin typeface="Courier New" pitchFamily="49" charset="0"/>
              </a:rPr>
              <a:t>env.pl</a:t>
            </a:r>
          </a:p>
        </p:txBody>
      </p:sp>
    </p:spTree>
    <p:extLst>
      <p:ext uri="{BB962C8B-B14F-4D97-AF65-F5344CB8AC3E}">
        <p14:creationId xmlns:p14="http://schemas.microsoft.com/office/powerpoint/2010/main" val="30170030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813" y="247650"/>
            <a:ext cx="8716962" cy="666750"/>
          </a:xfrm>
        </p:spPr>
        <p:txBody>
          <a:bodyPr vert="horz" lIns="91294" tIns="45647" rIns="91294" bIns="45647" rtlCol="0" anchor="t">
            <a:normAutofit fontScale="90000"/>
          </a:bodyPr>
          <a:lstStyle/>
          <a:p>
            <a:r>
              <a:rPr lang="en-US" dirty="0"/>
              <a:t>CGI</a:t>
            </a:r>
          </a:p>
        </p:txBody>
      </p:sp>
      <p:sp>
        <p:nvSpPr>
          <p:cNvPr id="77619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294" tIns="45647" rIns="91294" bIns="45647" rtlCol="0">
            <a:normAutofit fontScale="92500"/>
          </a:bodyPr>
          <a:lstStyle/>
          <a:p>
            <a:r>
              <a:rPr lang="en-US" dirty="0"/>
              <a:t>Because the children are written according to the CGI spec, they are often called </a:t>
            </a:r>
            <a:r>
              <a:rPr lang="en-US" i="1" dirty="0">
                <a:solidFill>
                  <a:srgbClr val="FF0000"/>
                </a:solidFill>
              </a:rPr>
              <a:t>CGI programs.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However, CGI really defines a simple standard for transferring information between the client (browser), the server, and the child process.</a:t>
            </a:r>
          </a:p>
          <a:p>
            <a:endParaRPr lang="en-US" dirty="0"/>
          </a:p>
          <a:p>
            <a:r>
              <a:rPr lang="en-US" dirty="0"/>
              <a:t>CGI is the original standard for generating dynamic content. Has been largely replaced by other, faster techniques: 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fastCGI</a:t>
            </a:r>
            <a:r>
              <a:rPr lang="en-US" dirty="0"/>
              <a:t>, Apache modules, Java servlets, Rails controllers</a:t>
            </a:r>
          </a:p>
          <a:p>
            <a:pPr lvl="1"/>
            <a:r>
              <a:rPr lang="en-US" dirty="0"/>
              <a:t>Avoid having to create process on the fly (expensive and slow). </a:t>
            </a:r>
          </a:p>
        </p:txBody>
      </p:sp>
    </p:spTree>
    <p:extLst>
      <p:ext uri="{BB962C8B-B14F-4D97-AF65-F5344CB8AC3E}">
        <p14:creationId xmlns:p14="http://schemas.microsoft.com/office/powerpoint/2010/main" val="260195650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11-05 at 3.08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640" y="1869008"/>
            <a:ext cx="9144000" cy="3849056"/>
          </a:xfrm>
          <a:prstGeom prst="rect">
            <a:avLst/>
          </a:prstGeom>
        </p:spPr>
      </p:pic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34964"/>
            <a:ext cx="6942138" cy="573087"/>
          </a:xfrm>
        </p:spPr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err="1"/>
              <a:t>add.com</a:t>
            </a:r>
            <a:r>
              <a:rPr lang="en-US" dirty="0"/>
              <a:t> Experience</a:t>
            </a:r>
          </a:p>
        </p:txBody>
      </p:sp>
      <p:sp>
        <p:nvSpPr>
          <p:cNvPr id="778246" name="Text Box 6"/>
          <p:cNvSpPr txBox="1">
            <a:spLocks noChangeArrowheads="1"/>
          </p:cNvSpPr>
          <p:nvPr/>
        </p:nvSpPr>
        <p:spPr bwMode="auto">
          <a:xfrm>
            <a:off x="8182440" y="5718064"/>
            <a:ext cx="13901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/>
              <a:t>Output page</a:t>
            </a:r>
          </a:p>
        </p:txBody>
      </p:sp>
      <p:sp>
        <p:nvSpPr>
          <p:cNvPr id="778247" name="Line 7"/>
          <p:cNvSpPr>
            <a:spLocks noChangeShapeType="1"/>
          </p:cNvSpPr>
          <p:nvPr/>
        </p:nvSpPr>
        <p:spPr bwMode="auto">
          <a:xfrm flipH="1" flipV="1">
            <a:off x="6125039" y="4301220"/>
            <a:ext cx="20574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48" name="Text Box 8"/>
          <p:cNvSpPr txBox="1">
            <a:spLocks noChangeArrowheads="1"/>
          </p:cNvSpPr>
          <p:nvPr/>
        </p:nvSpPr>
        <p:spPr bwMode="auto">
          <a:xfrm>
            <a:off x="3826005" y="1284176"/>
            <a:ext cx="6047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/>
              <a:t>host</a:t>
            </a:r>
          </a:p>
        </p:txBody>
      </p:sp>
      <p:sp>
        <p:nvSpPr>
          <p:cNvPr id="778249" name="Text Box 9"/>
          <p:cNvSpPr txBox="1">
            <a:spLocks noChangeArrowheads="1"/>
          </p:cNvSpPr>
          <p:nvPr/>
        </p:nvSpPr>
        <p:spPr bwMode="auto">
          <a:xfrm>
            <a:off x="5279222" y="1284176"/>
            <a:ext cx="59470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/>
              <a:t>port</a:t>
            </a:r>
          </a:p>
        </p:txBody>
      </p:sp>
      <p:sp>
        <p:nvSpPr>
          <p:cNvPr id="778250" name="Text Box 10"/>
          <p:cNvSpPr txBox="1">
            <a:spLocks noChangeArrowheads="1"/>
          </p:cNvSpPr>
          <p:nvPr/>
        </p:nvSpPr>
        <p:spPr bwMode="auto">
          <a:xfrm>
            <a:off x="6125041" y="1298463"/>
            <a:ext cx="13909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/>
              <a:t>CGI program</a:t>
            </a:r>
          </a:p>
        </p:txBody>
      </p:sp>
      <p:sp>
        <p:nvSpPr>
          <p:cNvPr id="778251" name="Text Box 11"/>
          <p:cNvSpPr txBox="1">
            <a:spLocks noChangeArrowheads="1"/>
          </p:cNvSpPr>
          <p:nvPr/>
        </p:nvSpPr>
        <p:spPr bwMode="auto">
          <a:xfrm>
            <a:off x="8140580" y="1717313"/>
            <a:ext cx="121394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/>
              <a:t>arguments</a:t>
            </a:r>
          </a:p>
        </p:txBody>
      </p:sp>
      <p:sp>
        <p:nvSpPr>
          <p:cNvPr id="778252" name="Line 12"/>
          <p:cNvSpPr>
            <a:spLocks noChangeShapeType="1"/>
          </p:cNvSpPr>
          <p:nvPr/>
        </p:nvSpPr>
        <p:spPr bwMode="auto">
          <a:xfrm flipH="1">
            <a:off x="4159380" y="1717315"/>
            <a:ext cx="0" cy="943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3" name="Line 13"/>
          <p:cNvSpPr>
            <a:spLocks noChangeShapeType="1"/>
          </p:cNvSpPr>
          <p:nvPr/>
        </p:nvSpPr>
        <p:spPr bwMode="auto">
          <a:xfrm flipH="1">
            <a:off x="5593546" y="1665177"/>
            <a:ext cx="0" cy="9834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4" name="Line 14"/>
          <p:cNvSpPr>
            <a:spLocks noChangeShapeType="1"/>
          </p:cNvSpPr>
          <p:nvPr/>
        </p:nvSpPr>
        <p:spPr bwMode="auto">
          <a:xfrm flipH="1">
            <a:off x="6582240" y="1717314"/>
            <a:ext cx="152400" cy="976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5" name="Line 15"/>
          <p:cNvSpPr>
            <a:spLocks noChangeShapeType="1"/>
          </p:cNvSpPr>
          <p:nvPr/>
        </p:nvSpPr>
        <p:spPr bwMode="auto">
          <a:xfrm flipH="1">
            <a:off x="7329953" y="2077133"/>
            <a:ext cx="790575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8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6" grpId="0"/>
      <p:bldP spid="778247" grpId="0" animBg="1"/>
      <p:bldP spid="778248" grpId="0"/>
      <p:bldP spid="778249" grpId="0"/>
      <p:bldP spid="778250" grpId="0"/>
      <p:bldP spid="778251" grpId="0"/>
      <p:bldP spid="778252" grpId="0" animBg="1"/>
      <p:bldP spid="778253" grpId="0" animBg="1"/>
      <p:bldP spid="778254" grpId="0" animBg="1"/>
      <p:bldP spid="778255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8382000" cy="609600"/>
          </a:xfrm>
        </p:spPr>
        <p:txBody>
          <a:bodyPr vert="horz" lIns="91294" tIns="45647" rIns="91294" bIns="45647" rtlCol="0" anchor="t">
            <a:normAutofit fontScale="90000"/>
          </a:bodyPr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7926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995364"/>
            <a:ext cx="8305800" cy="5253037"/>
          </a:xfrm>
        </p:spPr>
        <p:txBody>
          <a:bodyPr vert="horz" lIns="91294" tIns="45647" rIns="91294" bIns="45647" rtlCol="0">
            <a:norm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Question:</a:t>
            </a:r>
            <a:r>
              <a:rPr lang="en-US" dirty="0">
                <a:solidFill>
                  <a:schemeClr val="tx1"/>
                </a:solidFill>
              </a:rPr>
              <a:t> How does the client pass arguments to the server?</a:t>
            </a:r>
          </a:p>
          <a:p>
            <a:r>
              <a:rPr lang="en-US" u="sng" dirty="0">
                <a:solidFill>
                  <a:schemeClr val="tx1"/>
                </a:solidFill>
              </a:rPr>
              <a:t>Answer:</a:t>
            </a:r>
            <a:r>
              <a:rPr lang="en-US" dirty="0">
                <a:solidFill>
                  <a:schemeClr val="tx1"/>
                </a:solidFill>
              </a:rPr>
              <a:t> The arguments are appended to the URI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Can be encoded directly in a URL typed to a browser or a URL in an HTML link  </a:t>
            </a:r>
          </a:p>
          <a:p>
            <a:pPr lvl="1"/>
            <a:r>
              <a:rPr lang="en-US" b="1" dirty="0">
                <a:latin typeface="Courier New" pitchFamily="49" charset="0"/>
              </a:rPr>
              <a:t>http://add.com/cgi-bin/</a:t>
            </a:r>
            <a:r>
              <a:rPr lang="en-US" b="1" dirty="0">
                <a:highlight>
                  <a:srgbClr val="FFFF00"/>
                </a:highlight>
                <a:latin typeface="Courier New" pitchFamily="49" charset="0"/>
              </a:rPr>
              <a:t>adder?15213&amp;18213</a:t>
            </a:r>
          </a:p>
          <a:p>
            <a:pPr lvl="1"/>
            <a:r>
              <a:rPr lang="en-US" b="1" dirty="0">
                <a:latin typeface="Courier New" pitchFamily="49" charset="0"/>
              </a:rPr>
              <a:t>adder</a:t>
            </a:r>
            <a:r>
              <a:rPr lang="en-US" dirty="0"/>
              <a:t> is the CGI program on the server that will do the addition.</a:t>
            </a:r>
          </a:p>
          <a:p>
            <a:pPr lvl="1"/>
            <a:r>
              <a:rPr lang="en-US" dirty="0"/>
              <a:t>argument list starts with </a:t>
            </a:r>
            <a:r>
              <a:rPr lang="en-US" dirty="0">
                <a:latin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</a:rPr>
              <a:t>?</a:t>
            </a:r>
            <a:r>
              <a:rPr lang="en-US" dirty="0">
                <a:latin typeface="Courier New" pitchFamily="49" charset="0"/>
              </a:rPr>
              <a:t>”</a:t>
            </a:r>
            <a:endParaRPr lang="en-US" dirty="0"/>
          </a:p>
          <a:p>
            <a:pPr lvl="1"/>
            <a:r>
              <a:rPr lang="en-US" dirty="0"/>
              <a:t>arguments separated by </a:t>
            </a:r>
            <a:r>
              <a:rPr lang="en-US" dirty="0">
                <a:latin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</a:rPr>
              <a:t>&amp;</a:t>
            </a:r>
            <a:r>
              <a:rPr lang="en-US" dirty="0">
                <a:latin typeface="Courier New" pitchFamily="49" charset="0"/>
              </a:rPr>
              <a:t>”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spaces represented by  </a:t>
            </a:r>
            <a:r>
              <a:rPr lang="en-US" dirty="0">
                <a:latin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</a:rPr>
              <a:t>+</a:t>
            </a:r>
            <a:r>
              <a:rPr lang="en-US" dirty="0">
                <a:latin typeface="Courier New" pitchFamily="49" charset="0"/>
              </a:rPr>
              <a:t>” or “</a:t>
            </a:r>
            <a:r>
              <a:rPr lang="en-US" b="1" dirty="0">
                <a:latin typeface="Courier New" pitchFamily="49" charset="0"/>
              </a:rPr>
              <a:t>%20</a:t>
            </a:r>
            <a:r>
              <a:rPr lang="en-US" dirty="0">
                <a:latin typeface="Courier New" pitchFamily="49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8420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8534400" cy="685800"/>
          </a:xfrm>
        </p:spPr>
        <p:txBody>
          <a:bodyPr vert="horz" lIns="91294" tIns="45647" rIns="91294" bIns="45647" rtlCol="0" anchor="t">
            <a:normAutofit fontScale="90000"/>
          </a:bodyPr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029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294" tIns="45647" rIns="91294" bIns="45647" rtlCol="0">
            <a:normAutofit/>
          </a:bodyPr>
          <a:lstStyle/>
          <a:p>
            <a:r>
              <a:rPr lang="en-US" dirty="0"/>
              <a:t>URL suffix: 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cgi</a:t>
            </a:r>
            <a:r>
              <a:rPr lang="en-US" b="1" dirty="0">
                <a:latin typeface="Courier New" pitchFamily="49" charset="0"/>
              </a:rPr>
              <a:t>-bin/adder?15213&amp;18213</a:t>
            </a:r>
          </a:p>
          <a:p>
            <a:endParaRPr lang="en-US" dirty="0"/>
          </a:p>
          <a:p>
            <a:r>
              <a:rPr lang="en-US" dirty="0"/>
              <a:t>Result displayed on browser: </a:t>
            </a:r>
          </a:p>
        </p:txBody>
      </p:sp>
      <p:sp>
        <p:nvSpPr>
          <p:cNvPr id="780292" name="Rectangle 4"/>
          <p:cNvSpPr>
            <a:spLocks noChangeArrowheads="1"/>
          </p:cNvSpPr>
          <p:nvPr/>
        </p:nvSpPr>
        <p:spPr bwMode="auto">
          <a:xfrm>
            <a:off x="2667000" y="3818889"/>
            <a:ext cx="7150100" cy="1477319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Welcome to add.com: THE Internet addition portal. 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The answer is: 15213 + 18213 = 33426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Thanks for visiting! </a:t>
            </a:r>
          </a:p>
        </p:txBody>
      </p:sp>
    </p:spTree>
    <p:extLst>
      <p:ext uri="{BB962C8B-B14F-4D97-AF65-F5344CB8AC3E}">
        <p14:creationId xmlns:p14="http://schemas.microsoft.com/office/powerpoint/2010/main" val="167416659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8382000" cy="685800"/>
          </a:xfrm>
        </p:spPr>
        <p:txBody>
          <a:bodyPr vert="horz" lIns="91294" tIns="45647" rIns="91294" bIns="45647" rtlCol="0" anchor="t">
            <a:normAutofit fontScale="90000"/>
          </a:bodyPr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1315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220788"/>
            <a:ext cx="7804150" cy="2284412"/>
          </a:xfrm>
        </p:spPr>
        <p:txBody>
          <a:bodyPr vert="horz" lIns="91294" tIns="45647" rIns="91294" bIns="45647" rtlCol="0">
            <a:normAutofit/>
          </a:bodyPr>
          <a:lstStyle/>
          <a:p>
            <a:r>
              <a:rPr lang="en-US" u="sng" dirty="0"/>
              <a:t>Question</a:t>
            </a:r>
            <a:r>
              <a:rPr lang="en-US" dirty="0"/>
              <a:t>: How does the server pass these arguments to the child?</a:t>
            </a:r>
          </a:p>
          <a:p>
            <a:r>
              <a:rPr lang="en-US" u="sng" dirty="0"/>
              <a:t>Answer:</a:t>
            </a:r>
            <a:r>
              <a:rPr lang="en-US" dirty="0"/>
              <a:t> In environment variable QUERY_STRING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A single string containing everything after the “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For add: </a:t>
            </a:r>
            <a:r>
              <a:rPr lang="en-US" b="1" dirty="0">
                <a:latin typeface="Courier New" pitchFamily="49" charset="0"/>
              </a:rPr>
              <a:t>QUERY_STRING</a:t>
            </a:r>
            <a:r>
              <a:rPr lang="en-US" b="1" dirty="0"/>
              <a:t> = </a:t>
            </a:r>
            <a:r>
              <a:rPr lang="en-US" b="1" dirty="0">
                <a:latin typeface="+mn-lt"/>
                <a:cs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15213&amp;18213</a:t>
            </a:r>
            <a:r>
              <a:rPr lang="en-US" b="1" dirty="0"/>
              <a:t>”</a:t>
            </a:r>
          </a:p>
        </p:txBody>
      </p:sp>
      <p:sp>
        <p:nvSpPr>
          <p:cNvPr id="781316" name="Text Box 4"/>
          <p:cNvSpPr txBox="1">
            <a:spLocks noChangeArrowheads="1"/>
          </p:cNvSpPr>
          <p:nvPr/>
        </p:nvSpPr>
        <p:spPr bwMode="auto">
          <a:xfrm>
            <a:off x="2302066" y="3586878"/>
            <a:ext cx="6994335" cy="25853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dirty="0">
                <a:solidFill>
                  <a:srgbClr val="CB2418"/>
                </a:solidFill>
                <a:latin typeface="Courier New"/>
                <a:cs typeface="Courier New"/>
              </a:rPr>
              <a:t>/* Extract the two arguments */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getenv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/>
                <a:cs typeface="Courier New"/>
              </a:rPr>
              <a:t>"QUERY_STRING"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)) != </a:t>
            </a:r>
            <a:r>
              <a:rPr lang="en-US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dirty="0">
                <a:solidFill>
                  <a:srgbClr val="000000"/>
                </a:solidFill>
                <a:latin typeface="Courier New"/>
                <a:cs typeface="Courier New"/>
              </a:rPr>
              <a:t>        p = </a:t>
            </a:r>
            <a:r>
              <a:rPr lang="fr-FR" dirty="0" err="1">
                <a:solidFill>
                  <a:srgbClr val="000000"/>
                </a:solidFill>
                <a:latin typeface="Courier New"/>
                <a:cs typeface="Courier New"/>
              </a:rPr>
              <a:t>strchr</a:t>
            </a:r>
            <a:r>
              <a:rPr lang="fr-FR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fr-FR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dirty="0">
                <a:solidFill>
                  <a:srgbClr val="9D206F"/>
                </a:solidFill>
                <a:latin typeface="Courier New"/>
                <a:cs typeface="Courier New"/>
              </a:rPr>
              <a:t>'&amp;'</a:t>
            </a:r>
            <a:r>
              <a:rPr lang="fr-FR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tr-TR" dirty="0">
                <a:solidFill>
                  <a:srgbClr val="000000"/>
                </a:solidFill>
                <a:latin typeface="Courier New"/>
                <a:cs typeface="Courier New"/>
              </a:rPr>
              <a:t>	 *p = </a:t>
            </a:r>
            <a:r>
              <a:rPr lang="tr-TR" dirty="0">
                <a:solidFill>
                  <a:srgbClr val="9D206F"/>
                </a:solidFill>
                <a:latin typeface="Courier New"/>
                <a:cs typeface="Courier New"/>
              </a:rPr>
              <a:t>'\0'</a:t>
            </a:r>
            <a:r>
              <a:rPr lang="tr-TR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e-DE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dirty="0" err="1">
                <a:solidFill>
                  <a:srgbClr val="000000"/>
                </a:solidFill>
                <a:latin typeface="Courier New"/>
                <a:cs typeface="Courier New"/>
              </a:rPr>
              <a:t>strcpy</a:t>
            </a:r>
            <a:r>
              <a:rPr lang="de-DE" dirty="0">
                <a:solidFill>
                  <a:srgbClr val="000000"/>
                </a:solidFill>
                <a:latin typeface="Courier New"/>
                <a:cs typeface="Courier New"/>
              </a:rPr>
              <a:t>(arg1, </a:t>
            </a:r>
            <a:r>
              <a:rPr lang="de-DE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e-DE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e-DE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dirty="0" err="1">
                <a:solidFill>
                  <a:srgbClr val="000000"/>
                </a:solidFill>
                <a:latin typeface="Courier New"/>
                <a:cs typeface="Courier New"/>
              </a:rPr>
              <a:t>strcpy</a:t>
            </a:r>
            <a:r>
              <a:rPr lang="de-DE" dirty="0">
                <a:solidFill>
                  <a:srgbClr val="000000"/>
                </a:solidFill>
                <a:latin typeface="Courier New"/>
                <a:cs typeface="Courier New"/>
              </a:rPr>
              <a:t>(arg2, p+1);</a:t>
            </a:r>
          </a:p>
          <a:p>
            <a:r>
              <a:rPr lang="fi-FI" dirty="0">
                <a:solidFill>
                  <a:srgbClr val="000000"/>
                </a:solidFill>
                <a:latin typeface="Courier New"/>
                <a:cs typeface="Courier New"/>
              </a:rPr>
              <a:t>        n1 = atoi(arg1);</a:t>
            </a:r>
          </a:p>
          <a:p>
            <a:r>
              <a:rPr lang="fi-FI" dirty="0">
                <a:solidFill>
                  <a:srgbClr val="000000"/>
                </a:solidFill>
                <a:latin typeface="Courier New"/>
                <a:cs typeface="Courier New"/>
              </a:rPr>
              <a:t>        n2 = atoi(arg2);</a:t>
            </a:r>
          </a:p>
          <a:p>
            <a:r>
              <a:rPr lang="fi-FI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93539" y="5802868"/>
            <a:ext cx="866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adder.c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258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1916432" y="333858"/>
            <a:ext cx="7592093" cy="762000"/>
          </a:xfrm>
        </p:spPr>
        <p:txBody>
          <a:bodyPr/>
          <a:lstStyle/>
          <a:p>
            <a:r>
              <a:rPr lang="en-US" dirty="0"/>
              <a:t>Global IP Internet (upper case)</a:t>
            </a:r>
          </a:p>
        </p:txBody>
      </p:sp>
      <p:sp>
        <p:nvSpPr>
          <p:cNvPr id="687109" name="Rectangle 5"/>
          <p:cNvSpPr>
            <a:spLocks noGrp="1" noChangeArrowheads="1"/>
          </p:cNvSpPr>
          <p:nvPr>
            <p:ph idx="1"/>
          </p:nvPr>
        </p:nvSpPr>
        <p:spPr>
          <a:xfrm>
            <a:off x="1920876" y="1295400"/>
            <a:ext cx="8289925" cy="51433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Most famous example of an internet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Based on the TCP/IP protocol family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IP (Internet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Provides </a:t>
            </a:r>
            <a:r>
              <a:rPr lang="en-US" i="1" dirty="0">
                <a:solidFill>
                  <a:srgbClr val="FF0000"/>
                </a:solidFill>
              </a:rPr>
              <a:t>basic naming scheme </a:t>
            </a:r>
            <a:r>
              <a:rPr lang="en-US" dirty="0"/>
              <a:t>and unreliable </a:t>
            </a:r>
            <a:r>
              <a:rPr lang="en-US" i="1" dirty="0">
                <a:solidFill>
                  <a:srgbClr val="FF0000"/>
                </a:solidFill>
              </a:rPr>
              <a:t>delivery capability</a:t>
            </a:r>
            <a:r>
              <a:rPr lang="en-US" dirty="0">
                <a:solidFill>
                  <a:srgbClr val="FF0000"/>
                </a:solidFill>
              </a:rPr>
              <a:t> </a:t>
            </a:r>
            <a:br>
              <a:rPr lang="en-US" dirty="0"/>
            </a:br>
            <a:r>
              <a:rPr lang="en-US" dirty="0"/>
              <a:t>of packets (</a:t>
            </a:r>
            <a:r>
              <a:rPr lang="en-US" dirty="0" err="1"/>
              <a:t>datagrams</a:t>
            </a:r>
            <a:r>
              <a:rPr lang="en-US" dirty="0"/>
              <a:t>) from </a:t>
            </a:r>
            <a:r>
              <a:rPr lang="en-US" i="1" dirty="0">
                <a:solidFill>
                  <a:srgbClr val="FF0000"/>
                </a:solidFill>
              </a:rPr>
              <a:t>host-to-host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UDP (Unreliable Datagram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Uses IP to provide </a:t>
            </a:r>
            <a:r>
              <a:rPr lang="en-US" i="1" dirty="0">
                <a:solidFill>
                  <a:srgbClr val="FF0000"/>
                </a:solidFill>
              </a:rPr>
              <a:t>unreliable</a:t>
            </a:r>
            <a:r>
              <a:rPr lang="en-US" dirty="0"/>
              <a:t> datagram delivery from </a:t>
            </a:r>
            <a:br>
              <a:rPr lang="en-US" dirty="0"/>
            </a:br>
            <a:r>
              <a:rPr lang="en-US" i="1" dirty="0">
                <a:solidFill>
                  <a:srgbClr val="FF0000"/>
                </a:solidFill>
              </a:rPr>
              <a:t>process-to-process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TCP (Transmission Control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Uses IP to provide </a:t>
            </a:r>
            <a:r>
              <a:rPr lang="en-US" i="1" dirty="0">
                <a:solidFill>
                  <a:srgbClr val="FF0000"/>
                </a:solidFill>
              </a:rPr>
              <a:t>reliable</a:t>
            </a:r>
            <a:r>
              <a:rPr lang="en-US" dirty="0"/>
              <a:t> byte streams from </a:t>
            </a:r>
            <a:r>
              <a:rPr lang="en-US" i="1" dirty="0">
                <a:solidFill>
                  <a:srgbClr val="FF0000"/>
                </a:solidFill>
              </a:rPr>
              <a:t>process-to-process </a:t>
            </a:r>
            <a:r>
              <a:rPr lang="en-US" dirty="0"/>
              <a:t>over </a:t>
            </a:r>
            <a:r>
              <a:rPr lang="en-US" i="1" dirty="0">
                <a:solidFill>
                  <a:srgbClr val="FF0000"/>
                </a:solidFill>
              </a:rPr>
              <a:t>connections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Accessed via a mix of Unix file I/O and functions from the </a:t>
            </a:r>
            <a:r>
              <a:rPr lang="en-US" i="1" dirty="0">
                <a:solidFill>
                  <a:srgbClr val="FF0000"/>
                </a:solidFill>
              </a:rPr>
              <a:t>sockets interface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F92A18-3F90-B741-A7D4-E39FF40DE5B5}"/>
              </a:ext>
            </a:extLst>
          </p:cNvPr>
          <p:cNvSpPr txBox="1">
            <a:spLocks/>
          </p:cNvSpPr>
          <p:nvPr/>
        </p:nvSpPr>
        <p:spPr>
          <a:xfrm>
            <a:off x="7981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99CA6F-E293-804D-B97D-D11B2095D6DD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2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09" grpId="0" uiExpand="1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00200" y="2307559"/>
            <a:ext cx="8991600" cy="452431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serve_dynamic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filename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cgiargs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emptylist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 = {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Return first part of HTTP response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sprintf(buf, 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"HTTP/1.0 200 OK\r\n"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Rio_writen(fd, buf, strlen(buf));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sprintf(buf, 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"Server: Tiny Web Server\r\n"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Rio_writen(fd, buf, strlen(buf));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Real server would set all CGI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vars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here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setenv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>
                <a:solidFill>
                  <a:srgbClr val="9D206F"/>
                </a:solidFill>
                <a:latin typeface="Courier New"/>
                <a:cs typeface="Courier New"/>
              </a:rPr>
              <a:t>"QUERY_STRING"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cgiargs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1); 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Dup2(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STDOUT_FILENO);         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Redirect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stdout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to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emptylist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environ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/* Run CGI program */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Wait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Parent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waits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for and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reaps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child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62620"/>
            <a:ext cx="8382000" cy="685800"/>
          </a:xfrm>
        </p:spPr>
        <p:txBody>
          <a:bodyPr vert="horz" lIns="91294" tIns="45647" rIns="91294" bIns="45647" rtlCol="0" anchor="t">
            <a:normAutofit fontScale="90000"/>
          </a:bodyPr>
          <a:lstStyle/>
          <a:p>
            <a:r>
              <a:rPr lang="en-US" dirty="0"/>
              <a:t>Serving Dynamic Content with GET</a:t>
            </a:r>
          </a:p>
        </p:txBody>
      </p:sp>
      <p:sp>
        <p:nvSpPr>
          <p:cNvPr id="785411" name="Rectangle 3"/>
          <p:cNvSpPr>
            <a:spLocks noGrp="1" noChangeArrowheads="1"/>
          </p:cNvSpPr>
          <p:nvPr>
            <p:ph idx="1"/>
          </p:nvPr>
        </p:nvSpPr>
        <p:spPr>
          <a:xfrm>
            <a:off x="1968500" y="1123500"/>
            <a:ext cx="8699500" cy="2209800"/>
          </a:xfrm>
        </p:spPr>
        <p:txBody>
          <a:bodyPr vert="horz" lIns="91294" tIns="45647" rIns="91294" bIns="45647" rtlCol="0">
            <a:normAutofit/>
          </a:bodyPr>
          <a:lstStyle/>
          <a:p>
            <a:r>
              <a:rPr lang="en-US" sz="2000" u="sng" dirty="0"/>
              <a:t>Question:</a:t>
            </a:r>
            <a:r>
              <a:rPr lang="en-US" sz="2000" dirty="0"/>
              <a:t> How does the server capture the content produced by the child?</a:t>
            </a:r>
          </a:p>
          <a:p>
            <a:r>
              <a:rPr lang="en-US" sz="2000" u="sng" dirty="0"/>
              <a:t>Answer:</a:t>
            </a:r>
            <a:r>
              <a:rPr lang="en-US" sz="2000" dirty="0"/>
              <a:t> The child generates its output on </a:t>
            </a:r>
            <a:r>
              <a:rPr lang="en-US" sz="2000" dirty="0" err="1">
                <a:latin typeface="Courier New" pitchFamily="49" charset="0"/>
              </a:rPr>
              <a:t>stdout</a:t>
            </a:r>
            <a:r>
              <a:rPr lang="en-US" sz="2000" dirty="0"/>
              <a:t>.  Server uses </a:t>
            </a:r>
            <a:r>
              <a:rPr lang="en-US" sz="2000" dirty="0">
                <a:latin typeface="Courier New" pitchFamily="49" charset="0"/>
              </a:rPr>
              <a:t>dup2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/>
              <a:t>to redirect </a:t>
            </a:r>
            <a:r>
              <a:rPr lang="en-US" sz="2000" dirty="0" err="1">
                <a:latin typeface="Courier New" pitchFamily="49" charset="0"/>
              </a:rPr>
              <a:t>stdout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/>
              <a:t>to its connected socket.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05519" y="6483360"/>
            <a:ext cx="67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tiny.c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57257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294" tIns="45647" rIns="91294" bIns="45647" rtlCol="0" anchor="t">
            <a:normAutofit/>
          </a:bodyPr>
          <a:lstStyle/>
          <a:p>
            <a:r>
              <a:rPr lang="en-US" dirty="0"/>
              <a:t>Serving Dynamic Content with GET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600200" y="2489028"/>
            <a:ext cx="8991600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Make the response body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"Welcome to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add.com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sTHE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Internet addition portal.\r\n&lt;p&gt;"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sThe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answer is: %d + %d = %d\r\n&lt;p&gt;"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content, n1, n2, n1 + n2);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sThanks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for visiting!\r\n"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Generate the HTTP response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"Content-length: %d\r\n"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"Content-type: text/html\r\n\r\n"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fflush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26139" y="5673730"/>
            <a:ext cx="866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adder.c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133600" y="1220788"/>
            <a:ext cx="7804150" cy="103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Notice that only the CGI child process knows the content type and length, so it must generate those headers.</a:t>
            </a:r>
          </a:p>
        </p:txBody>
      </p:sp>
    </p:spTree>
    <p:extLst>
      <p:ext uri="{BB962C8B-B14F-4D97-AF65-F5344CB8AC3E}">
        <p14:creationId xmlns:p14="http://schemas.microsoft.com/office/powerpoint/2010/main" val="144137483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828800" y="1206500"/>
            <a:ext cx="7315200" cy="4278094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bash:makoshark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(128.2.210.175).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GET /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cgi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-bin/adder?15213&amp;18213 HTTP/1.0</a:t>
            </a:r>
          </a:p>
          <a:p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HTTP/1.0 200 OK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Server: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Tiny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Web Server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Connection: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close</a:t>
            </a:r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Content-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length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: 117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Content-type: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text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/html</a:t>
            </a:r>
          </a:p>
          <a:p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Welcome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to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add.com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: THE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Internet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addition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portal.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&lt;p&gt;The answer is: 15213 + 18213 = 33426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&lt;p&gt;Thanks for visiting!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bash:makoshark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</a:p>
        </p:txBody>
      </p:sp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34964"/>
            <a:ext cx="8382000" cy="573087"/>
          </a:xfrm>
        </p:spPr>
        <p:txBody>
          <a:bodyPr>
            <a:normAutofit fontScale="90000"/>
          </a:bodyPr>
          <a:lstStyle/>
          <a:p>
            <a:r>
              <a:rPr lang="en-US" dirty="0"/>
              <a:t>Serving Dynamic Content With GET </a:t>
            </a:r>
          </a:p>
        </p:txBody>
      </p:sp>
      <p:sp>
        <p:nvSpPr>
          <p:cNvPr id="786437" name="Text Box 5"/>
          <p:cNvSpPr txBox="1">
            <a:spLocks noChangeArrowheads="1"/>
          </p:cNvSpPr>
          <p:nvPr/>
        </p:nvSpPr>
        <p:spPr bwMode="auto">
          <a:xfrm>
            <a:off x="7976920" y="2277840"/>
            <a:ext cx="270766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HTTP request sent by client</a:t>
            </a:r>
          </a:p>
        </p:txBody>
      </p:sp>
      <p:sp>
        <p:nvSpPr>
          <p:cNvPr id="786438" name="Text Box 6"/>
          <p:cNvSpPr txBox="1">
            <a:spLocks noChangeArrowheads="1"/>
          </p:cNvSpPr>
          <p:nvPr/>
        </p:nvSpPr>
        <p:spPr bwMode="auto">
          <a:xfrm>
            <a:off x="7976920" y="2781291"/>
            <a:ext cx="2743200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HTTP response generated </a:t>
            </a:r>
          </a:p>
          <a:p>
            <a:pPr algn="l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by the server</a:t>
            </a:r>
          </a:p>
        </p:txBody>
      </p:sp>
      <p:sp>
        <p:nvSpPr>
          <p:cNvPr id="786442" name="Text Box 10"/>
          <p:cNvSpPr txBox="1">
            <a:spLocks noChangeArrowheads="1"/>
          </p:cNvSpPr>
          <p:nvPr/>
        </p:nvSpPr>
        <p:spPr bwMode="auto">
          <a:xfrm>
            <a:off x="7976920" y="3873016"/>
            <a:ext cx="2628412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HTTP response generated </a:t>
            </a:r>
          </a:p>
          <a:p>
            <a:pPr algn="l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by the CGI program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828800" y="2232480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1828800" y="2736420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1828800" y="3444491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1828800" y="4935038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0813848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71662" y="493714"/>
            <a:ext cx="6053138" cy="573087"/>
          </a:xfrm>
        </p:spPr>
        <p:txBody>
          <a:bodyPr>
            <a:normAutofit fontScale="90000"/>
          </a:bodyPr>
          <a:lstStyle/>
          <a:p>
            <a:r>
              <a:rPr lang="en-US"/>
              <a:t>For More Information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idx="1"/>
          </p:nvPr>
        </p:nvSpPr>
        <p:spPr>
          <a:xfrm>
            <a:off x="1863861" y="1276350"/>
            <a:ext cx="7896225" cy="497205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W. Richard Stevens et. al. “Unix Network Programming: The Sockets Networking API”, Volume 1, Third Edition, Prentice Hall, 2003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 network programming bible.</a:t>
            </a:r>
          </a:p>
          <a:p>
            <a:pPr>
              <a:lnSpc>
                <a:spcPct val="100000"/>
              </a:lnSpc>
            </a:pPr>
            <a:r>
              <a:rPr lang="en-US" dirty="0"/>
              <a:t>Michael </a:t>
            </a:r>
            <a:r>
              <a:rPr lang="en-US" dirty="0" err="1"/>
              <a:t>Kerrisk</a:t>
            </a:r>
            <a:r>
              <a:rPr lang="en-US" dirty="0"/>
              <a:t>, “The Linux Programming Interface”, No Starch Press, 2010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 Linux programming bible. </a:t>
            </a:r>
          </a:p>
          <a:p>
            <a:pPr>
              <a:lnSpc>
                <a:spcPct val="100000"/>
              </a:lnSpc>
            </a:pPr>
            <a:r>
              <a:rPr lang="en-US" dirty="0"/>
              <a:t>Code examples</a:t>
            </a:r>
          </a:p>
          <a:p>
            <a:pPr lvl="1">
              <a:lnSpc>
                <a:spcPct val="100000"/>
              </a:lnSpc>
            </a:pPr>
            <a:r>
              <a:rPr lang="en-US" dirty="0" err="1"/>
              <a:t>csapp</a:t>
            </a:r>
            <a:r>
              <a:rPr lang="en-US" dirty="0"/>
              <a:t>.{.</a:t>
            </a:r>
            <a:r>
              <a:rPr lang="en-US" dirty="0" err="1"/>
              <a:t>c,h</a:t>
            </a:r>
            <a:r>
              <a:rPr lang="en-US" dirty="0"/>
              <a:t>}, </a:t>
            </a:r>
            <a:r>
              <a:rPr lang="en-US" dirty="0" err="1"/>
              <a:t>hostinfo.c</a:t>
            </a:r>
            <a:r>
              <a:rPr lang="en-US" dirty="0"/>
              <a:t>, </a:t>
            </a:r>
            <a:r>
              <a:rPr lang="en-US" dirty="0" err="1"/>
              <a:t>echoclient.c</a:t>
            </a:r>
            <a:r>
              <a:rPr lang="en-US" dirty="0"/>
              <a:t>, </a:t>
            </a:r>
            <a:r>
              <a:rPr lang="en-US" dirty="0" err="1"/>
              <a:t>echoserveri.c</a:t>
            </a:r>
            <a:r>
              <a:rPr lang="en-US" dirty="0"/>
              <a:t>, </a:t>
            </a:r>
            <a:r>
              <a:rPr lang="en-US" dirty="0" err="1"/>
              <a:t>tiny.c</a:t>
            </a:r>
            <a:r>
              <a:rPr lang="en-US" dirty="0"/>
              <a:t>, </a:t>
            </a:r>
            <a:r>
              <a:rPr lang="en-US" dirty="0" err="1"/>
              <a:t>adder.c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You can use any of this code in your assignments. </a:t>
            </a:r>
          </a:p>
        </p:txBody>
      </p:sp>
    </p:spTree>
    <p:extLst>
      <p:ext uri="{BB962C8B-B14F-4D97-AF65-F5344CB8AC3E}">
        <p14:creationId xmlns:p14="http://schemas.microsoft.com/office/powerpoint/2010/main" val="135487064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/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3713634" y="1233742"/>
            <a:ext cx="50328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6197ED"/>
                </a:solidFill>
                <a:latin typeface="Calibri" panose="020F0502020204030204" pitchFamily="34" charset="0"/>
              </a:rPr>
              <a:t>BONUS SLIDES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2710108" y="4462301"/>
            <a:ext cx="74207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following slides are for those curious.</a:t>
            </a:r>
          </a:p>
          <a:p>
            <a:r>
              <a:rPr lang="en-US" sz="2800" dirty="0"/>
              <a:t>You will NOT be expected to know this material. </a:t>
            </a:r>
          </a:p>
        </p:txBody>
      </p:sp>
    </p:spTree>
    <p:extLst>
      <p:ext uri="{BB962C8B-B14F-4D97-AF65-F5344CB8AC3E}">
        <p14:creationId xmlns:p14="http://schemas.microsoft.com/office/powerpoint/2010/main" val="236337435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97062" y="457201"/>
            <a:ext cx="7704138" cy="573087"/>
          </a:xfrm>
        </p:spPr>
        <p:txBody>
          <a:bodyPr>
            <a:normAutofit fontScale="90000"/>
          </a:bodyPr>
          <a:lstStyle/>
          <a:p>
            <a:r>
              <a:rPr lang="en-US"/>
              <a:t>Lowest Level: Ethernet Segment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idx="1"/>
          </p:nvPr>
        </p:nvSpPr>
        <p:spPr>
          <a:xfrm>
            <a:off x="1933848" y="2949913"/>
            <a:ext cx="8429352" cy="345088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Ethernet segment consists of a collection of </a:t>
            </a:r>
            <a:r>
              <a:rPr lang="en-US" i="1" dirty="0">
                <a:solidFill>
                  <a:srgbClr val="C00000"/>
                </a:solidFill>
              </a:rPr>
              <a:t>hosts</a:t>
            </a:r>
            <a:r>
              <a:rPr lang="en-US" dirty="0"/>
              <a:t> connected by wires (twisted pairs) to a </a:t>
            </a:r>
            <a:r>
              <a:rPr lang="en-US" i="1" dirty="0">
                <a:solidFill>
                  <a:srgbClr val="C00000"/>
                </a:solidFill>
              </a:rPr>
              <a:t>hub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Spans room or floor in a building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Operation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Each Ethernet adapter has a unique 48-bit address (MAC address)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E.g., 00:16:ea:e3:54:e6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Hosts send bits to any other host in chunks called </a:t>
            </a:r>
            <a:r>
              <a:rPr lang="en-US" b="1" i="1" dirty="0">
                <a:solidFill>
                  <a:srgbClr val="C00000"/>
                </a:solidFill>
                <a:ea typeface="+mn-ea"/>
                <a:cs typeface="+mn-cs"/>
              </a:rPr>
              <a:t>frames</a:t>
            </a:r>
            <a:endParaRPr lang="en-US" sz="1800" i="1" dirty="0"/>
          </a:p>
          <a:p>
            <a:pPr lvl="1">
              <a:lnSpc>
                <a:spcPct val="90000"/>
              </a:lnSpc>
            </a:pPr>
            <a:r>
              <a:rPr lang="en-US" sz="1800" dirty="0"/>
              <a:t>Hub slavishly copies each bit from each port to every other port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Every host sees every bit</a:t>
            </a:r>
          </a:p>
          <a:p>
            <a:pPr marL="457200" lvl="1" indent="0">
              <a:buNone/>
            </a:pPr>
            <a:r>
              <a:rPr lang="en-US" sz="1600" dirty="0"/>
              <a:t>[Note: Hubs are obsolete. Bridges (switches, routers) became cheap enough to replace them]</a:t>
            </a:r>
          </a:p>
          <a:p>
            <a:pPr>
              <a:lnSpc>
                <a:spcPct val="85000"/>
              </a:lnSpc>
            </a:pPr>
            <a:endParaRPr lang="en-US" sz="1600" i="1" dirty="0"/>
          </a:p>
        </p:txBody>
      </p:sp>
      <p:sp>
        <p:nvSpPr>
          <p:cNvPr id="708612" name="Line 4"/>
          <p:cNvSpPr>
            <a:spLocks noChangeShapeType="1"/>
          </p:cNvSpPr>
          <p:nvPr/>
        </p:nvSpPr>
        <p:spPr bwMode="auto">
          <a:xfrm>
            <a:off x="4829175" y="1766888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3" name="Line 5"/>
          <p:cNvSpPr>
            <a:spLocks noChangeShapeType="1"/>
          </p:cNvSpPr>
          <p:nvPr/>
        </p:nvSpPr>
        <p:spPr bwMode="auto">
          <a:xfrm>
            <a:off x="5853643" y="176688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4" name="Line 6"/>
          <p:cNvSpPr>
            <a:spLocks noChangeShapeType="1"/>
          </p:cNvSpPr>
          <p:nvPr/>
        </p:nvSpPr>
        <p:spPr bwMode="auto">
          <a:xfrm flipH="1">
            <a:off x="6048375" y="1766888"/>
            <a:ext cx="685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5" name="Rectangle 7"/>
          <p:cNvSpPr>
            <a:spLocks noChangeArrowheads="1"/>
          </p:cNvSpPr>
          <p:nvPr/>
        </p:nvSpPr>
        <p:spPr bwMode="auto">
          <a:xfrm>
            <a:off x="4494213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708616" name="Rectangle 8"/>
          <p:cNvSpPr>
            <a:spLocks noChangeArrowheads="1"/>
          </p:cNvSpPr>
          <p:nvPr/>
        </p:nvSpPr>
        <p:spPr bwMode="auto">
          <a:xfrm>
            <a:off x="5509156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708617" name="Rectangle 9"/>
          <p:cNvSpPr>
            <a:spLocks noChangeArrowheads="1"/>
          </p:cNvSpPr>
          <p:nvPr/>
        </p:nvSpPr>
        <p:spPr bwMode="auto">
          <a:xfrm>
            <a:off x="6456363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708618" name="AutoShape 10"/>
          <p:cNvSpPr>
            <a:spLocks noChangeArrowheads="1"/>
          </p:cNvSpPr>
          <p:nvPr/>
        </p:nvSpPr>
        <p:spPr bwMode="auto">
          <a:xfrm>
            <a:off x="5410200" y="2058988"/>
            <a:ext cx="914400" cy="411162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hub</a:t>
            </a:r>
          </a:p>
        </p:txBody>
      </p:sp>
      <p:sp>
        <p:nvSpPr>
          <p:cNvPr id="708619" name="Text Box 11"/>
          <p:cNvSpPr txBox="1">
            <a:spLocks noChangeArrowheads="1"/>
          </p:cNvSpPr>
          <p:nvPr/>
        </p:nvSpPr>
        <p:spPr bwMode="auto">
          <a:xfrm>
            <a:off x="6369072" y="1840468"/>
            <a:ext cx="109852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100 Mb/</a:t>
            </a:r>
            <a:r>
              <a:rPr lang="en-US" dirty="0" err="1">
                <a:latin typeface="Calibri" pitchFamily="34" charset="0"/>
              </a:rPr>
              <a:t>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08620" name="Text Box 12"/>
          <p:cNvSpPr txBox="1">
            <a:spLocks noChangeArrowheads="1"/>
          </p:cNvSpPr>
          <p:nvPr/>
        </p:nvSpPr>
        <p:spPr bwMode="auto">
          <a:xfrm>
            <a:off x="4191000" y="1828800"/>
            <a:ext cx="109852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100 Mb/</a:t>
            </a:r>
            <a:r>
              <a:rPr lang="en-US" dirty="0" err="1">
                <a:latin typeface="Calibri" pitchFamily="34" charset="0"/>
              </a:rPr>
              <a:t>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08621" name="Text Box 13"/>
          <p:cNvSpPr txBox="1">
            <a:spLocks noChangeArrowheads="1"/>
          </p:cNvSpPr>
          <p:nvPr/>
        </p:nvSpPr>
        <p:spPr bwMode="auto">
          <a:xfrm>
            <a:off x="6756605" y="2458626"/>
            <a:ext cx="5902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port</a:t>
            </a:r>
          </a:p>
        </p:txBody>
      </p:sp>
      <p:sp>
        <p:nvSpPr>
          <p:cNvPr id="708622" name="Line 14"/>
          <p:cNvSpPr>
            <a:spLocks noChangeShapeType="1"/>
          </p:cNvSpPr>
          <p:nvPr/>
        </p:nvSpPr>
        <p:spPr bwMode="auto">
          <a:xfrm flipH="1" flipV="1">
            <a:off x="6242880" y="2122487"/>
            <a:ext cx="535767" cy="504826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432213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5808134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6173894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0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66" name="Line 30"/>
          <p:cNvSpPr>
            <a:spLocks noChangeShapeType="1"/>
          </p:cNvSpPr>
          <p:nvPr/>
        </p:nvSpPr>
        <p:spPr bwMode="auto">
          <a:xfrm>
            <a:off x="6163122" y="2704414"/>
            <a:ext cx="0" cy="10972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93714"/>
            <a:ext cx="8216900" cy="573087"/>
          </a:xfrm>
        </p:spPr>
        <p:txBody>
          <a:bodyPr>
            <a:normAutofit fontScale="90000"/>
          </a:bodyPr>
          <a:lstStyle/>
          <a:p>
            <a:r>
              <a:rPr lang="en-US"/>
              <a:t>Next Level: Bridged Ethernet Segment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>
          <a:xfrm>
            <a:off x="1903414" y="5264151"/>
            <a:ext cx="8307387" cy="112926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Spans building or campus</a:t>
            </a:r>
          </a:p>
          <a:p>
            <a:pPr>
              <a:spcBef>
                <a:spcPts val="1200"/>
              </a:spcBef>
            </a:pPr>
            <a:r>
              <a:rPr lang="en-US" dirty="0"/>
              <a:t>Bridges cleverly learn which hosts are reachable from which ports and then selectively copy frames from port to port</a:t>
            </a:r>
          </a:p>
        </p:txBody>
      </p:sp>
      <p:sp>
        <p:nvSpPr>
          <p:cNvPr id="679940" name="Line 4"/>
          <p:cNvSpPr>
            <a:spLocks noChangeShapeType="1"/>
          </p:cNvSpPr>
          <p:nvPr/>
        </p:nvSpPr>
        <p:spPr bwMode="auto">
          <a:xfrm>
            <a:off x="3276600" y="19939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41" name="Line 5"/>
          <p:cNvSpPr>
            <a:spLocks noChangeShapeType="1"/>
          </p:cNvSpPr>
          <p:nvPr/>
        </p:nvSpPr>
        <p:spPr bwMode="auto">
          <a:xfrm>
            <a:off x="42672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 flipH="1">
            <a:off x="44958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43" name="Rectangle 7"/>
          <p:cNvSpPr>
            <a:spLocks noChangeArrowheads="1"/>
          </p:cNvSpPr>
          <p:nvPr/>
        </p:nvSpPr>
        <p:spPr bwMode="auto">
          <a:xfrm>
            <a:off x="2968625" y="17081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44" name="Rectangle 8"/>
          <p:cNvSpPr>
            <a:spLocks noChangeArrowheads="1"/>
          </p:cNvSpPr>
          <p:nvPr/>
        </p:nvSpPr>
        <p:spPr bwMode="auto">
          <a:xfrm>
            <a:off x="39497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45" name="Rectangle 9"/>
          <p:cNvSpPr>
            <a:spLocks noChangeArrowheads="1"/>
          </p:cNvSpPr>
          <p:nvPr/>
        </p:nvSpPr>
        <p:spPr bwMode="auto">
          <a:xfrm>
            <a:off x="49307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46" name="Line 10"/>
          <p:cNvSpPr>
            <a:spLocks noChangeShapeType="1"/>
          </p:cNvSpPr>
          <p:nvPr/>
        </p:nvSpPr>
        <p:spPr bwMode="auto">
          <a:xfrm>
            <a:off x="80010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47" name="Line 11"/>
          <p:cNvSpPr>
            <a:spLocks noChangeShapeType="1"/>
          </p:cNvSpPr>
          <p:nvPr/>
        </p:nvSpPr>
        <p:spPr bwMode="auto">
          <a:xfrm flipH="1">
            <a:off x="82296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48" name="Rectangle 12"/>
          <p:cNvSpPr>
            <a:spLocks noChangeArrowheads="1"/>
          </p:cNvSpPr>
          <p:nvPr/>
        </p:nvSpPr>
        <p:spPr bwMode="auto">
          <a:xfrm>
            <a:off x="76835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49" name="Rectangle 13"/>
          <p:cNvSpPr>
            <a:spLocks noChangeArrowheads="1"/>
          </p:cNvSpPr>
          <p:nvPr/>
        </p:nvSpPr>
        <p:spPr bwMode="auto">
          <a:xfrm>
            <a:off x="86645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50" name="Line 14"/>
          <p:cNvSpPr>
            <a:spLocks noChangeShapeType="1"/>
          </p:cNvSpPr>
          <p:nvPr/>
        </p:nvSpPr>
        <p:spPr bwMode="auto">
          <a:xfrm>
            <a:off x="45434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51" name="Line 15"/>
          <p:cNvSpPr>
            <a:spLocks noChangeShapeType="1"/>
          </p:cNvSpPr>
          <p:nvPr/>
        </p:nvSpPr>
        <p:spPr bwMode="auto">
          <a:xfrm>
            <a:off x="65246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52" name="AutoShape 16"/>
          <p:cNvSpPr>
            <a:spLocks noChangeArrowheads="1"/>
          </p:cNvSpPr>
          <p:nvPr/>
        </p:nvSpPr>
        <p:spPr bwMode="auto">
          <a:xfrm>
            <a:off x="3995739" y="2301876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hub</a:t>
            </a:r>
          </a:p>
        </p:txBody>
      </p:sp>
      <p:sp>
        <p:nvSpPr>
          <p:cNvPr id="679953" name="AutoShape 17"/>
          <p:cNvSpPr>
            <a:spLocks noChangeArrowheads="1"/>
          </p:cNvSpPr>
          <p:nvPr/>
        </p:nvSpPr>
        <p:spPr bwMode="auto">
          <a:xfrm>
            <a:off x="7729539" y="2301876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hub</a:t>
            </a:r>
          </a:p>
        </p:txBody>
      </p:sp>
      <p:sp>
        <p:nvSpPr>
          <p:cNvPr id="679954" name="AutoShape 18"/>
          <p:cNvSpPr>
            <a:spLocks noChangeArrowheads="1"/>
          </p:cNvSpPr>
          <p:nvPr/>
        </p:nvSpPr>
        <p:spPr bwMode="auto">
          <a:xfrm>
            <a:off x="5748337" y="2298701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bridge</a:t>
            </a:r>
          </a:p>
        </p:txBody>
      </p:sp>
      <p:sp>
        <p:nvSpPr>
          <p:cNvPr id="679955" name="Text Box 19"/>
          <p:cNvSpPr txBox="1">
            <a:spLocks noChangeArrowheads="1"/>
          </p:cNvSpPr>
          <p:nvPr/>
        </p:nvSpPr>
        <p:spPr bwMode="auto">
          <a:xfrm>
            <a:off x="4635501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100 Mb/s</a:t>
            </a:r>
          </a:p>
        </p:txBody>
      </p:sp>
      <p:sp>
        <p:nvSpPr>
          <p:cNvPr id="679956" name="Text Box 20"/>
          <p:cNvSpPr txBox="1">
            <a:spLocks noChangeArrowheads="1"/>
          </p:cNvSpPr>
          <p:nvPr/>
        </p:nvSpPr>
        <p:spPr bwMode="auto">
          <a:xfrm>
            <a:off x="6619876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100 Mb/s</a:t>
            </a:r>
          </a:p>
        </p:txBody>
      </p:sp>
      <p:sp>
        <p:nvSpPr>
          <p:cNvPr id="679957" name="Line 21"/>
          <p:cNvSpPr>
            <a:spLocks noChangeShapeType="1"/>
          </p:cNvSpPr>
          <p:nvPr/>
        </p:nvSpPr>
        <p:spPr bwMode="auto">
          <a:xfrm flipH="1">
            <a:off x="330517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58" name="Line 22"/>
          <p:cNvSpPr>
            <a:spLocks noChangeShapeType="1"/>
          </p:cNvSpPr>
          <p:nvPr/>
        </p:nvSpPr>
        <p:spPr bwMode="auto">
          <a:xfrm flipH="1">
            <a:off x="429577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59" name="Rectangle 23"/>
          <p:cNvSpPr>
            <a:spLocks noChangeArrowheads="1"/>
          </p:cNvSpPr>
          <p:nvPr/>
        </p:nvSpPr>
        <p:spPr bwMode="auto">
          <a:xfrm>
            <a:off x="29972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60" name="Rectangle 24"/>
          <p:cNvSpPr>
            <a:spLocks noChangeArrowheads="1"/>
          </p:cNvSpPr>
          <p:nvPr/>
        </p:nvSpPr>
        <p:spPr bwMode="auto">
          <a:xfrm>
            <a:off x="39782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61" name="Line 25"/>
          <p:cNvSpPr>
            <a:spLocks noChangeShapeType="1"/>
          </p:cNvSpPr>
          <p:nvPr/>
        </p:nvSpPr>
        <p:spPr bwMode="auto">
          <a:xfrm>
            <a:off x="45720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62" name="Line 26"/>
          <p:cNvSpPr>
            <a:spLocks noChangeShapeType="1"/>
          </p:cNvSpPr>
          <p:nvPr/>
        </p:nvSpPr>
        <p:spPr bwMode="auto">
          <a:xfrm>
            <a:off x="65532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63" name="AutoShape 27"/>
          <p:cNvSpPr>
            <a:spLocks noChangeArrowheads="1"/>
          </p:cNvSpPr>
          <p:nvPr/>
        </p:nvSpPr>
        <p:spPr bwMode="auto">
          <a:xfrm>
            <a:off x="4024314" y="3794126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hub</a:t>
            </a:r>
          </a:p>
        </p:txBody>
      </p:sp>
      <p:sp>
        <p:nvSpPr>
          <p:cNvPr id="679964" name="Text Box 28"/>
          <p:cNvSpPr txBox="1">
            <a:spLocks noChangeArrowheads="1"/>
          </p:cNvSpPr>
          <p:nvPr/>
        </p:nvSpPr>
        <p:spPr bwMode="auto">
          <a:xfrm>
            <a:off x="4664076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100 Mb/s</a:t>
            </a:r>
          </a:p>
        </p:txBody>
      </p:sp>
      <p:sp>
        <p:nvSpPr>
          <p:cNvPr id="679965" name="Text Box 29"/>
          <p:cNvSpPr txBox="1">
            <a:spLocks noChangeArrowheads="1"/>
          </p:cNvSpPr>
          <p:nvPr/>
        </p:nvSpPr>
        <p:spPr bwMode="auto">
          <a:xfrm>
            <a:off x="6648451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100 Mb/s</a:t>
            </a:r>
          </a:p>
        </p:txBody>
      </p:sp>
      <p:sp>
        <p:nvSpPr>
          <p:cNvPr id="679967" name="Text Box 31"/>
          <p:cNvSpPr txBox="1">
            <a:spLocks noChangeArrowheads="1"/>
          </p:cNvSpPr>
          <p:nvPr/>
        </p:nvSpPr>
        <p:spPr bwMode="auto">
          <a:xfrm>
            <a:off x="6137060" y="3039762"/>
            <a:ext cx="8100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 </a:t>
            </a:r>
            <a:r>
              <a:rPr lang="en-US" dirty="0" err="1">
                <a:latin typeface="Calibri" pitchFamily="34" charset="0"/>
              </a:rPr>
              <a:t>Gb</a:t>
            </a:r>
            <a:r>
              <a:rPr lang="en-US" dirty="0">
                <a:latin typeface="Calibri" pitchFamily="34" charset="0"/>
              </a:rPr>
              <a:t>/s</a:t>
            </a:r>
          </a:p>
        </p:txBody>
      </p:sp>
      <p:sp>
        <p:nvSpPr>
          <p:cNvPr id="679968" name="Line 32"/>
          <p:cNvSpPr>
            <a:spLocks noChangeShapeType="1"/>
          </p:cNvSpPr>
          <p:nvPr/>
        </p:nvSpPr>
        <p:spPr bwMode="auto">
          <a:xfrm flipH="1">
            <a:off x="705802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69" name="Line 33"/>
          <p:cNvSpPr>
            <a:spLocks noChangeShapeType="1"/>
          </p:cNvSpPr>
          <p:nvPr/>
        </p:nvSpPr>
        <p:spPr bwMode="auto">
          <a:xfrm flipH="1">
            <a:off x="804862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70" name="Line 34"/>
          <p:cNvSpPr>
            <a:spLocks noChangeShapeType="1"/>
          </p:cNvSpPr>
          <p:nvPr/>
        </p:nvSpPr>
        <p:spPr bwMode="auto">
          <a:xfrm>
            <a:off x="8277225" y="4127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71" name="Rectangle 35"/>
          <p:cNvSpPr>
            <a:spLocks noChangeArrowheads="1"/>
          </p:cNvSpPr>
          <p:nvPr/>
        </p:nvSpPr>
        <p:spPr bwMode="auto">
          <a:xfrm>
            <a:off x="67310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72" name="Rectangle 36"/>
          <p:cNvSpPr>
            <a:spLocks noChangeArrowheads="1"/>
          </p:cNvSpPr>
          <p:nvPr/>
        </p:nvSpPr>
        <p:spPr bwMode="auto">
          <a:xfrm>
            <a:off x="77120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73" name="Rectangle 37"/>
          <p:cNvSpPr>
            <a:spLocks noChangeArrowheads="1"/>
          </p:cNvSpPr>
          <p:nvPr/>
        </p:nvSpPr>
        <p:spPr bwMode="auto">
          <a:xfrm>
            <a:off x="8693150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74" name="AutoShape 38"/>
          <p:cNvSpPr>
            <a:spLocks noChangeArrowheads="1"/>
          </p:cNvSpPr>
          <p:nvPr/>
        </p:nvSpPr>
        <p:spPr bwMode="auto">
          <a:xfrm>
            <a:off x="5748337" y="3790951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bridge</a:t>
            </a:r>
          </a:p>
        </p:txBody>
      </p:sp>
      <p:sp>
        <p:nvSpPr>
          <p:cNvPr id="679975" name="Line 39"/>
          <p:cNvSpPr>
            <a:spLocks noChangeShapeType="1"/>
          </p:cNvSpPr>
          <p:nvPr/>
        </p:nvSpPr>
        <p:spPr bwMode="auto">
          <a:xfrm flipH="1">
            <a:off x="8229600" y="3517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76" name="Rectangle 40"/>
          <p:cNvSpPr>
            <a:spLocks noChangeArrowheads="1"/>
          </p:cNvSpPr>
          <p:nvPr/>
        </p:nvSpPr>
        <p:spPr bwMode="auto">
          <a:xfrm>
            <a:off x="8664575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77" name="Line 41"/>
          <p:cNvSpPr>
            <a:spLocks noChangeShapeType="1"/>
          </p:cNvSpPr>
          <p:nvPr/>
        </p:nvSpPr>
        <p:spPr bwMode="auto">
          <a:xfrm>
            <a:off x="8039100" y="3517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78" name="Rectangle 42"/>
          <p:cNvSpPr>
            <a:spLocks noChangeArrowheads="1"/>
          </p:cNvSpPr>
          <p:nvPr/>
        </p:nvSpPr>
        <p:spPr bwMode="auto">
          <a:xfrm>
            <a:off x="7721600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79" name="AutoShape 43"/>
          <p:cNvSpPr>
            <a:spLocks noChangeArrowheads="1"/>
          </p:cNvSpPr>
          <p:nvPr/>
        </p:nvSpPr>
        <p:spPr bwMode="auto">
          <a:xfrm>
            <a:off x="7758114" y="3794126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hub</a:t>
            </a:r>
          </a:p>
        </p:txBody>
      </p:sp>
      <p:sp>
        <p:nvSpPr>
          <p:cNvPr id="679980" name="Text Box 44"/>
          <p:cNvSpPr txBox="1">
            <a:spLocks noChangeArrowheads="1"/>
          </p:cNvSpPr>
          <p:nvPr/>
        </p:nvSpPr>
        <p:spPr bwMode="auto">
          <a:xfrm>
            <a:off x="3113089" y="1371600"/>
            <a:ext cx="32412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A</a:t>
            </a:r>
          </a:p>
        </p:txBody>
      </p:sp>
      <p:sp>
        <p:nvSpPr>
          <p:cNvPr id="679981" name="Text Box 45"/>
          <p:cNvSpPr txBox="1">
            <a:spLocks noChangeArrowheads="1"/>
          </p:cNvSpPr>
          <p:nvPr/>
        </p:nvSpPr>
        <p:spPr bwMode="auto">
          <a:xfrm>
            <a:off x="5100638" y="1371600"/>
            <a:ext cx="31451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</a:t>
            </a:r>
          </a:p>
        </p:txBody>
      </p:sp>
      <p:sp>
        <p:nvSpPr>
          <p:cNvPr id="679982" name="Text Box 46"/>
          <p:cNvSpPr txBox="1">
            <a:spLocks noChangeArrowheads="1"/>
          </p:cNvSpPr>
          <p:nvPr/>
        </p:nvSpPr>
        <p:spPr bwMode="auto">
          <a:xfrm>
            <a:off x="8839200" y="4768850"/>
            <a:ext cx="3064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</a:t>
            </a:r>
          </a:p>
        </p:txBody>
      </p:sp>
      <p:sp>
        <p:nvSpPr>
          <p:cNvPr id="679983" name="Text Box 47"/>
          <p:cNvSpPr txBox="1">
            <a:spLocks noChangeArrowheads="1"/>
          </p:cNvSpPr>
          <p:nvPr/>
        </p:nvSpPr>
        <p:spPr bwMode="auto">
          <a:xfrm>
            <a:off x="6007470" y="1981200"/>
            <a:ext cx="3113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X</a:t>
            </a:r>
          </a:p>
        </p:txBody>
      </p:sp>
      <p:sp>
        <p:nvSpPr>
          <p:cNvPr id="679984" name="Text Box 48"/>
          <p:cNvSpPr txBox="1">
            <a:spLocks noChangeArrowheads="1"/>
          </p:cNvSpPr>
          <p:nvPr/>
        </p:nvSpPr>
        <p:spPr bwMode="auto">
          <a:xfrm>
            <a:off x="6010678" y="4155990"/>
            <a:ext cx="30489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13245680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897062" y="493714"/>
            <a:ext cx="7018338" cy="573087"/>
          </a:xfrm>
        </p:spPr>
        <p:txBody>
          <a:bodyPr>
            <a:normAutofit fontScale="90000"/>
          </a:bodyPr>
          <a:lstStyle/>
          <a:p>
            <a:r>
              <a:rPr lang="en-US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1903414" y="1220789"/>
            <a:ext cx="8307387" cy="839659"/>
          </a:xfrm>
        </p:spPr>
        <p:txBody>
          <a:bodyPr>
            <a:normAutofit/>
          </a:bodyPr>
          <a:lstStyle/>
          <a:p>
            <a:r>
              <a:rPr lang="en-US" sz="2000" dirty="0"/>
              <a:t>For simplicity, hubs, bridges, and wires are often shown as a collection of hosts attached to a single wire:</a:t>
            </a:r>
          </a:p>
        </p:txBody>
      </p:sp>
      <p:sp>
        <p:nvSpPr>
          <p:cNvPr id="680964" name="Line 4"/>
          <p:cNvSpPr>
            <a:spLocks noChangeShapeType="1"/>
          </p:cNvSpPr>
          <p:nvPr/>
        </p:nvSpPr>
        <p:spPr bwMode="auto">
          <a:xfrm>
            <a:off x="4495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5" name="Line 5"/>
          <p:cNvSpPr>
            <a:spLocks noChangeShapeType="1"/>
          </p:cNvSpPr>
          <p:nvPr/>
        </p:nvSpPr>
        <p:spPr bwMode="auto">
          <a:xfrm>
            <a:off x="4800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6" name="Line 6"/>
          <p:cNvSpPr>
            <a:spLocks noChangeShapeType="1"/>
          </p:cNvSpPr>
          <p:nvPr/>
        </p:nvSpPr>
        <p:spPr bwMode="auto">
          <a:xfrm>
            <a:off x="5715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7" name="Line 7"/>
          <p:cNvSpPr>
            <a:spLocks noChangeShapeType="1"/>
          </p:cNvSpPr>
          <p:nvPr/>
        </p:nvSpPr>
        <p:spPr bwMode="auto">
          <a:xfrm>
            <a:off x="6781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8" name="Rectangle 8"/>
          <p:cNvSpPr>
            <a:spLocks noChangeArrowheads="1"/>
          </p:cNvSpPr>
          <p:nvPr/>
        </p:nvSpPr>
        <p:spPr bwMode="auto">
          <a:xfrm>
            <a:off x="4519206" y="2865566"/>
            <a:ext cx="59247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69" name="Rectangle 9"/>
          <p:cNvSpPr>
            <a:spLocks noChangeArrowheads="1"/>
          </p:cNvSpPr>
          <p:nvPr/>
        </p:nvSpPr>
        <p:spPr bwMode="auto">
          <a:xfrm>
            <a:off x="5414556" y="2865566"/>
            <a:ext cx="59247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0" name="Rectangle 10"/>
          <p:cNvSpPr>
            <a:spLocks noChangeArrowheads="1"/>
          </p:cNvSpPr>
          <p:nvPr/>
        </p:nvSpPr>
        <p:spPr bwMode="auto">
          <a:xfrm>
            <a:off x="6481356" y="2865566"/>
            <a:ext cx="59247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1" name="Text Box 11"/>
          <p:cNvSpPr txBox="1">
            <a:spLocks noChangeArrowheads="1"/>
          </p:cNvSpPr>
          <p:nvPr/>
        </p:nvSpPr>
        <p:spPr bwMode="auto">
          <a:xfrm>
            <a:off x="6055868" y="2789366"/>
            <a:ext cx="3577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98965016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96762" y="466942"/>
            <a:ext cx="6446838" cy="573087"/>
          </a:xfrm>
        </p:spPr>
        <p:txBody>
          <a:bodyPr>
            <a:normAutofit fontScale="90000"/>
          </a:bodyPr>
          <a:lstStyle/>
          <a:p>
            <a:r>
              <a:rPr lang="en-US" dirty="0"/>
              <a:t>Next Level: internets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>
          <a:xfrm>
            <a:off x="1903414" y="1220788"/>
            <a:ext cx="8307387" cy="12176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Multiple incompatible LANs can be physically connected by specialized computers called </a:t>
            </a:r>
            <a:r>
              <a:rPr lang="en-US" i="1" dirty="0">
                <a:solidFill>
                  <a:srgbClr val="C00000"/>
                </a:solidFill>
              </a:rPr>
              <a:t>routers</a:t>
            </a:r>
          </a:p>
          <a:p>
            <a:pPr>
              <a:lnSpc>
                <a:spcPct val="85000"/>
              </a:lnSpc>
            </a:pPr>
            <a:r>
              <a:rPr lang="en-US" dirty="0"/>
              <a:t>The connected networks are called an </a:t>
            </a:r>
            <a:r>
              <a:rPr lang="en-US" i="1" dirty="0">
                <a:solidFill>
                  <a:srgbClr val="C00000"/>
                </a:solidFill>
              </a:rPr>
              <a:t>internet </a:t>
            </a:r>
            <a:r>
              <a:rPr lang="en-US" dirty="0"/>
              <a:t>(lower case)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681988" name="Line 4"/>
          <p:cNvSpPr>
            <a:spLocks noChangeShapeType="1"/>
          </p:cNvSpPr>
          <p:nvPr/>
        </p:nvSpPr>
        <p:spPr bwMode="auto">
          <a:xfrm>
            <a:off x="25564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1989" name="Line 5"/>
          <p:cNvSpPr>
            <a:spLocks noChangeShapeType="1"/>
          </p:cNvSpPr>
          <p:nvPr/>
        </p:nvSpPr>
        <p:spPr bwMode="auto">
          <a:xfrm>
            <a:off x="28612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1990" name="Line 6"/>
          <p:cNvSpPr>
            <a:spLocks noChangeShapeType="1"/>
          </p:cNvSpPr>
          <p:nvPr/>
        </p:nvSpPr>
        <p:spPr bwMode="auto">
          <a:xfrm>
            <a:off x="3775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1991" name="Line 7"/>
          <p:cNvSpPr>
            <a:spLocks noChangeShapeType="1"/>
          </p:cNvSpPr>
          <p:nvPr/>
        </p:nvSpPr>
        <p:spPr bwMode="auto">
          <a:xfrm>
            <a:off x="4842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25532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1993" name="Rectangle 9"/>
          <p:cNvSpPr>
            <a:spLocks noChangeArrowheads="1"/>
          </p:cNvSpPr>
          <p:nvPr/>
        </p:nvSpPr>
        <p:spPr bwMode="auto">
          <a:xfrm>
            <a:off x="3448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1994" name="Rectangle 10"/>
          <p:cNvSpPr>
            <a:spLocks noChangeArrowheads="1"/>
          </p:cNvSpPr>
          <p:nvPr/>
        </p:nvSpPr>
        <p:spPr bwMode="auto">
          <a:xfrm>
            <a:off x="45154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40804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681997" name="Line 13"/>
          <p:cNvSpPr>
            <a:spLocks noChangeShapeType="1"/>
          </p:cNvSpPr>
          <p:nvPr/>
        </p:nvSpPr>
        <p:spPr bwMode="auto">
          <a:xfrm>
            <a:off x="72046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1998" name="Line 14"/>
          <p:cNvSpPr>
            <a:spLocks noChangeShapeType="1"/>
          </p:cNvSpPr>
          <p:nvPr/>
        </p:nvSpPr>
        <p:spPr bwMode="auto">
          <a:xfrm>
            <a:off x="7509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1999" name="Line 15"/>
          <p:cNvSpPr>
            <a:spLocks noChangeShapeType="1"/>
          </p:cNvSpPr>
          <p:nvPr/>
        </p:nvSpPr>
        <p:spPr bwMode="auto">
          <a:xfrm>
            <a:off x="84238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2000" name="Line 16"/>
          <p:cNvSpPr>
            <a:spLocks noChangeShapeType="1"/>
          </p:cNvSpPr>
          <p:nvPr/>
        </p:nvSpPr>
        <p:spPr bwMode="auto">
          <a:xfrm>
            <a:off x="9490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2001" name="Rectangle 17"/>
          <p:cNvSpPr>
            <a:spLocks noChangeArrowheads="1"/>
          </p:cNvSpPr>
          <p:nvPr/>
        </p:nvSpPr>
        <p:spPr bwMode="auto">
          <a:xfrm>
            <a:off x="72014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80968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9163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2005" name="Text Box 21"/>
          <p:cNvSpPr txBox="1">
            <a:spLocks noChangeArrowheads="1"/>
          </p:cNvSpPr>
          <p:nvPr/>
        </p:nvSpPr>
        <p:spPr bwMode="auto">
          <a:xfrm>
            <a:off x="87286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682008" name="Line 24"/>
          <p:cNvSpPr>
            <a:spLocks noChangeShapeType="1"/>
          </p:cNvSpPr>
          <p:nvPr/>
        </p:nvSpPr>
        <p:spPr bwMode="auto">
          <a:xfrm>
            <a:off x="43852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2010" name="Line 26"/>
          <p:cNvSpPr>
            <a:spLocks noChangeShapeType="1"/>
          </p:cNvSpPr>
          <p:nvPr/>
        </p:nvSpPr>
        <p:spPr bwMode="auto">
          <a:xfrm>
            <a:off x="80428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2011" name="Line 27"/>
          <p:cNvSpPr>
            <a:spLocks noChangeShapeType="1"/>
          </p:cNvSpPr>
          <p:nvPr/>
        </p:nvSpPr>
        <p:spPr bwMode="auto">
          <a:xfrm>
            <a:off x="46900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2012" name="Line 28"/>
          <p:cNvSpPr>
            <a:spLocks noChangeShapeType="1"/>
          </p:cNvSpPr>
          <p:nvPr/>
        </p:nvSpPr>
        <p:spPr bwMode="auto">
          <a:xfrm>
            <a:off x="65188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2013" name="Text Box 29"/>
          <p:cNvSpPr txBox="1">
            <a:spLocks noChangeArrowheads="1"/>
          </p:cNvSpPr>
          <p:nvPr/>
        </p:nvSpPr>
        <p:spPr bwMode="auto">
          <a:xfrm>
            <a:off x="4967850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WAN</a:t>
            </a:r>
          </a:p>
        </p:txBody>
      </p:sp>
      <p:sp>
        <p:nvSpPr>
          <p:cNvPr id="682014" name="Text Box 30"/>
          <p:cNvSpPr txBox="1">
            <a:spLocks noChangeArrowheads="1"/>
          </p:cNvSpPr>
          <p:nvPr/>
        </p:nvSpPr>
        <p:spPr bwMode="auto">
          <a:xfrm>
            <a:off x="6795062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WAN</a:t>
            </a:r>
          </a:p>
        </p:txBody>
      </p:sp>
      <p:sp>
        <p:nvSpPr>
          <p:cNvPr id="682015" name="Text Box 31"/>
          <p:cNvSpPr txBox="1">
            <a:spLocks noChangeArrowheads="1"/>
          </p:cNvSpPr>
          <p:nvPr/>
        </p:nvSpPr>
        <p:spPr bwMode="auto">
          <a:xfrm>
            <a:off x="2317342" y="5105400"/>
            <a:ext cx="8122059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LAN 1 and LAN 2 might be completely different, totally incompatible </a:t>
            </a:r>
          </a:p>
          <a:p>
            <a:pPr>
              <a:spcBef>
                <a:spcPts val="600"/>
              </a:spcBef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(e.g., Ethernet, </a:t>
            </a:r>
            <a:r>
              <a:rPr lang="en-US" sz="20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Fibre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Channel, 802.11*, T1-links, DSL, …)</a:t>
            </a:r>
          </a:p>
        </p:txBody>
      </p:sp>
      <p:sp>
        <p:nvSpPr>
          <p:cNvPr id="682006" name="AutoShape 22"/>
          <p:cNvSpPr>
            <a:spLocks noChangeArrowheads="1"/>
          </p:cNvSpPr>
          <p:nvPr/>
        </p:nvSpPr>
        <p:spPr bwMode="auto">
          <a:xfrm>
            <a:off x="40042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router</a:t>
            </a:r>
          </a:p>
        </p:txBody>
      </p:sp>
      <p:sp>
        <p:nvSpPr>
          <p:cNvPr id="682007" name="AutoShape 23"/>
          <p:cNvSpPr>
            <a:spLocks noChangeArrowheads="1"/>
          </p:cNvSpPr>
          <p:nvPr/>
        </p:nvSpPr>
        <p:spPr bwMode="auto">
          <a:xfrm>
            <a:off x="58330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router</a:t>
            </a:r>
          </a:p>
        </p:txBody>
      </p:sp>
      <p:sp>
        <p:nvSpPr>
          <p:cNvPr id="682009" name="AutoShape 25"/>
          <p:cNvSpPr>
            <a:spLocks noChangeArrowheads="1"/>
          </p:cNvSpPr>
          <p:nvPr/>
        </p:nvSpPr>
        <p:spPr bwMode="auto">
          <a:xfrm>
            <a:off x="76618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router</a:t>
            </a: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2365924" y="3727744"/>
            <a:ext cx="7433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LAN 1</a:t>
            </a: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9224850" y="3733800"/>
            <a:ext cx="80021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LAN  2</a:t>
            </a:r>
          </a:p>
        </p:txBody>
      </p:sp>
    </p:spTree>
    <p:extLst>
      <p:ext uri="{BB962C8B-B14F-4D97-AF65-F5344CB8AC3E}">
        <p14:creationId xmlns:p14="http://schemas.microsoft.com/office/powerpoint/2010/main" val="257912987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 bwMode="auto">
          <a:xfrm>
            <a:off x="7437900" y="1040028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2" name="Text Box 18"/>
          <p:cNvSpPr txBox="1">
            <a:spLocks noChangeArrowheads="1"/>
          </p:cNvSpPr>
          <p:nvPr/>
        </p:nvSpPr>
        <p:spPr bwMode="auto">
          <a:xfrm>
            <a:off x="9813800" y="1036766"/>
            <a:ext cx="6815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LAN2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752600" y="1040028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85119" name="Rectangle 63"/>
          <p:cNvSpPr>
            <a:spLocks noChangeArrowheads="1"/>
          </p:cNvSpPr>
          <p:nvPr/>
        </p:nvSpPr>
        <p:spPr bwMode="auto">
          <a:xfrm>
            <a:off x="5105400" y="4063314"/>
            <a:ext cx="2286000" cy="2667000"/>
          </a:xfrm>
          <a:prstGeom prst="rect">
            <a:avLst/>
          </a:prstGeom>
          <a:solidFill>
            <a:srgbClr val="F1C7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2" name="Line 46"/>
          <p:cNvSpPr>
            <a:spLocks noChangeShapeType="1"/>
          </p:cNvSpPr>
          <p:nvPr/>
        </p:nvSpPr>
        <p:spPr bwMode="auto">
          <a:xfrm>
            <a:off x="5780088" y="5130114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41314"/>
            <a:ext cx="8839200" cy="573087"/>
          </a:xfrm>
        </p:spPr>
        <p:txBody>
          <a:bodyPr>
            <a:normAutofit fontScale="90000"/>
          </a:bodyPr>
          <a:lstStyle/>
          <a:p>
            <a:r>
              <a:rPr lang="en-US" dirty="0"/>
              <a:t>Transferring internet Data Via Encapsulation</a:t>
            </a:r>
          </a:p>
        </p:txBody>
      </p:sp>
      <p:sp>
        <p:nvSpPr>
          <p:cNvPr id="685059" name="Rectangle 3"/>
          <p:cNvSpPr>
            <a:spLocks noChangeArrowheads="1"/>
          </p:cNvSpPr>
          <p:nvPr/>
        </p:nvSpPr>
        <p:spPr bwMode="auto">
          <a:xfrm>
            <a:off x="3900488" y="2552014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060" name="Rectangle 4"/>
          <p:cNvSpPr>
            <a:spLocks noChangeArrowheads="1"/>
          </p:cNvSpPr>
          <p:nvPr/>
        </p:nvSpPr>
        <p:spPr bwMode="auto">
          <a:xfrm>
            <a:off x="3900488" y="1396314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685061" name="Rectangle 5"/>
          <p:cNvSpPr>
            <a:spLocks noChangeArrowheads="1"/>
          </p:cNvSpPr>
          <p:nvPr/>
        </p:nvSpPr>
        <p:spPr bwMode="auto">
          <a:xfrm>
            <a:off x="3900488" y="36696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062" name="Line 6"/>
          <p:cNvSpPr>
            <a:spLocks noChangeShapeType="1"/>
          </p:cNvSpPr>
          <p:nvPr/>
        </p:nvSpPr>
        <p:spPr bwMode="auto">
          <a:xfrm>
            <a:off x="4332288" y="4279214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63" name="Text Box 7"/>
          <p:cNvSpPr txBox="1">
            <a:spLocks noChangeArrowheads="1"/>
          </p:cNvSpPr>
          <p:nvPr/>
        </p:nvSpPr>
        <p:spPr bwMode="auto">
          <a:xfrm>
            <a:off x="3892636" y="1078468"/>
            <a:ext cx="81528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 A</a:t>
            </a:r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>
            <a:off x="2557463" y="4825314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4" name="Text Box 18"/>
          <p:cNvSpPr txBox="1">
            <a:spLocks noChangeArrowheads="1"/>
          </p:cNvSpPr>
          <p:nvPr/>
        </p:nvSpPr>
        <p:spPr bwMode="auto">
          <a:xfrm>
            <a:off x="1821038" y="1036766"/>
            <a:ext cx="6815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LAN1</a:t>
            </a:r>
          </a:p>
        </p:txBody>
      </p:sp>
      <p:sp>
        <p:nvSpPr>
          <p:cNvPr id="685075" name="Line 19"/>
          <p:cNvSpPr>
            <a:spLocks noChangeShapeType="1"/>
          </p:cNvSpPr>
          <p:nvPr/>
        </p:nvSpPr>
        <p:spPr bwMode="auto">
          <a:xfrm>
            <a:off x="7227888" y="4825314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7" name="Line 21"/>
          <p:cNvSpPr>
            <a:spLocks noChangeShapeType="1"/>
          </p:cNvSpPr>
          <p:nvPr/>
        </p:nvSpPr>
        <p:spPr bwMode="auto">
          <a:xfrm>
            <a:off x="7913688" y="4279214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9" name="Line 23"/>
          <p:cNvSpPr>
            <a:spLocks noChangeShapeType="1"/>
          </p:cNvSpPr>
          <p:nvPr/>
        </p:nvSpPr>
        <p:spPr bwMode="auto">
          <a:xfrm>
            <a:off x="4332288" y="4749114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80" name="Line 24"/>
          <p:cNvSpPr>
            <a:spLocks noChangeShapeType="1"/>
          </p:cNvSpPr>
          <p:nvPr/>
        </p:nvSpPr>
        <p:spPr bwMode="auto">
          <a:xfrm>
            <a:off x="7227888" y="4749114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1752601" y="2094814"/>
            <a:ext cx="1158875" cy="304800"/>
            <a:chOff x="228600" y="2070100"/>
            <a:chExt cx="1158875" cy="304800"/>
          </a:xfrm>
        </p:grpSpPr>
        <p:sp>
          <p:nvSpPr>
            <p:cNvPr id="685065" name="Rectangle 9"/>
            <p:cNvSpPr>
              <a:spLocks noChangeArrowheads="1"/>
            </p:cNvSpPr>
            <p:nvPr/>
          </p:nvSpPr>
          <p:spPr bwMode="auto">
            <a:xfrm>
              <a:off x="625475" y="21082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7" name="Text Box 31"/>
            <p:cNvSpPr txBox="1">
              <a:spLocks noChangeArrowheads="1"/>
            </p:cNvSpPr>
            <p:nvPr/>
          </p:nvSpPr>
          <p:spPr bwMode="auto">
            <a:xfrm>
              <a:off x="228600" y="20701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(1)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562350" y="5434914"/>
            <a:ext cx="2076450" cy="304800"/>
            <a:chOff x="1970088" y="5257800"/>
            <a:chExt cx="2076450" cy="304800"/>
          </a:xfrm>
        </p:grpSpPr>
        <p:sp>
          <p:nvSpPr>
            <p:cNvPr id="685066" name="Rectangle 10"/>
            <p:cNvSpPr>
              <a:spLocks noChangeArrowheads="1"/>
            </p:cNvSpPr>
            <p:nvPr/>
          </p:nvSpPr>
          <p:spPr bwMode="auto">
            <a:xfrm>
              <a:off x="2370138" y="52959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67" name="Rectangle 11"/>
            <p:cNvSpPr>
              <a:spLocks noChangeArrowheads="1"/>
            </p:cNvSpPr>
            <p:nvPr/>
          </p:nvSpPr>
          <p:spPr bwMode="auto">
            <a:xfrm>
              <a:off x="3132138" y="52959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68" name="Rectangle 12"/>
            <p:cNvSpPr>
              <a:spLocks noChangeArrowheads="1"/>
            </p:cNvSpPr>
            <p:nvPr/>
          </p:nvSpPr>
          <p:spPr bwMode="auto">
            <a:xfrm>
              <a:off x="3589338" y="52959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90" name="Text Box 34"/>
            <p:cNvSpPr txBox="1">
              <a:spLocks noChangeArrowheads="1"/>
            </p:cNvSpPr>
            <p:nvPr/>
          </p:nvSpPr>
          <p:spPr bwMode="auto">
            <a:xfrm>
              <a:off x="1970088" y="52578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(4)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8275638" y="4368114"/>
            <a:ext cx="2076450" cy="304800"/>
            <a:chOff x="6751638" y="4343400"/>
            <a:chExt cx="2076450" cy="304800"/>
          </a:xfrm>
        </p:grpSpPr>
        <p:sp>
          <p:nvSpPr>
            <p:cNvPr id="685084" name="Rectangle 28"/>
            <p:cNvSpPr>
              <a:spLocks noChangeArrowheads="1"/>
            </p:cNvSpPr>
            <p:nvPr/>
          </p:nvSpPr>
          <p:spPr bwMode="auto">
            <a:xfrm>
              <a:off x="7151688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5" name="Rectangle 29"/>
            <p:cNvSpPr>
              <a:spLocks noChangeArrowheads="1"/>
            </p:cNvSpPr>
            <p:nvPr/>
          </p:nvSpPr>
          <p:spPr bwMode="auto">
            <a:xfrm>
              <a:off x="7913688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6" name="Rectangle 30"/>
            <p:cNvSpPr>
              <a:spLocks noChangeArrowheads="1"/>
            </p:cNvSpPr>
            <p:nvPr/>
          </p:nvSpPr>
          <p:spPr bwMode="auto">
            <a:xfrm>
              <a:off x="8370888" y="438150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2" name="Text Box 36"/>
            <p:cNvSpPr txBox="1">
              <a:spLocks noChangeArrowheads="1"/>
            </p:cNvSpPr>
            <p:nvPr/>
          </p:nvSpPr>
          <p:spPr bwMode="auto">
            <a:xfrm>
              <a:off x="675163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(6)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8275638" y="2115066"/>
            <a:ext cx="1143000" cy="304800"/>
            <a:chOff x="6770688" y="2057400"/>
            <a:chExt cx="1143000" cy="304800"/>
          </a:xfrm>
        </p:grpSpPr>
        <p:sp>
          <p:nvSpPr>
            <p:cNvPr id="685078" name="Rectangle 22"/>
            <p:cNvSpPr>
              <a:spLocks noChangeArrowheads="1"/>
            </p:cNvSpPr>
            <p:nvPr/>
          </p:nvSpPr>
          <p:spPr bwMode="auto">
            <a:xfrm>
              <a:off x="7151688" y="2095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94" name="Text Box 38"/>
            <p:cNvSpPr txBox="1">
              <a:spLocks noChangeArrowheads="1"/>
            </p:cNvSpPr>
            <p:nvPr/>
          </p:nvSpPr>
          <p:spPr bwMode="auto">
            <a:xfrm>
              <a:off x="6770688" y="2057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(8)</a:t>
              </a:r>
            </a:p>
          </p:txBody>
        </p:sp>
      </p:grpSp>
      <p:sp>
        <p:nvSpPr>
          <p:cNvPr id="685103" name="Line 47"/>
          <p:cNvSpPr>
            <a:spLocks noChangeShapeType="1"/>
          </p:cNvSpPr>
          <p:nvPr/>
        </p:nvSpPr>
        <p:spPr bwMode="auto">
          <a:xfrm>
            <a:off x="6846888" y="5130114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7127274" y="5017186"/>
            <a:ext cx="2076450" cy="722528"/>
            <a:chOff x="5603274" y="4965700"/>
            <a:chExt cx="2076450" cy="722528"/>
          </a:xfrm>
        </p:grpSpPr>
        <p:sp>
          <p:nvSpPr>
            <p:cNvPr id="685071" name="Rectangle 15"/>
            <p:cNvSpPr>
              <a:spLocks noChangeArrowheads="1"/>
            </p:cNvSpPr>
            <p:nvPr/>
          </p:nvSpPr>
          <p:spPr bwMode="auto">
            <a:xfrm>
              <a:off x="5603274" y="54215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2" name="Rectangle 16"/>
            <p:cNvSpPr>
              <a:spLocks noChangeArrowheads="1"/>
            </p:cNvSpPr>
            <p:nvPr/>
          </p:nvSpPr>
          <p:spPr bwMode="auto">
            <a:xfrm>
              <a:off x="6365274" y="54215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73" name="Rectangle 17"/>
            <p:cNvSpPr>
              <a:spLocks noChangeArrowheads="1"/>
            </p:cNvSpPr>
            <p:nvPr/>
          </p:nvSpPr>
          <p:spPr bwMode="auto">
            <a:xfrm>
              <a:off x="6822474" y="5421528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1" name="Text Box 35"/>
            <p:cNvSpPr txBox="1">
              <a:spLocks noChangeArrowheads="1"/>
            </p:cNvSpPr>
            <p:nvPr/>
          </p:nvSpPr>
          <p:spPr bwMode="auto">
            <a:xfrm>
              <a:off x="7279674" y="53834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(5)</a:t>
              </a:r>
            </a:p>
          </p:txBody>
        </p:sp>
        <p:sp>
          <p:nvSpPr>
            <p:cNvPr id="685097" name="AutoShape 41"/>
            <p:cNvSpPr>
              <a:spLocks/>
            </p:cNvSpPr>
            <p:nvPr/>
          </p:nvSpPr>
          <p:spPr bwMode="auto">
            <a:xfrm rot="5400000">
              <a:off x="6383338" y="4476750"/>
              <a:ext cx="114300" cy="1625600"/>
            </a:xfrm>
            <a:prstGeom prst="leftBrace">
              <a:avLst>
                <a:gd name="adj1" fmla="val 11851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8" name="Text Box 42"/>
            <p:cNvSpPr txBox="1">
              <a:spLocks noChangeArrowheads="1"/>
            </p:cNvSpPr>
            <p:nvPr/>
          </p:nvSpPr>
          <p:spPr bwMode="auto">
            <a:xfrm>
              <a:off x="5848351" y="49657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LAN2 frame</a:t>
              </a:r>
            </a:p>
          </p:txBody>
        </p:sp>
      </p:grpSp>
      <p:sp>
        <p:nvSpPr>
          <p:cNvPr id="685099" name="Rectangle 43"/>
          <p:cNvSpPr>
            <a:spLocks noChangeArrowheads="1"/>
          </p:cNvSpPr>
          <p:nvPr/>
        </p:nvSpPr>
        <p:spPr bwMode="auto">
          <a:xfrm>
            <a:off x="5322888" y="5968314"/>
            <a:ext cx="19050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00" name="Rectangle 44"/>
          <p:cNvSpPr>
            <a:spLocks noChangeArrowheads="1"/>
          </p:cNvSpPr>
          <p:nvPr/>
        </p:nvSpPr>
        <p:spPr bwMode="auto">
          <a:xfrm>
            <a:off x="5322888" y="45205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1" name="Rectangle 45"/>
          <p:cNvSpPr>
            <a:spLocks noChangeArrowheads="1"/>
          </p:cNvSpPr>
          <p:nvPr/>
        </p:nvSpPr>
        <p:spPr bwMode="auto">
          <a:xfrm>
            <a:off x="6415088" y="45205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5105401" y="4046838"/>
            <a:ext cx="8962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>
                <a:solidFill>
                  <a:srgbClr val="990000"/>
                </a:solidFill>
                <a:latin typeface="Calibri" pitchFamily="34" charset="0"/>
              </a:rPr>
              <a:t>Router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752600" y="4368114"/>
            <a:ext cx="2068512" cy="304800"/>
            <a:chOff x="230188" y="4343400"/>
            <a:chExt cx="2068512" cy="304800"/>
          </a:xfrm>
        </p:grpSpPr>
        <p:sp>
          <p:nvSpPr>
            <p:cNvPr id="685081" name="Rectangle 25"/>
            <p:cNvSpPr>
              <a:spLocks noChangeArrowheads="1"/>
            </p:cNvSpPr>
            <p:nvPr/>
          </p:nvSpPr>
          <p:spPr bwMode="auto">
            <a:xfrm>
              <a:off x="625475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2" name="Rectangle 26"/>
            <p:cNvSpPr>
              <a:spLocks noChangeArrowheads="1"/>
            </p:cNvSpPr>
            <p:nvPr/>
          </p:nvSpPr>
          <p:spPr bwMode="auto">
            <a:xfrm>
              <a:off x="1387475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9" name="Text Box 33"/>
            <p:cNvSpPr txBox="1">
              <a:spLocks noChangeArrowheads="1"/>
            </p:cNvSpPr>
            <p:nvPr/>
          </p:nvSpPr>
          <p:spPr bwMode="auto">
            <a:xfrm>
              <a:off x="23018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(3)</a:t>
              </a:r>
            </a:p>
          </p:txBody>
        </p:sp>
        <p:sp>
          <p:nvSpPr>
            <p:cNvPr id="685105" name="Rectangle 49"/>
            <p:cNvSpPr>
              <a:spLocks noChangeArrowheads="1"/>
            </p:cNvSpPr>
            <p:nvPr/>
          </p:nvSpPr>
          <p:spPr bwMode="auto">
            <a:xfrm>
              <a:off x="1841500" y="43815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</p:grpSp>
      <p:sp>
        <p:nvSpPr>
          <p:cNvPr id="685106" name="Line 50"/>
          <p:cNvSpPr>
            <a:spLocks noChangeShapeType="1"/>
          </p:cNvSpPr>
          <p:nvPr/>
        </p:nvSpPr>
        <p:spPr bwMode="auto">
          <a:xfrm flipH="1">
            <a:off x="4332288" y="3161614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7" name="Line 51"/>
          <p:cNvSpPr>
            <a:spLocks noChangeShapeType="1"/>
          </p:cNvSpPr>
          <p:nvPr/>
        </p:nvSpPr>
        <p:spPr bwMode="auto">
          <a:xfrm flipH="1">
            <a:off x="4332288" y="2018614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752601" y="2818715"/>
            <a:ext cx="2073275" cy="1031677"/>
            <a:chOff x="228600" y="2794000"/>
            <a:chExt cx="2073275" cy="1031677"/>
          </a:xfrm>
        </p:grpSpPr>
        <p:sp>
          <p:nvSpPr>
            <p:cNvPr id="685069" name="Rectangle 13"/>
            <p:cNvSpPr>
              <a:spLocks noChangeArrowheads="1"/>
            </p:cNvSpPr>
            <p:nvPr/>
          </p:nvSpPr>
          <p:spPr bwMode="auto">
            <a:xfrm>
              <a:off x="625475" y="32244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0" name="Rectangle 14"/>
            <p:cNvSpPr>
              <a:spLocks noChangeArrowheads="1"/>
            </p:cNvSpPr>
            <p:nvPr/>
          </p:nvSpPr>
          <p:spPr bwMode="auto">
            <a:xfrm>
              <a:off x="1387475" y="32244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3" name="Rectangle 27"/>
            <p:cNvSpPr>
              <a:spLocks noChangeArrowheads="1"/>
            </p:cNvSpPr>
            <p:nvPr/>
          </p:nvSpPr>
          <p:spPr bwMode="auto">
            <a:xfrm>
              <a:off x="1844675" y="3224428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88" name="Text Box 32"/>
            <p:cNvSpPr txBox="1">
              <a:spLocks noChangeArrowheads="1"/>
            </p:cNvSpPr>
            <p:nvPr/>
          </p:nvSpPr>
          <p:spPr bwMode="auto">
            <a:xfrm>
              <a:off x="228600" y="31863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(2)</a:t>
              </a:r>
            </a:p>
          </p:txBody>
        </p:sp>
        <p:sp>
          <p:nvSpPr>
            <p:cNvPr id="685095" name="AutoShape 39"/>
            <p:cNvSpPr>
              <a:spLocks/>
            </p:cNvSpPr>
            <p:nvPr/>
          </p:nvSpPr>
          <p:spPr bwMode="auto">
            <a:xfrm rot="5400000">
              <a:off x="1196975" y="2489200"/>
              <a:ext cx="76200" cy="12192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6" name="Text Box 40"/>
            <p:cNvSpPr txBox="1">
              <a:spLocks noChangeArrowheads="1"/>
            </p:cNvSpPr>
            <p:nvPr/>
          </p:nvSpPr>
          <p:spPr bwMode="auto">
            <a:xfrm>
              <a:off x="520700" y="2794000"/>
              <a:ext cx="1312026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internet packet</a:t>
              </a:r>
            </a:p>
          </p:txBody>
        </p:sp>
        <p:sp>
          <p:nvSpPr>
            <p:cNvPr id="685108" name="AutoShape 52"/>
            <p:cNvSpPr>
              <a:spLocks/>
            </p:cNvSpPr>
            <p:nvPr/>
          </p:nvSpPr>
          <p:spPr bwMode="auto">
            <a:xfrm rot="5400000" flipH="1" flipV="1">
              <a:off x="1409700" y="2717800"/>
              <a:ext cx="76200" cy="1676400"/>
            </a:xfrm>
            <a:prstGeom prst="leftBrace">
              <a:avLst>
                <a:gd name="adj1" fmla="val 18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109" name="Text Box 53"/>
            <p:cNvSpPr txBox="1">
              <a:spLocks noChangeArrowheads="1"/>
            </p:cNvSpPr>
            <p:nvPr/>
          </p:nvSpPr>
          <p:spPr bwMode="auto">
            <a:xfrm>
              <a:off x="644525" y="35179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LAN1 frame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8275638" y="3225114"/>
            <a:ext cx="2057400" cy="304800"/>
            <a:chOff x="6770688" y="3143250"/>
            <a:chExt cx="2057400" cy="304800"/>
          </a:xfrm>
        </p:grpSpPr>
        <p:sp>
          <p:nvSpPr>
            <p:cNvPr id="685093" name="Text Box 37"/>
            <p:cNvSpPr txBox="1">
              <a:spLocks noChangeArrowheads="1"/>
            </p:cNvSpPr>
            <p:nvPr/>
          </p:nvSpPr>
          <p:spPr bwMode="auto">
            <a:xfrm>
              <a:off x="6770688" y="314325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(7)</a:t>
              </a:r>
            </a:p>
          </p:txBody>
        </p:sp>
        <p:sp>
          <p:nvSpPr>
            <p:cNvPr id="685110" name="Rectangle 54"/>
            <p:cNvSpPr>
              <a:spLocks noChangeArrowheads="1"/>
            </p:cNvSpPr>
            <p:nvPr/>
          </p:nvSpPr>
          <p:spPr bwMode="auto">
            <a:xfrm>
              <a:off x="7151688" y="318135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111" name="Rectangle 55"/>
            <p:cNvSpPr>
              <a:spLocks noChangeArrowheads="1"/>
            </p:cNvSpPr>
            <p:nvPr/>
          </p:nvSpPr>
          <p:spPr bwMode="auto">
            <a:xfrm>
              <a:off x="7913688" y="318135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112" name="Rectangle 56"/>
            <p:cNvSpPr>
              <a:spLocks noChangeArrowheads="1"/>
            </p:cNvSpPr>
            <p:nvPr/>
          </p:nvSpPr>
          <p:spPr bwMode="auto">
            <a:xfrm>
              <a:off x="8370888" y="318135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</p:grpSp>
      <p:sp>
        <p:nvSpPr>
          <p:cNvPr id="685113" name="Rectangle 57"/>
          <p:cNvSpPr>
            <a:spLocks noChangeArrowheads="1"/>
          </p:cNvSpPr>
          <p:nvPr/>
        </p:nvSpPr>
        <p:spPr bwMode="auto">
          <a:xfrm>
            <a:off x="7504113" y="2552014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14" name="Rectangle 58"/>
          <p:cNvSpPr>
            <a:spLocks noChangeArrowheads="1"/>
          </p:cNvSpPr>
          <p:nvPr/>
        </p:nvSpPr>
        <p:spPr bwMode="auto">
          <a:xfrm>
            <a:off x="7504113" y="1396314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685115" name="Rectangle 59"/>
          <p:cNvSpPr>
            <a:spLocks noChangeArrowheads="1"/>
          </p:cNvSpPr>
          <p:nvPr/>
        </p:nvSpPr>
        <p:spPr bwMode="auto">
          <a:xfrm>
            <a:off x="7504113" y="36696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16" name="Text Box 60"/>
          <p:cNvSpPr txBox="1">
            <a:spLocks noChangeArrowheads="1"/>
          </p:cNvSpPr>
          <p:nvPr/>
        </p:nvSpPr>
        <p:spPr bwMode="auto">
          <a:xfrm>
            <a:off x="7500132" y="1078468"/>
            <a:ext cx="8056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 B</a:t>
            </a:r>
          </a:p>
        </p:txBody>
      </p:sp>
      <p:sp>
        <p:nvSpPr>
          <p:cNvPr id="685117" name="Line 61"/>
          <p:cNvSpPr>
            <a:spLocks noChangeShapeType="1"/>
          </p:cNvSpPr>
          <p:nvPr/>
        </p:nvSpPr>
        <p:spPr bwMode="auto">
          <a:xfrm flipH="1" flipV="1">
            <a:off x="7935913" y="3161614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18" name="Line 62"/>
          <p:cNvSpPr>
            <a:spLocks noChangeShapeType="1"/>
          </p:cNvSpPr>
          <p:nvPr/>
        </p:nvSpPr>
        <p:spPr bwMode="auto">
          <a:xfrm flipH="1" flipV="1">
            <a:off x="7935913" y="2018614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592317" y="6030155"/>
            <a:ext cx="2422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PH: internet packet header</a:t>
            </a:r>
          </a:p>
          <a:p>
            <a:r>
              <a:rPr lang="en-US" sz="1600" dirty="0">
                <a:latin typeface="Calibri" pitchFamily="34" charset="0"/>
              </a:rPr>
              <a:t>FH: LAN frame header</a:t>
            </a:r>
          </a:p>
        </p:txBody>
      </p:sp>
    </p:spTree>
    <p:extLst>
      <p:ext uri="{BB962C8B-B14F-4D97-AF65-F5344CB8AC3E}">
        <p14:creationId xmlns:p14="http://schemas.microsoft.com/office/powerpoint/2010/main" val="232755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52" name="Rectangle 24"/>
          <p:cNvSpPr>
            <a:spLocks noChangeArrowheads="1"/>
          </p:cNvSpPr>
          <p:nvPr/>
        </p:nvSpPr>
        <p:spPr bwMode="auto">
          <a:xfrm>
            <a:off x="4199698" y="2361184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53" name="Rectangle 25"/>
          <p:cNvSpPr>
            <a:spLocks noChangeArrowheads="1"/>
          </p:cNvSpPr>
          <p:nvPr/>
        </p:nvSpPr>
        <p:spPr bwMode="auto">
          <a:xfrm>
            <a:off x="8098598" y="2361184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0" y="345799"/>
            <a:ext cx="8128000" cy="1095375"/>
          </a:xfrm>
        </p:spPr>
        <p:txBody>
          <a:bodyPr>
            <a:normAutofit fontScale="90000"/>
          </a:bodyPr>
          <a:lstStyle/>
          <a:p>
            <a:r>
              <a:rPr lang="en-US" dirty="0"/>
              <a:t>Hardware and Software Organization </a:t>
            </a:r>
            <a:br>
              <a:rPr lang="en-US" dirty="0"/>
            </a:br>
            <a:r>
              <a:rPr lang="en-US" dirty="0"/>
              <a:t>of an Internet Application</a:t>
            </a:r>
          </a:p>
        </p:txBody>
      </p:sp>
      <p:sp>
        <p:nvSpPr>
          <p:cNvPr id="688131" name="Rectangle 3"/>
          <p:cNvSpPr>
            <a:spLocks noChangeArrowheads="1"/>
          </p:cNvSpPr>
          <p:nvPr/>
        </p:nvSpPr>
        <p:spPr bwMode="auto">
          <a:xfrm>
            <a:off x="4288599" y="3427984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TCP/IP</a:t>
            </a:r>
          </a:p>
        </p:txBody>
      </p:sp>
      <p:sp>
        <p:nvSpPr>
          <p:cNvPr id="688132" name="Line 4"/>
          <p:cNvSpPr>
            <a:spLocks noChangeShapeType="1"/>
          </p:cNvSpPr>
          <p:nvPr/>
        </p:nvSpPr>
        <p:spPr bwMode="auto">
          <a:xfrm>
            <a:off x="4936298" y="3046984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3" name="Line 5"/>
          <p:cNvSpPr>
            <a:spLocks noChangeShapeType="1"/>
          </p:cNvSpPr>
          <p:nvPr/>
        </p:nvSpPr>
        <p:spPr bwMode="auto">
          <a:xfrm>
            <a:off x="4936298" y="4037584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4288599" y="2437384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688135" name="Rectangle 7"/>
          <p:cNvSpPr>
            <a:spLocks noChangeArrowheads="1"/>
          </p:cNvSpPr>
          <p:nvPr/>
        </p:nvSpPr>
        <p:spPr bwMode="auto">
          <a:xfrm>
            <a:off x="4288599" y="4418584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dirty="0">
                <a:latin typeface="Calibri" pitchFamily="34" charset="0"/>
              </a:rPr>
              <a:t>adapter</a:t>
            </a:r>
          </a:p>
        </p:txBody>
      </p:sp>
      <p:sp>
        <p:nvSpPr>
          <p:cNvPr id="688136" name="Line 8"/>
          <p:cNvSpPr>
            <a:spLocks noChangeShapeType="1"/>
          </p:cNvSpPr>
          <p:nvPr/>
        </p:nvSpPr>
        <p:spPr bwMode="auto">
          <a:xfrm>
            <a:off x="4936298" y="5028184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7" name="AutoShape 9"/>
          <p:cNvSpPr>
            <a:spLocks noChangeArrowheads="1"/>
          </p:cNvSpPr>
          <p:nvPr/>
        </p:nvSpPr>
        <p:spPr bwMode="auto">
          <a:xfrm>
            <a:off x="4174298" y="5459984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Global IP Internet</a:t>
            </a:r>
          </a:p>
        </p:txBody>
      </p:sp>
      <p:sp>
        <p:nvSpPr>
          <p:cNvPr id="688138" name="Rectangle 10"/>
          <p:cNvSpPr>
            <a:spLocks noChangeArrowheads="1"/>
          </p:cNvSpPr>
          <p:nvPr/>
        </p:nvSpPr>
        <p:spPr bwMode="auto">
          <a:xfrm>
            <a:off x="8174799" y="3427984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TCP/IP</a:t>
            </a:r>
          </a:p>
        </p:txBody>
      </p:sp>
      <p:sp>
        <p:nvSpPr>
          <p:cNvPr id="688139" name="Line 11"/>
          <p:cNvSpPr>
            <a:spLocks noChangeShapeType="1"/>
          </p:cNvSpPr>
          <p:nvPr/>
        </p:nvSpPr>
        <p:spPr bwMode="auto">
          <a:xfrm>
            <a:off x="8860599" y="3046984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40" name="Line 12"/>
          <p:cNvSpPr>
            <a:spLocks noChangeShapeType="1"/>
          </p:cNvSpPr>
          <p:nvPr/>
        </p:nvSpPr>
        <p:spPr bwMode="auto">
          <a:xfrm>
            <a:off x="8860599" y="4037584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41" name="Rectangle 13"/>
          <p:cNvSpPr>
            <a:spLocks noChangeArrowheads="1"/>
          </p:cNvSpPr>
          <p:nvPr/>
        </p:nvSpPr>
        <p:spPr bwMode="auto">
          <a:xfrm>
            <a:off x="8174799" y="2437384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688142" name="Rectangle 14"/>
          <p:cNvSpPr>
            <a:spLocks noChangeArrowheads="1"/>
          </p:cNvSpPr>
          <p:nvPr/>
        </p:nvSpPr>
        <p:spPr bwMode="auto">
          <a:xfrm>
            <a:off x="8174799" y="4418584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dirty="0">
                <a:latin typeface="Calibri" pitchFamily="34" charset="0"/>
              </a:rPr>
              <a:t>adapter</a:t>
            </a:r>
          </a:p>
        </p:txBody>
      </p:sp>
      <p:sp>
        <p:nvSpPr>
          <p:cNvPr id="688143" name="Line 15"/>
          <p:cNvSpPr>
            <a:spLocks noChangeShapeType="1"/>
          </p:cNvSpPr>
          <p:nvPr/>
        </p:nvSpPr>
        <p:spPr bwMode="auto">
          <a:xfrm>
            <a:off x="8860598" y="5028184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44" name="Text Box 16"/>
          <p:cNvSpPr txBox="1">
            <a:spLocks noChangeArrowheads="1"/>
          </p:cNvSpPr>
          <p:nvPr/>
        </p:nvSpPr>
        <p:spPr bwMode="auto">
          <a:xfrm>
            <a:off x="3917124" y="2018284"/>
            <a:ext cx="200567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client host</a:t>
            </a:r>
          </a:p>
        </p:txBody>
      </p:sp>
      <p:sp>
        <p:nvSpPr>
          <p:cNvPr id="688145" name="Text Box 17"/>
          <p:cNvSpPr txBox="1">
            <a:spLocks noChangeArrowheads="1"/>
          </p:cNvSpPr>
          <p:nvPr/>
        </p:nvSpPr>
        <p:spPr bwMode="auto">
          <a:xfrm>
            <a:off x="7769986" y="2018284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server host</a:t>
            </a:r>
          </a:p>
        </p:txBody>
      </p:sp>
      <p:sp>
        <p:nvSpPr>
          <p:cNvPr id="688146" name="Text Box 18"/>
          <p:cNvSpPr txBox="1">
            <a:spLocks noChangeArrowheads="1"/>
          </p:cNvSpPr>
          <p:nvPr/>
        </p:nvSpPr>
        <p:spPr bwMode="auto">
          <a:xfrm>
            <a:off x="2102611" y="2908272"/>
            <a:ext cx="179927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lang="en-US" i="1" dirty="0">
                <a:latin typeface="Calibri" pitchFamily="34" charset="0"/>
              </a:rPr>
              <a:t>Sockets interface</a:t>
            </a:r>
          </a:p>
          <a:p>
            <a:pPr algn="r"/>
            <a:r>
              <a:rPr lang="en-US" i="1" dirty="0">
                <a:latin typeface="Calibri" pitchFamily="34" charset="0"/>
              </a:rPr>
              <a:t>(system calls)</a:t>
            </a:r>
          </a:p>
        </p:txBody>
      </p:sp>
      <p:sp>
        <p:nvSpPr>
          <p:cNvPr id="688147" name="Text Box 19"/>
          <p:cNvSpPr txBox="1">
            <a:spLocks noChangeArrowheads="1"/>
          </p:cNvSpPr>
          <p:nvPr/>
        </p:nvSpPr>
        <p:spPr bwMode="auto">
          <a:xfrm>
            <a:off x="1916873" y="3897284"/>
            <a:ext cx="204786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i="1" dirty="0">
                <a:latin typeface="Calibri" pitchFamily="34" charset="0"/>
              </a:rPr>
              <a:t>Hardware interface</a:t>
            </a:r>
          </a:p>
          <a:p>
            <a:pPr algn="r"/>
            <a:r>
              <a:rPr lang="en-US" i="1" dirty="0">
                <a:latin typeface="Calibri" pitchFamily="34" charset="0"/>
              </a:rPr>
              <a:t>(interrupts)</a:t>
            </a:r>
          </a:p>
        </p:txBody>
      </p:sp>
      <p:sp>
        <p:nvSpPr>
          <p:cNvPr id="688148" name="Text Box 20"/>
          <p:cNvSpPr txBox="1">
            <a:spLocks noChangeArrowheads="1"/>
          </p:cNvSpPr>
          <p:nvPr/>
        </p:nvSpPr>
        <p:spPr bwMode="auto">
          <a:xfrm>
            <a:off x="5606824" y="2559622"/>
            <a:ext cx="112511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i="1" dirty="0">
                <a:latin typeface="Calibri" pitchFamily="34" charset="0"/>
              </a:rPr>
              <a:t>User code</a:t>
            </a:r>
          </a:p>
        </p:txBody>
      </p:sp>
      <p:sp>
        <p:nvSpPr>
          <p:cNvPr id="688149" name="Text Box 21"/>
          <p:cNvSpPr txBox="1">
            <a:spLocks noChangeArrowheads="1"/>
          </p:cNvSpPr>
          <p:nvPr/>
        </p:nvSpPr>
        <p:spPr bwMode="auto">
          <a:xfrm>
            <a:off x="5606824" y="3548634"/>
            <a:ext cx="129670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i="1" dirty="0">
                <a:latin typeface="Calibri" pitchFamily="34" charset="0"/>
              </a:rPr>
              <a:t>Kernel code</a:t>
            </a:r>
          </a:p>
        </p:txBody>
      </p:sp>
      <p:sp>
        <p:nvSpPr>
          <p:cNvPr id="688150" name="Text Box 22"/>
          <p:cNvSpPr txBox="1">
            <a:spLocks noChangeArrowheads="1"/>
          </p:cNvSpPr>
          <p:nvPr/>
        </p:nvSpPr>
        <p:spPr bwMode="auto">
          <a:xfrm>
            <a:off x="5606825" y="4416998"/>
            <a:ext cx="148726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i="1" dirty="0">
                <a:latin typeface="Calibri" pitchFamily="34" charset="0"/>
              </a:rPr>
              <a:t>Hardware</a:t>
            </a:r>
          </a:p>
          <a:p>
            <a:r>
              <a:rPr lang="en-US" i="1" dirty="0">
                <a:latin typeface="Calibri" pitchFamily="34" charset="0"/>
              </a:rPr>
              <a:t>and firmware</a:t>
            </a:r>
          </a:p>
        </p:txBody>
      </p:sp>
      <p:sp>
        <p:nvSpPr>
          <p:cNvPr id="688151" name="Line 23"/>
          <p:cNvSpPr>
            <a:spLocks noChangeShapeType="1"/>
          </p:cNvSpPr>
          <p:nvPr/>
        </p:nvSpPr>
        <p:spPr bwMode="auto">
          <a:xfrm>
            <a:off x="3983798" y="3212084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54" name="Line 26"/>
          <p:cNvSpPr>
            <a:spLocks noChangeShapeType="1"/>
          </p:cNvSpPr>
          <p:nvPr/>
        </p:nvSpPr>
        <p:spPr bwMode="auto">
          <a:xfrm>
            <a:off x="3971098" y="4215384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29765991-89FE-4D43-802D-7BCD4AF51360}"/>
              </a:ext>
            </a:extLst>
          </p:cNvPr>
          <p:cNvSpPr txBox="1">
            <a:spLocks/>
          </p:cNvSpPr>
          <p:nvPr/>
        </p:nvSpPr>
        <p:spPr>
          <a:xfrm>
            <a:off x="7981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99CA6F-E293-804D-B97D-D11B2095D6DD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8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1" grpId="0" animBg="1"/>
      <p:bldP spid="688132" grpId="0" animBg="1"/>
      <p:bldP spid="688133" grpId="0" animBg="1"/>
      <p:bldP spid="688134" grpId="0" animBg="1"/>
      <p:bldP spid="688135" grpId="0" animBg="1"/>
      <p:bldP spid="688136" grpId="0" animBg="1"/>
      <p:bldP spid="688138" grpId="0" animBg="1"/>
      <p:bldP spid="688139" grpId="0" animBg="1"/>
      <p:bldP spid="688140" grpId="0" animBg="1"/>
      <p:bldP spid="688141" grpId="0" animBg="1"/>
      <p:bldP spid="688142" grpId="0" animBg="1"/>
      <p:bldP spid="688143" grpId="0" animBg="1"/>
      <p:bldP spid="688144" grpId="0"/>
      <p:bldP spid="688145" grpId="0"/>
      <p:bldP spid="688146" grpId="0"/>
      <p:bldP spid="688147" grpId="0"/>
      <p:bldP spid="688148" grpId="0"/>
      <p:bldP spid="688149" grpId="0"/>
      <p:bldP spid="688150" grpId="0"/>
      <p:bldP spid="688151" grpId="0" animBg="1"/>
      <p:bldP spid="688154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IPv4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1362074"/>
            <a:ext cx="7896225" cy="549592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original Internet Protocol, with its 32-bit addresses, is known as </a:t>
            </a:r>
            <a:r>
              <a:rPr lang="en-US" i="1" dirty="0"/>
              <a:t>Internet Protocol Version 4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IPv4</a:t>
            </a:r>
            <a:r>
              <a:rPr lang="en-US" dirty="0"/>
              <a:t>)</a:t>
            </a:r>
          </a:p>
          <a:p>
            <a:r>
              <a:rPr lang="en-US" dirty="0"/>
              <a:t>1996: Internet Engineering Task Force (IETF) introduced </a:t>
            </a:r>
            <a:r>
              <a:rPr lang="en-US" i="1" dirty="0"/>
              <a:t>Internet Protocol Version 6 </a:t>
            </a:r>
            <a:r>
              <a:rPr lang="en-US" dirty="0">
                <a:solidFill>
                  <a:srgbClr val="FF0000"/>
                </a:solidFill>
              </a:rPr>
              <a:t>(IPv6</a:t>
            </a:r>
            <a:r>
              <a:rPr lang="en-US" dirty="0"/>
              <a:t>) with 128-bit addresses</a:t>
            </a:r>
          </a:p>
          <a:p>
            <a:pPr lvl="1"/>
            <a:r>
              <a:rPr lang="en-US" dirty="0"/>
              <a:t>Intended as the successor to IPv4</a:t>
            </a:r>
          </a:p>
          <a:p>
            <a:r>
              <a:rPr lang="en-US" dirty="0"/>
              <a:t>Majority of Internet traffic still carried by IPv4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will focus on IPv4, but will show you how to write networking code that is protocol-independent.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801513"/>
            <a:ext cx="4572000" cy="21083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67600" y="4633874"/>
            <a:ext cx="2189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IPv6 traffic at Google</a:t>
            </a:r>
          </a:p>
        </p:txBody>
      </p:sp>
    </p:spTree>
    <p:extLst>
      <p:ext uri="{BB962C8B-B14F-4D97-AF65-F5344CB8AC3E}">
        <p14:creationId xmlns:p14="http://schemas.microsoft.com/office/powerpoint/2010/main" val="469864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61950"/>
            <a:ext cx="8716962" cy="781050"/>
          </a:xfrm>
        </p:spPr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219200"/>
            <a:ext cx="8716962" cy="2286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designed</a:t>
            </a:r>
          </a:p>
          <a:p>
            <a:pPr lvl="1"/>
            <a:r>
              <a:rPr lang="en-US" dirty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    </a:t>
            </a:r>
            <a:r>
              <a:rPr lang="en-US" b="1" dirty="0" err="1">
                <a:latin typeface="Courier New" pitchFamily="49" charset="0"/>
              </a:rPr>
              <a:t>typedef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2370550" y="3570982"/>
            <a:ext cx="61093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Address data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828800" y="5209764"/>
            <a:ext cx="8534400" cy="369888"/>
            <a:chOff x="960" y="2812"/>
            <a:chExt cx="5376" cy="233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812"/>
              <a:ext cx="336" cy="23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812"/>
              <a:ext cx="336" cy="23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812"/>
              <a:ext cx="336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718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38446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541229"/>
      </p:ext>
    </p:extLst>
  </p:cSld>
  <p:clrMapOvr>
    <a:masterClrMapping/>
  </p:clrMapOvr>
  <p:transition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61950"/>
            <a:ext cx="8716962" cy="781050"/>
          </a:xfrm>
        </p:spPr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>
          <a:xfrm>
            <a:off x="1828801" y="1219200"/>
            <a:ext cx="8307387" cy="1676400"/>
          </a:xfrm>
        </p:spPr>
        <p:txBody>
          <a:bodyPr/>
          <a:lstStyle/>
          <a:p>
            <a:r>
              <a:rPr lang="en-US" dirty="0"/>
              <a:t>Internet (IPv4) specific socket address:</a:t>
            </a:r>
          </a:p>
          <a:p>
            <a:pPr lvl="1"/>
            <a:r>
              <a:rPr lang="en-US" dirty="0"/>
              <a:t>Must cast (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 pitchFamily="49" charset="0"/>
              </a:rPr>
              <a:t>sockaddr_in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to (</a:t>
            </a:r>
            <a:r>
              <a:rPr lang="en-US" dirty="0" err="1">
                <a:latin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sockaddr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for functions that take socket address arguments. 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1828800" y="5194994"/>
            <a:ext cx="53340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2362200" y="5194994"/>
            <a:ext cx="53340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2895600" y="5194994"/>
            <a:ext cx="5334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3429000" y="5194994"/>
            <a:ext cx="5334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3962400" y="5194994"/>
            <a:ext cx="533400" cy="36933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4495800" y="5194994"/>
            <a:ext cx="533400" cy="36933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5029200" y="5194994"/>
            <a:ext cx="533400" cy="36933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5562600" y="5194994"/>
            <a:ext cx="533400" cy="36933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6096000" y="5194994"/>
            <a:ext cx="53340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6629400" y="5194994"/>
            <a:ext cx="53340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7162800" y="5194994"/>
            <a:ext cx="53340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7696200" y="5194994"/>
            <a:ext cx="53340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8229600" y="5194994"/>
            <a:ext cx="53340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8763000" y="5194994"/>
            <a:ext cx="53340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9296400" y="5194994"/>
            <a:ext cx="53340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9829800" y="5194994"/>
            <a:ext cx="53340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611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2419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(always AF_INET) */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sin_port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Pad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2854372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1837858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ourier New" pitchFamily="49" charset="0"/>
              </a:rPr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442460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1600201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888444"/>
      </p:ext>
    </p:extLst>
  </p:cSld>
  <p:clrMapOvr>
    <a:masterClrMapping/>
  </p:clrMapOvr>
  <p:transition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35678"/>
            <a:ext cx="89154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1362075"/>
            <a:ext cx="84423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is the modern way to convert string representations of hostnames, host addresses, ports, and service names to socket address structures. </a:t>
            </a:r>
          </a:p>
          <a:p>
            <a:pPr lvl="1"/>
            <a:r>
              <a:rPr lang="en-US" dirty="0"/>
              <a:t>Replaces obsolete </a:t>
            </a:r>
            <a:r>
              <a:rPr lang="en-US" dirty="0" err="1">
                <a:latin typeface="Courier New"/>
                <a:cs typeface="Courier New"/>
              </a:rPr>
              <a:t>gethostbyname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getservbyname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+mn-lt"/>
                <a:cs typeface="Courier New"/>
              </a:rPr>
              <a:t>funcs</a:t>
            </a:r>
            <a:r>
              <a:rPr lang="en-US" dirty="0">
                <a:latin typeface="+mn-lt"/>
                <a:cs typeface="Courier New"/>
              </a:rPr>
              <a:t>.</a:t>
            </a:r>
            <a:endParaRPr lang="en-US" dirty="0">
              <a:latin typeface="+mn-lt"/>
            </a:endParaRPr>
          </a:p>
          <a:p>
            <a:endParaRPr lang="en-US" dirty="0"/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Reentrant (can be safely used by threaded programs).</a:t>
            </a:r>
          </a:p>
          <a:p>
            <a:pPr lvl="1"/>
            <a:r>
              <a:rPr lang="en-US" dirty="0"/>
              <a:t>Allows us to write portable protocol-independent code</a:t>
            </a:r>
          </a:p>
          <a:p>
            <a:pPr lvl="2"/>
            <a:r>
              <a:rPr lang="en-US" dirty="0"/>
              <a:t>Works with both IPv4 and IPv6</a:t>
            </a:r>
          </a:p>
          <a:p>
            <a:pPr lvl="2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Somewhat complex</a:t>
            </a:r>
          </a:p>
          <a:p>
            <a:pPr lvl="1"/>
            <a:r>
              <a:rPr lang="en-US" dirty="0"/>
              <a:t>Fortunately, a small number of usage patterns suffice in most cases.</a:t>
            </a:r>
          </a:p>
        </p:txBody>
      </p:sp>
    </p:spTree>
    <p:extLst>
      <p:ext uri="{BB962C8B-B14F-4D97-AF65-F5344CB8AC3E}">
        <p14:creationId xmlns:p14="http://schemas.microsoft.com/office/powerpoint/2010/main" val="198392456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35678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  <a:cs typeface="Courier New"/>
              </a:rPr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1291155"/>
            <a:ext cx="8442325" cy="5419725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Given </a:t>
            </a:r>
            <a:r>
              <a:rPr lang="en-US" dirty="0">
                <a:latin typeface="Courier New"/>
                <a:cs typeface="Courier New"/>
              </a:rPr>
              <a:t>host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service</a:t>
            </a:r>
            <a:r>
              <a:rPr lang="en-US" dirty="0"/>
              <a:t>,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returns </a:t>
            </a:r>
            <a:r>
              <a:rPr lang="en-US" dirty="0">
                <a:latin typeface="Courier New"/>
                <a:cs typeface="Courier New"/>
              </a:rPr>
              <a:t>result</a:t>
            </a:r>
            <a:r>
              <a:rPr lang="en-US" dirty="0"/>
              <a:t> that points to a linked list of </a:t>
            </a:r>
            <a:r>
              <a:rPr lang="en-US" dirty="0" err="1">
                <a:solidFill>
                  <a:srgbClr val="FF0000"/>
                </a:solidFill>
                <a:latin typeface="Courier New"/>
                <a:cs typeface="Courier New"/>
              </a:rPr>
              <a:t>addrinfo</a:t>
            </a:r>
            <a:r>
              <a:rPr lang="en-US" dirty="0"/>
              <a:t> </a:t>
            </a:r>
            <a:r>
              <a:rPr lang="en-US" dirty="0" err="1"/>
              <a:t>structs</a:t>
            </a:r>
            <a:r>
              <a:rPr lang="en-US" dirty="0"/>
              <a:t>, each of which points to a corresponding socket address </a:t>
            </a:r>
            <a:r>
              <a:rPr lang="en-US" dirty="0" err="1"/>
              <a:t>struct</a:t>
            </a:r>
            <a:r>
              <a:rPr lang="en-US" dirty="0"/>
              <a:t>, and which contains arguments for the sockets interface functions.</a:t>
            </a:r>
          </a:p>
          <a:p>
            <a:pPr>
              <a:lnSpc>
                <a:spcPct val="110000"/>
              </a:lnSpc>
            </a:pPr>
            <a:r>
              <a:rPr lang="en-US" dirty="0"/>
              <a:t>Helper functions:</a:t>
            </a:r>
          </a:p>
          <a:p>
            <a:pPr lvl="1">
              <a:lnSpc>
                <a:spcPct val="110000"/>
              </a:lnSpc>
            </a:pPr>
            <a:r>
              <a:rPr lang="en-US" dirty="0" err="1">
                <a:latin typeface="Courier New"/>
                <a:cs typeface="Courier New"/>
              </a:rPr>
              <a:t>freeadderinfo</a:t>
            </a:r>
            <a:r>
              <a:rPr lang="en-US" dirty="0"/>
              <a:t> frees the entire linked list.</a:t>
            </a:r>
          </a:p>
          <a:p>
            <a:pPr lvl="1">
              <a:lnSpc>
                <a:spcPct val="110000"/>
              </a:lnSpc>
            </a:pPr>
            <a:r>
              <a:rPr lang="en-US" dirty="0" err="1">
                <a:latin typeface="Courier New"/>
                <a:cs typeface="Courier New"/>
              </a:rPr>
              <a:t>gai_strerror</a:t>
            </a:r>
            <a:r>
              <a:rPr lang="en-US" dirty="0"/>
              <a:t> converts error code to an error message.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76400" y="1219578"/>
            <a:ext cx="8915400" cy="22145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getaddrinfo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*host,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Hostname or address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*service,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Port or service name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*hints,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Input parameters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**result);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Output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freeaddrinfo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*result);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Free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</a:t>
            </a:r>
            <a:r>
              <a:rPr lang="en-US" sz="1600" dirty="0" err="1">
                <a:latin typeface="Courier New" pitchFamily="49" charset="0"/>
              </a:rPr>
              <a:t>gai_strerror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errcode</a:t>
            </a:r>
            <a:r>
              <a:rPr lang="en-US" sz="1600" dirty="0">
                <a:latin typeface="Courier New" pitchFamily="49" charset="0"/>
              </a:rPr>
              <a:t>);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Return error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msg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*/</a:t>
            </a:r>
          </a:p>
        </p:txBody>
      </p:sp>
    </p:spTree>
    <p:extLst>
      <p:ext uri="{BB962C8B-B14F-4D97-AF65-F5344CB8AC3E}">
        <p14:creationId xmlns:p14="http://schemas.microsoft.com/office/powerpoint/2010/main" val="264366490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018" y="435678"/>
            <a:ext cx="8253582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Linked List Returned by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946009" y="5342409"/>
            <a:ext cx="8442325" cy="148561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Clients: walk this list, trying each socket address in turn, until the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/>
              <a:t> succeed.</a:t>
            </a:r>
          </a:p>
          <a:p>
            <a:r>
              <a:rPr lang="en-US" dirty="0"/>
              <a:t>Servers: walk the list until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succeed.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996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1905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3996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3996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3996274" y="1487930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5327075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6087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235817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3867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cs typeface="Courier New"/>
              </a:rPr>
              <a:t>addrinfo</a:t>
            </a:r>
            <a:r>
              <a:rPr lang="en-US" sz="1600" dirty="0">
                <a:cs typeface="Courier New"/>
              </a:rPr>
              <a:t> </a:t>
            </a:r>
            <a:r>
              <a:rPr lang="en-US" sz="1600" dirty="0" err="1">
                <a:cs typeface="Courier New"/>
              </a:rPr>
              <a:t>structs</a:t>
            </a:r>
            <a:endParaRPr lang="en-US" sz="1600" dirty="0"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0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cs typeface="Courier New"/>
              </a:rPr>
              <a:t>Socket address </a:t>
            </a:r>
            <a:r>
              <a:rPr lang="en-US" sz="1600" dirty="0" err="1">
                <a:cs typeface="Courier New"/>
              </a:rPr>
              <a:t>structs</a:t>
            </a:r>
            <a:endParaRPr lang="en-US" sz="1600" dirty="0"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3235817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1905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3616046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3616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3996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3996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3996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3996274" y="275535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5327075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6087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616046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3616046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3616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3616046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3996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3996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3996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3996274" y="402278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5327075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6087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09824260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addrinfo</a:t>
            </a:r>
            <a:r>
              <a:rPr lang="en-US" dirty="0"/>
              <a:t>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0324" y="4038600"/>
            <a:ext cx="8188077" cy="203708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Each </a:t>
            </a:r>
            <a:r>
              <a:rPr lang="en-US" dirty="0" err="1"/>
              <a:t>addrinfo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returned by </a:t>
            </a:r>
            <a:r>
              <a:rPr lang="en-US" dirty="0" err="1"/>
              <a:t>getaddrinfo</a:t>
            </a:r>
            <a:r>
              <a:rPr lang="en-US" dirty="0"/>
              <a:t> contains arguments that can be passed directly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function.</a:t>
            </a:r>
          </a:p>
          <a:p>
            <a:r>
              <a:rPr lang="en-US" dirty="0"/>
              <a:t>Also points to a socket address </a:t>
            </a:r>
            <a:r>
              <a:rPr lang="en-US" dirty="0" err="1"/>
              <a:t>struct</a:t>
            </a:r>
            <a:r>
              <a:rPr lang="en-US" dirty="0"/>
              <a:t> that can be passed directly to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>
                <a:latin typeface="+mn-lt"/>
                <a:cs typeface="Courier New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bind </a:t>
            </a:r>
            <a:r>
              <a:rPr lang="en-US" dirty="0">
                <a:latin typeface="+mn-lt"/>
                <a:cs typeface="Courier New"/>
              </a:rPr>
              <a:t>functions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28800" y="1333144"/>
            <a:ext cx="8458200" cy="24006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ai_flags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Hints argument flags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ai_family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First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ai_socktype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Second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ai_protocol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Third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ai_canonname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Canonical host name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ai_addrlen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Size of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sockaddr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address structure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ai_next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next item in linked list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};</a:t>
            </a:r>
            <a:endParaRPr lang="is-IS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7261303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35678"/>
            <a:ext cx="89154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getnameinfo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1362075"/>
            <a:ext cx="8442325" cy="183586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Courier New"/>
                <a:cs typeface="Courier New"/>
              </a:rPr>
              <a:t>getnameinfo</a:t>
            </a:r>
            <a:r>
              <a:rPr lang="en-US" dirty="0"/>
              <a:t> is the inverse of </a:t>
            </a:r>
            <a:r>
              <a:rPr lang="en-US" dirty="0" err="1"/>
              <a:t>getaddrinfo</a:t>
            </a:r>
            <a:r>
              <a:rPr lang="en-US" dirty="0"/>
              <a:t>, converting a socket address to the corresponding host and service. </a:t>
            </a:r>
          </a:p>
          <a:p>
            <a:pPr lvl="1"/>
            <a:r>
              <a:rPr lang="en-US" dirty="0"/>
              <a:t>Replaces obsolete </a:t>
            </a:r>
            <a:r>
              <a:rPr lang="en-US" dirty="0" err="1">
                <a:latin typeface="Courier New"/>
                <a:cs typeface="Courier New"/>
              </a:rPr>
              <a:t>gethostbyaddr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getservbyport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+mn-lt"/>
                <a:cs typeface="Courier New"/>
              </a:rPr>
              <a:t>funcs</a:t>
            </a:r>
            <a:r>
              <a:rPr lang="en-US" dirty="0">
                <a:latin typeface="+mn-lt"/>
                <a:cs typeface="Courier New"/>
              </a:rPr>
              <a:t>.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Reentrant and protocol independent. 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752600" y="3570982"/>
            <a:ext cx="8610600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getnameinfo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SA *</a:t>
            </a:r>
            <a:r>
              <a:rPr lang="en-US" sz="1600" dirty="0" err="1">
                <a:latin typeface="Courier New" pitchFamily="49" charset="0"/>
              </a:rPr>
              <a:t>sa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salen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In: socket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addr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*/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        char *host,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hostlen</a:t>
            </a:r>
            <a:r>
              <a:rPr lang="en-US" sz="1600" dirty="0">
                <a:latin typeface="Courier New" pitchFamily="49" charset="0"/>
              </a:rPr>
              <a:t>,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Out: host */</a:t>
            </a:r>
          </a:p>
          <a:p>
            <a:r>
              <a:rPr lang="en-US" sz="1600" dirty="0">
                <a:latin typeface="Courier New" pitchFamily="49" charset="0"/>
              </a:rPr>
              <a:t>                char *</a:t>
            </a:r>
            <a:r>
              <a:rPr lang="en-US" sz="1600" dirty="0" err="1">
                <a:latin typeface="Courier New" pitchFamily="49" charset="0"/>
              </a:rPr>
              <a:t>serv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servlen</a:t>
            </a:r>
            <a:r>
              <a:rPr lang="en-US" sz="1600" dirty="0">
                <a:latin typeface="Courier New" pitchFamily="49" charset="0"/>
              </a:rPr>
              <a:t>,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Out: service */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flags);        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optional flags */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22084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Conversion Example (writing our own </a:t>
            </a:r>
            <a:r>
              <a:rPr lang="en-US" dirty="0" err="1"/>
              <a:t>nslookup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31066" y="1817906"/>
            <a:ext cx="8701421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records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//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hints.ai_family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AF_INET;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IPv4 only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Connections only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!=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error: %s\n"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gai_strerror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00296" y="5721188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47443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Example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0392" y="2133601"/>
            <a:ext cx="8214208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and display each IP address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flags = NI_NUMERICHOST;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Display address instead of name */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getnameinfo(p-&gt;ai_addr, p-&gt;ai_addrlen,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0, flags);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 buf);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64749" y="5057477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175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10131</TotalTime>
  <Words>9296</Words>
  <Application>Microsoft Office PowerPoint</Application>
  <PresentationFormat>Widescreen</PresentationFormat>
  <Paragraphs>1745</Paragraphs>
  <Slides>100</Slides>
  <Notes>72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100</vt:i4>
      </vt:variant>
    </vt:vector>
  </HeadingPairs>
  <TitlesOfParts>
    <vt:vector size="110" baseType="lpstr">
      <vt:lpstr>Arial</vt:lpstr>
      <vt:lpstr>Calibri</vt:lpstr>
      <vt:lpstr>Calibri Light</vt:lpstr>
      <vt:lpstr>Courier New</vt:lpstr>
      <vt:lpstr>Inconsolata</vt:lpstr>
      <vt:lpstr>Lato Black</vt:lpstr>
      <vt:lpstr>Lato Light</vt:lpstr>
      <vt:lpstr>Times</vt:lpstr>
      <vt:lpstr>Wingdings 2</vt:lpstr>
      <vt:lpstr>Office Theme</vt:lpstr>
      <vt:lpstr>CS 449 - Intro to Systems Software</vt:lpstr>
      <vt:lpstr>A Client-Server Transaction</vt:lpstr>
      <vt:lpstr>Hardware Organization of a Network Host</vt:lpstr>
      <vt:lpstr>Computer Networks</vt:lpstr>
      <vt:lpstr>Logical Structure of an internet</vt:lpstr>
      <vt:lpstr>The Notion of an internet Protocol</vt:lpstr>
      <vt:lpstr>What Does an internet Protocol Do?</vt:lpstr>
      <vt:lpstr>Global IP Internet (upper case)</vt:lpstr>
      <vt:lpstr>Hardware and Software Organization  of an Internet Application</vt:lpstr>
      <vt:lpstr>A Programmer’s View of the Internet</vt:lpstr>
      <vt:lpstr>(1) IP Addresses</vt:lpstr>
      <vt:lpstr>Dotted Decimal Notation</vt:lpstr>
      <vt:lpstr>(2) Internet Domain Names</vt:lpstr>
      <vt:lpstr>Domain Naming System (DNS)</vt:lpstr>
      <vt:lpstr>Properties of DNS Mappings</vt:lpstr>
      <vt:lpstr>Properties of DNS Mappings (cont)</vt:lpstr>
      <vt:lpstr>Properties of DNS Mappings (cont)</vt:lpstr>
      <vt:lpstr>(3) Internet Connections</vt:lpstr>
      <vt:lpstr>Well-known Service Names and Ports</vt:lpstr>
      <vt:lpstr>Anatomy of a Connection</vt:lpstr>
      <vt:lpstr>Using Ports to Identify Services</vt:lpstr>
      <vt:lpstr>Sockets Interface</vt:lpstr>
      <vt:lpstr>Sockets</vt:lpstr>
      <vt:lpstr>Socket Programming Example</vt:lpstr>
      <vt:lpstr>Echo Server/Client Session Example</vt:lpstr>
      <vt:lpstr>Echo Server + Client Structure</vt:lpstr>
      <vt:lpstr>Echo Server + Client Structure</vt:lpstr>
      <vt:lpstr>Echo Server: Main Routine</vt:lpstr>
      <vt:lpstr>Echo Server + Client Structure</vt:lpstr>
      <vt:lpstr>Echo Client: Main Routine</vt:lpstr>
      <vt:lpstr>Read and write system calls</vt:lpstr>
      <vt:lpstr>Sockets Interface</vt:lpstr>
      <vt:lpstr>connect/accept Illustrated</vt:lpstr>
      <vt:lpstr>Connected vs. Listening Descriptors</vt:lpstr>
      <vt:lpstr>Testing Servers Using telnet</vt:lpstr>
      <vt:lpstr>Testing the Echo Server With telnet</vt:lpstr>
      <vt:lpstr>Web Server Basics</vt:lpstr>
      <vt:lpstr>Web Content</vt:lpstr>
      <vt:lpstr>Static and Dynamic Content</vt:lpstr>
      <vt:lpstr>URLs and how clients and servers use them</vt:lpstr>
      <vt:lpstr>HTTP Requests</vt:lpstr>
      <vt:lpstr>HTTP Responses</vt:lpstr>
      <vt:lpstr>Example HTTP Transaction</vt:lpstr>
      <vt:lpstr>Example HTTP Transaction, Take 2</vt:lpstr>
      <vt:lpstr>EXTRA SLIDES  (Useful material for Proxy Lab) WHICH WE ARE NOT DOING DO NOT WORRY</vt:lpstr>
      <vt:lpstr>Proxies</vt:lpstr>
      <vt:lpstr>Why Proxies?</vt:lpstr>
      <vt:lpstr>Sockets Interface</vt:lpstr>
      <vt:lpstr>Sockets Interface: socket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Sockets Interface</vt:lpstr>
      <vt:lpstr>Sockets Interface: connect</vt:lpstr>
      <vt:lpstr>Sockets Interface</vt:lpstr>
      <vt:lpstr>Sockets Interface</vt:lpstr>
      <vt:lpstr>Sockets Helper: open_clientfd</vt:lpstr>
      <vt:lpstr>getaddrinfo Linked List</vt:lpstr>
      <vt:lpstr>Sockets Helper: open_clientfd (cont)</vt:lpstr>
      <vt:lpstr>Sockets Interface</vt:lpstr>
      <vt:lpstr>Sockets Helper: open_listenfd</vt:lpstr>
      <vt:lpstr>Sockets Helper: open_listenfd (cont)</vt:lpstr>
      <vt:lpstr>Sockets Helper: open_listenfd (cont)</vt:lpstr>
      <vt:lpstr>PowerPoint Presentation</vt:lpstr>
      <vt:lpstr>Tiny Web Server</vt:lpstr>
      <vt:lpstr>Tiny Operation</vt:lpstr>
      <vt:lpstr>Tiny Serving Static Content</vt:lpstr>
      <vt:lpstr>Serving Dynamic Content</vt:lpstr>
      <vt:lpstr>Serving Dynamic Content (cont)</vt:lpstr>
      <vt:lpstr>Serving Dynamic Content (cont)</vt:lpstr>
      <vt:lpstr>Issues in Serving Dynamic Content</vt:lpstr>
      <vt:lpstr>CGI</vt:lpstr>
      <vt:lpstr>The add.com Experience</vt:lpstr>
      <vt:lpstr>Serving Dynamic Content With GET</vt:lpstr>
      <vt:lpstr>Serving Dynamic Content With GET</vt:lpstr>
      <vt:lpstr>Serving Dynamic Content With GET</vt:lpstr>
      <vt:lpstr>Serving Dynamic Content with GET</vt:lpstr>
      <vt:lpstr>Serving Dynamic Content with GET</vt:lpstr>
      <vt:lpstr>Serving Dynamic Content With GET </vt:lpstr>
      <vt:lpstr>For More Information</vt:lpstr>
      <vt:lpstr>PowerPoint Presentation</vt:lpstr>
      <vt:lpstr>Lowest Level: Ethernet Segment</vt:lpstr>
      <vt:lpstr>Next Level: Bridged Ethernet Segment</vt:lpstr>
      <vt:lpstr>Conceptual View of LANs</vt:lpstr>
      <vt:lpstr>Next Level: internets</vt:lpstr>
      <vt:lpstr>Transferring internet Data Via Encapsulation</vt:lpstr>
      <vt:lpstr>Aside: IPv4 and IPv6</vt:lpstr>
      <vt:lpstr>Socket Address Structures</vt:lpstr>
      <vt:lpstr>Socket Address Structures</vt:lpstr>
      <vt:lpstr>Host and Service Conversion: getaddrinfo</vt:lpstr>
      <vt:lpstr>Host and Service Conversion: getaddrinfo</vt:lpstr>
      <vt:lpstr>Linked List Returned by getaddrinfo</vt:lpstr>
      <vt:lpstr>addrinfo Struct</vt:lpstr>
      <vt:lpstr>Host and Service Conversion: getnameinfo</vt:lpstr>
      <vt:lpstr>Conversion Example (writing our own nslookup)</vt:lpstr>
      <vt:lpstr>Conversion Example (cont)</vt:lpstr>
      <vt:lpstr>Running hostinfo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Hsia</dc:creator>
  <cp:lastModifiedBy>Wilkinson II, David W</cp:lastModifiedBy>
  <cp:revision>158</cp:revision>
  <cp:lastPrinted>2017-11-14T17:41:16Z</cp:lastPrinted>
  <dcterms:created xsi:type="dcterms:W3CDTF">2016-11-10T06:56:23Z</dcterms:created>
  <dcterms:modified xsi:type="dcterms:W3CDTF">2020-04-08T17:40:44Z</dcterms:modified>
</cp:coreProperties>
</file>