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44"/>
  </p:notesMasterIdLst>
  <p:handoutMasterIdLst>
    <p:handoutMasterId r:id="rId45"/>
  </p:handoutMasterIdLst>
  <p:sldIdLst>
    <p:sldId id="256" r:id="rId2"/>
    <p:sldId id="679" r:id="rId3"/>
    <p:sldId id="732" r:id="rId4"/>
    <p:sldId id="733" r:id="rId5"/>
    <p:sldId id="738" r:id="rId6"/>
    <p:sldId id="764" r:id="rId7"/>
    <p:sldId id="734" r:id="rId8"/>
    <p:sldId id="763" r:id="rId9"/>
    <p:sldId id="759" r:id="rId10"/>
    <p:sldId id="749" r:id="rId11"/>
    <p:sldId id="751" r:id="rId12"/>
    <p:sldId id="752" r:id="rId13"/>
    <p:sldId id="753" r:id="rId14"/>
    <p:sldId id="754" r:id="rId15"/>
    <p:sldId id="748" r:id="rId16"/>
    <p:sldId id="756" r:id="rId17"/>
    <p:sldId id="755" r:id="rId18"/>
    <p:sldId id="757" r:id="rId19"/>
    <p:sldId id="760" r:id="rId20"/>
    <p:sldId id="761" r:id="rId21"/>
    <p:sldId id="762" r:id="rId22"/>
    <p:sldId id="739" r:id="rId23"/>
    <p:sldId id="740" r:id="rId24"/>
    <p:sldId id="769" r:id="rId25"/>
    <p:sldId id="742" r:id="rId26"/>
    <p:sldId id="770" r:id="rId27"/>
    <p:sldId id="741" r:id="rId28"/>
    <p:sldId id="773" r:id="rId29"/>
    <p:sldId id="747" r:id="rId30"/>
    <p:sldId id="736" r:id="rId31"/>
    <p:sldId id="735" r:id="rId32"/>
    <p:sldId id="771" r:id="rId33"/>
    <p:sldId id="774" r:id="rId34"/>
    <p:sldId id="737" r:id="rId35"/>
    <p:sldId id="765" r:id="rId36"/>
    <p:sldId id="766" r:id="rId37"/>
    <p:sldId id="767" r:id="rId38"/>
    <p:sldId id="768" r:id="rId39"/>
    <p:sldId id="745" r:id="rId40"/>
    <p:sldId id="772" r:id="rId41"/>
    <p:sldId id="746" r:id="rId42"/>
    <p:sldId id="744" r:id="rId43"/>
  </p:sldIdLst>
  <p:sldSz cx="10160000" cy="5715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DejaVu Sans" panose="020B0603030804020204" pitchFamily="34" charset="0"/>
      <p:regular r:id="rId52"/>
      <p:bold r:id="rId53"/>
      <p:italic r:id="rId54"/>
      <p:boldItalic r:id="rId55"/>
    </p:embeddedFont>
    <p:embeddedFont>
      <p:font typeface="Inconsolata" panose="020B0609030003000000" pitchFamily="49" charset="0"/>
      <p:regular r:id="rId56"/>
    </p:embeddedFont>
    <p:embeddedFont>
      <p:font typeface="Lato" panose="020F0502020204030203" pitchFamily="34" charset="0"/>
      <p:regular r:id="rId57"/>
      <p:bold r:id="rId58"/>
      <p:italic r:id="rId59"/>
      <p:boldItalic r:id="rId60"/>
    </p:embeddedFont>
    <p:embeddedFont>
      <p:font typeface="Lato Black" panose="020F0502020204030203" pitchFamily="34" charset="0"/>
      <p:bold r:id="rId61"/>
      <p:boldItalic r:id="rId62"/>
    </p:embeddedFont>
    <p:embeddedFont>
      <p:font typeface="Lato Hairline" panose="020F0502020204030203" pitchFamily="34" charset="0"/>
      <p:regular r:id="rId63"/>
      <p:italic r:id="rId64"/>
    </p:embeddedFont>
    <p:embeddedFont>
      <p:font typeface="Lato Heavy" panose="020F0502020204030203" pitchFamily="34" charset="0"/>
      <p:bold r:id="rId65"/>
      <p:boldItalic r:id="rId66"/>
    </p:embeddedFont>
    <p:embeddedFont>
      <p:font typeface="Lato Light" panose="020F0502020204030203" pitchFamily="34" charset="0"/>
      <p:regular r:id="rId67"/>
      <p:italic r:id="rId68"/>
    </p:embeddedFont>
    <p:embeddedFont>
      <p:font typeface="Lato Semibold" panose="020F0502020204030203" pitchFamily="34" charset="0"/>
      <p:bold r:id="rId69"/>
      <p:boldItalic r:id="rId70"/>
    </p:embeddedFont>
    <p:embeddedFont>
      <p:font typeface="Marcellus SC" panose="020E0602050203020307" pitchFamily="34" charset="0"/>
      <p:regular r:id="rId71"/>
    </p:embeddedFont>
    <p:embeddedFont>
      <p:font typeface="Segoe UI" panose="020B0502040204020203" pitchFamily="34" charset="0"/>
      <p:regular r:id="rId72"/>
      <p:bold r:id="rId73"/>
      <p:italic r:id="rId74"/>
      <p:boldItalic r:id="rId7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986F10-A11B-4F85-9CEF-6E3EA8151F82}">
          <p14:sldIdLst>
            <p14:sldId id="256"/>
          </p14:sldIdLst>
        </p14:section>
        <p14:section name="Virtual" id="{B99AC80D-2B08-4407-AD56-BF7D02B6A713}">
          <p14:sldIdLst>
            <p14:sldId id="679"/>
            <p14:sldId id="732"/>
            <p14:sldId id="733"/>
            <p14:sldId id="738"/>
            <p14:sldId id="764"/>
            <p14:sldId id="734"/>
            <p14:sldId id="763"/>
            <p14:sldId id="759"/>
            <p14:sldId id="749"/>
            <p14:sldId id="751"/>
            <p14:sldId id="752"/>
            <p14:sldId id="753"/>
            <p14:sldId id="754"/>
            <p14:sldId id="748"/>
            <p14:sldId id="756"/>
            <p14:sldId id="755"/>
            <p14:sldId id="757"/>
            <p14:sldId id="760"/>
            <p14:sldId id="761"/>
            <p14:sldId id="762"/>
            <p14:sldId id="739"/>
            <p14:sldId id="740"/>
            <p14:sldId id="769"/>
            <p14:sldId id="742"/>
            <p14:sldId id="770"/>
            <p14:sldId id="741"/>
            <p14:sldId id="773"/>
            <p14:sldId id="747"/>
            <p14:sldId id="736"/>
            <p14:sldId id="735"/>
            <p14:sldId id="771"/>
            <p14:sldId id="774"/>
            <p14:sldId id="737"/>
            <p14:sldId id="765"/>
            <p14:sldId id="766"/>
            <p14:sldId id="767"/>
            <p14:sldId id="768"/>
            <p14:sldId id="745"/>
            <p14:sldId id="772"/>
            <p14:sldId id="746"/>
            <p14:sldId id="74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BF5"/>
    <a:srgbClr val="BC8FDD"/>
    <a:srgbClr val="D8BEEC"/>
    <a:srgbClr val="E08282"/>
    <a:srgbClr val="BDD7EE"/>
    <a:srgbClr val="1E2F13"/>
    <a:srgbClr val="8FAADC"/>
    <a:srgbClr val="C288BE"/>
    <a:srgbClr val="CFD5EA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font" Target="fonts/font29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6D8319-84DB-4BD8-9DB9-D06198FF68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8BA3B-07BC-4FDE-80DC-92503A0C03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6A57B-C57A-438B-9F35-E24497FE13F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7B1840-8A61-412D-9C85-931EF38657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B79E3-F1E7-4113-BBD8-A79095F930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F3979-197C-41F9-90EE-8F60C0F2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2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BA9B7-7D99-4E20-A7FC-B03DC55845BF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0D02-945A-4687-A093-D2FB919C6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5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3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38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5B74C-4229-4378-B896-B906620C8485}"/>
              </a:ext>
            </a:extLst>
          </p:cNvPr>
          <p:cNvSpPr txBox="1">
            <a:spLocks/>
          </p:cNvSpPr>
          <p:nvPr userDrawn="1"/>
        </p:nvSpPr>
        <p:spPr>
          <a:xfrm>
            <a:off x="183444" y="5274263"/>
            <a:ext cx="3429000" cy="304271"/>
          </a:xfrm>
          <a:prstGeom prst="rect">
            <a:avLst/>
          </a:prstGeom>
        </p:spPr>
        <p:txBody>
          <a:bodyPr vert="horz" lIns="101600" tIns="50800" rIns="101600" bIns="508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CS/COE 0449 – Spring 2019/2020</a:t>
            </a:r>
            <a:endParaRPr lang="en-US" sz="1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69D404-C6B3-441F-AFE8-5D94549B5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4" y="0"/>
            <a:ext cx="10158809" cy="5715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D825A9-FB59-4202-9485-533A57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1"/>
            <a:ext cx="10261600" cy="304272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>
                    <a:lumMod val="50000"/>
                  </a:schemeClr>
                </a:solidFill>
                <a:latin typeface="Marcellus SC" panose="020E0602050203020307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603BD3-B0D4-478A-9A0E-6BF89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563" y="5335064"/>
            <a:ext cx="684742" cy="304271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3526CAC-E061-4AFA-AE9F-A63FCCA42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4" y="0"/>
            <a:ext cx="10158809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25" y="20022"/>
            <a:ext cx="9852378" cy="56753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2" y="5526447"/>
            <a:ext cx="2188478" cy="183243"/>
          </a:xfrm>
        </p:spPr>
        <p:txBody>
          <a:bodyPr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US" dirty="0"/>
              <a:t>Spring 2019/2020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0532B0-ED33-4392-AA3E-49B61C6FA60B}"/>
              </a:ext>
            </a:extLst>
          </p:cNvPr>
          <p:cNvSpPr txBox="1">
            <a:spLocks/>
          </p:cNvSpPr>
          <p:nvPr userDrawn="1"/>
        </p:nvSpPr>
        <p:spPr>
          <a:xfrm>
            <a:off x="9297510" y="5330329"/>
            <a:ext cx="68459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AAD609-F83C-4414-814B-B5A2DF99692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942094-B8A8-4319-99EC-7BC7D2447B7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9584514" cy="433032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FF0000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789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5FBA2B6-2108-4CE2-884A-CB9AC9F70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4" y="0"/>
            <a:ext cx="10158809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3"/>
            <a:ext cx="8763000" cy="1825676"/>
          </a:xfrm>
        </p:spPr>
        <p:txBody>
          <a:bodyPr anchor="b"/>
          <a:lstStyle>
            <a:lvl1pPr algn="ctr">
              <a:defRPr sz="5000">
                <a:solidFill>
                  <a:srgbClr val="222A35"/>
                </a:solidFill>
                <a:latin typeface="Marcellus SC" panose="020E0602050203020307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310528"/>
            <a:ext cx="8763000" cy="176418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7510" y="5330329"/>
            <a:ext cx="684593" cy="304271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92BAB7-4A0A-4D6E-AB21-F64BD7444CE2}"/>
              </a:ext>
            </a:extLst>
          </p:cNvPr>
          <p:cNvSpPr txBox="1">
            <a:spLocks/>
          </p:cNvSpPr>
          <p:nvPr userDrawn="1"/>
        </p:nvSpPr>
        <p:spPr>
          <a:xfrm>
            <a:off x="742" y="5526447"/>
            <a:ext cx="2188478" cy="1832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Spring 2019/2020</a:t>
            </a:r>
          </a:p>
        </p:txBody>
      </p:sp>
    </p:spTree>
    <p:extLst>
      <p:ext uri="{BB962C8B-B14F-4D97-AF65-F5344CB8AC3E}">
        <p14:creationId xmlns:p14="http://schemas.microsoft.com/office/powerpoint/2010/main" val="39639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Spring 2019/2020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2033CD-926E-4C0A-B2A1-92389F819EAD}"/>
              </a:ext>
            </a:extLst>
          </p:cNvPr>
          <p:cNvSpPr txBox="1">
            <a:spLocks/>
          </p:cNvSpPr>
          <p:nvPr userDrawn="1"/>
        </p:nvSpPr>
        <p:spPr>
          <a:xfrm>
            <a:off x="9297510" y="5330329"/>
            <a:ext cx="68459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AAD609-F83C-4414-814B-B5A2DF99692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2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8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A163D6-8A94-4524-A7FC-E29B95723B9B}"/>
              </a:ext>
            </a:extLst>
          </p:cNvPr>
          <p:cNvSpPr txBox="1">
            <a:spLocks/>
          </p:cNvSpPr>
          <p:nvPr userDrawn="1"/>
        </p:nvSpPr>
        <p:spPr>
          <a:xfrm>
            <a:off x="183444" y="5274261"/>
            <a:ext cx="3429000" cy="304271"/>
          </a:xfrm>
          <a:prstGeom prst="rect">
            <a:avLst/>
          </a:prstGeom>
        </p:spPr>
        <p:txBody>
          <a:bodyPr vert="horz" lIns="101600" tIns="50800" rIns="101600" bIns="508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CS/COE 0449 – Spring 2019/2020</a:t>
            </a:r>
            <a:endParaRPr lang="en-US" sz="1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4CA66D0-779B-490F-966D-80098CCF5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4" y="0"/>
            <a:ext cx="101588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6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2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0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9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6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6" r:id="rId12"/>
  </p:sldLayoutIdLst>
  <p:hf hd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princeton.edu/courses/archive/fall04/cos318/docs/netapp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seltzer.com/assets/publications/Hierarchical-File-Systems-Are-Dead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Dimhou-5987327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E3B604D-56BA-46EE-95F5-E8CD4F248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1" y="-310445"/>
            <a:ext cx="10158801" cy="6349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694F1-53D4-4D25-8D15-347ECE3A3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31" y="1886617"/>
            <a:ext cx="7141879" cy="747314"/>
          </a:xfrm>
        </p:spPr>
        <p:txBody>
          <a:bodyPr anchor="ctr">
            <a:normAutofit fontScale="90000"/>
          </a:bodyPr>
          <a:lstStyle/>
          <a:p>
            <a:r>
              <a:rPr lang="en-US" sz="5444" b="1" dirty="0">
                <a:solidFill>
                  <a:schemeClr val="bg1"/>
                </a:solidFill>
                <a:latin typeface="Marcellus SC" panose="020E0602050203020307" pitchFamily="34" charset="0"/>
              </a:rPr>
              <a:t>Files and</a:t>
            </a:r>
            <a:endParaRPr lang="en-US" sz="4889" b="1" dirty="0">
              <a:solidFill>
                <a:schemeClr val="bg1"/>
              </a:solidFill>
              <a:latin typeface="Marcellus SC" panose="020E0602050203020307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D3280-7F18-412B-A5EC-EDD826CEE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0966" y="5362267"/>
            <a:ext cx="3344333" cy="25867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Spring 2019/2020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2D051-0D31-4F34-9BC6-C316DE939E90}"/>
              </a:ext>
            </a:extLst>
          </p:cNvPr>
          <p:cNvSpPr txBox="1"/>
          <p:nvPr/>
        </p:nvSpPr>
        <p:spPr>
          <a:xfrm>
            <a:off x="8063011" y="3760250"/>
            <a:ext cx="833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wilkie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20134-B7EB-4F92-B7B8-01035C88D329}"/>
              </a:ext>
            </a:extLst>
          </p:cNvPr>
          <p:cNvSpPr txBox="1"/>
          <p:nvPr/>
        </p:nvSpPr>
        <p:spPr>
          <a:xfrm>
            <a:off x="7465000" y="2008493"/>
            <a:ext cx="2204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Introduction to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Systems Software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339BB2-67E1-49D6-BCE0-83D58A439833}"/>
              </a:ext>
            </a:extLst>
          </p:cNvPr>
          <p:cNvSpPr txBox="1">
            <a:spLocks/>
          </p:cNvSpPr>
          <p:nvPr/>
        </p:nvSpPr>
        <p:spPr>
          <a:xfrm>
            <a:off x="44107" y="2700021"/>
            <a:ext cx="7141879" cy="747314"/>
          </a:xfrm>
          <a:prstGeom prst="rect">
            <a:avLst/>
          </a:prstGeom>
        </p:spPr>
        <p:txBody>
          <a:bodyPr vert="horz" lIns="101600" tIns="50800" rIns="101600" bIns="50800" rtlCol="0" anchor="ctr">
            <a:normAutofit fontScale="97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89" b="1" dirty="0">
                <a:solidFill>
                  <a:schemeClr val="bg1"/>
                </a:solidFill>
                <a:latin typeface="Marcellus SC" panose="020E0602050203020307" pitchFamily="34" charset="0"/>
              </a:rPr>
              <a:t>Directories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3DC9A2-907A-40B2-AE7B-0ABCE81E9716}"/>
              </a:ext>
            </a:extLst>
          </p:cNvPr>
          <p:cNvSpPr/>
          <p:nvPr/>
        </p:nvSpPr>
        <p:spPr>
          <a:xfrm>
            <a:off x="8240062" y="290513"/>
            <a:ext cx="1001059" cy="1001059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11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25014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C874A-20A8-4A70-8FBE-9EBB70E75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Floppy Disks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E3F78-D3C1-4185-AF67-FB3C03C8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4BBEEA1-5990-4208-AFD1-D43FBCE0F95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6347775" cy="4825902"/>
          </a:xfrm>
        </p:spPr>
        <p:txBody>
          <a:bodyPr/>
          <a:lstStyle/>
          <a:p>
            <a:r>
              <a:rPr lang="en-US" dirty="0"/>
              <a:t>Data is stored in analog on magnetic material.</a:t>
            </a:r>
          </a:p>
          <a:p>
            <a:pPr lvl="1"/>
            <a:r>
              <a:rPr lang="en-US" dirty="0"/>
              <a:t>I love them.</a:t>
            </a:r>
          </a:p>
          <a:p>
            <a:pPr lvl="2"/>
            <a:r>
              <a:rPr lang="en-US" dirty="0"/>
              <a:t>Buy me a random box for my birthday, please.</a:t>
            </a:r>
          </a:p>
          <a:p>
            <a:pPr lvl="3"/>
            <a:r>
              <a:rPr lang="en-US" dirty="0"/>
              <a:t>When is my birthday? It is everyday.</a:t>
            </a:r>
          </a:p>
          <a:p>
            <a:pPr lvl="3"/>
            <a:endParaRPr lang="en-US" dirty="0"/>
          </a:p>
          <a:p>
            <a:r>
              <a:rPr lang="en-US" dirty="0"/>
              <a:t>Termed “floppy” due to the soft, flexible nature of the magnetic material.</a:t>
            </a:r>
          </a:p>
          <a:p>
            <a:endParaRPr lang="en-US" dirty="0"/>
          </a:p>
          <a:p>
            <a:r>
              <a:rPr lang="en-US" dirty="0"/>
              <a:t>Wait. Magnets?</a:t>
            </a:r>
          </a:p>
          <a:p>
            <a:endParaRPr lang="en-US" dirty="0"/>
          </a:p>
          <a:p>
            <a:r>
              <a:rPr lang="en-US" dirty="0"/>
              <a:t>How do you store data… with magnets?</a:t>
            </a:r>
          </a:p>
          <a:p>
            <a:pPr lvl="1"/>
            <a:r>
              <a:rPr lang="en-US" dirty="0"/>
              <a:t>If you’re thinking “they have two poles… so they are binary natured,” then you are on to something.</a:t>
            </a:r>
          </a:p>
        </p:txBody>
      </p:sp>
      <p:pic>
        <p:nvPicPr>
          <p:cNvPr id="11" name="Content Placeholder 5" descr="Doom floppy disks, set of four.">
            <a:extLst>
              <a:ext uri="{FF2B5EF4-FFF2-40B4-BE49-F238E27FC236}">
                <a16:creationId xmlns:a16="http://schemas.microsoft.com/office/drawing/2014/main" id="{5F2FA77F-A1FD-440B-88E8-0AC2FD6FF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991">
            <a:off x="8013421" y="4019822"/>
            <a:ext cx="2969020" cy="1652204"/>
          </a:xfrm>
          <a:prstGeom prst="rect">
            <a:avLst/>
          </a:prstGeom>
        </p:spPr>
      </p:pic>
      <p:pic>
        <p:nvPicPr>
          <p:cNvPr id="13" name="Picture 12" descr="A close up of a person&#10;&#10;Description automatically generated">
            <a:extLst>
              <a:ext uri="{FF2B5EF4-FFF2-40B4-BE49-F238E27FC236}">
                <a16:creationId xmlns:a16="http://schemas.microsoft.com/office/drawing/2014/main" id="{E283023B-BF54-460A-AE22-C7E8F5EDB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0415" y="3369941"/>
            <a:ext cx="624433" cy="703828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BB5BAC42-EF01-4163-A005-C797B4AF0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4585">
            <a:off x="7018300" y="936558"/>
            <a:ext cx="2730464" cy="273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5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A4C2-1433-48DB-9D89-21CBB6904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Representing continuous data…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943EE-426F-4CC2-B2CD-57EF556F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A2275-0447-4DEC-84FA-A4866D0FCF70}"/>
              </a:ext>
            </a:extLst>
          </p:cNvPr>
          <p:cNvSpPr txBox="1"/>
          <p:nvPr/>
        </p:nvSpPr>
        <p:spPr>
          <a:xfrm>
            <a:off x="5772920" y="4076703"/>
            <a:ext cx="30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Different waveform streams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AC1F492-3ABC-4A85-AD47-2DAA82E2F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62229" y="2000250"/>
            <a:ext cx="1590675" cy="1714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8120E83-3B93-4EB1-89D6-C455D7425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52904" y="2000250"/>
            <a:ext cx="1590675" cy="1714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BCF7C1-9D3C-4772-88B6-E3FA32848756}"/>
              </a:ext>
            </a:extLst>
          </p:cNvPr>
          <p:cNvSpPr/>
          <p:nvPr/>
        </p:nvSpPr>
        <p:spPr>
          <a:xfrm>
            <a:off x="3937770" y="1738080"/>
            <a:ext cx="1835150" cy="2076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9DA369D-F37D-422B-A873-B811885B9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43579" y="2000250"/>
            <a:ext cx="1590675" cy="1714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27D9AE-35D1-4A11-9115-76BD551A03EC}"/>
              </a:ext>
            </a:extLst>
          </p:cNvPr>
          <p:cNvSpPr/>
          <p:nvPr/>
        </p:nvSpPr>
        <p:spPr>
          <a:xfrm>
            <a:off x="8943579" y="1738080"/>
            <a:ext cx="1835150" cy="2076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A45F9E-9417-4545-AB58-A50F32DE73D9}"/>
              </a:ext>
            </a:extLst>
          </p:cNvPr>
          <p:cNvSpPr txBox="1"/>
          <p:nvPr/>
        </p:nvSpPr>
        <p:spPr>
          <a:xfrm>
            <a:off x="9079040" y="26511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7D4F2E-5ECB-4EA3-8E70-D88C85DD7CD1}"/>
              </a:ext>
            </a:extLst>
          </p:cNvPr>
          <p:cNvSpPr txBox="1"/>
          <p:nvPr/>
        </p:nvSpPr>
        <p:spPr>
          <a:xfrm>
            <a:off x="9079040" y="3321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FM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8BFD49-9974-4E34-ABD6-84EA8E52736B}"/>
              </a:ext>
            </a:extLst>
          </p:cNvPr>
          <p:cNvSpPr/>
          <p:nvPr/>
        </p:nvSpPr>
        <p:spPr>
          <a:xfrm>
            <a:off x="10094594" y="2452111"/>
            <a:ext cx="5314554" cy="86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EBAE9-A3A0-453D-BD49-1C9C2B87FFB3}"/>
              </a:ext>
            </a:extLst>
          </p:cNvPr>
          <p:cNvSpPr/>
          <p:nvPr/>
        </p:nvSpPr>
        <p:spPr>
          <a:xfrm>
            <a:off x="10160000" y="1718727"/>
            <a:ext cx="3342879" cy="749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FCA3C9-6A71-4B05-BFBF-FECF21963F18}"/>
              </a:ext>
            </a:extLst>
          </p:cNvPr>
          <p:cNvSpPr txBox="1"/>
          <p:nvPr/>
        </p:nvSpPr>
        <p:spPr>
          <a:xfrm>
            <a:off x="9079040" y="20002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signal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DD3000-A77F-4077-99F1-01126324B65A}"/>
              </a:ext>
            </a:extLst>
          </p:cNvPr>
          <p:cNvSpPr/>
          <p:nvPr/>
        </p:nvSpPr>
        <p:spPr>
          <a:xfrm>
            <a:off x="10094594" y="3256647"/>
            <a:ext cx="5314554" cy="86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09198-15BE-43E5-829C-4B8AFE7A0B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03797" y="869076"/>
            <a:ext cx="9687742" cy="4845924"/>
          </a:xfrm>
        </p:spPr>
        <p:txBody>
          <a:bodyPr>
            <a:normAutofit/>
          </a:bodyPr>
          <a:lstStyle/>
          <a:p>
            <a:r>
              <a:rPr lang="en-US" dirty="0"/>
              <a:t>If you have some (continuous) data, represented by a waveform…</a:t>
            </a:r>
          </a:p>
          <a:p>
            <a:endParaRPr lang="en-US" dirty="0"/>
          </a:p>
          <a:p>
            <a:r>
              <a:rPr lang="en-US" dirty="0"/>
              <a:t>How to transmit/store that wave?</a:t>
            </a:r>
          </a:p>
          <a:p>
            <a:endParaRPr lang="en-US" dirty="0"/>
          </a:p>
          <a:p>
            <a:r>
              <a:rPr lang="en-US" dirty="0"/>
              <a:t>Amplitude modulation…</a:t>
            </a:r>
          </a:p>
          <a:p>
            <a:pPr lvl="1"/>
            <a:r>
              <a:rPr lang="en-US" dirty="0"/>
              <a:t>Send pulses of data sampling the wave.</a:t>
            </a:r>
          </a:p>
          <a:p>
            <a:pPr lvl="1"/>
            <a:r>
              <a:rPr lang="en-US" dirty="0"/>
              <a:t>Data encoded in the amplitude of pulse.</a:t>
            </a:r>
          </a:p>
          <a:p>
            <a:pPr lvl="1"/>
            <a:endParaRPr lang="en-US" dirty="0"/>
          </a:p>
          <a:p>
            <a:r>
              <a:rPr lang="en-US" dirty="0"/>
              <a:t>Frequency modulation…</a:t>
            </a:r>
          </a:p>
          <a:p>
            <a:pPr lvl="1"/>
            <a:r>
              <a:rPr lang="en-US" dirty="0"/>
              <a:t>Data encoded in variation of frequency</a:t>
            </a:r>
            <a:br>
              <a:rPr lang="en-US" dirty="0"/>
            </a:br>
            <a:r>
              <a:rPr lang="en-US" dirty="0"/>
              <a:t>of pulse. (Yes, like FM radio)</a:t>
            </a:r>
          </a:p>
          <a:p>
            <a:pPr lvl="1"/>
            <a:r>
              <a:rPr lang="en-US" dirty="0"/>
              <a:t>Disks actually store data using a form of this encoding!</a:t>
            </a:r>
          </a:p>
        </p:txBody>
      </p:sp>
    </p:spTree>
    <p:extLst>
      <p:ext uri="{BB962C8B-B14F-4D97-AF65-F5344CB8AC3E}">
        <p14:creationId xmlns:p14="http://schemas.microsoft.com/office/powerpoint/2010/main" val="170944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56797 -0.0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06" y="-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44078 -0.0072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7" y="-3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56797 -0.00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06" y="-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453 -0.00722 L -0.11828 -0.00722 " pathEditMode="relative" rAng="0" ptsTypes="AA">
                                      <p:cBhvr>
                                        <p:cTn id="32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15656 -0.0002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28" y="-2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15656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28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0.15656 0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407 -0.01 L -0.9486 -0.01 " pathEditMode="relative" rAng="0" ptsTypes="AA">
                                      <p:cBhvr>
                                        <p:cTn id="46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34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407 -0.01 L -0.9486 -0.01 " pathEditMode="relative" rAng="0" ptsTypes="AA">
                                      <p:cBhvr>
                                        <p:cTn id="62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34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 animBg="1"/>
      <p:bldP spid="19" grpId="1" animBg="1"/>
      <p:bldP spid="21" grpId="0" animBg="1"/>
      <p:bldP spid="21" grpId="1" animBg="1"/>
      <p:bldP spid="16" grpId="0"/>
      <p:bldP spid="22" grpId="0" animBg="1"/>
      <p:bldP spid="22" grpId="1" animBg="1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4DD34-9F91-4386-BDB8-86F1F76D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and magnets… how do they work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E3C51-6DAE-4356-B368-5C4BC5DC5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B56F0-9DAF-46C2-BE76-6C18B783EB5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We can use magnets to represent</a:t>
            </a:r>
            <a:r>
              <a:rPr lang="en-US" dirty="0">
                <a:latin typeface="Inconsolata" panose="020B0609030003000000" pitchFamily="49" charset="0"/>
              </a:rPr>
              <a:t> 0 </a:t>
            </a:r>
            <a:r>
              <a:rPr lang="en-US" dirty="0"/>
              <a:t>and</a:t>
            </a:r>
            <a:r>
              <a:rPr lang="en-US" dirty="0">
                <a:latin typeface="Inconsolata" panose="020B0609030003000000" pitchFamily="49" charset="0"/>
              </a:rPr>
              <a:t> 1 </a:t>
            </a:r>
            <a:r>
              <a:rPr lang="en-US" dirty="0"/>
              <a:t>(discrete binary)</a:t>
            </a:r>
          </a:p>
          <a:p>
            <a:pPr lvl="1"/>
            <a:r>
              <a:rPr lang="en-US" dirty="0"/>
              <a:t>The drive’s read head contains a sensor that detects the “magnetic flux”</a:t>
            </a:r>
          </a:p>
          <a:p>
            <a:pPr lvl="1"/>
            <a:r>
              <a:rPr lang="en-US" dirty="0"/>
              <a:t>It can sense a change in magnetism over time.</a:t>
            </a:r>
          </a:p>
          <a:p>
            <a:pPr lvl="2"/>
            <a:r>
              <a:rPr lang="en-US" dirty="0"/>
              <a:t>This shows the ideal world, without any modulation: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A38BEC-F460-412A-985A-5395E3761621}"/>
              </a:ext>
            </a:extLst>
          </p:cNvPr>
          <p:cNvGrpSpPr/>
          <p:nvPr/>
        </p:nvGrpSpPr>
        <p:grpSpPr>
          <a:xfrm>
            <a:off x="1749286" y="3439475"/>
            <a:ext cx="365760" cy="1828798"/>
            <a:chOff x="7021002" y="1248355"/>
            <a:chExt cx="365760" cy="18287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FC7C2B-F841-4513-AF68-232BAB565757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EF5C7F-53F4-4506-B545-D699AB72ECF4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1B762B-4842-4646-87FE-72B4C93A11C7}"/>
              </a:ext>
            </a:extLst>
          </p:cNvPr>
          <p:cNvGrpSpPr/>
          <p:nvPr/>
        </p:nvGrpSpPr>
        <p:grpSpPr>
          <a:xfrm>
            <a:off x="1052010" y="3447426"/>
            <a:ext cx="365760" cy="1828798"/>
            <a:chOff x="7573676" y="1248355"/>
            <a:chExt cx="365760" cy="18287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B61AB1-43B5-451A-AD83-C672F23EA40E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38478A-3817-4B54-A5CB-23C71C23532B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FDA995E-18DF-44C6-A46A-0753E0AC0562}"/>
              </a:ext>
            </a:extLst>
          </p:cNvPr>
          <p:cNvSpPr txBox="1"/>
          <p:nvPr/>
        </p:nvSpPr>
        <p:spPr>
          <a:xfrm>
            <a:off x="1084849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87B6F5-789B-42F4-B972-983ACB7382EE}"/>
              </a:ext>
            </a:extLst>
          </p:cNvPr>
          <p:cNvSpPr txBox="1"/>
          <p:nvPr/>
        </p:nvSpPr>
        <p:spPr>
          <a:xfrm>
            <a:off x="1782125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64389F-BDA4-4A1C-9A28-BBC44EC8ABFD}"/>
              </a:ext>
            </a:extLst>
          </p:cNvPr>
          <p:cNvGrpSpPr/>
          <p:nvPr/>
        </p:nvGrpSpPr>
        <p:grpSpPr>
          <a:xfrm>
            <a:off x="825398" y="2442345"/>
            <a:ext cx="818984" cy="446557"/>
            <a:chOff x="1184744" y="2361999"/>
            <a:chExt cx="818984" cy="4465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CADC51-F6C8-413B-B992-9AFB9A7010DE}"/>
                </a:ext>
              </a:extLst>
            </p:cNvPr>
            <p:cNvSpPr/>
            <p:nvPr/>
          </p:nvSpPr>
          <p:spPr>
            <a:xfrm>
              <a:off x="1184744" y="2681335"/>
              <a:ext cx="818984" cy="1272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416CD8C0-C834-441C-91EB-FFB06B1879DC}"/>
                </a:ext>
              </a:extLst>
            </p:cNvPr>
            <p:cNvSpPr/>
            <p:nvPr/>
          </p:nvSpPr>
          <p:spPr>
            <a:xfrm>
              <a:off x="1301257" y="2361999"/>
              <a:ext cx="585958" cy="319336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8A16F8-7FF2-49A5-8F53-CECA22F279D0}"/>
              </a:ext>
            </a:extLst>
          </p:cNvPr>
          <p:cNvGrpSpPr/>
          <p:nvPr/>
        </p:nvGrpSpPr>
        <p:grpSpPr>
          <a:xfrm>
            <a:off x="2463871" y="3439475"/>
            <a:ext cx="365760" cy="1828798"/>
            <a:chOff x="7021002" y="1248355"/>
            <a:chExt cx="365760" cy="18287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F43F69-2ABB-4581-A232-FFB07EAD7749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9BF5F6-0F5D-4F53-A10C-FC545656FA25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AFCFC1E-A864-4078-B838-FB76895F6B00}"/>
              </a:ext>
            </a:extLst>
          </p:cNvPr>
          <p:cNvSpPr txBox="1"/>
          <p:nvPr/>
        </p:nvSpPr>
        <p:spPr>
          <a:xfrm>
            <a:off x="2496710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061F2F-126B-47BD-BD3E-4101AECA681E}"/>
              </a:ext>
            </a:extLst>
          </p:cNvPr>
          <p:cNvSpPr txBox="1"/>
          <p:nvPr/>
        </p:nvSpPr>
        <p:spPr>
          <a:xfrm>
            <a:off x="3193986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081062-9E2A-49A7-B696-63D84C4537A8}"/>
              </a:ext>
            </a:extLst>
          </p:cNvPr>
          <p:cNvSpPr txBox="1"/>
          <p:nvPr/>
        </p:nvSpPr>
        <p:spPr>
          <a:xfrm>
            <a:off x="3880480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1DDF97-C6E6-4F1C-9DA3-5BDE45FCBA53}"/>
              </a:ext>
            </a:extLst>
          </p:cNvPr>
          <p:cNvSpPr txBox="1"/>
          <p:nvPr/>
        </p:nvSpPr>
        <p:spPr>
          <a:xfrm>
            <a:off x="4587838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39E813-F268-4CDF-A67E-CDD93068C039}"/>
              </a:ext>
            </a:extLst>
          </p:cNvPr>
          <p:cNvGrpSpPr/>
          <p:nvPr/>
        </p:nvGrpSpPr>
        <p:grpSpPr>
          <a:xfrm>
            <a:off x="5271958" y="3439475"/>
            <a:ext cx="365760" cy="1828798"/>
            <a:chOff x="7021002" y="1248355"/>
            <a:chExt cx="365760" cy="18287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0D38E0-1EA7-4F50-8CBB-987EEA5A8062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2796833-4AC6-419E-BF65-505ADECD53BD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049DD75-1B90-42F2-9E26-6FD98E5F8C21}"/>
              </a:ext>
            </a:extLst>
          </p:cNvPr>
          <p:cNvSpPr txBox="1"/>
          <p:nvPr/>
        </p:nvSpPr>
        <p:spPr>
          <a:xfrm>
            <a:off x="5304797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12DD93-2DCD-4855-9EE7-8E8DA13C94C1}"/>
              </a:ext>
            </a:extLst>
          </p:cNvPr>
          <p:cNvGrpSpPr/>
          <p:nvPr/>
        </p:nvGrpSpPr>
        <p:grpSpPr>
          <a:xfrm>
            <a:off x="5997234" y="3439475"/>
            <a:ext cx="365760" cy="1828798"/>
            <a:chOff x="7021002" y="1248355"/>
            <a:chExt cx="365760" cy="182879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A3AB463-69D4-42A0-9EF9-3AA74DAF6BC8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ACC8A4B-1EDA-4111-BDC4-32065CF270ED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94EA246-C8A7-4632-A5C0-358CE9BED500}"/>
              </a:ext>
            </a:extLst>
          </p:cNvPr>
          <p:cNvSpPr txBox="1"/>
          <p:nvPr/>
        </p:nvSpPr>
        <p:spPr>
          <a:xfrm>
            <a:off x="6030073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EF237E9-2B3F-462C-A698-7BF17EF70555}"/>
              </a:ext>
            </a:extLst>
          </p:cNvPr>
          <p:cNvGrpSpPr/>
          <p:nvPr/>
        </p:nvGrpSpPr>
        <p:grpSpPr>
          <a:xfrm>
            <a:off x="6703709" y="3439475"/>
            <a:ext cx="365760" cy="1828798"/>
            <a:chOff x="7021002" y="1248355"/>
            <a:chExt cx="365760" cy="182879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5148909-338E-4455-87A4-98020AB2CB87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F02476C-6127-49C4-BD0D-264B8A2DDE88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6E07690-A564-444E-B28D-1CDBDF72B222}"/>
              </a:ext>
            </a:extLst>
          </p:cNvPr>
          <p:cNvSpPr txBox="1"/>
          <p:nvPr/>
        </p:nvSpPr>
        <p:spPr>
          <a:xfrm>
            <a:off x="6736548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1905DF-00A8-47E4-A546-A8727B0D29EE}"/>
              </a:ext>
            </a:extLst>
          </p:cNvPr>
          <p:cNvGrpSpPr/>
          <p:nvPr/>
        </p:nvGrpSpPr>
        <p:grpSpPr>
          <a:xfrm>
            <a:off x="3161147" y="3447426"/>
            <a:ext cx="365760" cy="1828798"/>
            <a:chOff x="7573676" y="1248355"/>
            <a:chExt cx="365760" cy="182879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7C32F6D-3D11-4AD1-874F-4CA0EB849669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A96DFC-78B9-491E-BB59-79795EF95392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F89C70-AA4D-4B0C-A5F8-140F463ADB7C}"/>
              </a:ext>
            </a:extLst>
          </p:cNvPr>
          <p:cNvGrpSpPr/>
          <p:nvPr/>
        </p:nvGrpSpPr>
        <p:grpSpPr>
          <a:xfrm>
            <a:off x="3852428" y="3447426"/>
            <a:ext cx="365760" cy="1828798"/>
            <a:chOff x="7573676" y="1248355"/>
            <a:chExt cx="365760" cy="18287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F6CA86-D87B-402C-9C91-8CC0D7B9F1D4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41DE586-E25F-43D6-9024-9BD35CBD3FF1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8E3F0A-D82B-431C-85DC-81A271016F05}"/>
              </a:ext>
            </a:extLst>
          </p:cNvPr>
          <p:cNvGrpSpPr/>
          <p:nvPr/>
        </p:nvGrpSpPr>
        <p:grpSpPr>
          <a:xfrm>
            <a:off x="4552961" y="3447426"/>
            <a:ext cx="365760" cy="1828798"/>
            <a:chOff x="7573676" y="1248355"/>
            <a:chExt cx="365760" cy="182879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305B1B1-8BEE-4B5A-89F0-3C1CEF1656E6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6066181-FC07-4FE0-B544-AFC2201D6D4F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95253FE-51E9-4632-A3E2-9E88D5AF1CBE}"/>
              </a:ext>
            </a:extLst>
          </p:cNvPr>
          <p:cNvSpPr txBox="1"/>
          <p:nvPr/>
        </p:nvSpPr>
        <p:spPr>
          <a:xfrm>
            <a:off x="7330247" y="416920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magnetic medium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79CB3C-A407-48D5-B67A-F16FC3EA14A8}"/>
              </a:ext>
            </a:extLst>
          </p:cNvPr>
          <p:cNvSpPr txBox="1"/>
          <p:nvPr/>
        </p:nvSpPr>
        <p:spPr>
          <a:xfrm>
            <a:off x="7330247" y="299267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binary representation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525D40-BF6F-43C1-8DB2-5962942C683F}"/>
              </a:ext>
            </a:extLst>
          </p:cNvPr>
          <p:cNvSpPr txBox="1"/>
          <p:nvPr/>
        </p:nvSpPr>
        <p:spPr>
          <a:xfrm>
            <a:off x="7330247" y="251957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read head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C1D03F-236D-4A0A-8518-93DC117B96B1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0.0ns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9B1757-C2F4-4084-94C3-CA60FE999A19}"/>
              </a:ext>
            </a:extLst>
          </p:cNvPr>
          <p:cNvSpPr txBox="1"/>
          <p:nvPr/>
        </p:nvSpPr>
        <p:spPr>
          <a:xfrm>
            <a:off x="-23579" y="2458941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0.5ns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C25148C-BACB-4F0C-B530-1B496F7BC41B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1.0ns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72A659-4ACB-4858-AD0A-D9F970D2E504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1.5ns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0A5096-19BF-4C72-8DEC-FBDF29E16009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2.0ns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20EB78D-1B60-473D-B117-C8FB4980550D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2.5ns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3B42F83-C717-41B6-AD05-1A30016B77C5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3.0ns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6299666-CF47-4AD9-AC74-E6D06B142378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3.5ns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947157E-0439-4355-8A5B-6534879BB88F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4.0ns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767ED5-6DE8-4B54-AE75-16F78898122F}"/>
              </a:ext>
            </a:extLst>
          </p:cNvPr>
          <p:cNvSpPr txBox="1"/>
          <p:nvPr/>
        </p:nvSpPr>
        <p:spPr>
          <a:xfrm>
            <a:off x="-23579" y="245659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4.5ns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BF30BBC-7B99-4DA7-BDC5-59B8A99DF632}"/>
              </a:ext>
            </a:extLst>
          </p:cNvPr>
          <p:cNvSpPr/>
          <p:nvPr/>
        </p:nvSpPr>
        <p:spPr>
          <a:xfrm>
            <a:off x="0" y="2130950"/>
            <a:ext cx="778284" cy="86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FCEA8E4-46B5-4EA7-9236-4ABEA0185141}"/>
              </a:ext>
            </a:extLst>
          </p:cNvPr>
          <p:cNvSpPr txBox="1"/>
          <p:nvPr/>
        </p:nvSpPr>
        <p:spPr>
          <a:xfrm>
            <a:off x="4186974" y="5305434"/>
            <a:ext cx="484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North and South poles indicate stored values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21758AC-A84C-450C-8936-1952B5E29FB7}"/>
              </a:ext>
            </a:extLst>
          </p:cNvPr>
          <p:cNvCxnSpPr>
            <a:cxnSpLocks/>
          </p:cNvCxnSpPr>
          <p:nvPr/>
        </p:nvCxnSpPr>
        <p:spPr>
          <a:xfrm rot="2472984" flipH="1">
            <a:off x="4031804" y="5409840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92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55625 0.00333 " pathEditMode="relative" rAng="0" ptsTypes="AA">
                                      <p:cBhvr>
                                        <p:cTn id="24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1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4" grpId="0"/>
      <p:bldP spid="28" grpId="0"/>
      <p:bldP spid="32" grpId="0"/>
      <p:bldP spid="36" grpId="0"/>
      <p:bldP spid="40" grpId="0"/>
      <p:bldP spid="44" grpId="0"/>
      <p:bldP spid="54" grpId="0"/>
      <p:bldP spid="55" grpId="0"/>
      <p:bldP spid="56" grpId="0"/>
      <p:bldP spid="57" grpId="0"/>
      <p:bldP spid="57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2" grpId="0" animBg="1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4DD34-9F91-4386-BDB8-86F1F76D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peril of nature…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E3C51-6DAE-4356-B368-5C4BC5DC5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B56F0-9DAF-46C2-BE76-6C18B783EB5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The magnetic drives read the change in magnetism.</a:t>
            </a:r>
          </a:p>
          <a:p>
            <a:pPr lvl="1"/>
            <a:r>
              <a:rPr lang="en-US" dirty="0"/>
              <a:t>It is difficult to tell the difference between two consecutive magnets…</a:t>
            </a:r>
          </a:p>
          <a:p>
            <a:pPr lvl="1"/>
            <a:r>
              <a:rPr lang="en-US" dirty="0"/>
              <a:t>This is also because co-aligned magnets HATE being next to each other.</a:t>
            </a:r>
          </a:p>
          <a:p>
            <a:pPr lvl="2"/>
            <a:r>
              <a:rPr lang="en-US" dirty="0"/>
              <a:t>Opposites attract, </a:t>
            </a:r>
            <a:r>
              <a:rPr lang="en-US" dirty="0" err="1"/>
              <a:t>n’at</a:t>
            </a:r>
            <a:r>
              <a:rPr lang="en-US" dirty="0"/>
              <a:t>. (They repel and affect each other’s signal)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A38BEC-F460-412A-985A-5395E3761621}"/>
              </a:ext>
            </a:extLst>
          </p:cNvPr>
          <p:cNvGrpSpPr/>
          <p:nvPr/>
        </p:nvGrpSpPr>
        <p:grpSpPr>
          <a:xfrm>
            <a:off x="1749286" y="3439475"/>
            <a:ext cx="365760" cy="1828798"/>
            <a:chOff x="7021002" y="1248355"/>
            <a:chExt cx="365760" cy="18287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FC7C2B-F841-4513-AF68-232BAB565757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EF5C7F-53F4-4506-B545-D699AB72ECF4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1B762B-4842-4646-87FE-72B4C93A11C7}"/>
              </a:ext>
            </a:extLst>
          </p:cNvPr>
          <p:cNvGrpSpPr/>
          <p:nvPr/>
        </p:nvGrpSpPr>
        <p:grpSpPr>
          <a:xfrm>
            <a:off x="1052010" y="3447426"/>
            <a:ext cx="365760" cy="1828798"/>
            <a:chOff x="7573676" y="1248355"/>
            <a:chExt cx="365760" cy="18287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B61AB1-43B5-451A-AD83-C672F23EA40E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38478A-3817-4B54-A5CB-23C71C23532B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FDA995E-18DF-44C6-A46A-0753E0AC0562}"/>
              </a:ext>
            </a:extLst>
          </p:cNvPr>
          <p:cNvSpPr txBox="1"/>
          <p:nvPr/>
        </p:nvSpPr>
        <p:spPr>
          <a:xfrm>
            <a:off x="1084849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87B6F5-789B-42F4-B972-983ACB7382EE}"/>
              </a:ext>
            </a:extLst>
          </p:cNvPr>
          <p:cNvSpPr txBox="1"/>
          <p:nvPr/>
        </p:nvSpPr>
        <p:spPr>
          <a:xfrm>
            <a:off x="1782125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64389F-BDA4-4A1C-9A28-BBC44EC8ABFD}"/>
              </a:ext>
            </a:extLst>
          </p:cNvPr>
          <p:cNvGrpSpPr/>
          <p:nvPr/>
        </p:nvGrpSpPr>
        <p:grpSpPr>
          <a:xfrm>
            <a:off x="825398" y="2442345"/>
            <a:ext cx="818984" cy="446557"/>
            <a:chOff x="1184744" y="2361999"/>
            <a:chExt cx="818984" cy="4465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CADC51-F6C8-413B-B992-9AFB9A7010DE}"/>
                </a:ext>
              </a:extLst>
            </p:cNvPr>
            <p:cNvSpPr/>
            <p:nvPr/>
          </p:nvSpPr>
          <p:spPr>
            <a:xfrm>
              <a:off x="1184744" y="2681335"/>
              <a:ext cx="818984" cy="1272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416CD8C0-C834-441C-91EB-FFB06B1879DC}"/>
                </a:ext>
              </a:extLst>
            </p:cNvPr>
            <p:cNvSpPr/>
            <p:nvPr/>
          </p:nvSpPr>
          <p:spPr>
            <a:xfrm>
              <a:off x="1301257" y="2361999"/>
              <a:ext cx="585958" cy="319336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8A16F8-7FF2-49A5-8F53-CECA22F279D0}"/>
              </a:ext>
            </a:extLst>
          </p:cNvPr>
          <p:cNvGrpSpPr/>
          <p:nvPr/>
        </p:nvGrpSpPr>
        <p:grpSpPr>
          <a:xfrm>
            <a:off x="2463871" y="3439475"/>
            <a:ext cx="365760" cy="1828798"/>
            <a:chOff x="7021002" y="1248355"/>
            <a:chExt cx="365760" cy="18287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F43F69-2ABB-4581-A232-FFB07EAD7749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9BF5F6-0F5D-4F53-A10C-FC545656FA25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AFCFC1E-A864-4078-B838-FB76895F6B00}"/>
              </a:ext>
            </a:extLst>
          </p:cNvPr>
          <p:cNvSpPr txBox="1"/>
          <p:nvPr/>
        </p:nvSpPr>
        <p:spPr>
          <a:xfrm>
            <a:off x="2496710" y="29926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061F2F-126B-47BD-BD3E-4101AECA681E}"/>
              </a:ext>
            </a:extLst>
          </p:cNvPr>
          <p:cNvSpPr txBox="1"/>
          <p:nvPr/>
        </p:nvSpPr>
        <p:spPr>
          <a:xfrm>
            <a:off x="3193986" y="299267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1!!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081062-9E2A-49A7-B696-63D84C4537A8}"/>
              </a:ext>
            </a:extLst>
          </p:cNvPr>
          <p:cNvSpPr txBox="1"/>
          <p:nvPr/>
        </p:nvSpPr>
        <p:spPr>
          <a:xfrm>
            <a:off x="3880480" y="29926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1DDF97-C6E6-4F1C-9DA3-5BDE45FCBA53}"/>
              </a:ext>
            </a:extLst>
          </p:cNvPr>
          <p:cNvSpPr txBox="1"/>
          <p:nvPr/>
        </p:nvSpPr>
        <p:spPr>
          <a:xfrm>
            <a:off x="4587838" y="299267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1??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39E813-F268-4CDF-A67E-CDD93068C039}"/>
              </a:ext>
            </a:extLst>
          </p:cNvPr>
          <p:cNvGrpSpPr/>
          <p:nvPr/>
        </p:nvGrpSpPr>
        <p:grpSpPr>
          <a:xfrm>
            <a:off x="5271958" y="3439475"/>
            <a:ext cx="365760" cy="1828798"/>
            <a:chOff x="7021002" y="1248355"/>
            <a:chExt cx="365760" cy="18287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0D38E0-1EA7-4F50-8CBB-987EEA5A8062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2796833-4AC6-419E-BF65-505ADECD53BD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049DD75-1B90-42F2-9E26-6FD98E5F8C21}"/>
              </a:ext>
            </a:extLst>
          </p:cNvPr>
          <p:cNvSpPr txBox="1"/>
          <p:nvPr/>
        </p:nvSpPr>
        <p:spPr>
          <a:xfrm>
            <a:off x="5304797" y="29926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0!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12DD93-2DCD-4855-9EE7-8E8DA13C94C1}"/>
              </a:ext>
            </a:extLst>
          </p:cNvPr>
          <p:cNvGrpSpPr/>
          <p:nvPr/>
        </p:nvGrpSpPr>
        <p:grpSpPr>
          <a:xfrm>
            <a:off x="5997234" y="3439475"/>
            <a:ext cx="365760" cy="1828798"/>
            <a:chOff x="7021002" y="1248355"/>
            <a:chExt cx="365760" cy="182879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A3AB463-69D4-42A0-9EF9-3AA74DAF6BC8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ACC8A4B-1EDA-4111-BDC4-32065CF270ED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94EA246-C8A7-4632-A5C0-358CE9BED500}"/>
              </a:ext>
            </a:extLst>
          </p:cNvPr>
          <p:cNvSpPr txBox="1"/>
          <p:nvPr/>
        </p:nvSpPr>
        <p:spPr>
          <a:xfrm>
            <a:off x="6030073" y="29926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EF237E9-2B3F-462C-A698-7BF17EF70555}"/>
              </a:ext>
            </a:extLst>
          </p:cNvPr>
          <p:cNvGrpSpPr/>
          <p:nvPr/>
        </p:nvGrpSpPr>
        <p:grpSpPr>
          <a:xfrm>
            <a:off x="6703709" y="3439475"/>
            <a:ext cx="365760" cy="1828798"/>
            <a:chOff x="7021002" y="1248355"/>
            <a:chExt cx="365760" cy="182879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5148909-338E-4455-87A4-98020AB2CB87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F02476C-6127-49C4-BD0D-264B8A2DDE88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6E07690-A564-444E-B28D-1CDBDF72B222}"/>
              </a:ext>
            </a:extLst>
          </p:cNvPr>
          <p:cNvSpPr txBox="1"/>
          <p:nvPr/>
        </p:nvSpPr>
        <p:spPr>
          <a:xfrm>
            <a:off x="6736548" y="299267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0??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1905DF-00A8-47E4-A546-A8727B0D29EE}"/>
              </a:ext>
            </a:extLst>
          </p:cNvPr>
          <p:cNvGrpSpPr/>
          <p:nvPr/>
        </p:nvGrpSpPr>
        <p:grpSpPr>
          <a:xfrm>
            <a:off x="3161147" y="3447426"/>
            <a:ext cx="365760" cy="1828798"/>
            <a:chOff x="7573676" y="1248355"/>
            <a:chExt cx="365760" cy="182879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7C32F6D-3D11-4AD1-874F-4CA0EB849669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A96DFC-78B9-491E-BB59-79795EF95392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F89C70-AA4D-4B0C-A5F8-140F463ADB7C}"/>
              </a:ext>
            </a:extLst>
          </p:cNvPr>
          <p:cNvGrpSpPr/>
          <p:nvPr/>
        </p:nvGrpSpPr>
        <p:grpSpPr>
          <a:xfrm>
            <a:off x="3852428" y="3447426"/>
            <a:ext cx="365760" cy="1828798"/>
            <a:chOff x="7573676" y="1248355"/>
            <a:chExt cx="365760" cy="18287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F6CA86-D87B-402C-9C91-8CC0D7B9F1D4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41DE586-E25F-43D6-9024-9BD35CBD3FF1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8E3F0A-D82B-431C-85DC-81A271016F05}"/>
              </a:ext>
            </a:extLst>
          </p:cNvPr>
          <p:cNvGrpSpPr/>
          <p:nvPr/>
        </p:nvGrpSpPr>
        <p:grpSpPr>
          <a:xfrm>
            <a:off x="4552961" y="3447426"/>
            <a:ext cx="365760" cy="1828798"/>
            <a:chOff x="7573676" y="1248355"/>
            <a:chExt cx="365760" cy="182879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305B1B1-8BEE-4B5A-89F0-3C1CEF1656E6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6066181-FC07-4FE0-B544-AFC2201D6D4F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95253FE-51E9-4632-A3E2-9E88D5AF1CBE}"/>
              </a:ext>
            </a:extLst>
          </p:cNvPr>
          <p:cNvSpPr txBox="1"/>
          <p:nvPr/>
        </p:nvSpPr>
        <p:spPr>
          <a:xfrm>
            <a:off x="7330247" y="416920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magnetic medium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79CB3C-A407-48D5-B67A-F16FC3EA14A8}"/>
              </a:ext>
            </a:extLst>
          </p:cNvPr>
          <p:cNvSpPr txBox="1"/>
          <p:nvPr/>
        </p:nvSpPr>
        <p:spPr>
          <a:xfrm>
            <a:off x="7330247" y="299267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binary representation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525D40-BF6F-43C1-8DB2-5962942C683F}"/>
              </a:ext>
            </a:extLst>
          </p:cNvPr>
          <p:cNvSpPr txBox="1"/>
          <p:nvPr/>
        </p:nvSpPr>
        <p:spPr>
          <a:xfrm>
            <a:off x="7330247" y="251957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read head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A15561-851D-499C-B649-403F3E50E099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0.0ns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EE8391-816A-411F-B456-634F1E8D3932}"/>
              </a:ext>
            </a:extLst>
          </p:cNvPr>
          <p:cNvSpPr txBox="1"/>
          <p:nvPr/>
        </p:nvSpPr>
        <p:spPr>
          <a:xfrm>
            <a:off x="-23579" y="2458941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0.5ns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DACCB3-C3B1-4AAF-B521-973BAE27C6A2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1.0ns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2A91F7-9BF7-40E5-9538-1A1D856780FE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1.5ns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A30148-829F-4EC9-A11D-424250EB673F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2.0ns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DE13614-6C47-4E83-8575-5F927B453164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2.5ns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938C0F-C855-44C8-A10C-447E11B90B11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3.0ns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871E8B-7E43-44E7-836A-2F60C0319B4A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3.5ns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25B3BC-0D5E-4A43-AD4C-A2C615869334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4.0ns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522563-9002-4E2A-8BF6-EEF5C6C797FA}"/>
              </a:ext>
            </a:extLst>
          </p:cNvPr>
          <p:cNvSpPr txBox="1"/>
          <p:nvPr/>
        </p:nvSpPr>
        <p:spPr>
          <a:xfrm>
            <a:off x="-23579" y="245659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4.5ns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A43A7C-4F12-4716-B80E-FF44806A0EB7}"/>
              </a:ext>
            </a:extLst>
          </p:cNvPr>
          <p:cNvSpPr/>
          <p:nvPr/>
        </p:nvSpPr>
        <p:spPr>
          <a:xfrm>
            <a:off x="0" y="2130950"/>
            <a:ext cx="778284" cy="86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04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55625 0.00333 " pathEditMode="relative" rAng="0" ptsTypes="AA">
                                      <p:cBhvr>
                                        <p:cTn id="24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1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4" grpId="0"/>
      <p:bldP spid="28" grpId="0"/>
      <p:bldP spid="32" grpId="0"/>
      <p:bldP spid="36" grpId="0"/>
      <p:bldP spid="40" grpId="0"/>
      <p:bldP spid="44" grpId="0"/>
      <p:bldP spid="54" grpId="0"/>
      <p:bldP spid="55" grpId="0"/>
      <p:bldP spid="56" grpId="0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CD25113-D907-48A5-A795-04C29430CB69}"/>
              </a:ext>
            </a:extLst>
          </p:cNvPr>
          <p:cNvGrpSpPr/>
          <p:nvPr/>
        </p:nvGrpSpPr>
        <p:grpSpPr>
          <a:xfrm>
            <a:off x="6703709" y="3447426"/>
            <a:ext cx="365760" cy="1828798"/>
            <a:chOff x="7573676" y="1248355"/>
            <a:chExt cx="365760" cy="1828798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9C69EE4-3E80-4543-BB9D-D7C7DF1EEDCD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E921FFF-17A9-431F-8A57-79D8D064F084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1D556A-FB45-4554-A688-16990E162126}"/>
              </a:ext>
            </a:extLst>
          </p:cNvPr>
          <p:cNvGrpSpPr/>
          <p:nvPr/>
        </p:nvGrpSpPr>
        <p:grpSpPr>
          <a:xfrm>
            <a:off x="5275164" y="3447426"/>
            <a:ext cx="365760" cy="1828798"/>
            <a:chOff x="7573676" y="1248355"/>
            <a:chExt cx="365760" cy="182879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3F657DD-C849-4BDD-A8E7-4CBBFE86C5A6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B471FDD-1046-469B-AD43-314129D4F8D1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4F8E0A2-09C7-4185-840A-68372980025F}"/>
              </a:ext>
            </a:extLst>
          </p:cNvPr>
          <p:cNvGrpSpPr/>
          <p:nvPr/>
        </p:nvGrpSpPr>
        <p:grpSpPr>
          <a:xfrm>
            <a:off x="4555227" y="3439475"/>
            <a:ext cx="365760" cy="1828798"/>
            <a:chOff x="7021002" y="1248355"/>
            <a:chExt cx="365760" cy="182879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4F5569E-E2D2-42BD-A41E-498EA3E622AA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0B3DC4B-C9F8-4EC8-90E1-631479E8FD69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0492756-5CDE-4C6F-BC49-573DAB123BE3}"/>
              </a:ext>
            </a:extLst>
          </p:cNvPr>
          <p:cNvGrpSpPr/>
          <p:nvPr/>
        </p:nvGrpSpPr>
        <p:grpSpPr>
          <a:xfrm>
            <a:off x="3855071" y="3439475"/>
            <a:ext cx="365760" cy="1828798"/>
            <a:chOff x="7021002" y="1248355"/>
            <a:chExt cx="365760" cy="1828798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35D982-5809-43B0-B4BC-536F957CCD12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5333DC7-8A6D-4EE2-8839-C585B033378F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A441545-E2DC-4843-993F-3283222144F8}"/>
              </a:ext>
            </a:extLst>
          </p:cNvPr>
          <p:cNvGrpSpPr/>
          <p:nvPr/>
        </p:nvGrpSpPr>
        <p:grpSpPr>
          <a:xfrm>
            <a:off x="1048888" y="3439475"/>
            <a:ext cx="365760" cy="1828798"/>
            <a:chOff x="7021002" y="1248355"/>
            <a:chExt cx="365760" cy="1828798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D35228E-ABF4-4131-8BC6-342F2B94E052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827DE17-56F3-44E8-B5FD-5DD272176B93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98546C0-7ABC-45CE-B842-613A6444C3FF}"/>
              </a:ext>
            </a:extLst>
          </p:cNvPr>
          <p:cNvGrpSpPr/>
          <p:nvPr/>
        </p:nvGrpSpPr>
        <p:grpSpPr>
          <a:xfrm>
            <a:off x="1752471" y="3447426"/>
            <a:ext cx="365760" cy="1828798"/>
            <a:chOff x="7573676" y="1248355"/>
            <a:chExt cx="365760" cy="182879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0170F29-866B-4519-A5D0-9245A9C954D4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72AF6B0-9CCA-4B68-BB2D-368C25195882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D4DD34-9F91-4386-BDB8-86F1F76D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peril of nature…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E3C51-6DAE-4356-B368-5C4BC5DC5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B56F0-9DAF-46C2-BE76-6C18B783EB5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So, we can give up almost half of our data to add synchronization.</a:t>
            </a:r>
          </a:p>
          <a:p>
            <a:pPr lvl="1"/>
            <a:r>
              <a:rPr lang="en-US" dirty="0"/>
              <a:t>When we read, every other “sense” affects the next read.</a:t>
            </a:r>
          </a:p>
          <a:p>
            <a:pPr lvl="1"/>
            <a:r>
              <a:rPr lang="en-US" dirty="0"/>
              <a:t>If we read a “0” and then sense a change, the next bit stays the same.</a:t>
            </a:r>
          </a:p>
          <a:p>
            <a:pPr lvl="2"/>
            <a:r>
              <a:rPr lang="en-US" dirty="0"/>
              <a:t>If we sense a delay (long frequency), it is a “1” and we continue. 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Modified-FM Encoding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DA995E-18DF-44C6-A46A-0753E0AC0562}"/>
              </a:ext>
            </a:extLst>
          </p:cNvPr>
          <p:cNvSpPr txBox="1"/>
          <p:nvPr/>
        </p:nvSpPr>
        <p:spPr>
          <a:xfrm>
            <a:off x="1084849" y="299267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87B6F5-789B-42F4-B972-983ACB7382EE}"/>
              </a:ext>
            </a:extLst>
          </p:cNvPr>
          <p:cNvSpPr txBox="1"/>
          <p:nvPr/>
        </p:nvSpPr>
        <p:spPr>
          <a:xfrm>
            <a:off x="1782125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288BE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64389F-BDA4-4A1C-9A28-BBC44EC8ABFD}"/>
              </a:ext>
            </a:extLst>
          </p:cNvPr>
          <p:cNvGrpSpPr/>
          <p:nvPr/>
        </p:nvGrpSpPr>
        <p:grpSpPr>
          <a:xfrm>
            <a:off x="825398" y="2442345"/>
            <a:ext cx="818984" cy="446557"/>
            <a:chOff x="1184744" y="2361999"/>
            <a:chExt cx="818984" cy="4465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CADC51-F6C8-413B-B992-9AFB9A7010DE}"/>
                </a:ext>
              </a:extLst>
            </p:cNvPr>
            <p:cNvSpPr/>
            <p:nvPr/>
          </p:nvSpPr>
          <p:spPr>
            <a:xfrm>
              <a:off x="1184744" y="2681335"/>
              <a:ext cx="818984" cy="1272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416CD8C0-C834-441C-91EB-FFB06B1879DC}"/>
                </a:ext>
              </a:extLst>
            </p:cNvPr>
            <p:cNvSpPr/>
            <p:nvPr/>
          </p:nvSpPr>
          <p:spPr>
            <a:xfrm>
              <a:off x="1301257" y="2361999"/>
              <a:ext cx="585958" cy="319336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8A16F8-7FF2-49A5-8F53-CECA22F279D0}"/>
              </a:ext>
            </a:extLst>
          </p:cNvPr>
          <p:cNvGrpSpPr/>
          <p:nvPr/>
        </p:nvGrpSpPr>
        <p:grpSpPr>
          <a:xfrm>
            <a:off x="2463871" y="3439475"/>
            <a:ext cx="365760" cy="1828798"/>
            <a:chOff x="7021002" y="1248355"/>
            <a:chExt cx="365760" cy="18287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F43F69-2ABB-4581-A232-FFB07EAD7749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9BF5F6-0F5D-4F53-A10C-FC545656FA25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AFCFC1E-A864-4078-B838-FB76895F6B00}"/>
              </a:ext>
            </a:extLst>
          </p:cNvPr>
          <p:cNvSpPr txBox="1"/>
          <p:nvPr/>
        </p:nvSpPr>
        <p:spPr>
          <a:xfrm>
            <a:off x="2496710" y="299267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061F2F-126B-47BD-BD3E-4101AECA681E}"/>
              </a:ext>
            </a:extLst>
          </p:cNvPr>
          <p:cNvSpPr txBox="1"/>
          <p:nvPr/>
        </p:nvSpPr>
        <p:spPr>
          <a:xfrm>
            <a:off x="3193986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288BE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081062-9E2A-49A7-B696-63D84C4537A8}"/>
              </a:ext>
            </a:extLst>
          </p:cNvPr>
          <p:cNvSpPr txBox="1"/>
          <p:nvPr/>
        </p:nvSpPr>
        <p:spPr>
          <a:xfrm>
            <a:off x="3880480" y="299267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1DDF97-C6E6-4F1C-9DA3-5BDE45FCBA53}"/>
              </a:ext>
            </a:extLst>
          </p:cNvPr>
          <p:cNvSpPr txBox="1"/>
          <p:nvPr/>
        </p:nvSpPr>
        <p:spPr>
          <a:xfrm>
            <a:off x="4587838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288BE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49DD75-1B90-42F2-9E26-6FD98E5F8C21}"/>
              </a:ext>
            </a:extLst>
          </p:cNvPr>
          <p:cNvSpPr txBox="1"/>
          <p:nvPr/>
        </p:nvSpPr>
        <p:spPr>
          <a:xfrm>
            <a:off x="5304797" y="299267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12DD93-2DCD-4855-9EE7-8E8DA13C94C1}"/>
              </a:ext>
            </a:extLst>
          </p:cNvPr>
          <p:cNvGrpSpPr/>
          <p:nvPr/>
        </p:nvGrpSpPr>
        <p:grpSpPr>
          <a:xfrm>
            <a:off x="5997234" y="3439475"/>
            <a:ext cx="365760" cy="1828798"/>
            <a:chOff x="7021002" y="1248355"/>
            <a:chExt cx="365760" cy="182879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A3AB463-69D4-42A0-9EF9-3AA74DAF6BC8}"/>
                </a:ext>
              </a:extLst>
            </p:cNvPr>
            <p:cNvSpPr/>
            <p:nvPr/>
          </p:nvSpPr>
          <p:spPr>
            <a:xfrm>
              <a:off x="7021002" y="124835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ACC8A4B-1EDA-4111-BDC4-32065CF270ED}"/>
                </a:ext>
              </a:extLst>
            </p:cNvPr>
            <p:cNvSpPr/>
            <p:nvPr/>
          </p:nvSpPr>
          <p:spPr>
            <a:xfrm>
              <a:off x="7021002" y="217070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94EA246-C8A7-4632-A5C0-358CE9BED500}"/>
              </a:ext>
            </a:extLst>
          </p:cNvPr>
          <p:cNvSpPr txBox="1"/>
          <p:nvPr/>
        </p:nvSpPr>
        <p:spPr>
          <a:xfrm>
            <a:off x="6030073" y="2992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288BE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E07690-A564-444E-B28D-1CDBDF72B222}"/>
              </a:ext>
            </a:extLst>
          </p:cNvPr>
          <p:cNvSpPr txBox="1"/>
          <p:nvPr/>
        </p:nvSpPr>
        <p:spPr>
          <a:xfrm>
            <a:off x="6736548" y="299267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1905DF-00A8-47E4-A546-A8727B0D29EE}"/>
              </a:ext>
            </a:extLst>
          </p:cNvPr>
          <p:cNvGrpSpPr/>
          <p:nvPr/>
        </p:nvGrpSpPr>
        <p:grpSpPr>
          <a:xfrm>
            <a:off x="3161147" y="3447426"/>
            <a:ext cx="365760" cy="1828798"/>
            <a:chOff x="7573676" y="1248355"/>
            <a:chExt cx="365760" cy="182879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7C32F6D-3D11-4AD1-874F-4CA0EB849669}"/>
                </a:ext>
              </a:extLst>
            </p:cNvPr>
            <p:cNvSpPr/>
            <p:nvPr/>
          </p:nvSpPr>
          <p:spPr>
            <a:xfrm>
              <a:off x="7573676" y="1248355"/>
              <a:ext cx="365760" cy="906448"/>
            </a:xfrm>
            <a:prstGeom prst="rect">
              <a:avLst/>
            </a:prstGeom>
            <a:solidFill>
              <a:srgbClr val="E0828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N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A96DFC-78B9-491E-BB59-79795EF95392}"/>
                </a:ext>
              </a:extLst>
            </p:cNvPr>
            <p:cNvSpPr/>
            <p:nvPr/>
          </p:nvSpPr>
          <p:spPr>
            <a:xfrm>
              <a:off x="7573676" y="2170705"/>
              <a:ext cx="365760" cy="906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95253FE-51E9-4632-A3E2-9E88D5AF1CBE}"/>
              </a:ext>
            </a:extLst>
          </p:cNvPr>
          <p:cNvSpPr txBox="1"/>
          <p:nvPr/>
        </p:nvSpPr>
        <p:spPr>
          <a:xfrm>
            <a:off x="7330247" y="416920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magnetic medium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79CB3C-A407-48D5-B67A-F16FC3EA14A8}"/>
              </a:ext>
            </a:extLst>
          </p:cNvPr>
          <p:cNvSpPr txBox="1"/>
          <p:nvPr/>
        </p:nvSpPr>
        <p:spPr>
          <a:xfrm>
            <a:off x="7330247" y="299267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binary representation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525D40-BF6F-43C1-8DB2-5962942C683F}"/>
              </a:ext>
            </a:extLst>
          </p:cNvPr>
          <p:cNvSpPr txBox="1"/>
          <p:nvPr/>
        </p:nvSpPr>
        <p:spPr>
          <a:xfrm>
            <a:off x="7330247" y="251957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read head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8AEE582-5DC0-4921-BF18-71ADB1A8E509}"/>
              </a:ext>
            </a:extLst>
          </p:cNvPr>
          <p:cNvSpPr txBox="1"/>
          <p:nvPr/>
        </p:nvSpPr>
        <p:spPr>
          <a:xfrm>
            <a:off x="7330247" y="3253601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288BE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synchronization clock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D03C8AE-972E-4F38-A97D-5D5D17C39220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0.0ns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67255B6-48D5-4740-96A3-9FB91583DCA6}"/>
              </a:ext>
            </a:extLst>
          </p:cNvPr>
          <p:cNvSpPr txBox="1"/>
          <p:nvPr/>
        </p:nvSpPr>
        <p:spPr>
          <a:xfrm>
            <a:off x="-23579" y="2458941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0.5ns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D6CFAA1-05F3-4720-B667-5F85EE37DAE2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1.0ns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F406B86-E338-40A8-8CC5-B67B9AD7D2E1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1.5ns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5CC23D2-11D5-4B1E-BE4C-FA42F8998D25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2.0ns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BEC059C-BC96-47BB-AD0F-655372F40BD4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2.5ns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37899A9-B15C-48DD-B4C9-8B6F1C696DA2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3.0ns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98BDFBF-F74D-483B-A83B-BF1E6D48C580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3.5ns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1F6A9B2-336D-427D-A31F-C114571885F1}"/>
              </a:ext>
            </a:extLst>
          </p:cNvPr>
          <p:cNvSpPr txBox="1"/>
          <p:nvPr/>
        </p:nvSpPr>
        <p:spPr>
          <a:xfrm>
            <a:off x="-23579" y="245595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4.0ns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F472AF-9830-4F14-BC66-139709C299B6}"/>
              </a:ext>
            </a:extLst>
          </p:cNvPr>
          <p:cNvSpPr txBox="1"/>
          <p:nvPr/>
        </p:nvSpPr>
        <p:spPr>
          <a:xfrm>
            <a:off x="-23579" y="2456599"/>
            <a:ext cx="8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4.5ns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84C43E2-56BA-443C-82C3-04BBD91BE4BB}"/>
              </a:ext>
            </a:extLst>
          </p:cNvPr>
          <p:cNvSpPr/>
          <p:nvPr/>
        </p:nvSpPr>
        <p:spPr>
          <a:xfrm>
            <a:off x="0" y="2130950"/>
            <a:ext cx="778284" cy="86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A9DC1FA-06B6-4C50-B502-8A00F7E747E3}"/>
              </a:ext>
            </a:extLst>
          </p:cNvPr>
          <p:cNvSpPr txBox="1"/>
          <p:nvPr/>
        </p:nvSpPr>
        <p:spPr>
          <a:xfrm>
            <a:off x="4708319" y="2512334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Swaps bit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4C239-9D2D-43E2-B342-36CF5F17324B}"/>
              </a:ext>
            </a:extLst>
          </p:cNvPr>
          <p:cNvCxnSpPr>
            <a:cxnSpLocks/>
          </p:cNvCxnSpPr>
          <p:nvPr/>
        </p:nvCxnSpPr>
        <p:spPr>
          <a:xfrm rot="13272984" flipH="1">
            <a:off x="5178455" y="3004598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C0E0E50B-87A3-4719-BC43-37F63E318D8D}"/>
              </a:ext>
            </a:extLst>
          </p:cNvPr>
          <p:cNvSpPr txBox="1"/>
          <p:nvPr/>
        </p:nvSpPr>
        <p:spPr>
          <a:xfrm>
            <a:off x="4186974" y="5305434"/>
            <a:ext cx="483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Bounds the amount of “0”s physically stored.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8EE43C2-E243-4D11-A27E-3AE974DDC81E}"/>
              </a:ext>
            </a:extLst>
          </p:cNvPr>
          <p:cNvCxnSpPr>
            <a:cxnSpLocks/>
          </p:cNvCxnSpPr>
          <p:nvPr/>
        </p:nvCxnSpPr>
        <p:spPr>
          <a:xfrm rot="2472984" flipH="1">
            <a:off x="4031804" y="5409840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E69D61F5-34F3-43ED-AD3F-C48859D46F88}"/>
              </a:ext>
            </a:extLst>
          </p:cNvPr>
          <p:cNvSpPr txBox="1"/>
          <p:nvPr/>
        </p:nvSpPr>
        <p:spPr>
          <a:xfrm>
            <a:off x="2887136" y="2512334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Senses delay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7DF1A99-CE29-48A8-94E6-7038CBC312AF}"/>
              </a:ext>
            </a:extLst>
          </p:cNvPr>
          <p:cNvCxnSpPr>
            <a:cxnSpLocks/>
          </p:cNvCxnSpPr>
          <p:nvPr/>
        </p:nvCxnSpPr>
        <p:spPr>
          <a:xfrm rot="13272984" flipH="1">
            <a:off x="4428465" y="3004598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BA7B4BE1-248F-406F-9041-3F4ED0913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961" y="3934097"/>
            <a:ext cx="6217306" cy="90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31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55625 0.00333 " pathEditMode="relative" rAng="0" ptsTypes="AA">
                                      <p:cBhvr>
                                        <p:cTn id="13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16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4" grpId="0"/>
      <p:bldP spid="28" grpId="0"/>
      <p:bldP spid="32" grpId="0"/>
      <p:bldP spid="36" grpId="0"/>
      <p:bldP spid="40" grpId="0"/>
      <p:bldP spid="44" grpId="0"/>
      <p:bldP spid="77" grpId="0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8" grpId="0" animBg="1"/>
      <p:bldP spid="91" grpId="0"/>
      <p:bldP spid="93" grpId="0"/>
      <p:bldP spid="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platter">
            <a:extLst>
              <a:ext uri="{FF2B5EF4-FFF2-40B4-BE49-F238E27FC236}">
                <a16:creationId xmlns:a16="http://schemas.microsoft.com/office/drawing/2014/main" id="{09F54B46-E1AF-4023-AC18-C5D98867535F}"/>
              </a:ext>
            </a:extLst>
          </p:cNvPr>
          <p:cNvSpPr/>
          <p:nvPr/>
        </p:nvSpPr>
        <p:spPr>
          <a:xfrm rot="17853704">
            <a:off x="7433797" y="1583549"/>
            <a:ext cx="1694570" cy="191595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57B65E-2940-4659-8646-B644AFAA8339}"/>
              </a:ext>
            </a:extLst>
          </p:cNvPr>
          <p:cNvSpPr/>
          <p:nvPr/>
        </p:nvSpPr>
        <p:spPr>
          <a:xfrm>
            <a:off x="6671091" y="1000125"/>
            <a:ext cx="3615909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7B3B5A-6296-430F-867C-7A1752E7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Disk Drives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D19F0E-0F0D-48E5-94E6-859F9F8AD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23003-B3B5-4802-8EB2-DB51947CA13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6255140" cy="4657371"/>
          </a:xfrm>
        </p:spPr>
        <p:txBody>
          <a:bodyPr/>
          <a:lstStyle/>
          <a:p>
            <a:r>
              <a:rPr lang="en-US" dirty="0"/>
              <a:t>Also known as a “hard disk” due to the inflexible nature of its magnetic material.</a:t>
            </a:r>
          </a:p>
          <a:p>
            <a:endParaRPr lang="en-US" dirty="0"/>
          </a:p>
          <a:p>
            <a:r>
              <a:rPr lang="en-US" dirty="0"/>
              <a:t>Data is also stored digitally using a physical medium, such as, again, magnets.</a:t>
            </a:r>
          </a:p>
          <a:p>
            <a:pPr lvl="1"/>
            <a:r>
              <a:rPr lang="en-US" dirty="0"/>
              <a:t>Uses a similar yet stronger encoding scheme.</a:t>
            </a:r>
          </a:p>
          <a:p>
            <a:pPr lvl="1"/>
            <a:endParaRPr lang="en-US" dirty="0"/>
          </a:p>
          <a:p>
            <a:r>
              <a:rPr lang="en-US" dirty="0"/>
              <a:t>Mechanical parts.</a:t>
            </a:r>
          </a:p>
          <a:p>
            <a:pPr lvl="1"/>
            <a:r>
              <a:rPr lang="en-US" dirty="0"/>
              <a:t>Can read random access, but it is slower than reading data sequentially (in physical order).</a:t>
            </a:r>
          </a:p>
          <a:p>
            <a:pPr lvl="1"/>
            <a:endParaRPr lang="en-US" dirty="0"/>
          </a:p>
          <a:p>
            <a:r>
              <a:rPr lang="en-US" dirty="0"/>
              <a:t>Bits are hard… let’s start abstracting…</a:t>
            </a:r>
          </a:p>
        </p:txBody>
      </p:sp>
      <p:pic>
        <p:nvPicPr>
          <p:cNvPr id="5" name="!!disk">
            <a:extLst>
              <a:ext uri="{FF2B5EF4-FFF2-40B4-BE49-F238E27FC236}">
                <a16:creationId xmlns:a16="http://schemas.microsoft.com/office/drawing/2014/main" id="{E0F1C2AF-380C-410F-B182-7FD856E5A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1091" y="1443297"/>
            <a:ext cx="3181884" cy="3181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FC2A7D-818F-4C66-B4AF-810088491D1D}"/>
              </a:ext>
            </a:extLst>
          </p:cNvPr>
          <p:cNvSpPr txBox="1"/>
          <p:nvPr/>
        </p:nvSpPr>
        <p:spPr>
          <a:xfrm>
            <a:off x="7996382" y="1264917"/>
            <a:ext cx="119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Platter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AE9F0-8597-4903-96B6-B12AE47EF97C}"/>
              </a:ext>
            </a:extLst>
          </p:cNvPr>
          <p:cNvSpPr txBox="1"/>
          <p:nvPr/>
        </p:nvSpPr>
        <p:spPr>
          <a:xfrm>
            <a:off x="8115260" y="2486056"/>
            <a:ext cx="119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Head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055966-E6D0-406C-B47D-2BE6E7BBD914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8685007" y="2926470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7DD876-576A-4D21-81C9-A1DD6C49B9C1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8254353" y="1820086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59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platter">
            <a:extLst>
              <a:ext uri="{FF2B5EF4-FFF2-40B4-BE49-F238E27FC236}">
                <a16:creationId xmlns:a16="http://schemas.microsoft.com/office/drawing/2014/main" id="{33C68681-CBA1-4322-ADF4-BFDFD832AF27}"/>
              </a:ext>
            </a:extLst>
          </p:cNvPr>
          <p:cNvSpPr/>
          <p:nvPr/>
        </p:nvSpPr>
        <p:spPr>
          <a:xfrm>
            <a:off x="6290187" y="1300236"/>
            <a:ext cx="3468002" cy="3468002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C368D-4028-4B22-87B5-B061CCAA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platter matters: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E4FD1-D12A-42DF-82D6-BCF9C80F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4A27E-FCED-42A0-871E-80A1EFE5864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5693725" cy="4657371"/>
          </a:xfrm>
        </p:spPr>
        <p:txBody>
          <a:bodyPr/>
          <a:lstStyle/>
          <a:p>
            <a:r>
              <a:rPr lang="en-US" dirty="0"/>
              <a:t>Magnetic disk is represented by a set of stacked platters with magnetic bits.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cylinder</a:t>
            </a:r>
            <a:r>
              <a:rPr lang="en-US" dirty="0"/>
              <a:t> is a subdivision of platters (a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track</a:t>
            </a:r>
            <a:r>
              <a:rPr lang="en-US" dirty="0"/>
              <a:t> is such a subdivision on a single platter.)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sector</a:t>
            </a:r>
            <a:r>
              <a:rPr lang="en-US" dirty="0"/>
              <a:t> is a subdivision of a cylinder/track.</a:t>
            </a:r>
          </a:p>
          <a:p>
            <a:pPr lvl="1"/>
            <a:r>
              <a:rPr lang="en-US" dirty="0"/>
              <a:t>You typically read information from a</a:t>
            </a:r>
            <a:br>
              <a:rPr lang="en-US" dirty="0"/>
            </a:br>
            <a:r>
              <a:rPr lang="en-US" dirty="0"/>
              <a:t>disk in units of sectors.</a:t>
            </a:r>
          </a:p>
          <a:p>
            <a:pPr lvl="1"/>
            <a:r>
              <a:rPr lang="en-US" dirty="0"/>
              <a:t>Files are, generally, a set of sectors.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E1586D-8533-48B6-9CC1-AD9F7D7D21B0}"/>
              </a:ext>
            </a:extLst>
          </p:cNvPr>
          <p:cNvSpPr txBox="1"/>
          <p:nvPr/>
        </p:nvSpPr>
        <p:spPr>
          <a:xfrm>
            <a:off x="7554408" y="869076"/>
            <a:ext cx="99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platter</a:t>
            </a:r>
          </a:p>
        </p:txBody>
      </p:sp>
      <p:sp>
        <p:nvSpPr>
          <p:cNvPr id="14" name="!!cylinder">
            <a:extLst>
              <a:ext uri="{FF2B5EF4-FFF2-40B4-BE49-F238E27FC236}">
                <a16:creationId xmlns:a16="http://schemas.microsoft.com/office/drawing/2014/main" id="{154F0D92-D32A-4310-A1A2-0F1D7A0F41DD}"/>
              </a:ext>
            </a:extLst>
          </p:cNvPr>
          <p:cNvSpPr/>
          <p:nvPr/>
        </p:nvSpPr>
        <p:spPr>
          <a:xfrm>
            <a:off x="6428226" y="1438275"/>
            <a:ext cx="3191924" cy="3191924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202D3E-F4DC-4C5B-B8A3-6B0FC3C241F8}"/>
              </a:ext>
            </a:extLst>
          </p:cNvPr>
          <p:cNvSpPr txBox="1"/>
          <p:nvPr/>
        </p:nvSpPr>
        <p:spPr>
          <a:xfrm>
            <a:off x="5943447" y="4536945"/>
            <a:ext cx="119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Cylinder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AEA961-F44C-402B-A456-2CFD29644B8C}"/>
              </a:ext>
            </a:extLst>
          </p:cNvPr>
          <p:cNvCxnSpPr>
            <a:cxnSpLocks/>
          </p:cNvCxnSpPr>
          <p:nvPr/>
        </p:nvCxnSpPr>
        <p:spPr>
          <a:xfrm rot="8327016" flipH="1" flipV="1">
            <a:off x="7159816" y="4608027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!!x">
            <a:extLst>
              <a:ext uri="{FF2B5EF4-FFF2-40B4-BE49-F238E27FC236}">
                <a16:creationId xmlns:a16="http://schemas.microsoft.com/office/drawing/2014/main" id="{7911C479-8FC8-4F9B-9868-BB5393C78FB9}"/>
              </a:ext>
            </a:extLst>
          </p:cNvPr>
          <p:cNvSpPr/>
          <p:nvPr/>
        </p:nvSpPr>
        <p:spPr>
          <a:xfrm>
            <a:off x="6428227" y="3028950"/>
            <a:ext cx="323807" cy="759521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12C906-7A0B-4E79-9525-B5DE7515459F}"/>
              </a:ext>
            </a:extLst>
          </p:cNvPr>
          <p:cNvSpPr txBox="1"/>
          <p:nvPr/>
        </p:nvSpPr>
        <p:spPr>
          <a:xfrm>
            <a:off x="5088312" y="3700662"/>
            <a:ext cx="119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Sector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C2DA16-40F4-4E59-981C-F5F0915AE49F}"/>
              </a:ext>
            </a:extLst>
          </p:cNvPr>
          <p:cNvCxnSpPr>
            <a:cxnSpLocks/>
          </p:cNvCxnSpPr>
          <p:nvPr/>
        </p:nvCxnSpPr>
        <p:spPr>
          <a:xfrm rot="8327016" flipH="1" flipV="1">
            <a:off x="6304681" y="3771744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!!y">
            <a:extLst>
              <a:ext uri="{FF2B5EF4-FFF2-40B4-BE49-F238E27FC236}">
                <a16:creationId xmlns:a16="http://schemas.microsoft.com/office/drawing/2014/main" id="{7EA394C8-867D-427E-8E54-B4912B216F54}"/>
              </a:ext>
            </a:extLst>
          </p:cNvPr>
          <p:cNvSpPr/>
          <p:nvPr/>
        </p:nvSpPr>
        <p:spPr>
          <a:xfrm>
            <a:off x="6619721" y="3724565"/>
            <a:ext cx="614832" cy="643119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43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4" grpId="0" animBg="1"/>
      <p:bldP spid="15" grpId="0"/>
      <p:bldP spid="23" grpId="0" animBg="1"/>
      <p:bldP spid="24" grpId="0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!!platter">
            <a:extLst>
              <a:ext uri="{FF2B5EF4-FFF2-40B4-BE49-F238E27FC236}">
                <a16:creationId xmlns:a16="http://schemas.microsoft.com/office/drawing/2014/main" id="{74975EF9-B7F2-498C-BA38-FC228265123E}"/>
              </a:ext>
            </a:extLst>
          </p:cNvPr>
          <p:cNvSpPr/>
          <p:nvPr/>
        </p:nvSpPr>
        <p:spPr>
          <a:xfrm>
            <a:off x="6916720" y="1258899"/>
            <a:ext cx="2214936" cy="2214936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!!xxxx">
            <a:extLst>
              <a:ext uri="{FF2B5EF4-FFF2-40B4-BE49-F238E27FC236}">
                <a16:creationId xmlns:a16="http://schemas.microsoft.com/office/drawing/2014/main" id="{8B060867-0080-4540-88C6-2CB1F6131D69}"/>
              </a:ext>
            </a:extLst>
          </p:cNvPr>
          <p:cNvSpPr/>
          <p:nvPr/>
        </p:nvSpPr>
        <p:spPr>
          <a:xfrm>
            <a:off x="7304058" y="1643856"/>
            <a:ext cx="1430734" cy="1430734"/>
          </a:xfrm>
          <a:custGeom>
            <a:avLst/>
            <a:gdLst>
              <a:gd name="connsiteX0" fmla="*/ 1107467 w 2214936"/>
              <a:gd name="connsiteY0" fmla="*/ 505499 h 2214936"/>
              <a:gd name="connsiteX1" fmla="*/ 505498 w 2214936"/>
              <a:gd name="connsiteY1" fmla="*/ 1107468 h 2214936"/>
              <a:gd name="connsiteX2" fmla="*/ 1107467 w 2214936"/>
              <a:gd name="connsiteY2" fmla="*/ 1709437 h 2214936"/>
              <a:gd name="connsiteX3" fmla="*/ 1709436 w 2214936"/>
              <a:gd name="connsiteY3" fmla="*/ 1107468 h 2214936"/>
              <a:gd name="connsiteX4" fmla="*/ 1107467 w 2214936"/>
              <a:gd name="connsiteY4" fmla="*/ 505499 h 2214936"/>
              <a:gd name="connsiteX5" fmla="*/ 1107467 w 2214936"/>
              <a:gd name="connsiteY5" fmla="*/ 387304 h 2214936"/>
              <a:gd name="connsiteX6" fmla="*/ 1822834 w 2214936"/>
              <a:gd name="connsiteY6" fmla="*/ 1102671 h 2214936"/>
              <a:gd name="connsiteX7" fmla="*/ 1107467 w 2214936"/>
              <a:gd name="connsiteY7" fmla="*/ 1818038 h 2214936"/>
              <a:gd name="connsiteX8" fmla="*/ 392100 w 2214936"/>
              <a:gd name="connsiteY8" fmla="*/ 1102671 h 2214936"/>
              <a:gd name="connsiteX9" fmla="*/ 1107467 w 2214936"/>
              <a:gd name="connsiteY9" fmla="*/ 387304 h 2214936"/>
              <a:gd name="connsiteX10" fmla="*/ 1107467 w 2214936"/>
              <a:gd name="connsiteY10" fmla="*/ 282897 h 2214936"/>
              <a:gd name="connsiteX11" fmla="*/ 287692 w 2214936"/>
              <a:gd name="connsiteY11" fmla="*/ 1102672 h 2214936"/>
              <a:gd name="connsiteX12" fmla="*/ 1107467 w 2214936"/>
              <a:gd name="connsiteY12" fmla="*/ 1922447 h 2214936"/>
              <a:gd name="connsiteX13" fmla="*/ 1927242 w 2214936"/>
              <a:gd name="connsiteY13" fmla="*/ 1102672 h 2214936"/>
              <a:gd name="connsiteX14" fmla="*/ 1107467 w 2214936"/>
              <a:gd name="connsiteY14" fmla="*/ 282897 h 2214936"/>
              <a:gd name="connsiteX15" fmla="*/ 1107468 w 2214936"/>
              <a:gd name="connsiteY15" fmla="*/ 0 h 2214936"/>
              <a:gd name="connsiteX16" fmla="*/ 2214936 w 2214936"/>
              <a:gd name="connsiteY16" fmla="*/ 1107468 h 2214936"/>
              <a:gd name="connsiteX17" fmla="*/ 1107468 w 2214936"/>
              <a:gd name="connsiteY17" fmla="*/ 2214936 h 2214936"/>
              <a:gd name="connsiteX18" fmla="*/ 0 w 2214936"/>
              <a:gd name="connsiteY18" fmla="*/ 1107468 h 2214936"/>
              <a:gd name="connsiteX19" fmla="*/ 1107468 w 2214936"/>
              <a:gd name="connsiteY19" fmla="*/ 0 h 2214936"/>
              <a:gd name="connsiteX0" fmla="*/ 1107467 w 2214936"/>
              <a:gd name="connsiteY0" fmla="*/ 505499 h 2214936"/>
              <a:gd name="connsiteX1" fmla="*/ 505498 w 2214936"/>
              <a:gd name="connsiteY1" fmla="*/ 1107468 h 2214936"/>
              <a:gd name="connsiteX2" fmla="*/ 1107467 w 2214936"/>
              <a:gd name="connsiteY2" fmla="*/ 1709437 h 2214936"/>
              <a:gd name="connsiteX3" fmla="*/ 1709436 w 2214936"/>
              <a:gd name="connsiteY3" fmla="*/ 1107468 h 2214936"/>
              <a:gd name="connsiteX4" fmla="*/ 1107467 w 2214936"/>
              <a:gd name="connsiteY4" fmla="*/ 505499 h 2214936"/>
              <a:gd name="connsiteX5" fmla="*/ 1107467 w 2214936"/>
              <a:gd name="connsiteY5" fmla="*/ 387304 h 2214936"/>
              <a:gd name="connsiteX6" fmla="*/ 1822834 w 2214936"/>
              <a:gd name="connsiteY6" fmla="*/ 1102671 h 2214936"/>
              <a:gd name="connsiteX7" fmla="*/ 1107467 w 2214936"/>
              <a:gd name="connsiteY7" fmla="*/ 1818038 h 2214936"/>
              <a:gd name="connsiteX8" fmla="*/ 392100 w 2214936"/>
              <a:gd name="connsiteY8" fmla="*/ 1102671 h 2214936"/>
              <a:gd name="connsiteX9" fmla="*/ 1107467 w 2214936"/>
              <a:gd name="connsiteY9" fmla="*/ 387304 h 2214936"/>
              <a:gd name="connsiteX10" fmla="*/ 1927242 w 2214936"/>
              <a:gd name="connsiteY10" fmla="*/ 1102672 h 2214936"/>
              <a:gd name="connsiteX11" fmla="*/ 287692 w 2214936"/>
              <a:gd name="connsiteY11" fmla="*/ 1102672 h 2214936"/>
              <a:gd name="connsiteX12" fmla="*/ 1107467 w 2214936"/>
              <a:gd name="connsiteY12" fmla="*/ 1922447 h 2214936"/>
              <a:gd name="connsiteX13" fmla="*/ 1927242 w 2214936"/>
              <a:gd name="connsiteY13" fmla="*/ 1102672 h 2214936"/>
              <a:gd name="connsiteX14" fmla="*/ 1107468 w 2214936"/>
              <a:gd name="connsiteY14" fmla="*/ 0 h 2214936"/>
              <a:gd name="connsiteX15" fmla="*/ 2214936 w 2214936"/>
              <a:gd name="connsiteY15" fmla="*/ 1107468 h 2214936"/>
              <a:gd name="connsiteX16" fmla="*/ 1107468 w 2214936"/>
              <a:gd name="connsiteY16" fmla="*/ 2214936 h 2214936"/>
              <a:gd name="connsiteX17" fmla="*/ 0 w 2214936"/>
              <a:gd name="connsiteY17" fmla="*/ 1107468 h 2214936"/>
              <a:gd name="connsiteX18" fmla="*/ 1107468 w 2214936"/>
              <a:gd name="connsiteY18" fmla="*/ 0 h 2214936"/>
              <a:gd name="connsiteX0" fmla="*/ 1138252 w 2276506"/>
              <a:gd name="connsiteY0" fmla="*/ 118195 h 1827632"/>
              <a:gd name="connsiteX1" fmla="*/ 536283 w 2276506"/>
              <a:gd name="connsiteY1" fmla="*/ 720164 h 1827632"/>
              <a:gd name="connsiteX2" fmla="*/ 1138252 w 2276506"/>
              <a:gd name="connsiteY2" fmla="*/ 1322133 h 1827632"/>
              <a:gd name="connsiteX3" fmla="*/ 1740221 w 2276506"/>
              <a:gd name="connsiteY3" fmla="*/ 720164 h 1827632"/>
              <a:gd name="connsiteX4" fmla="*/ 1138252 w 2276506"/>
              <a:gd name="connsiteY4" fmla="*/ 118195 h 1827632"/>
              <a:gd name="connsiteX5" fmla="*/ 1138252 w 2276506"/>
              <a:gd name="connsiteY5" fmla="*/ 0 h 1827632"/>
              <a:gd name="connsiteX6" fmla="*/ 1853619 w 2276506"/>
              <a:gd name="connsiteY6" fmla="*/ 715367 h 1827632"/>
              <a:gd name="connsiteX7" fmla="*/ 1138252 w 2276506"/>
              <a:gd name="connsiteY7" fmla="*/ 1430734 h 1827632"/>
              <a:gd name="connsiteX8" fmla="*/ 422885 w 2276506"/>
              <a:gd name="connsiteY8" fmla="*/ 715367 h 1827632"/>
              <a:gd name="connsiteX9" fmla="*/ 1138252 w 2276506"/>
              <a:gd name="connsiteY9" fmla="*/ 0 h 1827632"/>
              <a:gd name="connsiteX10" fmla="*/ 1958027 w 2276506"/>
              <a:gd name="connsiteY10" fmla="*/ 715368 h 1827632"/>
              <a:gd name="connsiteX11" fmla="*/ 318477 w 2276506"/>
              <a:gd name="connsiteY11" fmla="*/ 715368 h 1827632"/>
              <a:gd name="connsiteX12" fmla="*/ 1138252 w 2276506"/>
              <a:gd name="connsiteY12" fmla="*/ 1535143 h 1827632"/>
              <a:gd name="connsiteX13" fmla="*/ 1958027 w 2276506"/>
              <a:gd name="connsiteY13" fmla="*/ 715368 h 1827632"/>
              <a:gd name="connsiteX14" fmla="*/ 30785 w 2276506"/>
              <a:gd name="connsiteY14" fmla="*/ 720164 h 1827632"/>
              <a:gd name="connsiteX15" fmla="*/ 2245721 w 2276506"/>
              <a:gd name="connsiteY15" fmla="*/ 720164 h 1827632"/>
              <a:gd name="connsiteX16" fmla="*/ 1138253 w 2276506"/>
              <a:gd name="connsiteY16" fmla="*/ 1827632 h 1827632"/>
              <a:gd name="connsiteX17" fmla="*/ 30785 w 2276506"/>
              <a:gd name="connsiteY17" fmla="*/ 720164 h 1827632"/>
              <a:gd name="connsiteX0" fmla="*/ 1138252 w 2276506"/>
              <a:gd name="connsiteY0" fmla="*/ 118195 h 1827632"/>
              <a:gd name="connsiteX1" fmla="*/ 536283 w 2276506"/>
              <a:gd name="connsiteY1" fmla="*/ 720164 h 1827632"/>
              <a:gd name="connsiteX2" fmla="*/ 1138252 w 2276506"/>
              <a:gd name="connsiteY2" fmla="*/ 1322133 h 1827632"/>
              <a:gd name="connsiteX3" fmla="*/ 1740221 w 2276506"/>
              <a:gd name="connsiteY3" fmla="*/ 720164 h 1827632"/>
              <a:gd name="connsiteX4" fmla="*/ 1138252 w 2276506"/>
              <a:gd name="connsiteY4" fmla="*/ 118195 h 1827632"/>
              <a:gd name="connsiteX5" fmla="*/ 1138252 w 2276506"/>
              <a:gd name="connsiteY5" fmla="*/ 0 h 1827632"/>
              <a:gd name="connsiteX6" fmla="*/ 1853619 w 2276506"/>
              <a:gd name="connsiteY6" fmla="*/ 715367 h 1827632"/>
              <a:gd name="connsiteX7" fmla="*/ 1138252 w 2276506"/>
              <a:gd name="connsiteY7" fmla="*/ 1430734 h 1827632"/>
              <a:gd name="connsiteX8" fmla="*/ 422885 w 2276506"/>
              <a:gd name="connsiteY8" fmla="*/ 715367 h 1827632"/>
              <a:gd name="connsiteX9" fmla="*/ 1138252 w 2276506"/>
              <a:gd name="connsiteY9" fmla="*/ 0 h 1827632"/>
              <a:gd name="connsiteX10" fmla="*/ 1138252 w 2276506"/>
              <a:gd name="connsiteY10" fmla="*/ 1535143 h 1827632"/>
              <a:gd name="connsiteX11" fmla="*/ 318477 w 2276506"/>
              <a:gd name="connsiteY11" fmla="*/ 715368 h 1827632"/>
              <a:gd name="connsiteX12" fmla="*/ 1138252 w 2276506"/>
              <a:gd name="connsiteY12" fmla="*/ 1535143 h 1827632"/>
              <a:gd name="connsiteX13" fmla="*/ 30785 w 2276506"/>
              <a:gd name="connsiteY13" fmla="*/ 720164 h 1827632"/>
              <a:gd name="connsiteX14" fmla="*/ 2245721 w 2276506"/>
              <a:gd name="connsiteY14" fmla="*/ 720164 h 1827632"/>
              <a:gd name="connsiteX15" fmla="*/ 1138253 w 2276506"/>
              <a:gd name="connsiteY15" fmla="*/ 1827632 h 1827632"/>
              <a:gd name="connsiteX16" fmla="*/ 30785 w 2276506"/>
              <a:gd name="connsiteY16" fmla="*/ 720164 h 1827632"/>
              <a:gd name="connsiteX0" fmla="*/ 1107467 w 1822834"/>
              <a:gd name="connsiteY0" fmla="*/ 118195 h 1827632"/>
              <a:gd name="connsiteX1" fmla="*/ 505498 w 1822834"/>
              <a:gd name="connsiteY1" fmla="*/ 720164 h 1827632"/>
              <a:gd name="connsiteX2" fmla="*/ 1107467 w 1822834"/>
              <a:gd name="connsiteY2" fmla="*/ 1322133 h 1827632"/>
              <a:gd name="connsiteX3" fmla="*/ 1709436 w 1822834"/>
              <a:gd name="connsiteY3" fmla="*/ 720164 h 1827632"/>
              <a:gd name="connsiteX4" fmla="*/ 1107467 w 1822834"/>
              <a:gd name="connsiteY4" fmla="*/ 118195 h 1827632"/>
              <a:gd name="connsiteX5" fmla="*/ 1107467 w 1822834"/>
              <a:gd name="connsiteY5" fmla="*/ 0 h 1827632"/>
              <a:gd name="connsiteX6" fmla="*/ 1822834 w 1822834"/>
              <a:gd name="connsiteY6" fmla="*/ 715367 h 1827632"/>
              <a:gd name="connsiteX7" fmla="*/ 1107467 w 1822834"/>
              <a:gd name="connsiteY7" fmla="*/ 1430734 h 1827632"/>
              <a:gd name="connsiteX8" fmla="*/ 392100 w 1822834"/>
              <a:gd name="connsiteY8" fmla="*/ 715367 h 1827632"/>
              <a:gd name="connsiteX9" fmla="*/ 1107467 w 1822834"/>
              <a:gd name="connsiteY9" fmla="*/ 0 h 1827632"/>
              <a:gd name="connsiteX10" fmla="*/ 1107467 w 1822834"/>
              <a:gd name="connsiteY10" fmla="*/ 1535143 h 1827632"/>
              <a:gd name="connsiteX11" fmla="*/ 287692 w 1822834"/>
              <a:gd name="connsiteY11" fmla="*/ 715368 h 1827632"/>
              <a:gd name="connsiteX12" fmla="*/ 1107467 w 1822834"/>
              <a:gd name="connsiteY12" fmla="*/ 1535143 h 1827632"/>
              <a:gd name="connsiteX13" fmla="*/ 0 w 1822834"/>
              <a:gd name="connsiteY13" fmla="*/ 720164 h 1827632"/>
              <a:gd name="connsiteX14" fmla="*/ 1107468 w 1822834"/>
              <a:gd name="connsiteY14" fmla="*/ 1827632 h 1827632"/>
              <a:gd name="connsiteX15" fmla="*/ 0 w 1822834"/>
              <a:gd name="connsiteY15" fmla="*/ 720164 h 1827632"/>
              <a:gd name="connsiteX0" fmla="*/ 1107467 w 1822834"/>
              <a:gd name="connsiteY0" fmla="*/ 118195 h 1827632"/>
              <a:gd name="connsiteX1" fmla="*/ 505498 w 1822834"/>
              <a:gd name="connsiteY1" fmla="*/ 720164 h 1827632"/>
              <a:gd name="connsiteX2" fmla="*/ 1107467 w 1822834"/>
              <a:gd name="connsiteY2" fmla="*/ 1322133 h 1827632"/>
              <a:gd name="connsiteX3" fmla="*/ 1709436 w 1822834"/>
              <a:gd name="connsiteY3" fmla="*/ 720164 h 1827632"/>
              <a:gd name="connsiteX4" fmla="*/ 1107467 w 1822834"/>
              <a:gd name="connsiteY4" fmla="*/ 118195 h 1827632"/>
              <a:gd name="connsiteX5" fmla="*/ 1107467 w 1822834"/>
              <a:gd name="connsiteY5" fmla="*/ 0 h 1827632"/>
              <a:gd name="connsiteX6" fmla="*/ 1822834 w 1822834"/>
              <a:gd name="connsiteY6" fmla="*/ 715367 h 1827632"/>
              <a:gd name="connsiteX7" fmla="*/ 1107467 w 1822834"/>
              <a:gd name="connsiteY7" fmla="*/ 1430734 h 1827632"/>
              <a:gd name="connsiteX8" fmla="*/ 392100 w 1822834"/>
              <a:gd name="connsiteY8" fmla="*/ 715367 h 1827632"/>
              <a:gd name="connsiteX9" fmla="*/ 1107467 w 1822834"/>
              <a:gd name="connsiteY9" fmla="*/ 0 h 1827632"/>
              <a:gd name="connsiteX10" fmla="*/ 0 w 1822834"/>
              <a:gd name="connsiteY10" fmla="*/ 720164 h 1827632"/>
              <a:gd name="connsiteX11" fmla="*/ 1107468 w 1822834"/>
              <a:gd name="connsiteY11" fmla="*/ 1827632 h 1827632"/>
              <a:gd name="connsiteX12" fmla="*/ 0 w 1822834"/>
              <a:gd name="connsiteY12" fmla="*/ 720164 h 1827632"/>
              <a:gd name="connsiteX0" fmla="*/ 715367 w 1430734"/>
              <a:gd name="connsiteY0" fmla="*/ 118195 h 1430734"/>
              <a:gd name="connsiteX1" fmla="*/ 113398 w 1430734"/>
              <a:gd name="connsiteY1" fmla="*/ 720164 h 1430734"/>
              <a:gd name="connsiteX2" fmla="*/ 715367 w 1430734"/>
              <a:gd name="connsiteY2" fmla="*/ 1322133 h 1430734"/>
              <a:gd name="connsiteX3" fmla="*/ 1317336 w 1430734"/>
              <a:gd name="connsiteY3" fmla="*/ 720164 h 1430734"/>
              <a:gd name="connsiteX4" fmla="*/ 715367 w 1430734"/>
              <a:gd name="connsiteY4" fmla="*/ 118195 h 1430734"/>
              <a:gd name="connsiteX5" fmla="*/ 715367 w 1430734"/>
              <a:gd name="connsiteY5" fmla="*/ 0 h 1430734"/>
              <a:gd name="connsiteX6" fmla="*/ 1430734 w 1430734"/>
              <a:gd name="connsiteY6" fmla="*/ 715367 h 1430734"/>
              <a:gd name="connsiteX7" fmla="*/ 715367 w 1430734"/>
              <a:gd name="connsiteY7" fmla="*/ 1430734 h 1430734"/>
              <a:gd name="connsiteX8" fmla="*/ 0 w 1430734"/>
              <a:gd name="connsiteY8" fmla="*/ 715367 h 1430734"/>
              <a:gd name="connsiteX9" fmla="*/ 715367 w 1430734"/>
              <a:gd name="connsiteY9" fmla="*/ 0 h 143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0734" h="1430734">
                <a:moveTo>
                  <a:pt x="715367" y="118195"/>
                </a:moveTo>
                <a:cubicBezTo>
                  <a:pt x="382909" y="118195"/>
                  <a:pt x="113398" y="387706"/>
                  <a:pt x="113398" y="720164"/>
                </a:cubicBezTo>
                <a:cubicBezTo>
                  <a:pt x="113398" y="1052622"/>
                  <a:pt x="382909" y="1322133"/>
                  <a:pt x="715367" y="1322133"/>
                </a:cubicBezTo>
                <a:cubicBezTo>
                  <a:pt x="1047825" y="1322133"/>
                  <a:pt x="1317336" y="1052622"/>
                  <a:pt x="1317336" y="720164"/>
                </a:cubicBezTo>
                <a:cubicBezTo>
                  <a:pt x="1317336" y="387706"/>
                  <a:pt x="1047825" y="118195"/>
                  <a:pt x="715367" y="118195"/>
                </a:cubicBezTo>
                <a:close/>
                <a:moveTo>
                  <a:pt x="715367" y="0"/>
                </a:moveTo>
                <a:cubicBezTo>
                  <a:pt x="1110453" y="0"/>
                  <a:pt x="1430734" y="320281"/>
                  <a:pt x="1430734" y="715367"/>
                </a:cubicBezTo>
                <a:cubicBezTo>
                  <a:pt x="1430734" y="1110453"/>
                  <a:pt x="1110453" y="1430734"/>
                  <a:pt x="715367" y="1430734"/>
                </a:cubicBezTo>
                <a:cubicBezTo>
                  <a:pt x="320281" y="1430734"/>
                  <a:pt x="0" y="1110453"/>
                  <a:pt x="0" y="715367"/>
                </a:cubicBezTo>
                <a:cubicBezTo>
                  <a:pt x="0" y="320281"/>
                  <a:pt x="320281" y="0"/>
                  <a:pt x="715367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!!xxx">
            <a:extLst>
              <a:ext uri="{FF2B5EF4-FFF2-40B4-BE49-F238E27FC236}">
                <a16:creationId xmlns:a16="http://schemas.microsoft.com/office/drawing/2014/main" id="{A42C0ECE-E3FB-415D-A231-7CF3BDC06D66}"/>
              </a:ext>
            </a:extLst>
          </p:cNvPr>
          <p:cNvSpPr/>
          <p:nvPr/>
        </p:nvSpPr>
        <p:spPr>
          <a:xfrm>
            <a:off x="7102153" y="1444333"/>
            <a:ext cx="1844070" cy="1844071"/>
          </a:xfrm>
          <a:custGeom>
            <a:avLst/>
            <a:gdLst>
              <a:gd name="connsiteX0" fmla="*/ 1019306 w 2038612"/>
              <a:gd name="connsiteY0" fmla="*/ 178822 h 1920633"/>
              <a:gd name="connsiteX1" fmla="*/ 199531 w 2038612"/>
              <a:gd name="connsiteY1" fmla="*/ 998597 h 1920633"/>
              <a:gd name="connsiteX2" fmla="*/ 1019306 w 2038612"/>
              <a:gd name="connsiteY2" fmla="*/ 1818372 h 1920633"/>
              <a:gd name="connsiteX3" fmla="*/ 1839081 w 2038612"/>
              <a:gd name="connsiteY3" fmla="*/ 998597 h 1920633"/>
              <a:gd name="connsiteX4" fmla="*/ 1019306 w 2038612"/>
              <a:gd name="connsiteY4" fmla="*/ 178822 h 1920633"/>
              <a:gd name="connsiteX5" fmla="*/ 1019306 w 2038612"/>
              <a:gd name="connsiteY5" fmla="*/ 76562 h 1920633"/>
              <a:gd name="connsiteX6" fmla="*/ 1941341 w 2038612"/>
              <a:gd name="connsiteY6" fmla="*/ 998597 h 1920633"/>
              <a:gd name="connsiteX7" fmla="*/ 1019306 w 2038612"/>
              <a:gd name="connsiteY7" fmla="*/ 1920633 h 1920633"/>
              <a:gd name="connsiteX8" fmla="*/ 97271 w 2038612"/>
              <a:gd name="connsiteY8" fmla="*/ 998597 h 1920633"/>
              <a:gd name="connsiteX9" fmla="*/ 1019306 w 2038612"/>
              <a:gd name="connsiteY9" fmla="*/ 76562 h 1920633"/>
              <a:gd name="connsiteX10" fmla="*/ 1224732 w 2038612"/>
              <a:gd name="connsiteY10" fmla="*/ 0 h 1920633"/>
              <a:gd name="connsiteX11" fmla="*/ 2038612 w 2038612"/>
              <a:gd name="connsiteY11" fmla="*/ 998597 h 1920633"/>
              <a:gd name="connsiteX12" fmla="*/ 1224732 w 2038612"/>
              <a:gd name="connsiteY12" fmla="*/ 0 h 1920633"/>
              <a:gd name="connsiteX13" fmla="*/ 813881 w 2038612"/>
              <a:gd name="connsiteY13" fmla="*/ 0 h 1920633"/>
              <a:gd name="connsiteX14" fmla="*/ 0 w 2038612"/>
              <a:gd name="connsiteY14" fmla="*/ 998597 h 1920633"/>
              <a:gd name="connsiteX15" fmla="*/ 813881 w 2038612"/>
              <a:gd name="connsiteY15" fmla="*/ 0 h 1920633"/>
              <a:gd name="connsiteX0" fmla="*/ 922035 w 1941341"/>
              <a:gd name="connsiteY0" fmla="*/ 178822 h 1920633"/>
              <a:gd name="connsiteX1" fmla="*/ 102260 w 1941341"/>
              <a:gd name="connsiteY1" fmla="*/ 998597 h 1920633"/>
              <a:gd name="connsiteX2" fmla="*/ 922035 w 1941341"/>
              <a:gd name="connsiteY2" fmla="*/ 1818372 h 1920633"/>
              <a:gd name="connsiteX3" fmla="*/ 1741810 w 1941341"/>
              <a:gd name="connsiteY3" fmla="*/ 998597 h 1920633"/>
              <a:gd name="connsiteX4" fmla="*/ 922035 w 1941341"/>
              <a:gd name="connsiteY4" fmla="*/ 178822 h 1920633"/>
              <a:gd name="connsiteX5" fmla="*/ 922035 w 1941341"/>
              <a:gd name="connsiteY5" fmla="*/ 76562 h 1920633"/>
              <a:gd name="connsiteX6" fmla="*/ 1844070 w 1941341"/>
              <a:gd name="connsiteY6" fmla="*/ 998597 h 1920633"/>
              <a:gd name="connsiteX7" fmla="*/ 922035 w 1941341"/>
              <a:gd name="connsiteY7" fmla="*/ 1920633 h 1920633"/>
              <a:gd name="connsiteX8" fmla="*/ 0 w 1941341"/>
              <a:gd name="connsiteY8" fmla="*/ 998597 h 1920633"/>
              <a:gd name="connsiteX9" fmla="*/ 922035 w 1941341"/>
              <a:gd name="connsiteY9" fmla="*/ 76562 h 1920633"/>
              <a:gd name="connsiteX10" fmla="*/ 1127461 w 1941341"/>
              <a:gd name="connsiteY10" fmla="*/ 0 h 1920633"/>
              <a:gd name="connsiteX11" fmla="*/ 1941341 w 1941341"/>
              <a:gd name="connsiteY11" fmla="*/ 998597 h 1920633"/>
              <a:gd name="connsiteX12" fmla="*/ 1127461 w 1941341"/>
              <a:gd name="connsiteY12" fmla="*/ 0 h 1920633"/>
              <a:gd name="connsiteX0" fmla="*/ 922035 w 1844070"/>
              <a:gd name="connsiteY0" fmla="*/ 102260 h 1844071"/>
              <a:gd name="connsiteX1" fmla="*/ 102260 w 1844070"/>
              <a:gd name="connsiteY1" fmla="*/ 922035 h 1844071"/>
              <a:gd name="connsiteX2" fmla="*/ 922035 w 1844070"/>
              <a:gd name="connsiteY2" fmla="*/ 1741810 h 1844071"/>
              <a:gd name="connsiteX3" fmla="*/ 1741810 w 1844070"/>
              <a:gd name="connsiteY3" fmla="*/ 922035 h 1844071"/>
              <a:gd name="connsiteX4" fmla="*/ 922035 w 1844070"/>
              <a:gd name="connsiteY4" fmla="*/ 102260 h 1844071"/>
              <a:gd name="connsiteX5" fmla="*/ 922035 w 1844070"/>
              <a:gd name="connsiteY5" fmla="*/ 0 h 1844071"/>
              <a:gd name="connsiteX6" fmla="*/ 1844070 w 1844070"/>
              <a:gd name="connsiteY6" fmla="*/ 922035 h 1844071"/>
              <a:gd name="connsiteX7" fmla="*/ 922035 w 1844070"/>
              <a:gd name="connsiteY7" fmla="*/ 1844071 h 1844071"/>
              <a:gd name="connsiteX8" fmla="*/ 0 w 1844070"/>
              <a:gd name="connsiteY8" fmla="*/ 922035 h 1844071"/>
              <a:gd name="connsiteX9" fmla="*/ 922035 w 1844070"/>
              <a:gd name="connsiteY9" fmla="*/ 0 h 18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4070" h="1844071">
                <a:moveTo>
                  <a:pt x="922035" y="102260"/>
                </a:moveTo>
                <a:cubicBezTo>
                  <a:pt x="469286" y="102260"/>
                  <a:pt x="102260" y="469286"/>
                  <a:pt x="102260" y="922035"/>
                </a:cubicBezTo>
                <a:cubicBezTo>
                  <a:pt x="102260" y="1374784"/>
                  <a:pt x="469286" y="1741810"/>
                  <a:pt x="922035" y="1741810"/>
                </a:cubicBezTo>
                <a:cubicBezTo>
                  <a:pt x="1374784" y="1741810"/>
                  <a:pt x="1741810" y="1374784"/>
                  <a:pt x="1741810" y="922035"/>
                </a:cubicBezTo>
                <a:cubicBezTo>
                  <a:pt x="1741810" y="469286"/>
                  <a:pt x="1374784" y="102260"/>
                  <a:pt x="922035" y="102260"/>
                </a:cubicBezTo>
                <a:close/>
                <a:moveTo>
                  <a:pt x="922035" y="0"/>
                </a:moveTo>
                <a:cubicBezTo>
                  <a:pt x="1431261" y="0"/>
                  <a:pt x="1844070" y="412809"/>
                  <a:pt x="1844070" y="922035"/>
                </a:cubicBezTo>
                <a:cubicBezTo>
                  <a:pt x="1844070" y="1431261"/>
                  <a:pt x="1431261" y="1844071"/>
                  <a:pt x="922035" y="1844071"/>
                </a:cubicBezTo>
                <a:cubicBezTo>
                  <a:pt x="412810" y="1844071"/>
                  <a:pt x="0" y="1431261"/>
                  <a:pt x="0" y="922035"/>
                </a:cubicBezTo>
                <a:cubicBezTo>
                  <a:pt x="0" y="412809"/>
                  <a:pt x="412810" y="0"/>
                  <a:pt x="922035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C368D-4028-4B22-87B5-B061CCAA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heads turn (actually, they don’t turn at all)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E4FD1-D12A-42DF-82D6-BCF9C80F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4A27E-FCED-42A0-871E-80A1EFE5864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4300" y="765921"/>
            <a:ext cx="6761967" cy="4929058"/>
          </a:xfrm>
        </p:spPr>
        <p:txBody>
          <a:bodyPr>
            <a:normAutofit/>
          </a:bodyPr>
          <a:lstStyle/>
          <a:p>
            <a:r>
              <a:rPr lang="en-US" dirty="0"/>
              <a:t>Magnetic disk is represented by a set of</a:t>
            </a:r>
            <a:br>
              <a:rPr lang="en-US" dirty="0"/>
            </a:br>
            <a:r>
              <a:rPr lang="en-US" dirty="0"/>
              <a:t>stacked platters with magnetic bits.</a:t>
            </a:r>
          </a:p>
          <a:p>
            <a:pPr lvl="1"/>
            <a:r>
              <a:rPr lang="en-US" dirty="0"/>
              <a:t>There may be several platters.</a:t>
            </a:r>
          </a:p>
          <a:p>
            <a:pPr lvl="1"/>
            <a:r>
              <a:rPr lang="en-US" dirty="0"/>
              <a:t>Each read by at least one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head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Access time</a:t>
            </a:r>
            <a:r>
              <a:rPr lang="en-US" dirty="0"/>
              <a:t> is how long it takes to read a sector.</a:t>
            </a:r>
          </a:p>
          <a:p>
            <a:pPr lvl="1"/>
            <a:endParaRPr lang="en-US" dirty="0"/>
          </a:p>
          <a:p>
            <a:r>
              <a:rPr lang="en-US" dirty="0"/>
              <a:t>As a head moves, it goes to a different cylinder.</a:t>
            </a:r>
          </a:p>
          <a:p>
            <a:pPr lvl="1"/>
            <a:r>
              <a:rPr lang="en-US" dirty="0"/>
              <a:t>As the platter spins, the head reads</a:t>
            </a:r>
            <a:br>
              <a:rPr lang="en-US" dirty="0"/>
            </a:br>
            <a:r>
              <a:rPr lang="en-US" dirty="0"/>
              <a:t>a different sector.</a:t>
            </a:r>
          </a:p>
          <a:p>
            <a:pPr lvl="1"/>
            <a:endParaRPr lang="en-US" dirty="0"/>
          </a:p>
          <a:p>
            <a:r>
              <a:rPr lang="en-US" dirty="0"/>
              <a:t>You can potentially read multiple sectors in parallel.</a:t>
            </a:r>
          </a:p>
          <a:p>
            <a:pPr lvl="1"/>
            <a:r>
              <a:rPr lang="en-US" dirty="0"/>
              <a:t>So how should we layout data on disk to take advantage of this?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E1586D-8533-48B6-9CC1-AD9F7D7D21B0}"/>
              </a:ext>
            </a:extLst>
          </p:cNvPr>
          <p:cNvSpPr txBox="1"/>
          <p:nvPr/>
        </p:nvSpPr>
        <p:spPr>
          <a:xfrm>
            <a:off x="7554408" y="869076"/>
            <a:ext cx="99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platter</a:t>
            </a:r>
          </a:p>
        </p:txBody>
      </p:sp>
      <p:sp>
        <p:nvSpPr>
          <p:cNvPr id="16" name="!!platter1">
            <a:extLst>
              <a:ext uri="{FF2B5EF4-FFF2-40B4-BE49-F238E27FC236}">
                <a16:creationId xmlns:a16="http://schemas.microsoft.com/office/drawing/2014/main" id="{A57C8298-5091-477C-9C89-77F92471A5D7}"/>
              </a:ext>
            </a:extLst>
          </p:cNvPr>
          <p:cNvSpPr/>
          <p:nvPr/>
        </p:nvSpPr>
        <p:spPr>
          <a:xfrm>
            <a:off x="6384973" y="5049300"/>
            <a:ext cx="3468002" cy="150099"/>
          </a:xfrm>
          <a:prstGeom prst="rect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AFE63C-F8C5-43F4-AF9C-2D89C1266612}"/>
              </a:ext>
            </a:extLst>
          </p:cNvPr>
          <p:cNvGrpSpPr/>
          <p:nvPr/>
        </p:nvGrpSpPr>
        <p:grpSpPr>
          <a:xfrm>
            <a:off x="6899323" y="3548339"/>
            <a:ext cx="216270" cy="147492"/>
            <a:chOff x="1184744" y="2361999"/>
            <a:chExt cx="818984" cy="44655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117BAF-7F4E-4E2B-9B5D-1F89BD669D0F}"/>
                </a:ext>
              </a:extLst>
            </p:cNvPr>
            <p:cNvSpPr/>
            <p:nvPr/>
          </p:nvSpPr>
          <p:spPr>
            <a:xfrm>
              <a:off x="1184744" y="2681335"/>
              <a:ext cx="818984" cy="1272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id="{80C20741-4CD9-4BEB-BEDA-D76E234F8A4F}"/>
                </a:ext>
              </a:extLst>
            </p:cNvPr>
            <p:cNvSpPr/>
            <p:nvPr/>
          </p:nvSpPr>
          <p:spPr>
            <a:xfrm>
              <a:off x="1301257" y="2361999"/>
              <a:ext cx="585958" cy="319336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!!platter2">
            <a:extLst>
              <a:ext uri="{FF2B5EF4-FFF2-40B4-BE49-F238E27FC236}">
                <a16:creationId xmlns:a16="http://schemas.microsoft.com/office/drawing/2014/main" id="{FBB14AF7-FF3C-4C36-9491-B31579D0AA96}"/>
              </a:ext>
            </a:extLst>
          </p:cNvPr>
          <p:cNvSpPr/>
          <p:nvPr/>
        </p:nvSpPr>
        <p:spPr>
          <a:xfrm>
            <a:off x="6384973" y="4620441"/>
            <a:ext cx="3468002" cy="150099"/>
          </a:xfrm>
          <a:prstGeom prst="rect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!!platter3">
            <a:extLst>
              <a:ext uri="{FF2B5EF4-FFF2-40B4-BE49-F238E27FC236}">
                <a16:creationId xmlns:a16="http://schemas.microsoft.com/office/drawing/2014/main" id="{D54ED7CC-C7F7-478C-B60F-666AA7C7C2C9}"/>
              </a:ext>
            </a:extLst>
          </p:cNvPr>
          <p:cNvSpPr/>
          <p:nvPr/>
        </p:nvSpPr>
        <p:spPr>
          <a:xfrm>
            <a:off x="6384973" y="4191582"/>
            <a:ext cx="3468002" cy="150099"/>
          </a:xfrm>
          <a:prstGeom prst="rect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platter4">
            <a:extLst>
              <a:ext uri="{FF2B5EF4-FFF2-40B4-BE49-F238E27FC236}">
                <a16:creationId xmlns:a16="http://schemas.microsoft.com/office/drawing/2014/main" id="{461D44CF-9905-4536-9EB4-91DA5F3E4F1F}"/>
              </a:ext>
            </a:extLst>
          </p:cNvPr>
          <p:cNvSpPr/>
          <p:nvPr/>
        </p:nvSpPr>
        <p:spPr>
          <a:xfrm>
            <a:off x="6384973" y="3757659"/>
            <a:ext cx="3468002" cy="150099"/>
          </a:xfrm>
          <a:prstGeom prst="rect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!!cylinder">
            <a:extLst>
              <a:ext uri="{FF2B5EF4-FFF2-40B4-BE49-F238E27FC236}">
                <a16:creationId xmlns:a16="http://schemas.microsoft.com/office/drawing/2014/main" id="{3A248D9A-F337-489B-B40C-7167BDFB305B}"/>
              </a:ext>
            </a:extLst>
          </p:cNvPr>
          <p:cNvSpPr/>
          <p:nvPr/>
        </p:nvSpPr>
        <p:spPr>
          <a:xfrm>
            <a:off x="7004882" y="1347061"/>
            <a:ext cx="2038612" cy="2038612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E28E0C2-783C-43DD-8D27-AEAD4B239574}"/>
              </a:ext>
            </a:extLst>
          </p:cNvPr>
          <p:cNvSpPr/>
          <p:nvPr/>
        </p:nvSpPr>
        <p:spPr>
          <a:xfrm>
            <a:off x="6954699" y="3769208"/>
            <a:ext cx="127000" cy="12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393C3D8-111C-41D7-949E-EDC09DDB669C}"/>
              </a:ext>
            </a:extLst>
          </p:cNvPr>
          <p:cNvSpPr/>
          <p:nvPr/>
        </p:nvSpPr>
        <p:spPr>
          <a:xfrm>
            <a:off x="6954699" y="4195942"/>
            <a:ext cx="127000" cy="12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4CA12A2-B8D0-421C-A1A3-139A4615BB60}"/>
              </a:ext>
            </a:extLst>
          </p:cNvPr>
          <p:cNvSpPr/>
          <p:nvPr/>
        </p:nvSpPr>
        <p:spPr>
          <a:xfrm>
            <a:off x="6954699" y="4631990"/>
            <a:ext cx="127000" cy="12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2015E57-4EFA-4B22-823B-1E1251CAF87D}"/>
              </a:ext>
            </a:extLst>
          </p:cNvPr>
          <p:cNvSpPr/>
          <p:nvPr/>
        </p:nvSpPr>
        <p:spPr>
          <a:xfrm>
            <a:off x="6954699" y="5060849"/>
            <a:ext cx="127000" cy="12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1F183B9-E763-4D07-9175-CA5624634E9B}"/>
              </a:ext>
            </a:extLst>
          </p:cNvPr>
          <p:cNvSpPr/>
          <p:nvPr/>
        </p:nvSpPr>
        <p:spPr>
          <a:xfrm>
            <a:off x="7622630" y="3769208"/>
            <a:ext cx="127000" cy="127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A9919EF-AB36-408A-94CB-D4E356E65BCF}"/>
              </a:ext>
            </a:extLst>
          </p:cNvPr>
          <p:cNvSpPr/>
          <p:nvPr/>
        </p:nvSpPr>
        <p:spPr>
          <a:xfrm>
            <a:off x="7622630" y="4195942"/>
            <a:ext cx="127000" cy="127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9C01C4A-03F5-4894-B0D8-63D1B639089C}"/>
              </a:ext>
            </a:extLst>
          </p:cNvPr>
          <p:cNvSpPr/>
          <p:nvPr/>
        </p:nvSpPr>
        <p:spPr>
          <a:xfrm>
            <a:off x="7622630" y="4631990"/>
            <a:ext cx="127000" cy="127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0F91F2C-EB57-48AE-9DC0-FA8A8C512388}"/>
              </a:ext>
            </a:extLst>
          </p:cNvPr>
          <p:cNvSpPr/>
          <p:nvPr/>
        </p:nvSpPr>
        <p:spPr>
          <a:xfrm>
            <a:off x="7622630" y="5060849"/>
            <a:ext cx="127000" cy="127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!!xx">
            <a:extLst>
              <a:ext uri="{FF2B5EF4-FFF2-40B4-BE49-F238E27FC236}">
                <a16:creationId xmlns:a16="http://schemas.microsoft.com/office/drawing/2014/main" id="{5CD715F6-3442-4D90-8F89-1CE4CA911AE1}"/>
              </a:ext>
            </a:extLst>
          </p:cNvPr>
          <p:cNvSpPr/>
          <p:nvPr/>
        </p:nvSpPr>
        <p:spPr>
          <a:xfrm>
            <a:off x="7204412" y="1541829"/>
            <a:ext cx="1639550" cy="1639550"/>
          </a:xfrm>
          <a:custGeom>
            <a:avLst/>
            <a:gdLst>
              <a:gd name="connsiteX0" fmla="*/ 1107468 w 2214936"/>
              <a:gd name="connsiteY0" fmla="*/ 577937 h 2214936"/>
              <a:gd name="connsiteX1" fmla="*/ 577936 w 2214936"/>
              <a:gd name="connsiteY1" fmla="*/ 1107469 h 2214936"/>
              <a:gd name="connsiteX2" fmla="*/ 1107468 w 2214936"/>
              <a:gd name="connsiteY2" fmla="*/ 1637001 h 2214936"/>
              <a:gd name="connsiteX3" fmla="*/ 1637000 w 2214936"/>
              <a:gd name="connsiteY3" fmla="*/ 1107469 h 2214936"/>
              <a:gd name="connsiteX4" fmla="*/ 1107468 w 2214936"/>
              <a:gd name="connsiteY4" fmla="*/ 577937 h 2214936"/>
              <a:gd name="connsiteX5" fmla="*/ 1107468 w 2214936"/>
              <a:gd name="connsiteY5" fmla="*/ 511882 h 2214936"/>
              <a:gd name="connsiteX6" fmla="*/ 1703055 w 2214936"/>
              <a:gd name="connsiteY6" fmla="*/ 1107469 h 2214936"/>
              <a:gd name="connsiteX7" fmla="*/ 1107468 w 2214936"/>
              <a:gd name="connsiteY7" fmla="*/ 1703056 h 2214936"/>
              <a:gd name="connsiteX8" fmla="*/ 511881 w 2214936"/>
              <a:gd name="connsiteY8" fmla="*/ 1107469 h 2214936"/>
              <a:gd name="connsiteX9" fmla="*/ 1107468 w 2214936"/>
              <a:gd name="connsiteY9" fmla="*/ 511882 h 2214936"/>
              <a:gd name="connsiteX10" fmla="*/ 1107468 w 2214936"/>
              <a:gd name="connsiteY10" fmla="*/ 392101 h 2214936"/>
              <a:gd name="connsiteX11" fmla="*/ 392101 w 2214936"/>
              <a:gd name="connsiteY11" fmla="*/ 1107468 h 2214936"/>
              <a:gd name="connsiteX12" fmla="*/ 1107468 w 2214936"/>
              <a:gd name="connsiteY12" fmla="*/ 1822835 h 2214936"/>
              <a:gd name="connsiteX13" fmla="*/ 1822835 w 2214936"/>
              <a:gd name="connsiteY13" fmla="*/ 1107468 h 2214936"/>
              <a:gd name="connsiteX14" fmla="*/ 1107468 w 2214936"/>
              <a:gd name="connsiteY14" fmla="*/ 392101 h 2214936"/>
              <a:gd name="connsiteX15" fmla="*/ 1107468 w 2214936"/>
              <a:gd name="connsiteY15" fmla="*/ 287694 h 2214936"/>
              <a:gd name="connsiteX16" fmla="*/ 1927243 w 2214936"/>
              <a:gd name="connsiteY16" fmla="*/ 1107469 h 2214936"/>
              <a:gd name="connsiteX17" fmla="*/ 1107468 w 2214936"/>
              <a:gd name="connsiteY17" fmla="*/ 1927244 h 2214936"/>
              <a:gd name="connsiteX18" fmla="*/ 287693 w 2214936"/>
              <a:gd name="connsiteY18" fmla="*/ 1107469 h 2214936"/>
              <a:gd name="connsiteX19" fmla="*/ 1107468 w 2214936"/>
              <a:gd name="connsiteY19" fmla="*/ 287694 h 2214936"/>
              <a:gd name="connsiteX20" fmla="*/ 1107468 w 2214936"/>
              <a:gd name="connsiteY20" fmla="*/ 185434 h 2214936"/>
              <a:gd name="connsiteX21" fmla="*/ 185433 w 2214936"/>
              <a:gd name="connsiteY21" fmla="*/ 1107469 h 2214936"/>
              <a:gd name="connsiteX22" fmla="*/ 1107468 w 2214936"/>
              <a:gd name="connsiteY22" fmla="*/ 2029505 h 2214936"/>
              <a:gd name="connsiteX23" fmla="*/ 2029503 w 2214936"/>
              <a:gd name="connsiteY23" fmla="*/ 1107469 h 2214936"/>
              <a:gd name="connsiteX24" fmla="*/ 1107468 w 2214936"/>
              <a:gd name="connsiteY24" fmla="*/ 185434 h 2214936"/>
              <a:gd name="connsiteX25" fmla="*/ 1107468 w 2214936"/>
              <a:gd name="connsiteY25" fmla="*/ 0 h 2214936"/>
              <a:gd name="connsiteX26" fmla="*/ 2214936 w 2214936"/>
              <a:gd name="connsiteY26" fmla="*/ 1107468 h 2214936"/>
              <a:gd name="connsiteX27" fmla="*/ 1107468 w 2214936"/>
              <a:gd name="connsiteY27" fmla="*/ 2214936 h 2214936"/>
              <a:gd name="connsiteX28" fmla="*/ 0 w 2214936"/>
              <a:gd name="connsiteY28" fmla="*/ 1107468 h 2214936"/>
              <a:gd name="connsiteX29" fmla="*/ 1107468 w 2214936"/>
              <a:gd name="connsiteY29" fmla="*/ 0 h 2214936"/>
              <a:gd name="connsiteX0" fmla="*/ 1138253 w 2276506"/>
              <a:gd name="connsiteY0" fmla="*/ 392503 h 2029502"/>
              <a:gd name="connsiteX1" fmla="*/ 608721 w 2276506"/>
              <a:gd name="connsiteY1" fmla="*/ 922035 h 2029502"/>
              <a:gd name="connsiteX2" fmla="*/ 1138253 w 2276506"/>
              <a:gd name="connsiteY2" fmla="*/ 1451567 h 2029502"/>
              <a:gd name="connsiteX3" fmla="*/ 1667785 w 2276506"/>
              <a:gd name="connsiteY3" fmla="*/ 922035 h 2029502"/>
              <a:gd name="connsiteX4" fmla="*/ 1138253 w 2276506"/>
              <a:gd name="connsiteY4" fmla="*/ 392503 h 2029502"/>
              <a:gd name="connsiteX5" fmla="*/ 1138253 w 2276506"/>
              <a:gd name="connsiteY5" fmla="*/ 326448 h 2029502"/>
              <a:gd name="connsiteX6" fmla="*/ 1733840 w 2276506"/>
              <a:gd name="connsiteY6" fmla="*/ 922035 h 2029502"/>
              <a:gd name="connsiteX7" fmla="*/ 1138253 w 2276506"/>
              <a:gd name="connsiteY7" fmla="*/ 1517622 h 2029502"/>
              <a:gd name="connsiteX8" fmla="*/ 542666 w 2276506"/>
              <a:gd name="connsiteY8" fmla="*/ 922035 h 2029502"/>
              <a:gd name="connsiteX9" fmla="*/ 1138253 w 2276506"/>
              <a:gd name="connsiteY9" fmla="*/ 326448 h 2029502"/>
              <a:gd name="connsiteX10" fmla="*/ 1138253 w 2276506"/>
              <a:gd name="connsiteY10" fmla="*/ 206667 h 2029502"/>
              <a:gd name="connsiteX11" fmla="*/ 422886 w 2276506"/>
              <a:gd name="connsiteY11" fmla="*/ 922034 h 2029502"/>
              <a:gd name="connsiteX12" fmla="*/ 1138253 w 2276506"/>
              <a:gd name="connsiteY12" fmla="*/ 1637401 h 2029502"/>
              <a:gd name="connsiteX13" fmla="*/ 1853620 w 2276506"/>
              <a:gd name="connsiteY13" fmla="*/ 922034 h 2029502"/>
              <a:gd name="connsiteX14" fmla="*/ 1138253 w 2276506"/>
              <a:gd name="connsiteY14" fmla="*/ 206667 h 2029502"/>
              <a:gd name="connsiteX15" fmla="*/ 1138253 w 2276506"/>
              <a:gd name="connsiteY15" fmla="*/ 102260 h 2029502"/>
              <a:gd name="connsiteX16" fmla="*/ 1958028 w 2276506"/>
              <a:gd name="connsiteY16" fmla="*/ 922035 h 2029502"/>
              <a:gd name="connsiteX17" fmla="*/ 1138253 w 2276506"/>
              <a:gd name="connsiteY17" fmla="*/ 1741810 h 2029502"/>
              <a:gd name="connsiteX18" fmla="*/ 318478 w 2276506"/>
              <a:gd name="connsiteY18" fmla="*/ 922035 h 2029502"/>
              <a:gd name="connsiteX19" fmla="*/ 1138253 w 2276506"/>
              <a:gd name="connsiteY19" fmla="*/ 102260 h 2029502"/>
              <a:gd name="connsiteX20" fmla="*/ 1138253 w 2276506"/>
              <a:gd name="connsiteY20" fmla="*/ 0 h 2029502"/>
              <a:gd name="connsiteX21" fmla="*/ 216218 w 2276506"/>
              <a:gd name="connsiteY21" fmla="*/ 922035 h 2029502"/>
              <a:gd name="connsiteX22" fmla="*/ 1138253 w 2276506"/>
              <a:gd name="connsiteY22" fmla="*/ 1844071 h 2029502"/>
              <a:gd name="connsiteX23" fmla="*/ 2060288 w 2276506"/>
              <a:gd name="connsiteY23" fmla="*/ 922035 h 2029502"/>
              <a:gd name="connsiteX24" fmla="*/ 1138253 w 2276506"/>
              <a:gd name="connsiteY24" fmla="*/ 0 h 2029502"/>
              <a:gd name="connsiteX25" fmla="*/ 30785 w 2276506"/>
              <a:gd name="connsiteY25" fmla="*/ 922034 h 2029502"/>
              <a:gd name="connsiteX26" fmla="*/ 2245721 w 2276506"/>
              <a:gd name="connsiteY26" fmla="*/ 922034 h 2029502"/>
              <a:gd name="connsiteX27" fmla="*/ 1138253 w 2276506"/>
              <a:gd name="connsiteY27" fmla="*/ 2029502 h 2029502"/>
              <a:gd name="connsiteX28" fmla="*/ 30785 w 2276506"/>
              <a:gd name="connsiteY28" fmla="*/ 922034 h 2029502"/>
              <a:gd name="connsiteX0" fmla="*/ 922035 w 2029503"/>
              <a:gd name="connsiteY0" fmla="*/ 392503 h 2029502"/>
              <a:gd name="connsiteX1" fmla="*/ 392503 w 2029503"/>
              <a:gd name="connsiteY1" fmla="*/ 922035 h 2029502"/>
              <a:gd name="connsiteX2" fmla="*/ 922035 w 2029503"/>
              <a:gd name="connsiteY2" fmla="*/ 1451567 h 2029502"/>
              <a:gd name="connsiteX3" fmla="*/ 1451567 w 2029503"/>
              <a:gd name="connsiteY3" fmla="*/ 922035 h 2029502"/>
              <a:gd name="connsiteX4" fmla="*/ 922035 w 2029503"/>
              <a:gd name="connsiteY4" fmla="*/ 392503 h 2029502"/>
              <a:gd name="connsiteX5" fmla="*/ 922035 w 2029503"/>
              <a:gd name="connsiteY5" fmla="*/ 326448 h 2029502"/>
              <a:gd name="connsiteX6" fmla="*/ 1517622 w 2029503"/>
              <a:gd name="connsiteY6" fmla="*/ 922035 h 2029502"/>
              <a:gd name="connsiteX7" fmla="*/ 922035 w 2029503"/>
              <a:gd name="connsiteY7" fmla="*/ 1517622 h 2029502"/>
              <a:gd name="connsiteX8" fmla="*/ 326448 w 2029503"/>
              <a:gd name="connsiteY8" fmla="*/ 922035 h 2029502"/>
              <a:gd name="connsiteX9" fmla="*/ 922035 w 2029503"/>
              <a:gd name="connsiteY9" fmla="*/ 326448 h 2029502"/>
              <a:gd name="connsiteX10" fmla="*/ 922035 w 2029503"/>
              <a:gd name="connsiteY10" fmla="*/ 206667 h 2029502"/>
              <a:gd name="connsiteX11" fmla="*/ 206668 w 2029503"/>
              <a:gd name="connsiteY11" fmla="*/ 922034 h 2029502"/>
              <a:gd name="connsiteX12" fmla="*/ 922035 w 2029503"/>
              <a:gd name="connsiteY12" fmla="*/ 1637401 h 2029502"/>
              <a:gd name="connsiteX13" fmla="*/ 1637402 w 2029503"/>
              <a:gd name="connsiteY13" fmla="*/ 922034 h 2029502"/>
              <a:gd name="connsiteX14" fmla="*/ 922035 w 2029503"/>
              <a:gd name="connsiteY14" fmla="*/ 206667 h 2029502"/>
              <a:gd name="connsiteX15" fmla="*/ 922035 w 2029503"/>
              <a:gd name="connsiteY15" fmla="*/ 102260 h 2029502"/>
              <a:gd name="connsiteX16" fmla="*/ 1741810 w 2029503"/>
              <a:gd name="connsiteY16" fmla="*/ 922035 h 2029502"/>
              <a:gd name="connsiteX17" fmla="*/ 922035 w 2029503"/>
              <a:gd name="connsiteY17" fmla="*/ 1741810 h 2029502"/>
              <a:gd name="connsiteX18" fmla="*/ 102260 w 2029503"/>
              <a:gd name="connsiteY18" fmla="*/ 922035 h 2029502"/>
              <a:gd name="connsiteX19" fmla="*/ 922035 w 2029503"/>
              <a:gd name="connsiteY19" fmla="*/ 102260 h 2029502"/>
              <a:gd name="connsiteX20" fmla="*/ 922035 w 2029503"/>
              <a:gd name="connsiteY20" fmla="*/ 0 h 2029502"/>
              <a:gd name="connsiteX21" fmla="*/ 0 w 2029503"/>
              <a:gd name="connsiteY21" fmla="*/ 922035 h 2029502"/>
              <a:gd name="connsiteX22" fmla="*/ 922035 w 2029503"/>
              <a:gd name="connsiteY22" fmla="*/ 1844071 h 2029502"/>
              <a:gd name="connsiteX23" fmla="*/ 1844070 w 2029503"/>
              <a:gd name="connsiteY23" fmla="*/ 922035 h 2029502"/>
              <a:gd name="connsiteX24" fmla="*/ 922035 w 2029503"/>
              <a:gd name="connsiteY24" fmla="*/ 0 h 2029502"/>
              <a:gd name="connsiteX25" fmla="*/ 922035 w 2029503"/>
              <a:gd name="connsiteY25" fmla="*/ 2029502 h 2029502"/>
              <a:gd name="connsiteX26" fmla="*/ 2029503 w 2029503"/>
              <a:gd name="connsiteY26" fmla="*/ 922034 h 2029502"/>
              <a:gd name="connsiteX27" fmla="*/ 922035 w 2029503"/>
              <a:gd name="connsiteY27" fmla="*/ 2029502 h 2029502"/>
              <a:gd name="connsiteX0" fmla="*/ 922035 w 1844070"/>
              <a:gd name="connsiteY0" fmla="*/ 392503 h 1844071"/>
              <a:gd name="connsiteX1" fmla="*/ 392503 w 1844070"/>
              <a:gd name="connsiteY1" fmla="*/ 922035 h 1844071"/>
              <a:gd name="connsiteX2" fmla="*/ 922035 w 1844070"/>
              <a:gd name="connsiteY2" fmla="*/ 1451567 h 1844071"/>
              <a:gd name="connsiteX3" fmla="*/ 1451567 w 1844070"/>
              <a:gd name="connsiteY3" fmla="*/ 922035 h 1844071"/>
              <a:gd name="connsiteX4" fmla="*/ 922035 w 1844070"/>
              <a:gd name="connsiteY4" fmla="*/ 392503 h 1844071"/>
              <a:gd name="connsiteX5" fmla="*/ 922035 w 1844070"/>
              <a:gd name="connsiteY5" fmla="*/ 326448 h 1844071"/>
              <a:gd name="connsiteX6" fmla="*/ 1517622 w 1844070"/>
              <a:gd name="connsiteY6" fmla="*/ 922035 h 1844071"/>
              <a:gd name="connsiteX7" fmla="*/ 922035 w 1844070"/>
              <a:gd name="connsiteY7" fmla="*/ 1517622 h 1844071"/>
              <a:gd name="connsiteX8" fmla="*/ 326448 w 1844070"/>
              <a:gd name="connsiteY8" fmla="*/ 922035 h 1844071"/>
              <a:gd name="connsiteX9" fmla="*/ 922035 w 1844070"/>
              <a:gd name="connsiteY9" fmla="*/ 326448 h 1844071"/>
              <a:gd name="connsiteX10" fmla="*/ 922035 w 1844070"/>
              <a:gd name="connsiteY10" fmla="*/ 206667 h 1844071"/>
              <a:gd name="connsiteX11" fmla="*/ 206668 w 1844070"/>
              <a:gd name="connsiteY11" fmla="*/ 922034 h 1844071"/>
              <a:gd name="connsiteX12" fmla="*/ 922035 w 1844070"/>
              <a:gd name="connsiteY12" fmla="*/ 1637401 h 1844071"/>
              <a:gd name="connsiteX13" fmla="*/ 1637402 w 1844070"/>
              <a:gd name="connsiteY13" fmla="*/ 922034 h 1844071"/>
              <a:gd name="connsiteX14" fmla="*/ 922035 w 1844070"/>
              <a:gd name="connsiteY14" fmla="*/ 206667 h 1844071"/>
              <a:gd name="connsiteX15" fmla="*/ 922035 w 1844070"/>
              <a:gd name="connsiteY15" fmla="*/ 102260 h 1844071"/>
              <a:gd name="connsiteX16" fmla="*/ 1741810 w 1844070"/>
              <a:gd name="connsiteY16" fmla="*/ 922035 h 1844071"/>
              <a:gd name="connsiteX17" fmla="*/ 922035 w 1844070"/>
              <a:gd name="connsiteY17" fmla="*/ 1741810 h 1844071"/>
              <a:gd name="connsiteX18" fmla="*/ 102260 w 1844070"/>
              <a:gd name="connsiteY18" fmla="*/ 922035 h 1844071"/>
              <a:gd name="connsiteX19" fmla="*/ 922035 w 1844070"/>
              <a:gd name="connsiteY19" fmla="*/ 102260 h 1844071"/>
              <a:gd name="connsiteX20" fmla="*/ 922035 w 1844070"/>
              <a:gd name="connsiteY20" fmla="*/ 0 h 1844071"/>
              <a:gd name="connsiteX21" fmla="*/ 0 w 1844070"/>
              <a:gd name="connsiteY21" fmla="*/ 922035 h 1844071"/>
              <a:gd name="connsiteX22" fmla="*/ 922035 w 1844070"/>
              <a:gd name="connsiteY22" fmla="*/ 1844071 h 1844071"/>
              <a:gd name="connsiteX23" fmla="*/ 1844070 w 1844070"/>
              <a:gd name="connsiteY23" fmla="*/ 922035 h 1844071"/>
              <a:gd name="connsiteX24" fmla="*/ 922035 w 1844070"/>
              <a:gd name="connsiteY24" fmla="*/ 0 h 1844071"/>
              <a:gd name="connsiteX0" fmla="*/ 947665 w 1895330"/>
              <a:gd name="connsiteY0" fmla="*/ 290243 h 1741811"/>
              <a:gd name="connsiteX1" fmla="*/ 418133 w 1895330"/>
              <a:gd name="connsiteY1" fmla="*/ 819775 h 1741811"/>
              <a:gd name="connsiteX2" fmla="*/ 947665 w 1895330"/>
              <a:gd name="connsiteY2" fmla="*/ 1349307 h 1741811"/>
              <a:gd name="connsiteX3" fmla="*/ 1477197 w 1895330"/>
              <a:gd name="connsiteY3" fmla="*/ 819775 h 1741811"/>
              <a:gd name="connsiteX4" fmla="*/ 947665 w 1895330"/>
              <a:gd name="connsiteY4" fmla="*/ 290243 h 1741811"/>
              <a:gd name="connsiteX5" fmla="*/ 947665 w 1895330"/>
              <a:gd name="connsiteY5" fmla="*/ 224188 h 1741811"/>
              <a:gd name="connsiteX6" fmla="*/ 1543252 w 1895330"/>
              <a:gd name="connsiteY6" fmla="*/ 819775 h 1741811"/>
              <a:gd name="connsiteX7" fmla="*/ 947665 w 1895330"/>
              <a:gd name="connsiteY7" fmla="*/ 1415362 h 1741811"/>
              <a:gd name="connsiteX8" fmla="*/ 352078 w 1895330"/>
              <a:gd name="connsiteY8" fmla="*/ 819775 h 1741811"/>
              <a:gd name="connsiteX9" fmla="*/ 947665 w 1895330"/>
              <a:gd name="connsiteY9" fmla="*/ 224188 h 1741811"/>
              <a:gd name="connsiteX10" fmla="*/ 947665 w 1895330"/>
              <a:gd name="connsiteY10" fmla="*/ 104407 h 1741811"/>
              <a:gd name="connsiteX11" fmla="*/ 232298 w 1895330"/>
              <a:gd name="connsiteY11" fmla="*/ 819774 h 1741811"/>
              <a:gd name="connsiteX12" fmla="*/ 947665 w 1895330"/>
              <a:gd name="connsiteY12" fmla="*/ 1535141 h 1741811"/>
              <a:gd name="connsiteX13" fmla="*/ 1663032 w 1895330"/>
              <a:gd name="connsiteY13" fmla="*/ 819774 h 1741811"/>
              <a:gd name="connsiteX14" fmla="*/ 947665 w 1895330"/>
              <a:gd name="connsiteY14" fmla="*/ 104407 h 1741811"/>
              <a:gd name="connsiteX15" fmla="*/ 947665 w 1895330"/>
              <a:gd name="connsiteY15" fmla="*/ 0 h 1741811"/>
              <a:gd name="connsiteX16" fmla="*/ 1767440 w 1895330"/>
              <a:gd name="connsiteY16" fmla="*/ 819775 h 1741811"/>
              <a:gd name="connsiteX17" fmla="*/ 947665 w 1895330"/>
              <a:gd name="connsiteY17" fmla="*/ 1639550 h 1741811"/>
              <a:gd name="connsiteX18" fmla="*/ 127890 w 1895330"/>
              <a:gd name="connsiteY18" fmla="*/ 819775 h 1741811"/>
              <a:gd name="connsiteX19" fmla="*/ 947665 w 1895330"/>
              <a:gd name="connsiteY19" fmla="*/ 0 h 1741811"/>
              <a:gd name="connsiteX20" fmla="*/ 1869700 w 1895330"/>
              <a:gd name="connsiteY20" fmla="*/ 819775 h 1741811"/>
              <a:gd name="connsiteX21" fmla="*/ 25630 w 1895330"/>
              <a:gd name="connsiteY21" fmla="*/ 819775 h 1741811"/>
              <a:gd name="connsiteX22" fmla="*/ 947665 w 1895330"/>
              <a:gd name="connsiteY22" fmla="*/ 1741811 h 1741811"/>
              <a:gd name="connsiteX23" fmla="*/ 1869700 w 1895330"/>
              <a:gd name="connsiteY23" fmla="*/ 819775 h 1741811"/>
              <a:gd name="connsiteX0" fmla="*/ 922035 w 1741810"/>
              <a:gd name="connsiteY0" fmla="*/ 290243 h 1741811"/>
              <a:gd name="connsiteX1" fmla="*/ 392503 w 1741810"/>
              <a:gd name="connsiteY1" fmla="*/ 819775 h 1741811"/>
              <a:gd name="connsiteX2" fmla="*/ 922035 w 1741810"/>
              <a:gd name="connsiteY2" fmla="*/ 1349307 h 1741811"/>
              <a:gd name="connsiteX3" fmla="*/ 1451567 w 1741810"/>
              <a:gd name="connsiteY3" fmla="*/ 819775 h 1741811"/>
              <a:gd name="connsiteX4" fmla="*/ 922035 w 1741810"/>
              <a:gd name="connsiteY4" fmla="*/ 290243 h 1741811"/>
              <a:gd name="connsiteX5" fmla="*/ 922035 w 1741810"/>
              <a:gd name="connsiteY5" fmla="*/ 224188 h 1741811"/>
              <a:gd name="connsiteX6" fmla="*/ 1517622 w 1741810"/>
              <a:gd name="connsiteY6" fmla="*/ 819775 h 1741811"/>
              <a:gd name="connsiteX7" fmla="*/ 922035 w 1741810"/>
              <a:gd name="connsiteY7" fmla="*/ 1415362 h 1741811"/>
              <a:gd name="connsiteX8" fmla="*/ 326448 w 1741810"/>
              <a:gd name="connsiteY8" fmla="*/ 819775 h 1741811"/>
              <a:gd name="connsiteX9" fmla="*/ 922035 w 1741810"/>
              <a:gd name="connsiteY9" fmla="*/ 224188 h 1741811"/>
              <a:gd name="connsiteX10" fmla="*/ 922035 w 1741810"/>
              <a:gd name="connsiteY10" fmla="*/ 104407 h 1741811"/>
              <a:gd name="connsiteX11" fmla="*/ 206668 w 1741810"/>
              <a:gd name="connsiteY11" fmla="*/ 819774 h 1741811"/>
              <a:gd name="connsiteX12" fmla="*/ 922035 w 1741810"/>
              <a:gd name="connsiteY12" fmla="*/ 1535141 h 1741811"/>
              <a:gd name="connsiteX13" fmla="*/ 1637402 w 1741810"/>
              <a:gd name="connsiteY13" fmla="*/ 819774 h 1741811"/>
              <a:gd name="connsiteX14" fmla="*/ 922035 w 1741810"/>
              <a:gd name="connsiteY14" fmla="*/ 104407 h 1741811"/>
              <a:gd name="connsiteX15" fmla="*/ 922035 w 1741810"/>
              <a:gd name="connsiteY15" fmla="*/ 0 h 1741811"/>
              <a:gd name="connsiteX16" fmla="*/ 1741810 w 1741810"/>
              <a:gd name="connsiteY16" fmla="*/ 819775 h 1741811"/>
              <a:gd name="connsiteX17" fmla="*/ 922035 w 1741810"/>
              <a:gd name="connsiteY17" fmla="*/ 1639550 h 1741811"/>
              <a:gd name="connsiteX18" fmla="*/ 102260 w 1741810"/>
              <a:gd name="connsiteY18" fmla="*/ 819775 h 1741811"/>
              <a:gd name="connsiteX19" fmla="*/ 922035 w 1741810"/>
              <a:gd name="connsiteY19" fmla="*/ 0 h 1741811"/>
              <a:gd name="connsiteX20" fmla="*/ 922035 w 1741810"/>
              <a:gd name="connsiteY20" fmla="*/ 1741811 h 1741811"/>
              <a:gd name="connsiteX21" fmla="*/ 0 w 1741810"/>
              <a:gd name="connsiteY21" fmla="*/ 819775 h 1741811"/>
              <a:gd name="connsiteX22" fmla="*/ 922035 w 1741810"/>
              <a:gd name="connsiteY22" fmla="*/ 1741811 h 1741811"/>
              <a:gd name="connsiteX0" fmla="*/ 819775 w 1639550"/>
              <a:gd name="connsiteY0" fmla="*/ 290243 h 1639550"/>
              <a:gd name="connsiteX1" fmla="*/ 290243 w 1639550"/>
              <a:gd name="connsiteY1" fmla="*/ 819775 h 1639550"/>
              <a:gd name="connsiteX2" fmla="*/ 819775 w 1639550"/>
              <a:gd name="connsiteY2" fmla="*/ 1349307 h 1639550"/>
              <a:gd name="connsiteX3" fmla="*/ 1349307 w 1639550"/>
              <a:gd name="connsiteY3" fmla="*/ 819775 h 1639550"/>
              <a:gd name="connsiteX4" fmla="*/ 819775 w 1639550"/>
              <a:gd name="connsiteY4" fmla="*/ 290243 h 1639550"/>
              <a:gd name="connsiteX5" fmla="*/ 819775 w 1639550"/>
              <a:gd name="connsiteY5" fmla="*/ 224188 h 1639550"/>
              <a:gd name="connsiteX6" fmla="*/ 1415362 w 1639550"/>
              <a:gd name="connsiteY6" fmla="*/ 819775 h 1639550"/>
              <a:gd name="connsiteX7" fmla="*/ 819775 w 1639550"/>
              <a:gd name="connsiteY7" fmla="*/ 1415362 h 1639550"/>
              <a:gd name="connsiteX8" fmla="*/ 224188 w 1639550"/>
              <a:gd name="connsiteY8" fmla="*/ 819775 h 1639550"/>
              <a:gd name="connsiteX9" fmla="*/ 819775 w 1639550"/>
              <a:gd name="connsiteY9" fmla="*/ 224188 h 1639550"/>
              <a:gd name="connsiteX10" fmla="*/ 819775 w 1639550"/>
              <a:gd name="connsiteY10" fmla="*/ 104407 h 1639550"/>
              <a:gd name="connsiteX11" fmla="*/ 104408 w 1639550"/>
              <a:gd name="connsiteY11" fmla="*/ 819774 h 1639550"/>
              <a:gd name="connsiteX12" fmla="*/ 819775 w 1639550"/>
              <a:gd name="connsiteY12" fmla="*/ 1535141 h 1639550"/>
              <a:gd name="connsiteX13" fmla="*/ 1535142 w 1639550"/>
              <a:gd name="connsiteY13" fmla="*/ 819774 h 1639550"/>
              <a:gd name="connsiteX14" fmla="*/ 819775 w 1639550"/>
              <a:gd name="connsiteY14" fmla="*/ 104407 h 1639550"/>
              <a:gd name="connsiteX15" fmla="*/ 819775 w 1639550"/>
              <a:gd name="connsiteY15" fmla="*/ 0 h 1639550"/>
              <a:gd name="connsiteX16" fmla="*/ 1639550 w 1639550"/>
              <a:gd name="connsiteY16" fmla="*/ 819775 h 1639550"/>
              <a:gd name="connsiteX17" fmla="*/ 819775 w 1639550"/>
              <a:gd name="connsiteY17" fmla="*/ 1639550 h 1639550"/>
              <a:gd name="connsiteX18" fmla="*/ 0 w 1639550"/>
              <a:gd name="connsiteY18" fmla="*/ 819775 h 1639550"/>
              <a:gd name="connsiteX19" fmla="*/ 819775 w 1639550"/>
              <a:gd name="connsiteY19" fmla="*/ 0 h 1639550"/>
              <a:gd name="connsiteX0" fmla="*/ 819775 w 1639550"/>
              <a:gd name="connsiteY0" fmla="*/ 290243 h 1639550"/>
              <a:gd name="connsiteX1" fmla="*/ 290243 w 1639550"/>
              <a:gd name="connsiteY1" fmla="*/ 819775 h 1639550"/>
              <a:gd name="connsiteX2" fmla="*/ 819775 w 1639550"/>
              <a:gd name="connsiteY2" fmla="*/ 1349307 h 1639550"/>
              <a:gd name="connsiteX3" fmla="*/ 1349307 w 1639550"/>
              <a:gd name="connsiteY3" fmla="*/ 819775 h 1639550"/>
              <a:gd name="connsiteX4" fmla="*/ 819775 w 1639550"/>
              <a:gd name="connsiteY4" fmla="*/ 290243 h 1639550"/>
              <a:gd name="connsiteX5" fmla="*/ 224188 w 1639550"/>
              <a:gd name="connsiteY5" fmla="*/ 819775 h 1639550"/>
              <a:gd name="connsiteX6" fmla="*/ 1415362 w 1639550"/>
              <a:gd name="connsiteY6" fmla="*/ 819775 h 1639550"/>
              <a:gd name="connsiteX7" fmla="*/ 819775 w 1639550"/>
              <a:gd name="connsiteY7" fmla="*/ 1415362 h 1639550"/>
              <a:gd name="connsiteX8" fmla="*/ 224188 w 1639550"/>
              <a:gd name="connsiteY8" fmla="*/ 819775 h 1639550"/>
              <a:gd name="connsiteX9" fmla="*/ 819775 w 1639550"/>
              <a:gd name="connsiteY9" fmla="*/ 104407 h 1639550"/>
              <a:gd name="connsiteX10" fmla="*/ 104408 w 1639550"/>
              <a:gd name="connsiteY10" fmla="*/ 819774 h 1639550"/>
              <a:gd name="connsiteX11" fmla="*/ 819775 w 1639550"/>
              <a:gd name="connsiteY11" fmla="*/ 1535141 h 1639550"/>
              <a:gd name="connsiteX12" fmla="*/ 1535142 w 1639550"/>
              <a:gd name="connsiteY12" fmla="*/ 819774 h 1639550"/>
              <a:gd name="connsiteX13" fmla="*/ 819775 w 1639550"/>
              <a:gd name="connsiteY13" fmla="*/ 104407 h 1639550"/>
              <a:gd name="connsiteX14" fmla="*/ 819775 w 1639550"/>
              <a:gd name="connsiteY14" fmla="*/ 0 h 1639550"/>
              <a:gd name="connsiteX15" fmla="*/ 1639550 w 1639550"/>
              <a:gd name="connsiteY15" fmla="*/ 819775 h 1639550"/>
              <a:gd name="connsiteX16" fmla="*/ 819775 w 1639550"/>
              <a:gd name="connsiteY16" fmla="*/ 1639550 h 1639550"/>
              <a:gd name="connsiteX17" fmla="*/ 0 w 1639550"/>
              <a:gd name="connsiteY17" fmla="*/ 819775 h 1639550"/>
              <a:gd name="connsiteX18" fmla="*/ 819775 w 1639550"/>
              <a:gd name="connsiteY18" fmla="*/ 0 h 1639550"/>
              <a:gd name="connsiteX0" fmla="*/ 1349307 w 1639550"/>
              <a:gd name="connsiteY0" fmla="*/ 819775 h 1639550"/>
              <a:gd name="connsiteX1" fmla="*/ 290243 w 1639550"/>
              <a:gd name="connsiteY1" fmla="*/ 819775 h 1639550"/>
              <a:gd name="connsiteX2" fmla="*/ 819775 w 1639550"/>
              <a:gd name="connsiteY2" fmla="*/ 1349307 h 1639550"/>
              <a:gd name="connsiteX3" fmla="*/ 1349307 w 1639550"/>
              <a:gd name="connsiteY3" fmla="*/ 819775 h 1639550"/>
              <a:gd name="connsiteX4" fmla="*/ 224188 w 1639550"/>
              <a:gd name="connsiteY4" fmla="*/ 819775 h 1639550"/>
              <a:gd name="connsiteX5" fmla="*/ 1415362 w 1639550"/>
              <a:gd name="connsiteY5" fmla="*/ 819775 h 1639550"/>
              <a:gd name="connsiteX6" fmla="*/ 819775 w 1639550"/>
              <a:gd name="connsiteY6" fmla="*/ 1415362 h 1639550"/>
              <a:gd name="connsiteX7" fmla="*/ 224188 w 1639550"/>
              <a:gd name="connsiteY7" fmla="*/ 819775 h 1639550"/>
              <a:gd name="connsiteX8" fmla="*/ 819775 w 1639550"/>
              <a:gd name="connsiteY8" fmla="*/ 104407 h 1639550"/>
              <a:gd name="connsiteX9" fmla="*/ 104408 w 1639550"/>
              <a:gd name="connsiteY9" fmla="*/ 819774 h 1639550"/>
              <a:gd name="connsiteX10" fmla="*/ 819775 w 1639550"/>
              <a:gd name="connsiteY10" fmla="*/ 1535141 h 1639550"/>
              <a:gd name="connsiteX11" fmla="*/ 1535142 w 1639550"/>
              <a:gd name="connsiteY11" fmla="*/ 819774 h 1639550"/>
              <a:gd name="connsiteX12" fmla="*/ 819775 w 1639550"/>
              <a:gd name="connsiteY12" fmla="*/ 104407 h 1639550"/>
              <a:gd name="connsiteX13" fmla="*/ 819775 w 1639550"/>
              <a:gd name="connsiteY13" fmla="*/ 0 h 1639550"/>
              <a:gd name="connsiteX14" fmla="*/ 1639550 w 1639550"/>
              <a:gd name="connsiteY14" fmla="*/ 819775 h 1639550"/>
              <a:gd name="connsiteX15" fmla="*/ 819775 w 1639550"/>
              <a:gd name="connsiteY15" fmla="*/ 1639550 h 1639550"/>
              <a:gd name="connsiteX16" fmla="*/ 0 w 1639550"/>
              <a:gd name="connsiteY16" fmla="*/ 819775 h 1639550"/>
              <a:gd name="connsiteX17" fmla="*/ 819775 w 1639550"/>
              <a:gd name="connsiteY17" fmla="*/ 0 h 1639550"/>
              <a:gd name="connsiteX0" fmla="*/ 1349307 w 1639550"/>
              <a:gd name="connsiteY0" fmla="*/ 819775 h 1639550"/>
              <a:gd name="connsiteX1" fmla="*/ 290243 w 1639550"/>
              <a:gd name="connsiteY1" fmla="*/ 819775 h 1639550"/>
              <a:gd name="connsiteX2" fmla="*/ 819775 w 1639550"/>
              <a:gd name="connsiteY2" fmla="*/ 1349307 h 1639550"/>
              <a:gd name="connsiteX3" fmla="*/ 1349307 w 1639550"/>
              <a:gd name="connsiteY3" fmla="*/ 819775 h 1639550"/>
              <a:gd name="connsiteX4" fmla="*/ 224188 w 1639550"/>
              <a:gd name="connsiteY4" fmla="*/ 819775 h 1639550"/>
              <a:gd name="connsiteX5" fmla="*/ 819775 w 1639550"/>
              <a:gd name="connsiteY5" fmla="*/ 1415362 h 1639550"/>
              <a:gd name="connsiteX6" fmla="*/ 224188 w 1639550"/>
              <a:gd name="connsiteY6" fmla="*/ 819775 h 1639550"/>
              <a:gd name="connsiteX7" fmla="*/ 819775 w 1639550"/>
              <a:gd name="connsiteY7" fmla="*/ 104407 h 1639550"/>
              <a:gd name="connsiteX8" fmla="*/ 104408 w 1639550"/>
              <a:gd name="connsiteY8" fmla="*/ 819774 h 1639550"/>
              <a:gd name="connsiteX9" fmla="*/ 819775 w 1639550"/>
              <a:gd name="connsiteY9" fmla="*/ 1535141 h 1639550"/>
              <a:gd name="connsiteX10" fmla="*/ 1535142 w 1639550"/>
              <a:gd name="connsiteY10" fmla="*/ 819774 h 1639550"/>
              <a:gd name="connsiteX11" fmla="*/ 819775 w 1639550"/>
              <a:gd name="connsiteY11" fmla="*/ 104407 h 1639550"/>
              <a:gd name="connsiteX12" fmla="*/ 819775 w 1639550"/>
              <a:gd name="connsiteY12" fmla="*/ 0 h 1639550"/>
              <a:gd name="connsiteX13" fmla="*/ 1639550 w 1639550"/>
              <a:gd name="connsiteY13" fmla="*/ 819775 h 1639550"/>
              <a:gd name="connsiteX14" fmla="*/ 819775 w 1639550"/>
              <a:gd name="connsiteY14" fmla="*/ 1639550 h 1639550"/>
              <a:gd name="connsiteX15" fmla="*/ 0 w 1639550"/>
              <a:gd name="connsiteY15" fmla="*/ 819775 h 1639550"/>
              <a:gd name="connsiteX16" fmla="*/ 819775 w 1639550"/>
              <a:gd name="connsiteY16" fmla="*/ 0 h 1639550"/>
              <a:gd name="connsiteX0" fmla="*/ 819775 w 1639550"/>
              <a:gd name="connsiteY0" fmla="*/ 1349307 h 1639550"/>
              <a:gd name="connsiteX1" fmla="*/ 290243 w 1639550"/>
              <a:gd name="connsiteY1" fmla="*/ 819775 h 1639550"/>
              <a:gd name="connsiteX2" fmla="*/ 819775 w 1639550"/>
              <a:gd name="connsiteY2" fmla="*/ 1349307 h 1639550"/>
              <a:gd name="connsiteX3" fmla="*/ 224188 w 1639550"/>
              <a:gd name="connsiteY3" fmla="*/ 819775 h 1639550"/>
              <a:gd name="connsiteX4" fmla="*/ 819775 w 1639550"/>
              <a:gd name="connsiteY4" fmla="*/ 1415362 h 1639550"/>
              <a:gd name="connsiteX5" fmla="*/ 224188 w 1639550"/>
              <a:gd name="connsiteY5" fmla="*/ 819775 h 1639550"/>
              <a:gd name="connsiteX6" fmla="*/ 819775 w 1639550"/>
              <a:gd name="connsiteY6" fmla="*/ 104407 h 1639550"/>
              <a:gd name="connsiteX7" fmla="*/ 104408 w 1639550"/>
              <a:gd name="connsiteY7" fmla="*/ 819774 h 1639550"/>
              <a:gd name="connsiteX8" fmla="*/ 819775 w 1639550"/>
              <a:gd name="connsiteY8" fmla="*/ 1535141 h 1639550"/>
              <a:gd name="connsiteX9" fmla="*/ 1535142 w 1639550"/>
              <a:gd name="connsiteY9" fmla="*/ 819774 h 1639550"/>
              <a:gd name="connsiteX10" fmla="*/ 819775 w 1639550"/>
              <a:gd name="connsiteY10" fmla="*/ 104407 h 1639550"/>
              <a:gd name="connsiteX11" fmla="*/ 819775 w 1639550"/>
              <a:gd name="connsiteY11" fmla="*/ 0 h 1639550"/>
              <a:gd name="connsiteX12" fmla="*/ 1639550 w 1639550"/>
              <a:gd name="connsiteY12" fmla="*/ 819775 h 1639550"/>
              <a:gd name="connsiteX13" fmla="*/ 819775 w 1639550"/>
              <a:gd name="connsiteY13" fmla="*/ 1639550 h 1639550"/>
              <a:gd name="connsiteX14" fmla="*/ 0 w 1639550"/>
              <a:gd name="connsiteY14" fmla="*/ 819775 h 1639550"/>
              <a:gd name="connsiteX15" fmla="*/ 819775 w 1639550"/>
              <a:gd name="connsiteY15" fmla="*/ 0 h 1639550"/>
              <a:gd name="connsiteX0" fmla="*/ 224188 w 1639550"/>
              <a:gd name="connsiteY0" fmla="*/ 819775 h 1639550"/>
              <a:gd name="connsiteX1" fmla="*/ 819775 w 1639550"/>
              <a:gd name="connsiteY1" fmla="*/ 1415362 h 1639550"/>
              <a:gd name="connsiteX2" fmla="*/ 224188 w 1639550"/>
              <a:gd name="connsiteY2" fmla="*/ 819775 h 1639550"/>
              <a:gd name="connsiteX3" fmla="*/ 819775 w 1639550"/>
              <a:gd name="connsiteY3" fmla="*/ 104407 h 1639550"/>
              <a:gd name="connsiteX4" fmla="*/ 104408 w 1639550"/>
              <a:gd name="connsiteY4" fmla="*/ 819774 h 1639550"/>
              <a:gd name="connsiteX5" fmla="*/ 819775 w 1639550"/>
              <a:gd name="connsiteY5" fmla="*/ 1535141 h 1639550"/>
              <a:gd name="connsiteX6" fmla="*/ 1535142 w 1639550"/>
              <a:gd name="connsiteY6" fmla="*/ 819774 h 1639550"/>
              <a:gd name="connsiteX7" fmla="*/ 819775 w 1639550"/>
              <a:gd name="connsiteY7" fmla="*/ 104407 h 1639550"/>
              <a:gd name="connsiteX8" fmla="*/ 819775 w 1639550"/>
              <a:gd name="connsiteY8" fmla="*/ 0 h 1639550"/>
              <a:gd name="connsiteX9" fmla="*/ 1639550 w 1639550"/>
              <a:gd name="connsiteY9" fmla="*/ 819775 h 1639550"/>
              <a:gd name="connsiteX10" fmla="*/ 819775 w 1639550"/>
              <a:gd name="connsiteY10" fmla="*/ 1639550 h 1639550"/>
              <a:gd name="connsiteX11" fmla="*/ 0 w 1639550"/>
              <a:gd name="connsiteY11" fmla="*/ 819775 h 1639550"/>
              <a:gd name="connsiteX12" fmla="*/ 819775 w 1639550"/>
              <a:gd name="connsiteY12" fmla="*/ 0 h 1639550"/>
              <a:gd name="connsiteX0" fmla="*/ 819775 w 1639550"/>
              <a:gd name="connsiteY0" fmla="*/ 104407 h 1639550"/>
              <a:gd name="connsiteX1" fmla="*/ 104408 w 1639550"/>
              <a:gd name="connsiteY1" fmla="*/ 819774 h 1639550"/>
              <a:gd name="connsiteX2" fmla="*/ 819775 w 1639550"/>
              <a:gd name="connsiteY2" fmla="*/ 1535141 h 1639550"/>
              <a:gd name="connsiteX3" fmla="*/ 1535142 w 1639550"/>
              <a:gd name="connsiteY3" fmla="*/ 819774 h 1639550"/>
              <a:gd name="connsiteX4" fmla="*/ 819775 w 1639550"/>
              <a:gd name="connsiteY4" fmla="*/ 104407 h 1639550"/>
              <a:gd name="connsiteX5" fmla="*/ 819775 w 1639550"/>
              <a:gd name="connsiteY5" fmla="*/ 0 h 1639550"/>
              <a:gd name="connsiteX6" fmla="*/ 1639550 w 1639550"/>
              <a:gd name="connsiteY6" fmla="*/ 819775 h 1639550"/>
              <a:gd name="connsiteX7" fmla="*/ 819775 w 1639550"/>
              <a:gd name="connsiteY7" fmla="*/ 1639550 h 1639550"/>
              <a:gd name="connsiteX8" fmla="*/ 0 w 1639550"/>
              <a:gd name="connsiteY8" fmla="*/ 819775 h 1639550"/>
              <a:gd name="connsiteX9" fmla="*/ 819775 w 1639550"/>
              <a:gd name="connsiteY9" fmla="*/ 0 h 163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39550" h="1639550">
                <a:moveTo>
                  <a:pt x="819775" y="104407"/>
                </a:moveTo>
                <a:cubicBezTo>
                  <a:pt x="424689" y="104407"/>
                  <a:pt x="104408" y="424688"/>
                  <a:pt x="104408" y="819774"/>
                </a:cubicBezTo>
                <a:cubicBezTo>
                  <a:pt x="104408" y="1214860"/>
                  <a:pt x="424689" y="1535141"/>
                  <a:pt x="819775" y="1535141"/>
                </a:cubicBezTo>
                <a:cubicBezTo>
                  <a:pt x="1214861" y="1535141"/>
                  <a:pt x="1535142" y="1214860"/>
                  <a:pt x="1535142" y="819774"/>
                </a:cubicBezTo>
                <a:cubicBezTo>
                  <a:pt x="1535142" y="424688"/>
                  <a:pt x="1214861" y="104407"/>
                  <a:pt x="819775" y="104407"/>
                </a:cubicBezTo>
                <a:close/>
                <a:moveTo>
                  <a:pt x="819775" y="0"/>
                </a:moveTo>
                <a:cubicBezTo>
                  <a:pt x="1272524" y="0"/>
                  <a:pt x="1639550" y="367026"/>
                  <a:pt x="1639550" y="819775"/>
                </a:cubicBezTo>
                <a:cubicBezTo>
                  <a:pt x="1639550" y="1272524"/>
                  <a:pt x="1272524" y="1639550"/>
                  <a:pt x="819775" y="1639550"/>
                </a:cubicBezTo>
                <a:cubicBezTo>
                  <a:pt x="367026" y="1639550"/>
                  <a:pt x="0" y="1272524"/>
                  <a:pt x="0" y="819775"/>
                </a:cubicBezTo>
                <a:cubicBezTo>
                  <a:pt x="0" y="367026"/>
                  <a:pt x="367026" y="0"/>
                  <a:pt x="819775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647109D-8AC0-4877-8936-7DBF502F427D}"/>
              </a:ext>
            </a:extLst>
          </p:cNvPr>
          <p:cNvSpPr/>
          <p:nvPr/>
        </p:nvSpPr>
        <p:spPr>
          <a:xfrm>
            <a:off x="8296189" y="3769208"/>
            <a:ext cx="127000" cy="127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7E59260-FFB4-4D8C-9F7E-E0BBBE2F09D8}"/>
              </a:ext>
            </a:extLst>
          </p:cNvPr>
          <p:cNvSpPr/>
          <p:nvPr/>
        </p:nvSpPr>
        <p:spPr>
          <a:xfrm>
            <a:off x="8296189" y="4195942"/>
            <a:ext cx="127000" cy="127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329418C-8A67-49F0-8727-0E6902344BEC}"/>
              </a:ext>
            </a:extLst>
          </p:cNvPr>
          <p:cNvSpPr/>
          <p:nvPr/>
        </p:nvSpPr>
        <p:spPr>
          <a:xfrm>
            <a:off x="8296189" y="4631990"/>
            <a:ext cx="127000" cy="127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915976A-523F-4EEB-A63B-E2BA64835563}"/>
              </a:ext>
            </a:extLst>
          </p:cNvPr>
          <p:cNvSpPr/>
          <p:nvPr/>
        </p:nvSpPr>
        <p:spPr>
          <a:xfrm>
            <a:off x="8296189" y="5060849"/>
            <a:ext cx="127000" cy="127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48EBED9-DC97-47B5-AF88-9090583FC67A}"/>
              </a:ext>
            </a:extLst>
          </p:cNvPr>
          <p:cNvSpPr/>
          <p:nvPr/>
        </p:nvSpPr>
        <p:spPr>
          <a:xfrm>
            <a:off x="9654153" y="3769208"/>
            <a:ext cx="127000" cy="127000"/>
          </a:xfrm>
          <a:prstGeom prst="ellipse">
            <a:avLst/>
          </a:prstGeom>
          <a:solidFill>
            <a:srgbClr val="1E2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6D5C4AB-3562-4DAA-84B7-E83370C95E15}"/>
              </a:ext>
            </a:extLst>
          </p:cNvPr>
          <p:cNvSpPr/>
          <p:nvPr/>
        </p:nvSpPr>
        <p:spPr>
          <a:xfrm>
            <a:off x="9654153" y="4195942"/>
            <a:ext cx="127000" cy="127000"/>
          </a:xfrm>
          <a:prstGeom prst="ellipse">
            <a:avLst/>
          </a:prstGeom>
          <a:solidFill>
            <a:srgbClr val="1E2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24C0B61-4F21-4027-A67E-BCBC9464476A}"/>
              </a:ext>
            </a:extLst>
          </p:cNvPr>
          <p:cNvSpPr/>
          <p:nvPr/>
        </p:nvSpPr>
        <p:spPr>
          <a:xfrm>
            <a:off x="9654153" y="4631990"/>
            <a:ext cx="127000" cy="127000"/>
          </a:xfrm>
          <a:prstGeom prst="ellipse">
            <a:avLst/>
          </a:prstGeom>
          <a:solidFill>
            <a:srgbClr val="1E2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3E56077-F2EF-46F1-8D6E-0794677B4F5A}"/>
              </a:ext>
            </a:extLst>
          </p:cNvPr>
          <p:cNvSpPr/>
          <p:nvPr/>
        </p:nvSpPr>
        <p:spPr>
          <a:xfrm>
            <a:off x="9654153" y="5060849"/>
            <a:ext cx="127000" cy="127000"/>
          </a:xfrm>
          <a:prstGeom prst="ellipse">
            <a:avLst/>
          </a:prstGeom>
          <a:solidFill>
            <a:srgbClr val="1E2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47F6F2-D7AB-4425-A000-106ED53F0669}"/>
              </a:ext>
            </a:extLst>
          </p:cNvPr>
          <p:cNvSpPr/>
          <p:nvPr/>
        </p:nvSpPr>
        <p:spPr>
          <a:xfrm>
            <a:off x="8975171" y="3769208"/>
            <a:ext cx="127000" cy="1270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56CF7B2-4763-4A2F-8D82-D744C922D479}"/>
              </a:ext>
            </a:extLst>
          </p:cNvPr>
          <p:cNvSpPr/>
          <p:nvPr/>
        </p:nvSpPr>
        <p:spPr>
          <a:xfrm>
            <a:off x="8975171" y="4195942"/>
            <a:ext cx="127000" cy="1270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4E5A366-9C57-43CF-8D14-DBCFAE4C33FE}"/>
              </a:ext>
            </a:extLst>
          </p:cNvPr>
          <p:cNvSpPr/>
          <p:nvPr/>
        </p:nvSpPr>
        <p:spPr>
          <a:xfrm>
            <a:off x="8975171" y="4631990"/>
            <a:ext cx="127000" cy="1270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359EBE6-F2B3-4627-A686-E405D689CB96}"/>
              </a:ext>
            </a:extLst>
          </p:cNvPr>
          <p:cNvSpPr/>
          <p:nvPr/>
        </p:nvSpPr>
        <p:spPr>
          <a:xfrm>
            <a:off x="8975171" y="5060849"/>
            <a:ext cx="127000" cy="1270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588B312-87DA-4A91-9DB7-2CB3DBC36AA6}"/>
              </a:ext>
            </a:extLst>
          </p:cNvPr>
          <p:cNvSpPr/>
          <p:nvPr/>
        </p:nvSpPr>
        <p:spPr>
          <a:xfrm>
            <a:off x="6425732" y="3769208"/>
            <a:ext cx="127000" cy="127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454BBE3-99B0-4138-B748-4B67EBF43052}"/>
              </a:ext>
            </a:extLst>
          </p:cNvPr>
          <p:cNvSpPr/>
          <p:nvPr/>
        </p:nvSpPr>
        <p:spPr>
          <a:xfrm>
            <a:off x="6425732" y="4195942"/>
            <a:ext cx="127000" cy="127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534BE40-DC66-4ED1-9F5F-75A654FDA929}"/>
              </a:ext>
            </a:extLst>
          </p:cNvPr>
          <p:cNvSpPr/>
          <p:nvPr/>
        </p:nvSpPr>
        <p:spPr>
          <a:xfrm>
            <a:off x="6425732" y="4631990"/>
            <a:ext cx="127000" cy="127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FC3FF9E-6E2A-4A85-8B64-A1D2A032931B}"/>
              </a:ext>
            </a:extLst>
          </p:cNvPr>
          <p:cNvSpPr/>
          <p:nvPr/>
        </p:nvSpPr>
        <p:spPr>
          <a:xfrm>
            <a:off x="6425732" y="5060849"/>
            <a:ext cx="127000" cy="127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!!x">
            <a:extLst>
              <a:ext uri="{FF2B5EF4-FFF2-40B4-BE49-F238E27FC236}">
                <a16:creationId xmlns:a16="http://schemas.microsoft.com/office/drawing/2014/main" id="{B847729B-BA0C-4870-833C-F6ACA23CA4C7}"/>
              </a:ext>
            </a:extLst>
          </p:cNvPr>
          <p:cNvSpPr/>
          <p:nvPr/>
        </p:nvSpPr>
        <p:spPr>
          <a:xfrm>
            <a:off x="7428248" y="1770428"/>
            <a:ext cx="1182352" cy="1182352"/>
          </a:xfrm>
          <a:custGeom>
            <a:avLst/>
            <a:gdLst>
              <a:gd name="connsiteX0" fmla="*/ 595938 w 1182352"/>
              <a:gd name="connsiteY0" fmla="*/ 140954 h 1182352"/>
              <a:gd name="connsiteX1" fmla="*/ 139325 w 1182352"/>
              <a:gd name="connsiteY1" fmla="*/ 597567 h 1182352"/>
              <a:gd name="connsiteX2" fmla="*/ 595938 w 1182352"/>
              <a:gd name="connsiteY2" fmla="*/ 1054180 h 1182352"/>
              <a:gd name="connsiteX3" fmla="*/ 1052551 w 1182352"/>
              <a:gd name="connsiteY3" fmla="*/ 597567 h 1182352"/>
              <a:gd name="connsiteX4" fmla="*/ 595938 w 1182352"/>
              <a:gd name="connsiteY4" fmla="*/ 140954 h 1182352"/>
              <a:gd name="connsiteX5" fmla="*/ 591176 w 1182352"/>
              <a:gd name="connsiteY5" fmla="*/ 0 h 1182352"/>
              <a:gd name="connsiteX6" fmla="*/ 1182352 w 1182352"/>
              <a:gd name="connsiteY6" fmla="*/ 591176 h 1182352"/>
              <a:gd name="connsiteX7" fmla="*/ 591176 w 1182352"/>
              <a:gd name="connsiteY7" fmla="*/ 1182352 h 1182352"/>
              <a:gd name="connsiteX8" fmla="*/ 0 w 1182352"/>
              <a:gd name="connsiteY8" fmla="*/ 591176 h 1182352"/>
              <a:gd name="connsiteX9" fmla="*/ 591176 w 1182352"/>
              <a:gd name="connsiteY9" fmla="*/ 0 h 118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2352" h="1182352">
                <a:moveTo>
                  <a:pt x="595938" y="140954"/>
                </a:moveTo>
                <a:cubicBezTo>
                  <a:pt x="343758" y="140954"/>
                  <a:pt x="139325" y="345387"/>
                  <a:pt x="139325" y="597567"/>
                </a:cubicBezTo>
                <a:cubicBezTo>
                  <a:pt x="139325" y="849747"/>
                  <a:pt x="343758" y="1054180"/>
                  <a:pt x="595938" y="1054180"/>
                </a:cubicBezTo>
                <a:cubicBezTo>
                  <a:pt x="848118" y="1054180"/>
                  <a:pt x="1052551" y="849747"/>
                  <a:pt x="1052551" y="597567"/>
                </a:cubicBezTo>
                <a:cubicBezTo>
                  <a:pt x="1052551" y="345387"/>
                  <a:pt x="848118" y="140954"/>
                  <a:pt x="595938" y="140954"/>
                </a:cubicBezTo>
                <a:close/>
                <a:moveTo>
                  <a:pt x="591176" y="0"/>
                </a:moveTo>
                <a:cubicBezTo>
                  <a:pt x="917673" y="0"/>
                  <a:pt x="1182352" y="264679"/>
                  <a:pt x="1182352" y="591176"/>
                </a:cubicBezTo>
                <a:cubicBezTo>
                  <a:pt x="1182352" y="917673"/>
                  <a:pt x="917673" y="1182352"/>
                  <a:pt x="591176" y="1182352"/>
                </a:cubicBezTo>
                <a:cubicBezTo>
                  <a:pt x="264679" y="1182352"/>
                  <a:pt x="0" y="917673"/>
                  <a:pt x="0" y="591176"/>
                </a:cubicBezTo>
                <a:cubicBezTo>
                  <a:pt x="0" y="264679"/>
                  <a:pt x="264679" y="0"/>
                  <a:pt x="591176" y="0"/>
                </a:cubicBezTo>
                <a:close/>
              </a:path>
            </a:pathLst>
          </a:custGeom>
          <a:solidFill>
            <a:srgbClr val="1E2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9953E08-5EF3-4153-ABBA-59C4C027AB5E}"/>
              </a:ext>
            </a:extLst>
          </p:cNvPr>
          <p:cNvGrpSpPr/>
          <p:nvPr/>
        </p:nvGrpSpPr>
        <p:grpSpPr>
          <a:xfrm>
            <a:off x="6899323" y="3979357"/>
            <a:ext cx="216270" cy="147492"/>
            <a:chOff x="1184744" y="2361999"/>
            <a:chExt cx="818984" cy="446557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D7C3C09-7069-427D-B540-EAD219A654C8}"/>
                </a:ext>
              </a:extLst>
            </p:cNvPr>
            <p:cNvSpPr/>
            <p:nvPr/>
          </p:nvSpPr>
          <p:spPr>
            <a:xfrm>
              <a:off x="1184744" y="2681335"/>
              <a:ext cx="818984" cy="1272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rapezoid 106">
              <a:extLst>
                <a:ext uri="{FF2B5EF4-FFF2-40B4-BE49-F238E27FC236}">
                  <a16:creationId xmlns:a16="http://schemas.microsoft.com/office/drawing/2014/main" id="{0682F4A3-E8D4-430C-A6D3-C308B6F5AC2C}"/>
                </a:ext>
              </a:extLst>
            </p:cNvPr>
            <p:cNvSpPr/>
            <p:nvPr/>
          </p:nvSpPr>
          <p:spPr>
            <a:xfrm>
              <a:off x="1301257" y="2361999"/>
              <a:ext cx="585958" cy="319336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BCE6746-54DC-4275-800E-FD7F7C5021B1}"/>
              </a:ext>
            </a:extLst>
          </p:cNvPr>
          <p:cNvGrpSpPr/>
          <p:nvPr/>
        </p:nvGrpSpPr>
        <p:grpSpPr>
          <a:xfrm>
            <a:off x="6899323" y="4418864"/>
            <a:ext cx="216270" cy="147492"/>
            <a:chOff x="1184744" y="2361999"/>
            <a:chExt cx="818984" cy="44655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B0467C6-5BAA-468E-B068-4CC5419D2CB8}"/>
                </a:ext>
              </a:extLst>
            </p:cNvPr>
            <p:cNvSpPr/>
            <p:nvPr/>
          </p:nvSpPr>
          <p:spPr>
            <a:xfrm>
              <a:off x="1184744" y="2681335"/>
              <a:ext cx="818984" cy="1272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109">
              <a:extLst>
                <a:ext uri="{FF2B5EF4-FFF2-40B4-BE49-F238E27FC236}">
                  <a16:creationId xmlns:a16="http://schemas.microsoft.com/office/drawing/2014/main" id="{0B7371A5-139A-41F8-A1B2-6DAA52E803C6}"/>
                </a:ext>
              </a:extLst>
            </p:cNvPr>
            <p:cNvSpPr/>
            <p:nvPr/>
          </p:nvSpPr>
          <p:spPr>
            <a:xfrm>
              <a:off x="1301257" y="2361999"/>
              <a:ext cx="585958" cy="319336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B5EC86E-5CEA-433A-A0C8-AC0B30FD3710}"/>
              </a:ext>
            </a:extLst>
          </p:cNvPr>
          <p:cNvGrpSpPr/>
          <p:nvPr/>
        </p:nvGrpSpPr>
        <p:grpSpPr>
          <a:xfrm>
            <a:off x="6899323" y="4833837"/>
            <a:ext cx="216270" cy="147492"/>
            <a:chOff x="1184744" y="2361999"/>
            <a:chExt cx="818984" cy="446557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975EA4F-6E27-4460-8087-AC1FC5320514}"/>
                </a:ext>
              </a:extLst>
            </p:cNvPr>
            <p:cNvSpPr/>
            <p:nvPr/>
          </p:nvSpPr>
          <p:spPr>
            <a:xfrm>
              <a:off x="1184744" y="2681335"/>
              <a:ext cx="818984" cy="1272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rapezoid 112">
              <a:extLst>
                <a:ext uri="{FF2B5EF4-FFF2-40B4-BE49-F238E27FC236}">
                  <a16:creationId xmlns:a16="http://schemas.microsoft.com/office/drawing/2014/main" id="{9A21ED9A-A37C-40AF-B4C2-FCFB95F62F30}"/>
                </a:ext>
              </a:extLst>
            </p:cNvPr>
            <p:cNvSpPr/>
            <p:nvPr/>
          </p:nvSpPr>
          <p:spPr>
            <a:xfrm>
              <a:off x="1301257" y="2361999"/>
              <a:ext cx="585958" cy="319336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3839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83 L 0.2675 -0.0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5" y="-1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83 L 0.2675 -0.0013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5" y="-1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83 L 0.2675 -0.0013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5" y="-1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83 L 0.2675 -0.001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5" y="-11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3" grpId="1" animBg="1"/>
      <p:bldP spid="56" grpId="0" animBg="1"/>
      <p:bldP spid="56" grpId="1" animBg="1"/>
      <p:bldP spid="4" grpId="0" uiExpand="1" build="p"/>
      <p:bldP spid="46" grpId="0" animBg="1"/>
      <p:bldP spid="71" grpId="0" animBg="1"/>
      <p:bldP spid="71" grpId="1" animBg="1"/>
      <p:bldP spid="10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content">
            <a:extLst>
              <a:ext uri="{FF2B5EF4-FFF2-40B4-BE49-F238E27FC236}">
                <a16:creationId xmlns:a16="http://schemas.microsoft.com/office/drawing/2014/main" id="{254223E9-5395-464F-B2DF-B0F778A101E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42874" y="683934"/>
            <a:ext cx="9852377" cy="5025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Seek time </a:t>
            </a:r>
            <a:r>
              <a:rPr lang="en-US" dirty="0"/>
              <a:t>is the time it takes for the head to get into</a:t>
            </a:r>
            <a:br>
              <a:rPr lang="en-US" dirty="0"/>
            </a:br>
            <a:r>
              <a:rPr lang="en-US" dirty="0"/>
              <a:t>position.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Latency</a:t>
            </a:r>
            <a:r>
              <a:rPr lang="en-US" dirty="0"/>
              <a:t>: the time for the platter to spin.</a:t>
            </a:r>
          </a:p>
          <a:p>
            <a:pPr lvl="1"/>
            <a:r>
              <a:rPr lang="en-US" dirty="0"/>
              <a:t>Data is located at a two-dimensional coordinate</a:t>
            </a:r>
            <a:br>
              <a:rPr lang="en-US" dirty="0"/>
            </a:br>
            <a:r>
              <a:rPr lang="en-US" dirty="0"/>
              <a:t>on a spinning surface.</a:t>
            </a:r>
          </a:p>
          <a:p>
            <a:pPr lvl="2"/>
            <a:r>
              <a:rPr lang="en-US" dirty="0"/>
              <a:t>so the math is not trivial.</a:t>
            </a:r>
          </a:p>
          <a:p>
            <a:pPr lvl="2"/>
            <a:endParaRPr lang="en-US" dirty="0"/>
          </a:p>
          <a:p>
            <a:r>
              <a:rPr lang="en-US" dirty="0"/>
              <a:t>Seek time is relative to the current</a:t>
            </a:r>
            <a:br>
              <a:rPr lang="en-US" dirty="0"/>
            </a:br>
            <a:r>
              <a:rPr lang="en-US" dirty="0"/>
              <a:t>position of the head.</a:t>
            </a:r>
          </a:p>
          <a:p>
            <a:pPr lvl="1"/>
            <a:r>
              <a:rPr lang="en-US" dirty="0"/>
              <a:t>The closer the next bit of data you need…</a:t>
            </a:r>
          </a:p>
          <a:p>
            <a:pPr lvl="2"/>
            <a:r>
              <a:rPr lang="en-US" dirty="0"/>
              <a:t>The sooner it will get there.</a:t>
            </a:r>
          </a:p>
          <a:p>
            <a:pPr lvl="2"/>
            <a:endParaRPr lang="en-US" dirty="0"/>
          </a:p>
          <a:p>
            <a:r>
              <a:rPr lang="en-US" dirty="0"/>
              <a:t>So… to reduce the seek time to nil…</a:t>
            </a:r>
          </a:p>
          <a:p>
            <a:pPr lvl="1"/>
            <a:r>
              <a:rPr lang="en-US" dirty="0"/>
              <a:t>We position adjacent data in the same</a:t>
            </a:r>
            <a:br>
              <a:rPr lang="en-US" dirty="0"/>
            </a:br>
            <a:r>
              <a:rPr lang="en-US" dirty="0"/>
              <a:t>cylinder and respective sector.</a:t>
            </a:r>
          </a:p>
          <a:p>
            <a:pPr lvl="1"/>
            <a:r>
              <a:rPr lang="en-US" dirty="0"/>
              <a:t>Next set goes into subsequent sector. Heads don’t move; the platters spin.</a:t>
            </a:r>
          </a:p>
        </p:txBody>
      </p:sp>
      <p:sp>
        <p:nvSpPr>
          <p:cNvPr id="27" name="!!platter1">
            <a:extLst>
              <a:ext uri="{FF2B5EF4-FFF2-40B4-BE49-F238E27FC236}">
                <a16:creationId xmlns:a16="http://schemas.microsoft.com/office/drawing/2014/main" id="{B9F0AE21-DE62-4BF1-B48D-A9321D68606A}"/>
              </a:ext>
            </a:extLst>
          </p:cNvPr>
          <p:cNvSpPr/>
          <p:nvPr/>
        </p:nvSpPr>
        <p:spPr>
          <a:xfrm>
            <a:off x="6290187" y="2788003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!!cylinderx">
            <a:extLst>
              <a:ext uri="{FF2B5EF4-FFF2-40B4-BE49-F238E27FC236}">
                <a16:creationId xmlns:a16="http://schemas.microsoft.com/office/drawing/2014/main" id="{0332D45F-BF57-45B4-B671-A3C6AAE5B6E1}"/>
              </a:ext>
            </a:extLst>
          </p:cNvPr>
          <p:cNvSpPr/>
          <p:nvPr/>
        </p:nvSpPr>
        <p:spPr>
          <a:xfrm>
            <a:off x="6428226" y="2864754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CFB047F-3A12-45D2-BD21-4C839C42B3C1}"/>
              </a:ext>
            </a:extLst>
          </p:cNvPr>
          <p:cNvSpPr/>
          <p:nvPr/>
        </p:nvSpPr>
        <p:spPr>
          <a:xfrm>
            <a:off x="6428227" y="3906115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!!platter2">
            <a:extLst>
              <a:ext uri="{FF2B5EF4-FFF2-40B4-BE49-F238E27FC236}">
                <a16:creationId xmlns:a16="http://schemas.microsoft.com/office/drawing/2014/main" id="{F3414A63-5CD2-4FEB-9A19-D799BA240FAC}"/>
              </a:ext>
            </a:extLst>
          </p:cNvPr>
          <p:cNvSpPr/>
          <p:nvPr/>
        </p:nvSpPr>
        <p:spPr>
          <a:xfrm>
            <a:off x="6290187" y="2299053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!!cylinderx">
            <a:extLst>
              <a:ext uri="{FF2B5EF4-FFF2-40B4-BE49-F238E27FC236}">
                <a16:creationId xmlns:a16="http://schemas.microsoft.com/office/drawing/2014/main" id="{614F653D-3C27-462D-8B09-047FC434C2F9}"/>
              </a:ext>
            </a:extLst>
          </p:cNvPr>
          <p:cNvSpPr/>
          <p:nvPr/>
        </p:nvSpPr>
        <p:spPr>
          <a:xfrm>
            <a:off x="6428226" y="2376148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3814B52-B12F-4CF4-B2F7-16D56D3F2A34}"/>
              </a:ext>
            </a:extLst>
          </p:cNvPr>
          <p:cNvSpPr/>
          <p:nvPr/>
        </p:nvSpPr>
        <p:spPr>
          <a:xfrm>
            <a:off x="6428227" y="3417165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!!platter3">
            <a:extLst>
              <a:ext uri="{FF2B5EF4-FFF2-40B4-BE49-F238E27FC236}">
                <a16:creationId xmlns:a16="http://schemas.microsoft.com/office/drawing/2014/main" id="{AB4B8F63-247C-44D8-8DF5-1DF35370C20B}"/>
              </a:ext>
            </a:extLst>
          </p:cNvPr>
          <p:cNvSpPr/>
          <p:nvPr/>
        </p:nvSpPr>
        <p:spPr>
          <a:xfrm>
            <a:off x="6290187" y="1811224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!!cylinderx">
            <a:extLst>
              <a:ext uri="{FF2B5EF4-FFF2-40B4-BE49-F238E27FC236}">
                <a16:creationId xmlns:a16="http://schemas.microsoft.com/office/drawing/2014/main" id="{9A23D6D5-0072-436A-AE74-4F818C354545}"/>
              </a:ext>
            </a:extLst>
          </p:cNvPr>
          <p:cNvSpPr/>
          <p:nvPr/>
        </p:nvSpPr>
        <p:spPr>
          <a:xfrm>
            <a:off x="6428226" y="1882145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514AF2-CD58-4930-AB1A-8C955C17A498}"/>
              </a:ext>
            </a:extLst>
          </p:cNvPr>
          <p:cNvSpPr/>
          <p:nvPr/>
        </p:nvSpPr>
        <p:spPr>
          <a:xfrm>
            <a:off x="6428227" y="2929336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E3F418-4498-49D5-BCEE-5E20F5A9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best use of sequential access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38A5F-3294-4923-AC31-9326A49EB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10" name="!!platter4">
            <a:extLst>
              <a:ext uri="{FF2B5EF4-FFF2-40B4-BE49-F238E27FC236}">
                <a16:creationId xmlns:a16="http://schemas.microsoft.com/office/drawing/2014/main" id="{79A6DD58-7251-43F9-9517-F497FA42B37A}"/>
              </a:ext>
            </a:extLst>
          </p:cNvPr>
          <p:cNvSpPr/>
          <p:nvPr/>
        </p:nvSpPr>
        <p:spPr>
          <a:xfrm>
            <a:off x="6290187" y="1323395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!!cylinderx">
            <a:extLst>
              <a:ext uri="{FF2B5EF4-FFF2-40B4-BE49-F238E27FC236}">
                <a16:creationId xmlns:a16="http://schemas.microsoft.com/office/drawing/2014/main" id="{2FD048D1-0737-41EF-AAF1-69A5BEF911D5}"/>
              </a:ext>
            </a:extLst>
          </p:cNvPr>
          <p:cNvSpPr/>
          <p:nvPr/>
        </p:nvSpPr>
        <p:spPr>
          <a:xfrm>
            <a:off x="6428226" y="1395039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9FEF773-D9C4-465E-82AA-D09DD2B52BE0}"/>
              </a:ext>
            </a:extLst>
          </p:cNvPr>
          <p:cNvSpPr/>
          <p:nvPr/>
        </p:nvSpPr>
        <p:spPr>
          <a:xfrm>
            <a:off x="6428227" y="2441507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C55E32-7721-4193-9A51-B05E229D10E9}"/>
              </a:ext>
            </a:extLst>
          </p:cNvPr>
          <p:cNvSpPr txBox="1"/>
          <p:nvPr/>
        </p:nvSpPr>
        <p:spPr>
          <a:xfrm>
            <a:off x="5941452" y="23366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AE13AF-1D77-4E08-BC7D-3ABF9B23C72D}"/>
              </a:ext>
            </a:extLst>
          </p:cNvPr>
          <p:cNvSpPr txBox="1"/>
          <p:nvPr/>
        </p:nvSpPr>
        <p:spPr>
          <a:xfrm>
            <a:off x="5941452" y="28729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7D9A7C-7337-4FED-B943-1C91F06CB89B}"/>
              </a:ext>
            </a:extLst>
          </p:cNvPr>
          <p:cNvSpPr txBox="1"/>
          <p:nvPr/>
        </p:nvSpPr>
        <p:spPr>
          <a:xfrm>
            <a:off x="5941452" y="33155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9C97E9-63D8-40D8-A76A-4ED07F245559}"/>
              </a:ext>
            </a:extLst>
          </p:cNvPr>
          <p:cNvSpPr txBox="1"/>
          <p:nvPr/>
        </p:nvSpPr>
        <p:spPr>
          <a:xfrm>
            <a:off x="5941452" y="37875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3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3E1BA0-6D1A-4EE8-8611-D900856FE136}"/>
              </a:ext>
            </a:extLst>
          </p:cNvPr>
          <p:cNvSpPr/>
          <p:nvPr/>
        </p:nvSpPr>
        <p:spPr>
          <a:xfrm>
            <a:off x="6619721" y="2886826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E9A50A3-2B3B-49E9-8A7F-68F14158F190}"/>
              </a:ext>
            </a:extLst>
          </p:cNvPr>
          <p:cNvSpPr/>
          <p:nvPr/>
        </p:nvSpPr>
        <p:spPr>
          <a:xfrm>
            <a:off x="6619721" y="3374198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A195A04-ED95-43D2-8512-F7BDB9689E03}"/>
              </a:ext>
            </a:extLst>
          </p:cNvPr>
          <p:cNvSpPr/>
          <p:nvPr/>
        </p:nvSpPr>
        <p:spPr>
          <a:xfrm>
            <a:off x="6619721" y="3862414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C7575B9-D885-4273-85A1-A7B8ACBF5E97}"/>
              </a:ext>
            </a:extLst>
          </p:cNvPr>
          <p:cNvSpPr/>
          <p:nvPr/>
        </p:nvSpPr>
        <p:spPr>
          <a:xfrm>
            <a:off x="6619721" y="4350736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969829-3EEA-494B-9009-8EBD3B7A9836}"/>
              </a:ext>
            </a:extLst>
          </p:cNvPr>
          <p:cNvSpPr txBox="1"/>
          <p:nvPr/>
        </p:nvSpPr>
        <p:spPr>
          <a:xfrm>
            <a:off x="7193760" y="29185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1806C9-4D83-49B2-9341-357DA8655EFA}"/>
              </a:ext>
            </a:extLst>
          </p:cNvPr>
          <p:cNvSpPr txBox="1"/>
          <p:nvPr/>
        </p:nvSpPr>
        <p:spPr>
          <a:xfrm>
            <a:off x="7193760" y="3415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DBCC9E-88F4-4003-8425-367DDD68A4CE}"/>
              </a:ext>
            </a:extLst>
          </p:cNvPr>
          <p:cNvSpPr txBox="1"/>
          <p:nvPr/>
        </p:nvSpPr>
        <p:spPr>
          <a:xfrm>
            <a:off x="7193760" y="39107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EBD296-BD21-48C8-90C7-C6C0C147D40F}"/>
              </a:ext>
            </a:extLst>
          </p:cNvPr>
          <p:cNvSpPr txBox="1"/>
          <p:nvPr/>
        </p:nvSpPr>
        <p:spPr>
          <a:xfrm>
            <a:off x="7193760" y="43970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F799FD-0D10-45C2-9F5E-F4BAEAE35FD4}"/>
              </a:ext>
            </a:extLst>
          </p:cNvPr>
          <p:cNvSpPr txBox="1"/>
          <p:nvPr/>
        </p:nvSpPr>
        <p:spPr>
          <a:xfrm>
            <a:off x="7554408" y="869076"/>
            <a:ext cx="99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platter</a:t>
            </a:r>
          </a:p>
        </p:txBody>
      </p:sp>
    </p:spTree>
    <p:extLst>
      <p:ext uri="{BB962C8B-B14F-4D97-AF65-F5344CB8AC3E}">
        <p14:creationId xmlns:p14="http://schemas.microsoft.com/office/powerpoint/2010/main" val="3919751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0" grpId="0" animBg="1"/>
      <p:bldP spid="28" grpId="0" animBg="1"/>
      <p:bldP spid="49" grpId="0" animBg="1"/>
      <p:bldP spid="22" grpId="0" animBg="1"/>
      <p:bldP spid="48" grpId="0" animBg="1"/>
      <p:bldP spid="19" grpId="0" animBg="1"/>
      <p:bldP spid="46" grpId="0" animBg="1"/>
      <p:bldP spid="11" grpId="0" animBg="1"/>
      <p:bldP spid="29" grpId="0"/>
      <p:bldP spid="30" grpId="0"/>
      <p:bldP spid="31" grpId="0"/>
      <p:bldP spid="32" grpId="0"/>
      <p:bldP spid="35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content">
            <a:extLst>
              <a:ext uri="{FF2B5EF4-FFF2-40B4-BE49-F238E27FC236}">
                <a16:creationId xmlns:a16="http://schemas.microsoft.com/office/drawing/2014/main" id="{254223E9-5395-464F-B2DF-B0F778A101E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42874" y="683934"/>
            <a:ext cx="9852377" cy="5025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Seek time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 time it takes for the head to get into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position.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Latency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the time for the platter to spin.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 is located at a two-dimensional coordinate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on a spinning surface.</a:t>
            </a:r>
          </a:p>
          <a:p>
            <a:pPr lvl="2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 the math is not trivial.</a:t>
            </a:r>
          </a:p>
          <a:p>
            <a:pPr lvl="2"/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Seek time is relative to the current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position of the head.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closer the next bit of data you need…</a:t>
            </a:r>
          </a:p>
          <a:p>
            <a:pPr lvl="2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sooner it will get there.</a:t>
            </a:r>
          </a:p>
          <a:p>
            <a:pPr lvl="2"/>
            <a:endParaRPr lang="en-US" dirty="0"/>
          </a:p>
          <a:p>
            <a:r>
              <a:rPr lang="en-US" dirty="0"/>
              <a:t>Here, the head does not have to move at</a:t>
            </a:r>
            <a:br>
              <a:rPr lang="en-US" dirty="0"/>
            </a:br>
            <a:r>
              <a:rPr lang="en-US" dirty="0"/>
              <a:t>all and blocks 0 and 1 are read easily.</a:t>
            </a:r>
          </a:p>
          <a:p>
            <a:pPr lvl="1"/>
            <a:r>
              <a:rPr lang="en-US" dirty="0"/>
              <a:t>Yet, to read block 2, we have to wait for the platter</a:t>
            </a:r>
            <a:br>
              <a:rPr lang="en-US" dirty="0"/>
            </a:br>
            <a:r>
              <a:rPr lang="en-US" dirty="0"/>
              <a:t>to completely spin back around!! Seek time is zero, but maximum latency loss.</a:t>
            </a:r>
          </a:p>
        </p:txBody>
      </p:sp>
      <p:sp>
        <p:nvSpPr>
          <p:cNvPr id="27" name="!!platter1">
            <a:extLst>
              <a:ext uri="{FF2B5EF4-FFF2-40B4-BE49-F238E27FC236}">
                <a16:creationId xmlns:a16="http://schemas.microsoft.com/office/drawing/2014/main" id="{B9F0AE21-DE62-4BF1-B48D-A9321D68606A}"/>
              </a:ext>
            </a:extLst>
          </p:cNvPr>
          <p:cNvSpPr/>
          <p:nvPr/>
        </p:nvSpPr>
        <p:spPr>
          <a:xfrm>
            <a:off x="6290187" y="2788003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!!cylinderx">
            <a:extLst>
              <a:ext uri="{FF2B5EF4-FFF2-40B4-BE49-F238E27FC236}">
                <a16:creationId xmlns:a16="http://schemas.microsoft.com/office/drawing/2014/main" id="{0332D45F-BF57-45B4-B671-A3C6AAE5B6E1}"/>
              </a:ext>
            </a:extLst>
          </p:cNvPr>
          <p:cNvSpPr/>
          <p:nvPr/>
        </p:nvSpPr>
        <p:spPr>
          <a:xfrm>
            <a:off x="6428226" y="2864754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CFB047F-3A12-45D2-BD21-4C839C42B3C1}"/>
              </a:ext>
            </a:extLst>
          </p:cNvPr>
          <p:cNvSpPr/>
          <p:nvPr/>
        </p:nvSpPr>
        <p:spPr>
          <a:xfrm>
            <a:off x="6428227" y="3906115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!!platter2">
            <a:extLst>
              <a:ext uri="{FF2B5EF4-FFF2-40B4-BE49-F238E27FC236}">
                <a16:creationId xmlns:a16="http://schemas.microsoft.com/office/drawing/2014/main" id="{F3414A63-5CD2-4FEB-9A19-D799BA240FAC}"/>
              </a:ext>
            </a:extLst>
          </p:cNvPr>
          <p:cNvSpPr/>
          <p:nvPr/>
        </p:nvSpPr>
        <p:spPr>
          <a:xfrm>
            <a:off x="6290187" y="2299053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!!cylinderx">
            <a:extLst>
              <a:ext uri="{FF2B5EF4-FFF2-40B4-BE49-F238E27FC236}">
                <a16:creationId xmlns:a16="http://schemas.microsoft.com/office/drawing/2014/main" id="{614F653D-3C27-462D-8B09-047FC434C2F9}"/>
              </a:ext>
            </a:extLst>
          </p:cNvPr>
          <p:cNvSpPr/>
          <p:nvPr/>
        </p:nvSpPr>
        <p:spPr>
          <a:xfrm>
            <a:off x="6428226" y="2376148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3814B52-B12F-4CF4-B2F7-16D56D3F2A34}"/>
              </a:ext>
            </a:extLst>
          </p:cNvPr>
          <p:cNvSpPr/>
          <p:nvPr/>
        </p:nvSpPr>
        <p:spPr>
          <a:xfrm>
            <a:off x="6428227" y="3417165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!!platter3">
            <a:extLst>
              <a:ext uri="{FF2B5EF4-FFF2-40B4-BE49-F238E27FC236}">
                <a16:creationId xmlns:a16="http://schemas.microsoft.com/office/drawing/2014/main" id="{AB4B8F63-247C-44D8-8DF5-1DF35370C20B}"/>
              </a:ext>
            </a:extLst>
          </p:cNvPr>
          <p:cNvSpPr/>
          <p:nvPr/>
        </p:nvSpPr>
        <p:spPr>
          <a:xfrm>
            <a:off x="6290187" y="1811224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!!cylinderx">
            <a:extLst>
              <a:ext uri="{FF2B5EF4-FFF2-40B4-BE49-F238E27FC236}">
                <a16:creationId xmlns:a16="http://schemas.microsoft.com/office/drawing/2014/main" id="{9A23D6D5-0072-436A-AE74-4F818C354545}"/>
              </a:ext>
            </a:extLst>
          </p:cNvPr>
          <p:cNvSpPr/>
          <p:nvPr/>
        </p:nvSpPr>
        <p:spPr>
          <a:xfrm>
            <a:off x="6428226" y="1882145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514AF2-CD58-4930-AB1A-8C955C17A498}"/>
              </a:ext>
            </a:extLst>
          </p:cNvPr>
          <p:cNvSpPr/>
          <p:nvPr/>
        </p:nvSpPr>
        <p:spPr>
          <a:xfrm>
            <a:off x="6428227" y="2929336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E3F418-4498-49D5-BCEE-5E20F5A9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Ain’t</a:t>
            </a:r>
            <a:r>
              <a:rPr lang="en-US" sz="2000" dirty="0"/>
              <a:t> no platter like a hard disk platter </a:t>
            </a:r>
            <a:r>
              <a:rPr lang="en-US" sz="2000" dirty="0" err="1"/>
              <a:t>‘cause</a:t>
            </a:r>
            <a:r>
              <a:rPr lang="en-US" sz="2000" dirty="0"/>
              <a:t> a hard disk platter don’t stop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38A5F-3294-4923-AC31-9326A49EB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10" name="!!platter4">
            <a:extLst>
              <a:ext uri="{FF2B5EF4-FFF2-40B4-BE49-F238E27FC236}">
                <a16:creationId xmlns:a16="http://schemas.microsoft.com/office/drawing/2014/main" id="{79A6DD58-7251-43F9-9517-F497FA42B37A}"/>
              </a:ext>
            </a:extLst>
          </p:cNvPr>
          <p:cNvSpPr/>
          <p:nvPr/>
        </p:nvSpPr>
        <p:spPr>
          <a:xfrm>
            <a:off x="6290187" y="1323395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!!cylinderx">
            <a:extLst>
              <a:ext uri="{FF2B5EF4-FFF2-40B4-BE49-F238E27FC236}">
                <a16:creationId xmlns:a16="http://schemas.microsoft.com/office/drawing/2014/main" id="{2FD048D1-0737-41EF-AAF1-69A5BEF911D5}"/>
              </a:ext>
            </a:extLst>
          </p:cNvPr>
          <p:cNvSpPr/>
          <p:nvPr/>
        </p:nvSpPr>
        <p:spPr>
          <a:xfrm>
            <a:off x="6428226" y="1395039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9FEF773-D9C4-465E-82AA-D09DD2B52BE0}"/>
              </a:ext>
            </a:extLst>
          </p:cNvPr>
          <p:cNvSpPr/>
          <p:nvPr/>
        </p:nvSpPr>
        <p:spPr>
          <a:xfrm>
            <a:off x="6428227" y="2441507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C55E32-7721-4193-9A51-B05E229D10E9}"/>
              </a:ext>
            </a:extLst>
          </p:cNvPr>
          <p:cNvSpPr txBox="1"/>
          <p:nvPr/>
        </p:nvSpPr>
        <p:spPr>
          <a:xfrm>
            <a:off x="5941452" y="23366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AE13AF-1D77-4E08-BC7D-3ABF9B23C72D}"/>
              </a:ext>
            </a:extLst>
          </p:cNvPr>
          <p:cNvSpPr txBox="1"/>
          <p:nvPr/>
        </p:nvSpPr>
        <p:spPr>
          <a:xfrm>
            <a:off x="5941452" y="28729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7D9A7C-7337-4FED-B943-1C91F06CB89B}"/>
              </a:ext>
            </a:extLst>
          </p:cNvPr>
          <p:cNvSpPr txBox="1"/>
          <p:nvPr/>
        </p:nvSpPr>
        <p:spPr>
          <a:xfrm>
            <a:off x="5941451" y="3315504"/>
            <a:ext cx="30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9C97E9-63D8-40D8-A76A-4ED07F245559}"/>
              </a:ext>
            </a:extLst>
          </p:cNvPr>
          <p:cNvSpPr txBox="1"/>
          <p:nvPr/>
        </p:nvSpPr>
        <p:spPr>
          <a:xfrm>
            <a:off x="5941452" y="37875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6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3E1BA0-6D1A-4EE8-8611-D900856FE136}"/>
              </a:ext>
            </a:extLst>
          </p:cNvPr>
          <p:cNvSpPr/>
          <p:nvPr/>
        </p:nvSpPr>
        <p:spPr>
          <a:xfrm>
            <a:off x="6619721" y="2886826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E9A50A3-2B3B-49E9-8A7F-68F14158F190}"/>
              </a:ext>
            </a:extLst>
          </p:cNvPr>
          <p:cNvSpPr/>
          <p:nvPr/>
        </p:nvSpPr>
        <p:spPr>
          <a:xfrm>
            <a:off x="6619721" y="3374198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A195A04-ED95-43D2-8512-F7BDB9689E03}"/>
              </a:ext>
            </a:extLst>
          </p:cNvPr>
          <p:cNvSpPr/>
          <p:nvPr/>
        </p:nvSpPr>
        <p:spPr>
          <a:xfrm>
            <a:off x="6619721" y="3862414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C7575B9-D885-4273-85A1-A7B8ACBF5E97}"/>
              </a:ext>
            </a:extLst>
          </p:cNvPr>
          <p:cNvSpPr/>
          <p:nvPr/>
        </p:nvSpPr>
        <p:spPr>
          <a:xfrm>
            <a:off x="6619721" y="4350736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969829-3EEA-494B-9009-8EBD3B7A9836}"/>
              </a:ext>
            </a:extLst>
          </p:cNvPr>
          <p:cNvSpPr txBox="1"/>
          <p:nvPr/>
        </p:nvSpPr>
        <p:spPr>
          <a:xfrm>
            <a:off x="7193760" y="29185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1806C9-4D83-49B2-9341-357DA8655EFA}"/>
              </a:ext>
            </a:extLst>
          </p:cNvPr>
          <p:cNvSpPr txBox="1"/>
          <p:nvPr/>
        </p:nvSpPr>
        <p:spPr>
          <a:xfrm>
            <a:off x="7193760" y="3415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DBCC9E-88F4-4003-8425-367DDD68A4CE}"/>
              </a:ext>
            </a:extLst>
          </p:cNvPr>
          <p:cNvSpPr txBox="1"/>
          <p:nvPr/>
        </p:nvSpPr>
        <p:spPr>
          <a:xfrm>
            <a:off x="7193760" y="39107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EBD296-BD21-48C8-90C7-C6C0C147D40F}"/>
              </a:ext>
            </a:extLst>
          </p:cNvPr>
          <p:cNvSpPr txBox="1"/>
          <p:nvPr/>
        </p:nvSpPr>
        <p:spPr>
          <a:xfrm>
            <a:off x="7193759" y="4397085"/>
            <a:ext cx="30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F799FD-0D10-45C2-9F5E-F4BAEAE35FD4}"/>
              </a:ext>
            </a:extLst>
          </p:cNvPr>
          <p:cNvSpPr txBox="1"/>
          <p:nvPr/>
        </p:nvSpPr>
        <p:spPr>
          <a:xfrm>
            <a:off x="7554408" y="869076"/>
            <a:ext cx="99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platter</a:t>
            </a:r>
          </a:p>
        </p:txBody>
      </p:sp>
    </p:spTree>
    <p:extLst>
      <p:ext uri="{BB962C8B-B14F-4D97-AF65-F5344CB8AC3E}">
        <p14:creationId xmlns:p14="http://schemas.microsoft.com/office/powerpoint/2010/main" val="623184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C5A75-EDEF-4EB3-9CA7-E3F1646E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Nature of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1F9D0-E2C1-427C-B6A9-452B05975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Lord of the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D85D4-D667-48B1-9881-56E25B9A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8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content">
            <a:extLst>
              <a:ext uri="{FF2B5EF4-FFF2-40B4-BE49-F238E27FC236}">
                <a16:creationId xmlns:a16="http://schemas.microsoft.com/office/drawing/2014/main" id="{254223E9-5395-464F-B2DF-B0F778A101E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42874" y="683934"/>
            <a:ext cx="9852377" cy="5025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Seek time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 time it takes for the head to get into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position.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Latency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the time for the platter to spin.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 is located at a two-dimensional coordinate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on a spinning surface.</a:t>
            </a:r>
          </a:p>
          <a:p>
            <a:pPr lvl="2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 the math is not trivial.</a:t>
            </a:r>
          </a:p>
          <a:p>
            <a:pPr lvl="2"/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Seek time is relative to the current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position of the head.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closer the next bit of data you need…</a:t>
            </a:r>
          </a:p>
          <a:p>
            <a:pPr lvl="2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sooner it will get there.</a:t>
            </a:r>
          </a:p>
          <a:p>
            <a:pPr lvl="4"/>
            <a:endParaRPr lang="en-US" dirty="0"/>
          </a:p>
          <a:p>
            <a:r>
              <a:rPr lang="en-US" dirty="0"/>
              <a:t>Yikes! Blocks are in different cylinders</a:t>
            </a:r>
            <a:br>
              <a:rPr lang="en-US" dirty="0"/>
            </a:br>
            <a:r>
              <a:rPr lang="en-US" dirty="0"/>
              <a:t>and subsequent blocks are behind the head.</a:t>
            </a:r>
          </a:p>
          <a:p>
            <a:pPr lvl="1"/>
            <a:r>
              <a:rPr lang="en-US" dirty="0"/>
              <a:t>Worst case! Latency and seek time really suffer.</a:t>
            </a:r>
          </a:p>
          <a:p>
            <a:pPr lvl="1"/>
            <a:r>
              <a:rPr lang="en-US" dirty="0"/>
              <a:t>Need to keep data in order! How do we organize data on disk?</a:t>
            </a:r>
          </a:p>
        </p:txBody>
      </p:sp>
      <p:sp>
        <p:nvSpPr>
          <p:cNvPr id="27" name="!!platter1">
            <a:extLst>
              <a:ext uri="{FF2B5EF4-FFF2-40B4-BE49-F238E27FC236}">
                <a16:creationId xmlns:a16="http://schemas.microsoft.com/office/drawing/2014/main" id="{B9F0AE21-DE62-4BF1-B48D-A9321D68606A}"/>
              </a:ext>
            </a:extLst>
          </p:cNvPr>
          <p:cNvSpPr/>
          <p:nvPr/>
        </p:nvSpPr>
        <p:spPr>
          <a:xfrm>
            <a:off x="6290187" y="2788003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!!cylinderx">
            <a:extLst>
              <a:ext uri="{FF2B5EF4-FFF2-40B4-BE49-F238E27FC236}">
                <a16:creationId xmlns:a16="http://schemas.microsoft.com/office/drawing/2014/main" id="{0332D45F-BF57-45B4-B671-A3C6AAE5B6E1}"/>
              </a:ext>
            </a:extLst>
          </p:cNvPr>
          <p:cNvSpPr/>
          <p:nvPr/>
        </p:nvSpPr>
        <p:spPr>
          <a:xfrm>
            <a:off x="6428226" y="2864754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CFB047F-3A12-45D2-BD21-4C839C42B3C1}"/>
              </a:ext>
            </a:extLst>
          </p:cNvPr>
          <p:cNvSpPr/>
          <p:nvPr/>
        </p:nvSpPr>
        <p:spPr>
          <a:xfrm>
            <a:off x="6428227" y="3906115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!!platter2">
            <a:extLst>
              <a:ext uri="{FF2B5EF4-FFF2-40B4-BE49-F238E27FC236}">
                <a16:creationId xmlns:a16="http://schemas.microsoft.com/office/drawing/2014/main" id="{F3414A63-5CD2-4FEB-9A19-D799BA240FAC}"/>
              </a:ext>
            </a:extLst>
          </p:cNvPr>
          <p:cNvSpPr/>
          <p:nvPr/>
        </p:nvSpPr>
        <p:spPr>
          <a:xfrm>
            <a:off x="6290187" y="2299053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!!cylinderx">
            <a:extLst>
              <a:ext uri="{FF2B5EF4-FFF2-40B4-BE49-F238E27FC236}">
                <a16:creationId xmlns:a16="http://schemas.microsoft.com/office/drawing/2014/main" id="{614F653D-3C27-462D-8B09-047FC434C2F9}"/>
              </a:ext>
            </a:extLst>
          </p:cNvPr>
          <p:cNvSpPr/>
          <p:nvPr/>
        </p:nvSpPr>
        <p:spPr>
          <a:xfrm>
            <a:off x="6428226" y="2376148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3814B52-B12F-4CF4-B2F7-16D56D3F2A34}"/>
              </a:ext>
            </a:extLst>
          </p:cNvPr>
          <p:cNvSpPr/>
          <p:nvPr/>
        </p:nvSpPr>
        <p:spPr>
          <a:xfrm>
            <a:off x="6428227" y="3417165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!!platter3">
            <a:extLst>
              <a:ext uri="{FF2B5EF4-FFF2-40B4-BE49-F238E27FC236}">
                <a16:creationId xmlns:a16="http://schemas.microsoft.com/office/drawing/2014/main" id="{AB4B8F63-247C-44D8-8DF5-1DF35370C20B}"/>
              </a:ext>
            </a:extLst>
          </p:cNvPr>
          <p:cNvSpPr/>
          <p:nvPr/>
        </p:nvSpPr>
        <p:spPr>
          <a:xfrm>
            <a:off x="6290187" y="1811224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!!cylinderx">
            <a:extLst>
              <a:ext uri="{FF2B5EF4-FFF2-40B4-BE49-F238E27FC236}">
                <a16:creationId xmlns:a16="http://schemas.microsoft.com/office/drawing/2014/main" id="{9A23D6D5-0072-436A-AE74-4F818C354545}"/>
              </a:ext>
            </a:extLst>
          </p:cNvPr>
          <p:cNvSpPr/>
          <p:nvPr/>
        </p:nvSpPr>
        <p:spPr>
          <a:xfrm>
            <a:off x="6428226" y="1882145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514AF2-CD58-4930-AB1A-8C955C17A498}"/>
              </a:ext>
            </a:extLst>
          </p:cNvPr>
          <p:cNvSpPr/>
          <p:nvPr/>
        </p:nvSpPr>
        <p:spPr>
          <a:xfrm>
            <a:off x="6428227" y="2929336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E3F418-4498-49D5-BCEE-5E20F5A9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Ain’t</a:t>
            </a:r>
            <a:r>
              <a:rPr lang="en-US" sz="2000" dirty="0"/>
              <a:t> no platter like a hard disk platter </a:t>
            </a:r>
            <a:r>
              <a:rPr lang="en-US" sz="2000" dirty="0" err="1"/>
              <a:t>‘cause</a:t>
            </a:r>
            <a:r>
              <a:rPr lang="en-US" sz="2000" dirty="0"/>
              <a:t> a hard disk platter don’t stop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38A5F-3294-4923-AC31-9326A49EB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10" name="!!platter4">
            <a:extLst>
              <a:ext uri="{FF2B5EF4-FFF2-40B4-BE49-F238E27FC236}">
                <a16:creationId xmlns:a16="http://schemas.microsoft.com/office/drawing/2014/main" id="{79A6DD58-7251-43F9-9517-F497FA42B37A}"/>
              </a:ext>
            </a:extLst>
          </p:cNvPr>
          <p:cNvSpPr/>
          <p:nvPr/>
        </p:nvSpPr>
        <p:spPr>
          <a:xfrm>
            <a:off x="6290187" y="1323395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!!cylinderx">
            <a:extLst>
              <a:ext uri="{FF2B5EF4-FFF2-40B4-BE49-F238E27FC236}">
                <a16:creationId xmlns:a16="http://schemas.microsoft.com/office/drawing/2014/main" id="{2FD048D1-0737-41EF-AAF1-69A5BEF911D5}"/>
              </a:ext>
            </a:extLst>
          </p:cNvPr>
          <p:cNvSpPr/>
          <p:nvPr/>
        </p:nvSpPr>
        <p:spPr>
          <a:xfrm>
            <a:off x="6428226" y="1395039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9FEF773-D9C4-465E-82AA-D09DD2B52BE0}"/>
              </a:ext>
            </a:extLst>
          </p:cNvPr>
          <p:cNvSpPr/>
          <p:nvPr/>
        </p:nvSpPr>
        <p:spPr>
          <a:xfrm>
            <a:off x="6428227" y="2441507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C55E32-7721-4193-9A51-B05E229D10E9}"/>
              </a:ext>
            </a:extLst>
          </p:cNvPr>
          <p:cNvSpPr txBox="1"/>
          <p:nvPr/>
        </p:nvSpPr>
        <p:spPr>
          <a:xfrm>
            <a:off x="5941451" y="2336683"/>
            <a:ext cx="30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AE13AF-1D77-4E08-BC7D-3ABF9B23C72D}"/>
              </a:ext>
            </a:extLst>
          </p:cNvPr>
          <p:cNvSpPr txBox="1"/>
          <p:nvPr/>
        </p:nvSpPr>
        <p:spPr>
          <a:xfrm>
            <a:off x="5941452" y="28729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7D9A7C-7337-4FED-B943-1C91F06CB89B}"/>
              </a:ext>
            </a:extLst>
          </p:cNvPr>
          <p:cNvSpPr txBox="1"/>
          <p:nvPr/>
        </p:nvSpPr>
        <p:spPr>
          <a:xfrm>
            <a:off x="5941451" y="3315504"/>
            <a:ext cx="30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9C97E9-63D8-40D8-A76A-4ED07F245559}"/>
              </a:ext>
            </a:extLst>
          </p:cNvPr>
          <p:cNvSpPr txBox="1"/>
          <p:nvPr/>
        </p:nvSpPr>
        <p:spPr>
          <a:xfrm>
            <a:off x="5941452" y="37875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6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3E1BA0-6D1A-4EE8-8611-D900856FE136}"/>
              </a:ext>
            </a:extLst>
          </p:cNvPr>
          <p:cNvSpPr/>
          <p:nvPr/>
        </p:nvSpPr>
        <p:spPr>
          <a:xfrm>
            <a:off x="7036384" y="2687241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E9A50A3-2B3B-49E9-8A7F-68F14158F190}"/>
              </a:ext>
            </a:extLst>
          </p:cNvPr>
          <p:cNvSpPr/>
          <p:nvPr/>
        </p:nvSpPr>
        <p:spPr>
          <a:xfrm rot="21441918">
            <a:off x="6767633" y="3316613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A195A04-ED95-43D2-8512-F7BDB9689E03}"/>
              </a:ext>
            </a:extLst>
          </p:cNvPr>
          <p:cNvSpPr/>
          <p:nvPr/>
        </p:nvSpPr>
        <p:spPr>
          <a:xfrm>
            <a:off x="6619721" y="3862414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C7575B9-D885-4273-85A1-A7B8ACBF5E97}"/>
              </a:ext>
            </a:extLst>
          </p:cNvPr>
          <p:cNvSpPr/>
          <p:nvPr/>
        </p:nvSpPr>
        <p:spPr>
          <a:xfrm>
            <a:off x="6619721" y="4350736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969829-3EEA-494B-9009-8EBD3B7A9836}"/>
              </a:ext>
            </a:extLst>
          </p:cNvPr>
          <p:cNvSpPr txBox="1"/>
          <p:nvPr/>
        </p:nvSpPr>
        <p:spPr>
          <a:xfrm>
            <a:off x="7639213" y="2850246"/>
            <a:ext cx="30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1806C9-4D83-49B2-9341-357DA8655EFA}"/>
              </a:ext>
            </a:extLst>
          </p:cNvPr>
          <p:cNvSpPr txBox="1"/>
          <p:nvPr/>
        </p:nvSpPr>
        <p:spPr>
          <a:xfrm>
            <a:off x="7375510" y="34638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DBCC9E-88F4-4003-8425-367DDD68A4CE}"/>
              </a:ext>
            </a:extLst>
          </p:cNvPr>
          <p:cNvSpPr txBox="1"/>
          <p:nvPr/>
        </p:nvSpPr>
        <p:spPr>
          <a:xfrm>
            <a:off x="7193760" y="39107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EBD296-BD21-48C8-90C7-C6C0C147D40F}"/>
              </a:ext>
            </a:extLst>
          </p:cNvPr>
          <p:cNvSpPr txBox="1"/>
          <p:nvPr/>
        </p:nvSpPr>
        <p:spPr>
          <a:xfrm>
            <a:off x="7193759" y="4397085"/>
            <a:ext cx="30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F799FD-0D10-45C2-9F5E-F4BAEAE35FD4}"/>
              </a:ext>
            </a:extLst>
          </p:cNvPr>
          <p:cNvSpPr txBox="1"/>
          <p:nvPr/>
        </p:nvSpPr>
        <p:spPr>
          <a:xfrm>
            <a:off x="7554408" y="869076"/>
            <a:ext cx="99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platter</a:t>
            </a:r>
          </a:p>
        </p:txBody>
      </p:sp>
    </p:spTree>
    <p:extLst>
      <p:ext uri="{BB962C8B-B14F-4D97-AF65-F5344CB8AC3E}">
        <p14:creationId xmlns:p14="http://schemas.microsoft.com/office/powerpoint/2010/main" val="109888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5580-B571-4C88-A943-E90B5F6E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5A829-5BAF-4DFD-8EDD-C947FF4D7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Yet another abstraction… moving toward applications.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5445F-790F-4477-9928-59CCD080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0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164E-3B83-4785-B669-65F50AE2F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File 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4EE96-1D92-4B17-9974-784AD4105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3E0D5-CF7D-4E45-AF91-F605C7C0D2B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9584514" cy="4657371"/>
          </a:xfrm>
        </p:spPr>
        <p:txBody>
          <a:bodyPr/>
          <a:lstStyle/>
          <a:p>
            <a:r>
              <a:rPr lang="en-US" dirty="0"/>
              <a:t>There are many ways of representing files on the disks themselves.</a:t>
            </a:r>
          </a:p>
          <a:p>
            <a:endParaRPr lang="en-US" dirty="0"/>
          </a:p>
          <a:p>
            <a:r>
              <a:rPr lang="en-US" dirty="0"/>
              <a:t>As you know, you are familiar with:</a:t>
            </a:r>
          </a:p>
          <a:p>
            <a:pPr lvl="1"/>
            <a:r>
              <a:rPr lang="en-US" dirty="0"/>
              <a:t>Files having names!</a:t>
            </a:r>
          </a:p>
          <a:p>
            <a:pPr lvl="1"/>
            <a:r>
              <a:rPr lang="en-US" dirty="0"/>
              <a:t>Directories/folders for organization</a:t>
            </a:r>
          </a:p>
          <a:p>
            <a:pPr lvl="1"/>
            <a:r>
              <a:rPr lang="en-US" dirty="0"/>
              <a:t>Perhaps special files such as symbolic-links/shortcuts</a:t>
            </a:r>
          </a:p>
          <a:p>
            <a:pPr lvl="1"/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file system</a:t>
            </a:r>
            <a:r>
              <a:rPr lang="en-US" dirty="0"/>
              <a:t> entails describing how we represent:</a:t>
            </a:r>
          </a:p>
          <a:p>
            <a:pPr lvl="1"/>
            <a:r>
              <a:rPr lang="en-US" dirty="0"/>
              <a:t>File data (of course)</a:t>
            </a:r>
          </a:p>
          <a:p>
            <a:pPr lvl="1"/>
            <a:r>
              <a:rPr lang="en-US" dirty="0"/>
              <a:t>The location of the file (a file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path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Meta data about the file (what kind of file?)</a:t>
            </a:r>
          </a:p>
          <a:p>
            <a:pPr lvl="1"/>
            <a:r>
              <a:rPr lang="en-US" dirty="0"/>
              <a:t>Access control (who can access the file)</a:t>
            </a:r>
          </a:p>
        </p:txBody>
      </p:sp>
    </p:spTree>
    <p:extLst>
      <p:ext uri="{BB962C8B-B14F-4D97-AF65-F5344CB8AC3E}">
        <p14:creationId xmlns:p14="http://schemas.microsoft.com/office/powerpoint/2010/main" val="137919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57B2E-A017-4C51-8752-9E56D787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File Metadata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55342-A71A-42AE-B914-71D1BD0CB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7A0A3-A140-4B52-A5A6-8F7656872B8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5115875" cy="4657371"/>
          </a:xfrm>
        </p:spPr>
        <p:txBody>
          <a:bodyPr/>
          <a:lstStyle/>
          <a:p>
            <a:r>
              <a:rPr lang="en-US" dirty="0"/>
              <a:t>There is a long list of possible metadata associated with files:</a:t>
            </a:r>
          </a:p>
          <a:p>
            <a:pPr lvl="1"/>
            <a:r>
              <a:rPr lang="en-US" dirty="0"/>
              <a:t>The file size.</a:t>
            </a:r>
          </a:p>
          <a:p>
            <a:pPr lvl="1"/>
            <a:r>
              <a:rPr lang="en-US" dirty="0"/>
              <a:t>The file name.</a:t>
            </a:r>
          </a:p>
          <a:p>
            <a:pPr lvl="1"/>
            <a:r>
              <a:rPr lang="en-US" dirty="0"/>
              <a:t>When it was last accessed.</a:t>
            </a:r>
          </a:p>
          <a:p>
            <a:pPr lvl="1"/>
            <a:r>
              <a:rPr lang="en-US" dirty="0"/>
              <a:t>Who created it and when.</a:t>
            </a:r>
          </a:p>
          <a:p>
            <a:pPr lvl="1"/>
            <a:endParaRPr lang="en-US" dirty="0"/>
          </a:p>
          <a:p>
            <a:r>
              <a:rPr lang="en-US" dirty="0"/>
              <a:t>And access control:</a:t>
            </a:r>
          </a:p>
          <a:p>
            <a:pPr lvl="1"/>
            <a:r>
              <a:rPr lang="en-US" dirty="0"/>
              <a:t>Who can read it.</a:t>
            </a:r>
          </a:p>
          <a:p>
            <a:pPr lvl="1"/>
            <a:r>
              <a:rPr lang="en-US" dirty="0"/>
              <a:t>Who can write it.</a:t>
            </a:r>
          </a:p>
          <a:p>
            <a:pPr lvl="1"/>
            <a:r>
              <a:rPr lang="en-US" dirty="0"/>
              <a:t>Who can run it.</a:t>
            </a:r>
          </a:p>
          <a:p>
            <a:pPr lvl="1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D3EAA8B-20F1-4ADE-95DA-97F6A161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2124" y="1373725"/>
            <a:ext cx="3648076" cy="3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ED72-B36C-4D36-A242-2382B57C6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Linux/UNIX</a:t>
            </a:r>
            <a:r>
              <a:rPr lang="en-US" dirty="0">
                <a:latin typeface="Inconsolata" panose="020B0609030003000000" pitchFamily="49" charset="0"/>
              </a:rPr>
              <a:t> stat() </a:t>
            </a:r>
            <a:r>
              <a:rPr lang="en-US" dirty="0"/>
              <a:t>metadata: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4602D-5030-4EAB-94FF-E8B626727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289A6E-0156-47CC-8CFC-657F5D66B7AC}"/>
              </a:ext>
            </a:extLst>
          </p:cNvPr>
          <p:cNvSpPr/>
          <p:nvPr/>
        </p:nvSpPr>
        <p:spPr>
          <a:xfrm>
            <a:off x="1439920" y="838608"/>
            <a:ext cx="7856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 Metadata returned by the stat and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fstat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functions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struct stat {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dev_t</a:t>
            </a:r>
            <a:r>
              <a:rPr lang="en-US" dirty="0">
                <a:latin typeface="Inconsolata" panose="020B0609030003000000" pitchFamily="49" charset="0"/>
              </a:rPr>
              <a:t>         </a:t>
            </a:r>
            <a:r>
              <a:rPr lang="en-US" dirty="0" err="1">
                <a:latin typeface="Inconsolata" panose="020B0609030003000000" pitchFamily="49" charset="0"/>
              </a:rPr>
              <a:t>st_dev</a:t>
            </a:r>
            <a:r>
              <a:rPr lang="en-US" dirty="0">
                <a:latin typeface="Inconsolata" panose="020B0609030003000000" pitchFamily="49" charset="0"/>
              </a:rPr>
              <a:t>;  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 Device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ino_t</a:t>
            </a:r>
            <a:r>
              <a:rPr lang="en-US" dirty="0">
                <a:latin typeface="Inconsolata" panose="020B0609030003000000" pitchFamily="49" charset="0"/>
              </a:rPr>
              <a:t>         </a:t>
            </a:r>
            <a:r>
              <a:rPr lang="en-US" dirty="0" err="1">
                <a:latin typeface="Inconsolata" panose="020B0609030003000000" pitchFamily="49" charset="0"/>
              </a:rPr>
              <a:t>st_ino</a:t>
            </a:r>
            <a:r>
              <a:rPr lang="en-US" dirty="0">
                <a:latin typeface="Inconsolata" panose="020B0609030003000000" pitchFamily="49" charset="0"/>
              </a:rPr>
              <a:t>;  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inode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mode_t</a:t>
            </a:r>
            <a:r>
              <a:rPr lang="en-US" dirty="0">
                <a:latin typeface="Inconsolata" panose="020B0609030003000000" pitchFamily="49" charset="0"/>
              </a:rPr>
              <a:t>        </a:t>
            </a:r>
            <a:r>
              <a:rPr lang="en-US" dirty="0" err="1">
                <a:latin typeface="Inconsolata" panose="020B0609030003000000" pitchFamily="49" charset="0"/>
              </a:rPr>
              <a:t>st_mode</a:t>
            </a:r>
            <a:r>
              <a:rPr lang="en-US" dirty="0">
                <a:latin typeface="Inconsolata" panose="020B0609030003000000" pitchFamily="49" charset="0"/>
              </a:rPr>
              <a:t>; 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 Protection and file type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nlink_t</a:t>
            </a:r>
            <a:r>
              <a:rPr lang="en-US" dirty="0">
                <a:latin typeface="Inconsolata" panose="020B0609030003000000" pitchFamily="49" charset="0"/>
              </a:rPr>
              <a:t>       </a:t>
            </a:r>
            <a:r>
              <a:rPr lang="en-US" dirty="0" err="1">
                <a:latin typeface="Inconsolata" panose="020B0609030003000000" pitchFamily="49" charset="0"/>
              </a:rPr>
              <a:t>st_nlink</a:t>
            </a:r>
            <a:r>
              <a:rPr lang="en-US" dirty="0">
                <a:latin typeface="Inconsolata" panose="020B0609030003000000" pitchFamily="49" charset="0"/>
              </a:rPr>
              <a:t>;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/* Number of hard links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uid_t</a:t>
            </a:r>
            <a:r>
              <a:rPr lang="en-US" dirty="0">
                <a:latin typeface="Inconsolata" panose="020B0609030003000000" pitchFamily="49" charset="0"/>
              </a:rPr>
              <a:t>         </a:t>
            </a:r>
            <a:r>
              <a:rPr lang="en-US" dirty="0" err="1">
                <a:latin typeface="Inconsolata" panose="020B0609030003000000" pitchFamily="49" charset="0"/>
              </a:rPr>
              <a:t>st_uid</a:t>
            </a:r>
            <a:r>
              <a:rPr lang="en-US" dirty="0">
                <a:latin typeface="Inconsolata" panose="020B0609030003000000" pitchFamily="49" charset="0"/>
              </a:rPr>
              <a:t>;  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 User ID of owner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gid_t</a:t>
            </a:r>
            <a:r>
              <a:rPr lang="en-US" dirty="0">
                <a:latin typeface="Inconsolata" panose="020B0609030003000000" pitchFamily="49" charset="0"/>
              </a:rPr>
              <a:t>         </a:t>
            </a:r>
            <a:r>
              <a:rPr lang="en-US" dirty="0" err="1">
                <a:latin typeface="Inconsolata" panose="020B0609030003000000" pitchFamily="49" charset="0"/>
              </a:rPr>
              <a:t>st_gid</a:t>
            </a:r>
            <a:r>
              <a:rPr lang="en-US" dirty="0">
                <a:latin typeface="Inconsolata" panose="020B0609030003000000" pitchFamily="49" charset="0"/>
              </a:rPr>
              <a:t>;  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 Group ID of owner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dev_t</a:t>
            </a:r>
            <a:r>
              <a:rPr lang="en-US" dirty="0">
                <a:latin typeface="Inconsolata" panose="020B0609030003000000" pitchFamily="49" charset="0"/>
              </a:rPr>
              <a:t>         </a:t>
            </a:r>
            <a:r>
              <a:rPr lang="en-US" dirty="0" err="1">
                <a:latin typeface="Inconsolata" panose="020B0609030003000000" pitchFamily="49" charset="0"/>
              </a:rPr>
              <a:t>st_rdev</a:t>
            </a:r>
            <a:r>
              <a:rPr lang="en-US" dirty="0">
                <a:latin typeface="Inconsolata" panose="020B0609030003000000" pitchFamily="49" charset="0"/>
              </a:rPr>
              <a:t>;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/* Device type (if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inode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device)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off_t</a:t>
            </a:r>
            <a:r>
              <a:rPr lang="en-US" dirty="0">
                <a:latin typeface="Inconsolata" panose="020B0609030003000000" pitchFamily="49" charset="0"/>
              </a:rPr>
              <a:t>         </a:t>
            </a:r>
            <a:r>
              <a:rPr lang="en-US" dirty="0" err="1">
                <a:latin typeface="Inconsolata" panose="020B0609030003000000" pitchFamily="49" charset="0"/>
              </a:rPr>
              <a:t>st_size</a:t>
            </a:r>
            <a:r>
              <a:rPr lang="en-US" dirty="0">
                <a:latin typeface="Inconsolata" panose="020B0609030003000000" pitchFamily="49" charset="0"/>
              </a:rPr>
              <a:t>; 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 Total size, in bytes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unsigned long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st_blksize</a:t>
            </a:r>
            <a:r>
              <a:rPr lang="en-US" dirty="0">
                <a:latin typeface="Inconsolata" panose="020B0609030003000000" pitchFamily="49" charset="0"/>
              </a:rPr>
              <a:t>;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Blocksize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for filesystem I/O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 unsigned long </a:t>
            </a:r>
            <a:r>
              <a:rPr lang="en-US" dirty="0" err="1">
                <a:latin typeface="Inconsolata" panose="020B0609030003000000" pitchFamily="49" charset="0"/>
              </a:rPr>
              <a:t>st_blocks</a:t>
            </a:r>
            <a:r>
              <a:rPr lang="en-US" dirty="0">
                <a:latin typeface="Inconsolata" panose="020B0609030003000000" pitchFamily="49" charset="0"/>
              </a:rPr>
              <a:t>;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 Number of blocks allocated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time_t</a:t>
            </a:r>
            <a:r>
              <a:rPr lang="en-US" dirty="0">
                <a:latin typeface="Inconsolata" panose="020B0609030003000000" pitchFamily="49" charset="0"/>
              </a:rPr>
              <a:t>        </a:t>
            </a:r>
            <a:r>
              <a:rPr lang="en-US" dirty="0" err="1">
                <a:latin typeface="Inconsolata" panose="020B0609030003000000" pitchFamily="49" charset="0"/>
              </a:rPr>
              <a:t>st_atime</a:t>
            </a:r>
            <a:r>
              <a:rPr lang="en-US" dirty="0">
                <a:latin typeface="Inconsolata" panose="020B0609030003000000" pitchFamily="49" charset="0"/>
              </a:rPr>
              <a:t>;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/* Time of last access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time_t</a:t>
            </a:r>
            <a:r>
              <a:rPr lang="en-US" dirty="0">
                <a:latin typeface="Inconsolata" panose="020B0609030003000000" pitchFamily="49" charset="0"/>
              </a:rPr>
              <a:t>        </a:t>
            </a:r>
            <a:r>
              <a:rPr lang="en-US" dirty="0" err="1">
                <a:latin typeface="Inconsolata" panose="020B0609030003000000" pitchFamily="49" charset="0"/>
              </a:rPr>
              <a:t>st_mtime</a:t>
            </a:r>
            <a:r>
              <a:rPr lang="en-US" dirty="0">
                <a:latin typeface="Inconsolata" panose="020B0609030003000000" pitchFamily="49" charset="0"/>
              </a:rPr>
              <a:t>;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/* Time of last modification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time_t</a:t>
            </a:r>
            <a:r>
              <a:rPr lang="en-US" dirty="0">
                <a:latin typeface="Inconsolata" panose="020B0609030003000000" pitchFamily="49" charset="0"/>
              </a:rPr>
              <a:t>        </a:t>
            </a:r>
            <a:r>
              <a:rPr lang="en-US" dirty="0" err="1">
                <a:latin typeface="Inconsolata" panose="020B0609030003000000" pitchFamily="49" charset="0"/>
              </a:rPr>
              <a:t>st_ctime</a:t>
            </a:r>
            <a:r>
              <a:rPr lang="en-US" dirty="0">
                <a:latin typeface="Inconsolata" panose="020B0609030003000000" pitchFamily="49" charset="0"/>
              </a:rPr>
              <a:t>;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/* Time of last change */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Inconsolata" panose="020B0609030003000000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06411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B6EA-651A-4401-BAAA-C1719590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Operating Systems and Files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3D997-DFF3-44BE-AFDD-EA3A80F2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13AC7-4982-4BDC-A02C-95F1B9F4150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9584514" cy="4657371"/>
          </a:xfrm>
        </p:spPr>
        <p:txBody>
          <a:bodyPr/>
          <a:lstStyle/>
          <a:p>
            <a:r>
              <a:rPr lang="en-US" dirty="0"/>
              <a:t>The</a:t>
            </a:r>
            <a:r>
              <a:rPr lang="en-US" dirty="0">
                <a:latin typeface="Inconsolata" panose="020B0609030003000000" pitchFamily="49" charset="0"/>
              </a:rPr>
              <a:t> open </a:t>
            </a:r>
            <a:r>
              <a:rPr lang="en-US" dirty="0"/>
              <a:t>function returns 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file descriptor</a:t>
            </a:r>
            <a:r>
              <a:rPr lang="en-US" dirty="0"/>
              <a:t>, an integer that identifies the open file in the process.</a:t>
            </a:r>
          </a:p>
          <a:p>
            <a:pPr lvl="1"/>
            <a:r>
              <a:rPr lang="en-US" dirty="0"/>
              <a:t>Every process can have open files, but none are shared across processes.</a:t>
            </a:r>
          </a:p>
          <a:p>
            <a:pPr lvl="1"/>
            <a:endParaRPr lang="en-US" dirty="0"/>
          </a:p>
          <a:p>
            <a:r>
              <a:rPr lang="en-US" dirty="0"/>
              <a:t>On Linux/UNIX, some file descriptors are established automatically for every process by the shell:</a:t>
            </a:r>
          </a:p>
          <a:p>
            <a:pPr lvl="1"/>
            <a:r>
              <a:rPr lang="en-US" dirty="0" err="1">
                <a:latin typeface="Inconsolata" panose="020B0609030003000000" pitchFamily="49" charset="0"/>
              </a:rPr>
              <a:t>stdout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/>
              <a:t>– the output file (can be a file on disk! Recall terminal redirection.)</a:t>
            </a:r>
          </a:p>
          <a:p>
            <a:pPr lvl="1"/>
            <a:r>
              <a:rPr lang="en-US" dirty="0">
                <a:latin typeface="Inconsolata" panose="020B0609030003000000" pitchFamily="49" charset="0"/>
              </a:rPr>
              <a:t>stderr </a:t>
            </a:r>
            <a:r>
              <a:rPr lang="en-US" dirty="0"/>
              <a:t>– a file for error output.</a:t>
            </a:r>
          </a:p>
          <a:p>
            <a:pPr lvl="1"/>
            <a:r>
              <a:rPr lang="en-US" dirty="0">
                <a:latin typeface="Inconsolata" panose="020B0609030003000000" pitchFamily="49" charset="0"/>
              </a:rPr>
              <a:t>stdin  </a:t>
            </a:r>
            <a:r>
              <a:rPr lang="en-US" dirty="0"/>
              <a:t>– the input file (could be a file on disk… or user input in the terminal.)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0BDE2D4-DCE2-4AF7-A18B-4967513DCA1E}"/>
              </a:ext>
            </a:extLst>
          </p:cNvPr>
          <p:cNvSpPr txBox="1">
            <a:spLocks/>
          </p:cNvSpPr>
          <p:nvPr/>
        </p:nvSpPr>
        <p:spPr>
          <a:xfrm>
            <a:off x="307025" y="4279900"/>
            <a:ext cx="9584514" cy="143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OS maintains a table of open files per process. When it sees a </a:t>
            </a:r>
            <a:r>
              <a:rPr lang="en-US" dirty="0" err="1"/>
              <a:t>syscall</a:t>
            </a:r>
            <a:r>
              <a:rPr lang="en-US" dirty="0"/>
              <a:t> such as</a:t>
            </a:r>
            <a:r>
              <a:rPr lang="en-US" dirty="0">
                <a:latin typeface="Inconsolata" panose="020B0609030003000000" pitchFamily="49" charset="0"/>
              </a:rPr>
              <a:t> read </a:t>
            </a:r>
            <a:r>
              <a:rPr lang="en-US" dirty="0"/>
              <a:t>or</a:t>
            </a:r>
            <a:r>
              <a:rPr lang="en-US" dirty="0">
                <a:latin typeface="Inconsolata" panose="020B0609030003000000" pitchFamily="49" charset="0"/>
              </a:rPr>
              <a:t> write</a:t>
            </a:r>
            <a:r>
              <a:rPr lang="en-US" dirty="0"/>
              <a:t>, it uses that table to determine the file.</a:t>
            </a:r>
          </a:p>
        </p:txBody>
      </p:sp>
    </p:spTree>
    <p:extLst>
      <p:ext uri="{BB962C8B-B14F-4D97-AF65-F5344CB8AC3E}">
        <p14:creationId xmlns:p14="http://schemas.microsoft.com/office/powerpoint/2010/main" val="253143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B6EA-651A-4401-BAAA-C1719590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Processes and Files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3D997-DFF3-44BE-AFDD-EA3A80F2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7635559-E3A4-4715-8CEA-427C6EE5BCDF}"/>
              </a:ext>
            </a:extLst>
          </p:cNvPr>
          <p:cNvSpPr txBox="1">
            <a:spLocks/>
          </p:cNvSpPr>
          <p:nvPr/>
        </p:nvSpPr>
        <p:spPr>
          <a:xfrm>
            <a:off x="307025" y="904350"/>
            <a:ext cx="9584514" cy="840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OS maintains a table of open files per process. When it sees a </a:t>
            </a:r>
            <a:r>
              <a:rPr lang="en-US" dirty="0" err="1"/>
              <a:t>syscall</a:t>
            </a:r>
            <a:r>
              <a:rPr lang="en-US" dirty="0"/>
              <a:t> such as</a:t>
            </a:r>
            <a:r>
              <a:rPr lang="en-US" dirty="0">
                <a:latin typeface="Inconsolata" panose="020B0609030003000000" pitchFamily="49" charset="0"/>
              </a:rPr>
              <a:t> read </a:t>
            </a:r>
            <a:r>
              <a:rPr lang="en-US" dirty="0"/>
              <a:t>or</a:t>
            </a:r>
            <a:r>
              <a:rPr lang="en-US" dirty="0">
                <a:latin typeface="Inconsolata" panose="020B0609030003000000" pitchFamily="49" charset="0"/>
              </a:rPr>
              <a:t> write</a:t>
            </a:r>
            <a:r>
              <a:rPr lang="en-US" dirty="0"/>
              <a:t>, it uses that table to determine the file.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EDB62C-9DC2-4783-A6B3-EDBB45DFC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672" y="3556308"/>
            <a:ext cx="1667436" cy="960664"/>
          </a:xfrm>
          <a:prstGeom prst="rect">
            <a:avLst/>
          </a:prstGeom>
          <a:solidFill>
            <a:srgbClr val="D8BEE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Tx/>
              <a:defRPr/>
            </a:pPr>
            <a:endParaRPr lang="en-US" sz="2000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FCC51-ABE4-4EEE-95F8-B75EB783A3F9}"/>
              </a:ext>
            </a:extLst>
          </p:cNvPr>
          <p:cNvSpPr txBox="1"/>
          <p:nvPr/>
        </p:nvSpPr>
        <p:spPr>
          <a:xfrm>
            <a:off x="735855" y="3617839"/>
            <a:ext cx="1598596" cy="81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6" u="sng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CPU State A</a:t>
            </a:r>
            <a:r>
              <a:rPr lang="en-US" sz="1556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:</a:t>
            </a:r>
          </a:p>
          <a:p>
            <a:pPr algn="ctr"/>
            <a:r>
              <a:rPr lang="en-US" sz="1556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Registers</a:t>
            </a:r>
          </a:p>
          <a:p>
            <a:pPr algn="ctr"/>
            <a:r>
              <a:rPr lang="en-US" sz="1556" dirty="0">
                <a:solidFill>
                  <a:srgbClr val="7030A0"/>
                </a:solidFill>
                <a:latin typeface="Inconsolata" panose="020B0609030003000000" pitchFamily="49" charset="0"/>
                <a:ea typeface="Lato Black" panose="020F0502020204030203" pitchFamily="34" charset="0"/>
                <a:cs typeface="Lato Black" panose="020F0502020204030203" pitchFamily="34" charset="0"/>
              </a:rPr>
              <a:t>%FLAGS</a:t>
            </a:r>
            <a:r>
              <a:rPr lang="en-US" sz="1556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 </a:t>
            </a:r>
            <a:r>
              <a:rPr lang="en-US" sz="1556" dirty="0">
                <a:solidFill>
                  <a:srgbClr val="7030A0"/>
                </a:solidFill>
                <a:latin typeface="Inconsolata" panose="020B0609030003000000" pitchFamily="49" charset="0"/>
                <a:ea typeface="Lato Black" panose="020F0502020204030203" pitchFamily="34" charset="0"/>
                <a:cs typeface="Lato Black" panose="020F0502020204030203" pitchFamily="34" charset="0"/>
              </a:rPr>
              <a:t>%RIP</a:t>
            </a:r>
          </a:p>
        </p:txBody>
      </p:sp>
      <p:sp>
        <p:nvSpPr>
          <p:cNvPr id="8" name="Rectangle 2" descr="Wide upward diagonal">
            <a:extLst>
              <a:ext uri="{FF2B5EF4-FFF2-40B4-BE49-F238E27FC236}">
                <a16:creationId xmlns:a16="http://schemas.microsoft.com/office/drawing/2014/main" id="{9A377337-F138-4863-94B1-6ABF14FDA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85" y="2213227"/>
            <a:ext cx="1667436" cy="1236933"/>
          </a:xfrm>
          <a:prstGeom prst="rect">
            <a:avLst/>
          </a:prstGeom>
          <a:pattFill prst="wdUpDiag">
            <a:fgClr>
              <a:schemeClr val="bg2"/>
            </a:fgClr>
            <a:bgClr>
              <a:srgbClr val="FFFFFF"/>
            </a:bgClr>
          </a:patt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endParaRPr lang="en-US" sz="2000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7EFCB-08EB-42F6-9162-4FA9E51D7E9C}"/>
              </a:ext>
            </a:extLst>
          </p:cNvPr>
          <p:cNvSpPr/>
          <p:nvPr/>
        </p:nvSpPr>
        <p:spPr>
          <a:xfrm>
            <a:off x="707670" y="2651565"/>
            <a:ext cx="1667436" cy="2753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B922678-78BD-4FCC-8C03-10A098B4E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85" y="3170282"/>
            <a:ext cx="1667436" cy="27987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Tx/>
              <a:defRPr/>
            </a:pPr>
            <a:endParaRPr lang="en-US" sz="2000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E1816BE-5774-476A-9CB7-2A74C3AE4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29" y="2910827"/>
            <a:ext cx="1667436" cy="27264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Tx/>
              <a:defRPr/>
            </a:pPr>
            <a:endParaRPr lang="en-US" sz="2000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E6D00904-7C65-4243-85C8-8C09E6D42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84" y="3126909"/>
            <a:ext cx="165942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defRPr/>
            </a:pPr>
            <a:r>
              <a:rPr lang="en-US" sz="16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.text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BDE508D5-7F3A-46C6-9CEC-453EEA06F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74" y="2862658"/>
            <a:ext cx="166743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defRPr/>
            </a:pPr>
            <a:r>
              <a:rPr lang="en-US" sz="16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.data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E493232D-9B35-42F6-BDC6-E5013E008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56" y="2605150"/>
            <a:ext cx="167545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defRPr/>
            </a:pPr>
            <a:r>
              <a:rPr lang="en-US" sz="16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r>
              <a:rPr lang="en-US" sz="1600" dirty="0" err="1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bss</a:t>
            </a:r>
            <a:endParaRPr lang="en-US" sz="1600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24D765-413F-4A04-9DAE-B2BD5B0F6DBC}"/>
              </a:ext>
            </a:extLst>
          </p:cNvPr>
          <p:cNvSpPr/>
          <p:nvPr/>
        </p:nvSpPr>
        <p:spPr>
          <a:xfrm>
            <a:off x="711645" y="4631070"/>
            <a:ext cx="1659419" cy="294261"/>
          </a:xfrm>
          <a:prstGeom prst="rect">
            <a:avLst/>
          </a:prstGeom>
          <a:solidFill>
            <a:srgbClr val="D8BE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1600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PID: 4356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5DC28D-6317-476D-88AA-8DA58DE33D2B}"/>
              </a:ext>
            </a:extLst>
          </p:cNvPr>
          <p:cNvSpPr txBox="1"/>
          <p:nvPr/>
        </p:nvSpPr>
        <p:spPr>
          <a:xfrm>
            <a:off x="731017" y="1826960"/>
            <a:ext cx="1598596" cy="33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6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Process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1516F44F-6CE2-4653-A632-6F2A31DFF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628" y="5006729"/>
            <a:ext cx="1667436" cy="37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Tx/>
              <a:defRPr/>
            </a:pPr>
            <a:endParaRPr lang="en-US" sz="2000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!!pagetableA">
            <a:extLst>
              <a:ext uri="{FF2B5EF4-FFF2-40B4-BE49-F238E27FC236}">
                <a16:creationId xmlns:a16="http://schemas.microsoft.com/office/drawing/2014/main" id="{1EBD6230-62DD-4046-A429-3D98AC2CE703}"/>
              </a:ext>
            </a:extLst>
          </p:cNvPr>
          <p:cNvSpPr txBox="1"/>
          <p:nvPr/>
        </p:nvSpPr>
        <p:spPr>
          <a:xfrm>
            <a:off x="731811" y="5038039"/>
            <a:ext cx="1598596" cy="33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6" dirty="0">
                <a:solidFill>
                  <a:srgbClr val="38572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Page Table A</a:t>
            </a:r>
            <a:endParaRPr lang="en-US" sz="1556" dirty="0">
              <a:solidFill>
                <a:srgbClr val="385723"/>
              </a:solidFill>
              <a:latin typeface="Inconsolata" panose="020B0609030003000000" pitchFamily="49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BA2374-5048-4435-B534-883795AC438C}"/>
              </a:ext>
            </a:extLst>
          </p:cNvPr>
          <p:cNvSpPr/>
          <p:nvPr/>
        </p:nvSpPr>
        <p:spPr>
          <a:xfrm>
            <a:off x="706588" y="2195325"/>
            <a:ext cx="1659419" cy="2942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72AD644F-93AD-4384-A12B-FD3F38CD4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69" y="2172654"/>
            <a:ext cx="167545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defRPr/>
            </a:pPr>
            <a:r>
              <a:rPr lang="en-US" sz="16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stack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6BE80EE0-AD98-4AA4-B0C9-B7F7B50F9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172" y="3556308"/>
            <a:ext cx="1667436" cy="331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r>
              <a:rPr lang="en-US" sz="2000" dirty="0" err="1">
                <a:solidFill>
                  <a:prstClr val="black"/>
                </a:solidFill>
                <a:latin typeface="Inconsolata" panose="020B0609030003000000" pitchFamily="49" charset="0"/>
                <a:ea typeface="ＭＳ Ｐゴシック" charset="-128"/>
                <a:cs typeface="ＭＳ Ｐゴシック" charset="-128"/>
              </a:rPr>
              <a:t>stdout</a:t>
            </a:r>
            <a:endParaRPr lang="en-US" sz="2000" dirty="0">
              <a:solidFill>
                <a:prstClr val="black"/>
              </a:solidFill>
              <a:latin typeface="Inconsolata" panose="020B0609030003000000" pitchFamily="49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3DA51C-1BCA-4986-A985-FE9792888DD8}"/>
              </a:ext>
            </a:extLst>
          </p:cNvPr>
          <p:cNvSpPr txBox="1"/>
          <p:nvPr/>
        </p:nvSpPr>
        <p:spPr>
          <a:xfrm>
            <a:off x="2572517" y="3201212"/>
            <a:ext cx="1598596" cy="33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6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File Table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E7142494-F6AE-495C-ADE4-579CA50AD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172" y="3888065"/>
            <a:ext cx="1667436" cy="331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Inconsolata" panose="020B0609030003000000" pitchFamily="49" charset="0"/>
                <a:ea typeface="ＭＳ Ｐゴシック" charset="-128"/>
                <a:cs typeface="ＭＳ Ｐゴシック" charset="-128"/>
              </a:rPr>
              <a:t>stdin</a:t>
            </a: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ED99ED1B-A8D3-44EC-A36E-D6D8F5C95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172" y="4219822"/>
            <a:ext cx="1667436" cy="331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Inconsolata" panose="020B0609030003000000" pitchFamily="49" charset="0"/>
                <a:ea typeface="ＭＳ Ｐゴシック" charset="-128"/>
                <a:cs typeface="ＭＳ Ｐゴシック" charset="-128"/>
              </a:rPr>
              <a:t>stderr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D1E7EC-ED97-4B4E-97F9-D3D5FCF05907}"/>
              </a:ext>
            </a:extLst>
          </p:cNvPr>
          <p:cNvSpPr txBox="1"/>
          <p:nvPr/>
        </p:nvSpPr>
        <p:spPr>
          <a:xfrm>
            <a:off x="5080000" y="35418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9C7351-367A-4A7E-8F94-8E798A6E0643}"/>
              </a:ext>
            </a:extLst>
          </p:cNvPr>
          <p:cNvSpPr txBox="1"/>
          <p:nvPr/>
        </p:nvSpPr>
        <p:spPr>
          <a:xfrm>
            <a:off x="5080000" y="38819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3FEF9A-4865-4610-9FA3-5DA4CA65414E}"/>
              </a:ext>
            </a:extLst>
          </p:cNvPr>
          <p:cNvSpPr txBox="1"/>
          <p:nvPr/>
        </p:nvSpPr>
        <p:spPr>
          <a:xfrm>
            <a:off x="5080000" y="42076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2</a:t>
            </a: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7BA15F9E-DF44-4A7C-BA99-EED55FC77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172" y="4543858"/>
            <a:ext cx="1667436" cy="331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Inconsolata" panose="020B0609030003000000" pitchFamily="49" charset="0"/>
                <a:ea typeface="ＭＳ Ｐゴシック" charset="-128"/>
                <a:cs typeface="ＭＳ Ｐゴシック" charset="-128"/>
              </a:rPr>
              <a:t>“cat.png”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424CE3-285F-442A-AE21-63A028CB3262}"/>
              </a:ext>
            </a:extLst>
          </p:cNvPr>
          <p:cNvSpPr txBox="1"/>
          <p:nvPr/>
        </p:nvSpPr>
        <p:spPr>
          <a:xfrm>
            <a:off x="5080000" y="45364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</a:rPr>
              <a:t>3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AB041EBE-661C-44C4-B2DA-3AE2EBAB1A97}"/>
              </a:ext>
            </a:extLst>
          </p:cNvPr>
          <p:cNvSpPr txBox="1">
            <a:spLocks/>
          </p:cNvSpPr>
          <p:nvPr/>
        </p:nvSpPr>
        <p:spPr>
          <a:xfrm>
            <a:off x="5689599" y="1831287"/>
            <a:ext cx="4201939" cy="3695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table contains a set of open files indexed by the file descriptor.</a:t>
            </a:r>
          </a:p>
          <a:p>
            <a:pPr lvl="1"/>
            <a:endParaRPr lang="en-US" dirty="0"/>
          </a:p>
          <a:p>
            <a:r>
              <a:rPr lang="en-US" dirty="0"/>
              <a:t>Several files are generally opened for you by the shell.</a:t>
            </a:r>
          </a:p>
          <a:p>
            <a:pPr lvl="1"/>
            <a:endParaRPr lang="en-US" dirty="0"/>
          </a:p>
          <a:p>
            <a:r>
              <a:rPr lang="en-US" dirty="0"/>
              <a:t>Each open file maintains its own current position.</a:t>
            </a:r>
          </a:p>
          <a:p>
            <a:pPr lvl="1"/>
            <a:r>
              <a:rPr lang="en-US" dirty="0" err="1">
                <a:latin typeface="Inconsolata" panose="020B0609030003000000" pitchFamily="49" charset="0"/>
              </a:rPr>
              <a:t>fseek</a:t>
            </a:r>
            <a:r>
              <a:rPr lang="en-US" dirty="0"/>
              <a:t>/</a:t>
            </a:r>
            <a:r>
              <a:rPr lang="en-US" dirty="0" err="1">
                <a:latin typeface="Inconsolata" panose="020B0609030003000000" pitchFamily="49" charset="0"/>
              </a:rPr>
              <a:t>ftell</a:t>
            </a:r>
            <a:r>
              <a:rPr lang="en-US" dirty="0"/>
              <a:t> manipulate it.</a:t>
            </a:r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id="{819B7C25-D978-407D-96CC-5AA53AA8E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608" y="3556308"/>
            <a:ext cx="863392" cy="331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Inconsolata" panose="020B0609030003000000" pitchFamily="49" charset="0"/>
                <a:ea typeface="ＭＳ Ｐゴシック" charset="-128"/>
                <a:cs typeface="ＭＳ Ｐゴシック" charset="-128"/>
              </a:rPr>
              <a:t>0</a:t>
            </a:r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id="{635A84A0-5ABD-42A8-AD58-8C05B3D01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608" y="3900764"/>
            <a:ext cx="863392" cy="331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Inconsolata" panose="020B0609030003000000" pitchFamily="49" charset="0"/>
                <a:ea typeface="ＭＳ Ｐゴシック" charset="-128"/>
                <a:cs typeface="ＭＳ Ｐゴシック" charset="-128"/>
              </a:rPr>
              <a:t>0</a:t>
            </a: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ACCDB618-FEBE-4F9C-9F9D-7E9C7C357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608" y="4219821"/>
            <a:ext cx="863392" cy="331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Inconsolata" panose="020B0609030003000000" pitchFamily="49" charset="0"/>
                <a:ea typeface="ＭＳ Ｐゴシック" charset="-128"/>
                <a:cs typeface="ＭＳ Ｐゴシック" charset="-128"/>
              </a:rPr>
              <a:t>0</a:t>
            </a: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BDD4B9DF-2018-43D3-98F5-464BDCEDE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608" y="4546498"/>
            <a:ext cx="863392" cy="331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Inconsolata" panose="020B0609030003000000" pitchFamily="49" charset="0"/>
                <a:ea typeface="ＭＳ Ｐゴシック" charset="-128"/>
                <a:cs typeface="ＭＳ Ｐゴシック" charset="-128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269938-ABE9-4612-AE8F-C856B062BA90}"/>
              </a:ext>
            </a:extLst>
          </p:cNvPr>
          <p:cNvSpPr txBox="1"/>
          <p:nvPr/>
        </p:nvSpPr>
        <p:spPr>
          <a:xfrm>
            <a:off x="4047728" y="3201212"/>
            <a:ext cx="1225312" cy="33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6" dirty="0">
                <a:solidFill>
                  <a:srgbClr val="7030A0"/>
                </a:solidFill>
                <a:latin typeface="Inconsolata" panose="020B0609030003000000" pitchFamily="49" charset="0"/>
                <a:ea typeface="Lato Black" panose="020F0502020204030203" pitchFamily="34" charset="0"/>
                <a:cs typeface="Lato Black" panose="020F0502020204030203" pitchFamily="34" charset="0"/>
              </a:rPr>
              <a:t>position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92F5A2-6930-47B3-AC45-A4F2C51D7DC7}"/>
              </a:ext>
            </a:extLst>
          </p:cNvPr>
          <p:cNvSpPr txBox="1"/>
          <p:nvPr/>
        </p:nvSpPr>
        <p:spPr>
          <a:xfrm>
            <a:off x="2447572" y="1981382"/>
            <a:ext cx="3326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Inconsolata" panose="020B0609030003000000" pitchFamily="49" charset="0"/>
              </a:rPr>
              <a:t>int </a:t>
            </a:r>
            <a:r>
              <a:rPr lang="en-US" sz="1400" dirty="0" err="1">
                <a:latin typeface="Inconsolata" panose="020B0609030003000000" pitchFamily="49" charset="0"/>
              </a:rPr>
              <a:t>fd</a:t>
            </a:r>
            <a:r>
              <a:rPr lang="en-US" sz="1400" dirty="0">
                <a:latin typeface="Inconsolata" panose="020B0609030003000000" pitchFamily="49" charset="0"/>
              </a:rPr>
              <a:t> = open(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"cat.png"</a:t>
            </a:r>
            <a:r>
              <a:rPr lang="en-US" sz="1400" dirty="0">
                <a:latin typeface="Inconsolata" panose="020B0609030003000000" pitchFamily="49" charset="0"/>
              </a:rPr>
              <a:t>, O_RDONLY);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returns 3</a:t>
            </a:r>
          </a:p>
          <a:p>
            <a:r>
              <a:rPr lang="en-US" sz="1400" dirty="0">
                <a:latin typeface="Inconsolata" panose="020B0609030003000000" pitchFamily="49" charset="0"/>
              </a:rPr>
              <a:t>read(</a:t>
            </a:r>
            <a:r>
              <a:rPr lang="en-US" sz="1400" dirty="0" err="1">
                <a:latin typeface="Inconsolata" panose="020B0609030003000000" pitchFamily="49" charset="0"/>
              </a:rPr>
              <a:t>fd</a:t>
            </a:r>
            <a:r>
              <a:rPr lang="en-US" sz="1400" dirty="0">
                <a:latin typeface="Inconsolata" panose="020B0609030003000000" pitchFamily="49" charset="0"/>
              </a:rPr>
              <a:t>, buffer, 10);</a:t>
            </a:r>
          </a:p>
          <a:p>
            <a:r>
              <a:rPr lang="en-US" sz="1400" dirty="0" err="1">
                <a:latin typeface="Inconsolata" panose="020B0609030003000000" pitchFamily="49" charset="0"/>
              </a:rPr>
              <a:t>lseek</a:t>
            </a:r>
            <a:r>
              <a:rPr lang="en-US" sz="1400" dirty="0">
                <a:latin typeface="Inconsolata" panose="020B0609030003000000" pitchFamily="49" charset="0"/>
              </a:rPr>
              <a:t>(</a:t>
            </a:r>
            <a:r>
              <a:rPr lang="en-US" sz="1400" dirty="0" err="1">
                <a:latin typeface="Inconsolata" panose="020B0609030003000000" pitchFamily="49" charset="0"/>
              </a:rPr>
              <a:t>fd</a:t>
            </a:r>
            <a:r>
              <a:rPr lang="en-US" sz="1400" dirty="0">
                <a:latin typeface="Inconsolata" panose="020B0609030003000000" pitchFamily="49" charset="0"/>
              </a:rPr>
              <a:t>, 42, SEEK_SET);</a:t>
            </a: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D42455CC-CEF6-4A57-BE97-917FBBACC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608" y="4546558"/>
            <a:ext cx="863392" cy="331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Inconsolata" panose="020B0609030003000000" pitchFamily="49" charset="0"/>
                <a:ea typeface="ＭＳ Ｐゴシック" charset="-128"/>
                <a:cs typeface="ＭＳ Ｐゴシック" charset="-128"/>
              </a:rPr>
              <a:t>10</a:t>
            </a:r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id="{C901EC3B-43A8-47A3-B9FE-533232AC1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608" y="4543862"/>
            <a:ext cx="863392" cy="331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Inconsolata" panose="020B0609030003000000" pitchFamily="49" charset="0"/>
                <a:ea typeface="ＭＳ Ｐゴシック" charset="-128"/>
                <a:cs typeface="ＭＳ Ｐゴシック" charset="-128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796950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/>
      <p:bldP spid="46" grpId="0" animBg="1"/>
      <p:bldP spid="49" grpId="0" animBg="1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20246-202F-4323-96C6-7DA0BA49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 nodes, you nodes, we all nodes for </a:t>
            </a:r>
            <a:r>
              <a:rPr lang="en-US" dirty="0" err="1"/>
              <a:t>inodes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3F1B9-CF74-48ED-B58D-5CA26A3D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4D409-9755-46CB-AE32-4A1DB7D849F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716217"/>
            <a:ext cx="4741225" cy="4978761"/>
          </a:xfrm>
        </p:spPr>
        <p:txBody>
          <a:bodyPr>
            <a:normAutofit/>
          </a:bodyPr>
          <a:lstStyle/>
          <a:p>
            <a:r>
              <a:rPr lang="en-US" dirty="0"/>
              <a:t>Files are a set of disk blocks.</a:t>
            </a:r>
          </a:p>
          <a:p>
            <a:pPr lvl="1"/>
            <a:r>
              <a:rPr lang="en-US" dirty="0"/>
              <a:t>Hopefully laid out in a nice order!</a:t>
            </a:r>
          </a:p>
          <a:p>
            <a:pPr lvl="2"/>
            <a:endParaRPr lang="en-US" dirty="0"/>
          </a:p>
          <a:p>
            <a:r>
              <a:rPr lang="en-US" dirty="0"/>
              <a:t>How do we organize these?</a:t>
            </a:r>
          </a:p>
          <a:p>
            <a:pPr lvl="1"/>
            <a:r>
              <a:rPr lang="en-US" dirty="0"/>
              <a:t>Similar to virtual memory!</a:t>
            </a:r>
          </a:p>
          <a:p>
            <a:pPr lvl="2"/>
            <a:endParaRPr lang="en-US" dirty="0"/>
          </a:p>
          <a:p>
            <a:r>
              <a:rPr lang="en-US" dirty="0"/>
              <a:t>We use a disk block that holds addresses to other blocks.</a:t>
            </a:r>
          </a:p>
          <a:p>
            <a:pPr lvl="1"/>
            <a:r>
              <a:rPr lang="en-US" dirty="0"/>
              <a:t>It is a simple table. The blocks that make up the file are in the order reflected by the table.</a:t>
            </a:r>
          </a:p>
          <a:p>
            <a:pPr lvl="2"/>
            <a:endParaRPr lang="en-US" dirty="0"/>
          </a:p>
          <a:p>
            <a:r>
              <a:rPr lang="en-US" dirty="0"/>
              <a:t>An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index node</a:t>
            </a:r>
            <a:r>
              <a:rPr lang="en-US" dirty="0"/>
              <a:t> is this main block.</a:t>
            </a:r>
          </a:p>
          <a:p>
            <a:pPr lvl="1"/>
            <a:r>
              <a:rPr lang="en-US" dirty="0"/>
              <a:t>Often seen shortened to “</a:t>
            </a:r>
            <a:r>
              <a:rPr lang="en-US" dirty="0" err="1"/>
              <a:t>inode</a:t>
            </a:r>
            <a:r>
              <a:rPr lang="en-US" dirty="0"/>
              <a:t>”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73EB653-0054-4060-B8AA-329E00C16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8025" y="716217"/>
            <a:ext cx="702850" cy="702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95B934-9A93-4A6D-84E6-515547F5B6BA}"/>
              </a:ext>
            </a:extLst>
          </p:cNvPr>
          <p:cNvSpPr txBox="1"/>
          <p:nvPr/>
        </p:nvSpPr>
        <p:spPr>
          <a:xfrm>
            <a:off x="5149715" y="1353914"/>
            <a:ext cx="120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main.c</a:t>
            </a:r>
            <a:endParaRPr lang="en-US" sz="2000" b="1" dirty="0">
              <a:solidFill>
                <a:srgbClr val="7030A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515FB2-17D2-41FD-824F-BE83310007FE}"/>
              </a:ext>
            </a:extLst>
          </p:cNvPr>
          <p:cNvSpPr/>
          <p:nvPr/>
        </p:nvSpPr>
        <p:spPr>
          <a:xfrm>
            <a:off x="5080000" y="1828801"/>
            <a:ext cx="1327150" cy="3683000"/>
          </a:xfrm>
          <a:prstGeom prst="rect">
            <a:avLst/>
          </a:prstGeom>
          <a:noFill/>
          <a:ln w="38100">
            <a:solidFill>
              <a:srgbClr val="BC8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DBF2F-F337-4EEB-AED8-AEB5B2676EC8}"/>
              </a:ext>
            </a:extLst>
          </p:cNvPr>
          <p:cNvCxnSpPr/>
          <p:nvPr/>
        </p:nvCxnSpPr>
        <p:spPr>
          <a:xfrm>
            <a:off x="5086350" y="2730500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C8F287C-7427-4AD7-9051-94A2D3CB0ECF}"/>
              </a:ext>
            </a:extLst>
          </p:cNvPr>
          <p:cNvSpPr txBox="1"/>
          <p:nvPr/>
        </p:nvSpPr>
        <p:spPr>
          <a:xfrm>
            <a:off x="5067300" y="2030562"/>
            <a:ext cx="132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inode</a:t>
            </a: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30E7DF-645F-4C49-85C1-37C183E34BAC}"/>
              </a:ext>
            </a:extLst>
          </p:cNvPr>
          <p:cNvCxnSpPr/>
          <p:nvPr/>
        </p:nvCxnSpPr>
        <p:spPr>
          <a:xfrm>
            <a:off x="5099050" y="3073400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DC69C2-6BDD-4685-84D9-97FAA5FBA289}"/>
              </a:ext>
            </a:extLst>
          </p:cNvPr>
          <p:cNvCxnSpPr/>
          <p:nvPr/>
        </p:nvCxnSpPr>
        <p:spPr>
          <a:xfrm>
            <a:off x="5086350" y="34178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47F734-7B0A-47E3-81A1-EC42EF813C4C}"/>
              </a:ext>
            </a:extLst>
          </p:cNvPr>
          <p:cNvCxnSpPr/>
          <p:nvPr/>
        </p:nvCxnSpPr>
        <p:spPr>
          <a:xfrm>
            <a:off x="5099050" y="37607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7BE82D-0312-45C2-93EC-D97226DD4BB3}"/>
              </a:ext>
            </a:extLst>
          </p:cNvPr>
          <p:cNvCxnSpPr/>
          <p:nvPr/>
        </p:nvCxnSpPr>
        <p:spPr>
          <a:xfrm>
            <a:off x="5086350" y="41163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DBA534-9EDD-40AC-ACB0-E47E4A62912D}"/>
              </a:ext>
            </a:extLst>
          </p:cNvPr>
          <p:cNvCxnSpPr/>
          <p:nvPr/>
        </p:nvCxnSpPr>
        <p:spPr>
          <a:xfrm>
            <a:off x="5099050" y="44592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8744B-4F8B-4497-97BA-B3B9F83D4DEE}"/>
              </a:ext>
            </a:extLst>
          </p:cNvPr>
          <p:cNvCxnSpPr/>
          <p:nvPr/>
        </p:nvCxnSpPr>
        <p:spPr>
          <a:xfrm>
            <a:off x="5086350" y="47894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E4176E-A74D-4959-8AFF-CACB2C597988}"/>
              </a:ext>
            </a:extLst>
          </p:cNvPr>
          <p:cNvCxnSpPr/>
          <p:nvPr/>
        </p:nvCxnSpPr>
        <p:spPr>
          <a:xfrm>
            <a:off x="5099050" y="51323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781F605-A784-40D7-A388-7D2599D26694}"/>
              </a:ext>
            </a:extLst>
          </p:cNvPr>
          <p:cNvSpPr/>
          <p:nvPr/>
        </p:nvSpPr>
        <p:spPr>
          <a:xfrm>
            <a:off x="7096311" y="1868563"/>
            <a:ext cx="1193800" cy="1114273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26506-8F32-4CD7-A7D1-95023F3B3416}"/>
              </a:ext>
            </a:extLst>
          </p:cNvPr>
          <p:cNvSpPr/>
          <p:nvPr/>
        </p:nvSpPr>
        <p:spPr>
          <a:xfrm>
            <a:off x="8554769" y="2775742"/>
            <a:ext cx="1193800" cy="1114273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D57FA6-5D58-4635-897E-B75D22BFE414}"/>
              </a:ext>
            </a:extLst>
          </p:cNvPr>
          <p:cNvSpPr/>
          <p:nvPr/>
        </p:nvSpPr>
        <p:spPr>
          <a:xfrm>
            <a:off x="6788152" y="3960811"/>
            <a:ext cx="1193800" cy="1114273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908F1E-2B31-4226-82DC-3D586D0DD63B}"/>
              </a:ext>
            </a:extLst>
          </p:cNvPr>
          <p:cNvSpPr/>
          <p:nvPr/>
        </p:nvSpPr>
        <p:spPr>
          <a:xfrm>
            <a:off x="8339845" y="4206363"/>
            <a:ext cx="1193800" cy="1114273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25203B-24DA-4AD1-9385-960C1C4F0610}"/>
              </a:ext>
            </a:extLst>
          </p:cNvPr>
          <p:cNvSpPr/>
          <p:nvPr/>
        </p:nvSpPr>
        <p:spPr>
          <a:xfrm>
            <a:off x="7360969" y="5526447"/>
            <a:ext cx="1193800" cy="1114273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EB512F-BDFF-484C-A668-AEFB28AD3FFC}"/>
              </a:ext>
            </a:extLst>
          </p:cNvPr>
          <p:cNvCxnSpPr>
            <a:cxnSpLocks/>
          </p:cNvCxnSpPr>
          <p:nvPr/>
        </p:nvCxnSpPr>
        <p:spPr>
          <a:xfrm flipV="1">
            <a:off x="6419850" y="2499374"/>
            <a:ext cx="590550" cy="483462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A9F9812-1C9B-41A8-B54A-B75608A2E064}"/>
              </a:ext>
            </a:extLst>
          </p:cNvPr>
          <p:cNvCxnSpPr>
            <a:cxnSpLocks/>
          </p:cNvCxnSpPr>
          <p:nvPr/>
        </p:nvCxnSpPr>
        <p:spPr>
          <a:xfrm>
            <a:off x="6419850" y="3287712"/>
            <a:ext cx="2019300" cy="3456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979E13-C10C-4C8E-A63B-5E824117CBB9}"/>
              </a:ext>
            </a:extLst>
          </p:cNvPr>
          <p:cNvCxnSpPr>
            <a:cxnSpLocks/>
          </p:cNvCxnSpPr>
          <p:nvPr/>
        </p:nvCxnSpPr>
        <p:spPr>
          <a:xfrm>
            <a:off x="6407150" y="3594101"/>
            <a:ext cx="831852" cy="29043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7840FF8-6E32-4845-897A-3A6E8B1FB960}"/>
              </a:ext>
            </a:extLst>
          </p:cNvPr>
          <p:cNvSpPr txBox="1"/>
          <p:nvPr/>
        </p:nvSpPr>
        <p:spPr>
          <a:xfrm>
            <a:off x="6532927" y="1258193"/>
            <a:ext cx="318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Disk blocks (track/sector)</a:t>
            </a:r>
          </a:p>
        </p:txBody>
      </p:sp>
    </p:spTree>
    <p:extLst>
      <p:ext uri="{BB962C8B-B14F-4D97-AF65-F5344CB8AC3E}">
        <p14:creationId xmlns:p14="http://schemas.microsoft.com/office/powerpoint/2010/main" val="39240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F40B7F3-2096-43CD-BA74-B4BF50499907}"/>
              </a:ext>
            </a:extLst>
          </p:cNvPr>
          <p:cNvCxnSpPr/>
          <p:nvPr/>
        </p:nvCxnSpPr>
        <p:spPr>
          <a:xfrm>
            <a:off x="5512072" y="1541979"/>
            <a:ext cx="2457762" cy="3984468"/>
          </a:xfrm>
          <a:prstGeom prst="line">
            <a:avLst/>
          </a:prstGeom>
          <a:ln w="28575">
            <a:solidFill>
              <a:srgbClr val="BC8FD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13A80544-1CFB-4440-ACA3-F25F22A11169}"/>
              </a:ext>
            </a:extLst>
          </p:cNvPr>
          <p:cNvSpPr/>
          <p:nvPr/>
        </p:nvSpPr>
        <p:spPr>
          <a:xfrm rot="20240623">
            <a:off x="6969317" y="4111161"/>
            <a:ext cx="386653" cy="13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03ABE60-3C72-4EAF-AC76-E40E7513E6CA}"/>
              </a:ext>
            </a:extLst>
          </p:cNvPr>
          <p:cNvSpPr/>
          <p:nvPr/>
        </p:nvSpPr>
        <p:spPr>
          <a:xfrm rot="20240623">
            <a:off x="6701338" y="3795282"/>
            <a:ext cx="386653" cy="13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9F48F28-632C-451C-AD9A-11CF5DECEDAD}"/>
              </a:ext>
            </a:extLst>
          </p:cNvPr>
          <p:cNvSpPr/>
          <p:nvPr/>
        </p:nvSpPr>
        <p:spPr>
          <a:xfrm>
            <a:off x="6459676" y="3333201"/>
            <a:ext cx="386653" cy="13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1B3790D-0A6E-491B-92C8-FB4E556312BF}"/>
              </a:ext>
            </a:extLst>
          </p:cNvPr>
          <p:cNvSpPr/>
          <p:nvPr/>
        </p:nvSpPr>
        <p:spPr>
          <a:xfrm>
            <a:off x="6118922" y="2857500"/>
            <a:ext cx="386653" cy="13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8A69C1-A694-4010-9433-B1B4500B1D0B}"/>
              </a:ext>
            </a:extLst>
          </p:cNvPr>
          <p:cNvCxnSpPr>
            <a:cxnSpLocks/>
          </p:cNvCxnSpPr>
          <p:nvPr/>
        </p:nvCxnSpPr>
        <p:spPr>
          <a:xfrm flipV="1">
            <a:off x="3353394" y="961208"/>
            <a:ext cx="1577228" cy="566171"/>
          </a:xfrm>
          <a:prstGeom prst="line">
            <a:avLst/>
          </a:prstGeom>
          <a:ln w="28575">
            <a:solidFill>
              <a:srgbClr val="BC8FD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86F8F7E-32B6-4B53-8ABE-1BDEEBABA111}"/>
              </a:ext>
            </a:extLst>
          </p:cNvPr>
          <p:cNvCxnSpPr/>
          <p:nvPr/>
        </p:nvCxnSpPr>
        <p:spPr>
          <a:xfrm>
            <a:off x="5518422" y="973851"/>
            <a:ext cx="2445062" cy="854437"/>
          </a:xfrm>
          <a:prstGeom prst="line">
            <a:avLst/>
          </a:prstGeom>
          <a:ln w="28575">
            <a:solidFill>
              <a:srgbClr val="BC8FD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EA33FB-D9DD-42EF-AC10-074CC5009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File systems are about organizing the disk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641268-BFC3-486E-8D41-F015AA436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5" name="!!platter1">
            <a:extLst>
              <a:ext uri="{FF2B5EF4-FFF2-40B4-BE49-F238E27FC236}">
                <a16:creationId xmlns:a16="http://schemas.microsoft.com/office/drawing/2014/main" id="{3F48977C-A97E-427A-A312-C789709DD33D}"/>
              </a:ext>
            </a:extLst>
          </p:cNvPr>
          <p:cNvSpPr/>
          <p:nvPr/>
        </p:nvSpPr>
        <p:spPr>
          <a:xfrm>
            <a:off x="546612" y="2788003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!!cylinderx">
            <a:extLst>
              <a:ext uri="{FF2B5EF4-FFF2-40B4-BE49-F238E27FC236}">
                <a16:creationId xmlns:a16="http://schemas.microsoft.com/office/drawing/2014/main" id="{E5E072BD-BE37-40BE-AB5F-BF440CB54523}"/>
              </a:ext>
            </a:extLst>
          </p:cNvPr>
          <p:cNvSpPr/>
          <p:nvPr/>
        </p:nvSpPr>
        <p:spPr>
          <a:xfrm>
            <a:off x="684651" y="2864754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941809E-3323-430A-81F4-DCD52D596A13}"/>
              </a:ext>
            </a:extLst>
          </p:cNvPr>
          <p:cNvSpPr/>
          <p:nvPr/>
        </p:nvSpPr>
        <p:spPr>
          <a:xfrm>
            <a:off x="684652" y="3906115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!!platter2">
            <a:extLst>
              <a:ext uri="{FF2B5EF4-FFF2-40B4-BE49-F238E27FC236}">
                <a16:creationId xmlns:a16="http://schemas.microsoft.com/office/drawing/2014/main" id="{C7F93329-481E-49CB-9DDD-C14EA53C9838}"/>
              </a:ext>
            </a:extLst>
          </p:cNvPr>
          <p:cNvSpPr/>
          <p:nvPr/>
        </p:nvSpPr>
        <p:spPr>
          <a:xfrm>
            <a:off x="546612" y="2299053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cylinderx">
            <a:extLst>
              <a:ext uri="{FF2B5EF4-FFF2-40B4-BE49-F238E27FC236}">
                <a16:creationId xmlns:a16="http://schemas.microsoft.com/office/drawing/2014/main" id="{BB965E1E-9D33-4D84-8F81-C5F7B711884C}"/>
              </a:ext>
            </a:extLst>
          </p:cNvPr>
          <p:cNvSpPr/>
          <p:nvPr/>
        </p:nvSpPr>
        <p:spPr>
          <a:xfrm>
            <a:off x="684651" y="2376148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61EBC8-3D27-45D0-B5F0-C77F73053D07}"/>
              </a:ext>
            </a:extLst>
          </p:cNvPr>
          <p:cNvSpPr/>
          <p:nvPr/>
        </p:nvSpPr>
        <p:spPr>
          <a:xfrm>
            <a:off x="684652" y="3417165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!!platter3">
            <a:extLst>
              <a:ext uri="{FF2B5EF4-FFF2-40B4-BE49-F238E27FC236}">
                <a16:creationId xmlns:a16="http://schemas.microsoft.com/office/drawing/2014/main" id="{554ED4CE-48CD-4C2C-994A-6C7AB10FBB74}"/>
              </a:ext>
            </a:extLst>
          </p:cNvPr>
          <p:cNvSpPr/>
          <p:nvPr/>
        </p:nvSpPr>
        <p:spPr>
          <a:xfrm>
            <a:off x="546612" y="1811224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cylinderx">
            <a:extLst>
              <a:ext uri="{FF2B5EF4-FFF2-40B4-BE49-F238E27FC236}">
                <a16:creationId xmlns:a16="http://schemas.microsoft.com/office/drawing/2014/main" id="{FD02458F-39C9-4C8C-BA48-952C1DD40962}"/>
              </a:ext>
            </a:extLst>
          </p:cNvPr>
          <p:cNvSpPr/>
          <p:nvPr/>
        </p:nvSpPr>
        <p:spPr>
          <a:xfrm>
            <a:off x="684651" y="1882145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3FBDE1A-27F6-4DF7-BEDB-039AF38D02F7}"/>
              </a:ext>
            </a:extLst>
          </p:cNvPr>
          <p:cNvSpPr/>
          <p:nvPr/>
        </p:nvSpPr>
        <p:spPr>
          <a:xfrm>
            <a:off x="684652" y="2929336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!!platter4">
            <a:extLst>
              <a:ext uri="{FF2B5EF4-FFF2-40B4-BE49-F238E27FC236}">
                <a16:creationId xmlns:a16="http://schemas.microsoft.com/office/drawing/2014/main" id="{33760B37-D456-42B1-A2B8-CE57AD2509F7}"/>
              </a:ext>
            </a:extLst>
          </p:cNvPr>
          <p:cNvSpPr/>
          <p:nvPr/>
        </p:nvSpPr>
        <p:spPr>
          <a:xfrm>
            <a:off x="546612" y="1323395"/>
            <a:ext cx="3468002" cy="2243064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!!cylinderx">
            <a:extLst>
              <a:ext uri="{FF2B5EF4-FFF2-40B4-BE49-F238E27FC236}">
                <a16:creationId xmlns:a16="http://schemas.microsoft.com/office/drawing/2014/main" id="{96CA3ADF-2943-40D5-854F-4B8A7BF5BEF5}"/>
              </a:ext>
            </a:extLst>
          </p:cNvPr>
          <p:cNvSpPr/>
          <p:nvPr/>
        </p:nvSpPr>
        <p:spPr>
          <a:xfrm>
            <a:off x="684651" y="1395039"/>
            <a:ext cx="3191924" cy="2082033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6B0B41-3B46-4604-BE1C-B80811CB190E}"/>
              </a:ext>
            </a:extLst>
          </p:cNvPr>
          <p:cNvSpPr txBox="1"/>
          <p:nvPr/>
        </p:nvSpPr>
        <p:spPr>
          <a:xfrm>
            <a:off x="197877" y="23366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824BFF-F12F-470E-9109-0557219F58FE}"/>
              </a:ext>
            </a:extLst>
          </p:cNvPr>
          <p:cNvSpPr txBox="1"/>
          <p:nvPr/>
        </p:nvSpPr>
        <p:spPr>
          <a:xfrm>
            <a:off x="197877" y="28729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44BCFF-ED0F-4CA0-B211-D8570130583B}"/>
              </a:ext>
            </a:extLst>
          </p:cNvPr>
          <p:cNvSpPr txBox="1"/>
          <p:nvPr/>
        </p:nvSpPr>
        <p:spPr>
          <a:xfrm>
            <a:off x="197877" y="33155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3330D7-3B97-4A74-8758-4367BFBFB994}"/>
              </a:ext>
            </a:extLst>
          </p:cNvPr>
          <p:cNvSpPr txBox="1"/>
          <p:nvPr/>
        </p:nvSpPr>
        <p:spPr>
          <a:xfrm>
            <a:off x="197877" y="37875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3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95F0594-95CB-4A3A-9DDA-8B0AF1AD9D8E}"/>
              </a:ext>
            </a:extLst>
          </p:cNvPr>
          <p:cNvSpPr/>
          <p:nvPr/>
        </p:nvSpPr>
        <p:spPr>
          <a:xfrm>
            <a:off x="876146" y="2886826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B202E4-2D10-491A-8D70-115312E6F05A}"/>
              </a:ext>
            </a:extLst>
          </p:cNvPr>
          <p:cNvSpPr/>
          <p:nvPr/>
        </p:nvSpPr>
        <p:spPr>
          <a:xfrm>
            <a:off x="876146" y="3374198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81BC13D-8DAA-449E-86F2-562CF8061212}"/>
              </a:ext>
            </a:extLst>
          </p:cNvPr>
          <p:cNvSpPr/>
          <p:nvPr/>
        </p:nvSpPr>
        <p:spPr>
          <a:xfrm>
            <a:off x="876146" y="3862414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A798DDB-6315-4D3A-A982-BE4EAAE43710}"/>
              </a:ext>
            </a:extLst>
          </p:cNvPr>
          <p:cNvSpPr/>
          <p:nvPr/>
        </p:nvSpPr>
        <p:spPr>
          <a:xfrm>
            <a:off x="876146" y="4350736"/>
            <a:ext cx="614832" cy="419622"/>
          </a:xfrm>
          <a:custGeom>
            <a:avLst/>
            <a:gdLst>
              <a:gd name="connsiteX0" fmla="*/ 135448 w 614832"/>
              <a:gd name="connsiteY0" fmla="*/ 0 h 643119"/>
              <a:gd name="connsiteX1" fmla="*/ 226186 w 614832"/>
              <a:gd name="connsiteY1" fmla="*/ 145391 h 643119"/>
              <a:gd name="connsiteX2" fmla="*/ 596334 w 614832"/>
              <a:gd name="connsiteY2" fmla="*/ 506780 h 643119"/>
              <a:gd name="connsiteX3" fmla="*/ 614832 w 614832"/>
              <a:gd name="connsiteY3" fmla="*/ 518018 h 643119"/>
              <a:gd name="connsiteX4" fmla="*/ 527724 w 614832"/>
              <a:gd name="connsiteY4" fmla="*/ 643119 h 643119"/>
              <a:gd name="connsiteX5" fmla="*/ 511182 w 614832"/>
              <a:gd name="connsiteY5" fmla="*/ 633070 h 643119"/>
              <a:gd name="connsiteX6" fmla="*/ 161 w 614832"/>
              <a:gd name="connsiteY6" fmla="*/ 70404 h 643119"/>
              <a:gd name="connsiteX7" fmla="*/ 0 w 614832"/>
              <a:gd name="connsiteY7" fmla="*/ 70057 h 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832" h="643119">
                <a:moveTo>
                  <a:pt x="135448" y="0"/>
                </a:moveTo>
                <a:lnTo>
                  <a:pt x="226186" y="145391"/>
                </a:lnTo>
                <a:cubicBezTo>
                  <a:pt x="326819" y="286903"/>
                  <a:pt x="452328" y="409492"/>
                  <a:pt x="596334" y="506780"/>
                </a:cubicBezTo>
                <a:lnTo>
                  <a:pt x="614832" y="518018"/>
                </a:lnTo>
                <a:lnTo>
                  <a:pt x="527724" y="643119"/>
                </a:lnTo>
                <a:lnTo>
                  <a:pt x="511182" y="633070"/>
                </a:lnTo>
                <a:cubicBezTo>
                  <a:pt x="298918" y="489667"/>
                  <a:pt x="123007" y="296541"/>
                  <a:pt x="161" y="70404"/>
                </a:cubicBezTo>
                <a:lnTo>
                  <a:pt x="0" y="70057"/>
                </a:lnTo>
                <a:close/>
              </a:path>
            </a:pathLst>
          </a:custGeom>
          <a:solidFill>
            <a:srgbClr val="D8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CAC851-DED7-417D-B616-0FB9ADE72196}"/>
              </a:ext>
            </a:extLst>
          </p:cNvPr>
          <p:cNvSpPr txBox="1"/>
          <p:nvPr/>
        </p:nvSpPr>
        <p:spPr>
          <a:xfrm>
            <a:off x="1450185" y="29185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256E84-B49A-41C6-98F6-ACB1C0445229}"/>
              </a:ext>
            </a:extLst>
          </p:cNvPr>
          <p:cNvSpPr txBox="1"/>
          <p:nvPr/>
        </p:nvSpPr>
        <p:spPr>
          <a:xfrm>
            <a:off x="1450185" y="3415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3CC817-5560-4A31-A46D-064DC80674A4}"/>
              </a:ext>
            </a:extLst>
          </p:cNvPr>
          <p:cNvSpPr txBox="1"/>
          <p:nvPr/>
        </p:nvSpPr>
        <p:spPr>
          <a:xfrm>
            <a:off x="1450185" y="39107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8E7E36-31B0-4E5C-856C-7498EB1C3B18}"/>
              </a:ext>
            </a:extLst>
          </p:cNvPr>
          <p:cNvSpPr txBox="1"/>
          <p:nvPr/>
        </p:nvSpPr>
        <p:spPr>
          <a:xfrm>
            <a:off x="1450185" y="43970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3BB581-65B3-4227-84B3-D3588C5ADC66}"/>
              </a:ext>
            </a:extLst>
          </p:cNvPr>
          <p:cNvSpPr txBox="1"/>
          <p:nvPr/>
        </p:nvSpPr>
        <p:spPr>
          <a:xfrm>
            <a:off x="1810833" y="869076"/>
            <a:ext cx="99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platter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37290E3-8209-4D26-A969-DCCC15D3D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1509" y="716217"/>
            <a:ext cx="702850" cy="7028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3F57910-5C60-4A62-B06C-3146EED15DA5}"/>
              </a:ext>
            </a:extLst>
          </p:cNvPr>
          <p:cNvSpPr txBox="1"/>
          <p:nvPr/>
        </p:nvSpPr>
        <p:spPr>
          <a:xfrm>
            <a:off x="8033199" y="1353914"/>
            <a:ext cx="120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main.c</a:t>
            </a:r>
            <a:endParaRPr lang="en-US" sz="2000" b="1" dirty="0">
              <a:solidFill>
                <a:srgbClr val="7030A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12AC7E-865C-4DBA-8212-33ED2CFBF398}"/>
              </a:ext>
            </a:extLst>
          </p:cNvPr>
          <p:cNvSpPr/>
          <p:nvPr/>
        </p:nvSpPr>
        <p:spPr>
          <a:xfrm>
            <a:off x="7963484" y="1828801"/>
            <a:ext cx="1327150" cy="3683000"/>
          </a:xfrm>
          <a:prstGeom prst="rect">
            <a:avLst/>
          </a:prstGeom>
          <a:noFill/>
          <a:ln w="38100">
            <a:solidFill>
              <a:srgbClr val="BC8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DDBC5D-423F-469A-BB3D-CCD682E30424}"/>
              </a:ext>
            </a:extLst>
          </p:cNvPr>
          <p:cNvCxnSpPr/>
          <p:nvPr/>
        </p:nvCxnSpPr>
        <p:spPr>
          <a:xfrm>
            <a:off x="7969834" y="2730500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3BFFF4A-290C-4ACF-8512-4E73BC3C7C50}"/>
              </a:ext>
            </a:extLst>
          </p:cNvPr>
          <p:cNvSpPr txBox="1"/>
          <p:nvPr/>
        </p:nvSpPr>
        <p:spPr>
          <a:xfrm>
            <a:off x="7950784" y="2030562"/>
            <a:ext cx="132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inode</a:t>
            </a: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73BD90-AC7A-4816-82B9-532204FFDA05}"/>
              </a:ext>
            </a:extLst>
          </p:cNvPr>
          <p:cNvCxnSpPr/>
          <p:nvPr/>
        </p:nvCxnSpPr>
        <p:spPr>
          <a:xfrm>
            <a:off x="7982534" y="3073400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3E8E43-C1CB-4E97-A938-7A5BFFED2505}"/>
              </a:ext>
            </a:extLst>
          </p:cNvPr>
          <p:cNvCxnSpPr/>
          <p:nvPr/>
        </p:nvCxnSpPr>
        <p:spPr>
          <a:xfrm>
            <a:off x="7969834" y="34178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0973543-E162-4F62-90BB-EC029A77AA5F}"/>
              </a:ext>
            </a:extLst>
          </p:cNvPr>
          <p:cNvCxnSpPr/>
          <p:nvPr/>
        </p:nvCxnSpPr>
        <p:spPr>
          <a:xfrm>
            <a:off x="7982534" y="37607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601A93-5542-4EC7-B0DC-4D185E54CA67}"/>
              </a:ext>
            </a:extLst>
          </p:cNvPr>
          <p:cNvCxnSpPr/>
          <p:nvPr/>
        </p:nvCxnSpPr>
        <p:spPr>
          <a:xfrm>
            <a:off x="7969834" y="41163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AFB49CB-BBFF-4CE0-BF0F-295FDE0F8B56}"/>
              </a:ext>
            </a:extLst>
          </p:cNvPr>
          <p:cNvCxnSpPr/>
          <p:nvPr/>
        </p:nvCxnSpPr>
        <p:spPr>
          <a:xfrm>
            <a:off x="7982534" y="44592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6A5997-B72F-431B-917B-15773FB518FB}"/>
              </a:ext>
            </a:extLst>
          </p:cNvPr>
          <p:cNvCxnSpPr/>
          <p:nvPr/>
        </p:nvCxnSpPr>
        <p:spPr>
          <a:xfrm>
            <a:off x="7969834" y="47894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1755A7-1CB0-4F27-BEE4-1CA2EFFF8B31}"/>
              </a:ext>
            </a:extLst>
          </p:cNvPr>
          <p:cNvCxnSpPr/>
          <p:nvPr/>
        </p:nvCxnSpPr>
        <p:spPr>
          <a:xfrm>
            <a:off x="7982534" y="5132387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7D64335-B4FB-44F5-836F-78A7D9B52AB3}"/>
              </a:ext>
            </a:extLst>
          </p:cNvPr>
          <p:cNvSpPr/>
          <p:nvPr/>
        </p:nvSpPr>
        <p:spPr>
          <a:xfrm>
            <a:off x="4911572" y="973851"/>
            <a:ext cx="606850" cy="566424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5FE883-EEE9-431B-8767-1EBC9A68EFA7}"/>
              </a:ext>
            </a:extLst>
          </p:cNvPr>
          <p:cNvSpPr/>
          <p:nvPr/>
        </p:nvSpPr>
        <p:spPr>
          <a:xfrm>
            <a:off x="4911572" y="1538586"/>
            <a:ext cx="606850" cy="566424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4E8938F-67F7-40C2-9FE8-509407D331B8}"/>
              </a:ext>
            </a:extLst>
          </p:cNvPr>
          <p:cNvSpPr/>
          <p:nvPr/>
        </p:nvSpPr>
        <p:spPr>
          <a:xfrm>
            <a:off x="4911572" y="2103306"/>
            <a:ext cx="606850" cy="566424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E86E8DA-520A-42C1-ABD5-0164BB8966FD}"/>
              </a:ext>
            </a:extLst>
          </p:cNvPr>
          <p:cNvSpPr/>
          <p:nvPr/>
        </p:nvSpPr>
        <p:spPr>
          <a:xfrm>
            <a:off x="4911572" y="2666337"/>
            <a:ext cx="606850" cy="566424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FBC15D6-EE8D-4FCE-8488-86F09CF34A75}"/>
              </a:ext>
            </a:extLst>
          </p:cNvPr>
          <p:cNvSpPr/>
          <p:nvPr/>
        </p:nvSpPr>
        <p:spPr>
          <a:xfrm>
            <a:off x="4911572" y="3231057"/>
            <a:ext cx="606850" cy="566424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E06735F-D184-40BE-BC1B-52745422328F}"/>
              </a:ext>
            </a:extLst>
          </p:cNvPr>
          <p:cNvSpPr/>
          <p:nvPr/>
        </p:nvSpPr>
        <p:spPr>
          <a:xfrm>
            <a:off x="4911572" y="3797481"/>
            <a:ext cx="606850" cy="566424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CE1234-A2F1-45CC-8995-87F83E88CCC6}"/>
              </a:ext>
            </a:extLst>
          </p:cNvPr>
          <p:cNvSpPr/>
          <p:nvPr/>
        </p:nvSpPr>
        <p:spPr>
          <a:xfrm>
            <a:off x="4911572" y="4358808"/>
            <a:ext cx="606850" cy="566424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28EAD-6AF8-42F0-9EA1-271E1BCE53D4}"/>
              </a:ext>
            </a:extLst>
          </p:cNvPr>
          <p:cNvSpPr txBox="1"/>
          <p:nvPr/>
        </p:nvSpPr>
        <p:spPr>
          <a:xfrm rot="5400000">
            <a:off x="4999208" y="505423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Inconsolata" panose="020B0609030003000000" pitchFamily="49" charset="0"/>
              </a:rPr>
              <a:t>...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B21A7B-8D2E-4CBC-9ACD-BC77F9BC512C}"/>
              </a:ext>
            </a:extLst>
          </p:cNvPr>
          <p:cNvSpPr txBox="1"/>
          <p:nvPr/>
        </p:nvSpPr>
        <p:spPr>
          <a:xfrm>
            <a:off x="4521454" y="10467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C93D51-592A-4553-845E-E8BBCA0CD4A2}"/>
              </a:ext>
            </a:extLst>
          </p:cNvPr>
          <p:cNvSpPr txBox="1"/>
          <p:nvPr/>
        </p:nvSpPr>
        <p:spPr>
          <a:xfrm>
            <a:off x="4521454" y="16371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B6ECBE-DDB0-4F22-B208-F37908F45130}"/>
              </a:ext>
            </a:extLst>
          </p:cNvPr>
          <p:cNvSpPr txBox="1"/>
          <p:nvPr/>
        </p:nvSpPr>
        <p:spPr>
          <a:xfrm>
            <a:off x="4521454" y="22018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A6F732-4F17-40BA-BFC5-215622CDE807}"/>
              </a:ext>
            </a:extLst>
          </p:cNvPr>
          <p:cNvSpPr txBox="1"/>
          <p:nvPr/>
        </p:nvSpPr>
        <p:spPr>
          <a:xfrm>
            <a:off x="4521454" y="27648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3F5189-61C9-4F1B-A630-A4BEF33EC6E0}"/>
              </a:ext>
            </a:extLst>
          </p:cNvPr>
          <p:cNvSpPr txBox="1"/>
          <p:nvPr/>
        </p:nvSpPr>
        <p:spPr>
          <a:xfrm>
            <a:off x="4521454" y="33332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53E8C2-98ED-49F4-ADDF-E1ADF4C42872}"/>
              </a:ext>
            </a:extLst>
          </p:cNvPr>
          <p:cNvSpPr txBox="1"/>
          <p:nvPr/>
        </p:nvSpPr>
        <p:spPr>
          <a:xfrm>
            <a:off x="4521454" y="393172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116CD3-4AD1-4F59-B69E-B44C8D9B143B}"/>
              </a:ext>
            </a:extLst>
          </p:cNvPr>
          <p:cNvSpPr txBox="1"/>
          <p:nvPr/>
        </p:nvSpPr>
        <p:spPr>
          <a:xfrm>
            <a:off x="4521454" y="44719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6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5C2A61E-8B8E-4D54-83AB-2903B06D856E}"/>
              </a:ext>
            </a:extLst>
          </p:cNvPr>
          <p:cNvCxnSpPr>
            <a:endCxn id="45" idx="3"/>
          </p:cNvCxnSpPr>
          <p:nvPr/>
        </p:nvCxnSpPr>
        <p:spPr>
          <a:xfrm flipH="1">
            <a:off x="5518422" y="2886826"/>
            <a:ext cx="2432362" cy="6272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24AED35-6E4B-46CB-9775-7171F64AD3AD}"/>
              </a:ext>
            </a:extLst>
          </p:cNvPr>
          <p:cNvCxnSpPr>
            <a:endCxn id="46" idx="3"/>
          </p:cNvCxnSpPr>
          <p:nvPr/>
        </p:nvCxnSpPr>
        <p:spPr>
          <a:xfrm flipH="1">
            <a:off x="5518422" y="3272945"/>
            <a:ext cx="2432362" cy="2413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67CDBD6-FF85-4751-B1A4-242D7050D4A9}"/>
              </a:ext>
            </a:extLst>
          </p:cNvPr>
          <p:cNvCxnSpPr>
            <a:stCxn id="32" idx="1"/>
            <a:endCxn id="47" idx="3"/>
          </p:cNvCxnSpPr>
          <p:nvPr/>
        </p:nvCxnSpPr>
        <p:spPr>
          <a:xfrm flipH="1">
            <a:off x="5518422" y="3670301"/>
            <a:ext cx="2445062" cy="41039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6B7ABD-CC05-495E-AAA2-7E4F467E7276}"/>
              </a:ext>
            </a:extLst>
          </p:cNvPr>
          <p:cNvCxnSpPr>
            <a:endCxn id="48" idx="3"/>
          </p:cNvCxnSpPr>
          <p:nvPr/>
        </p:nvCxnSpPr>
        <p:spPr>
          <a:xfrm flipH="1">
            <a:off x="5518422" y="3950340"/>
            <a:ext cx="2432362" cy="69168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4E799D6-BA32-411F-A1E3-74F64CBE88DA}"/>
              </a:ext>
            </a:extLst>
          </p:cNvPr>
          <p:cNvSpPr txBox="1"/>
          <p:nvPr/>
        </p:nvSpPr>
        <p:spPr>
          <a:xfrm>
            <a:off x="8472176" y="27269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015E1A0-59F8-4E09-BECF-14652428A1CB}"/>
              </a:ext>
            </a:extLst>
          </p:cNvPr>
          <p:cNvSpPr txBox="1"/>
          <p:nvPr/>
        </p:nvSpPr>
        <p:spPr>
          <a:xfrm>
            <a:off x="8472176" y="30703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7256C2-841C-48CC-96A6-5A6DC2B1B579}"/>
              </a:ext>
            </a:extLst>
          </p:cNvPr>
          <p:cNvSpPr txBox="1"/>
          <p:nvPr/>
        </p:nvSpPr>
        <p:spPr>
          <a:xfrm>
            <a:off x="8472176" y="33741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7EE0B46-3928-4D10-9750-0D9A4E3405D2}"/>
              </a:ext>
            </a:extLst>
          </p:cNvPr>
          <p:cNvSpPr txBox="1"/>
          <p:nvPr/>
        </p:nvSpPr>
        <p:spPr>
          <a:xfrm>
            <a:off x="8472176" y="37259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D442084-8B3D-4BD9-B6E8-4A4968E21FFD}"/>
              </a:ext>
            </a:extLst>
          </p:cNvPr>
          <p:cNvSpPr txBox="1"/>
          <p:nvPr/>
        </p:nvSpPr>
        <p:spPr>
          <a:xfrm>
            <a:off x="8472176" y="40703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0CADD49-7E03-42D9-985B-04CFEBFD4E1C}"/>
              </a:ext>
            </a:extLst>
          </p:cNvPr>
          <p:cNvSpPr txBox="1"/>
          <p:nvPr/>
        </p:nvSpPr>
        <p:spPr>
          <a:xfrm>
            <a:off x="8472176" y="44032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2DA4D33-D3A3-4EF2-B64A-172EF0C87610}"/>
              </a:ext>
            </a:extLst>
          </p:cNvPr>
          <p:cNvSpPr txBox="1"/>
          <p:nvPr/>
        </p:nvSpPr>
        <p:spPr>
          <a:xfrm>
            <a:off x="8472176" y="48042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7E06669-27C8-46CD-ADF0-7504D5B1C69E}"/>
              </a:ext>
            </a:extLst>
          </p:cNvPr>
          <p:cNvSpPr txBox="1"/>
          <p:nvPr/>
        </p:nvSpPr>
        <p:spPr>
          <a:xfrm>
            <a:off x="8413909" y="5108660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10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1B3CC60-A472-46EF-8EEE-BE2D12D56839}"/>
              </a:ext>
            </a:extLst>
          </p:cNvPr>
          <p:cNvCxnSpPr>
            <a:cxnSpLocks/>
          </p:cNvCxnSpPr>
          <p:nvPr/>
        </p:nvCxnSpPr>
        <p:spPr>
          <a:xfrm flipV="1">
            <a:off x="3830336" y="1532765"/>
            <a:ext cx="1078061" cy="380744"/>
          </a:xfrm>
          <a:prstGeom prst="line">
            <a:avLst/>
          </a:prstGeom>
          <a:ln w="28575">
            <a:solidFill>
              <a:srgbClr val="BC8FD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72E770-AE3D-4E6A-AD5D-CEA1DE17F3AD}"/>
              </a:ext>
            </a:extLst>
          </p:cNvPr>
          <p:cNvCxnSpPr>
            <a:cxnSpLocks/>
          </p:cNvCxnSpPr>
          <p:nvPr/>
        </p:nvCxnSpPr>
        <p:spPr>
          <a:xfrm flipV="1">
            <a:off x="1017984" y="1916531"/>
            <a:ext cx="2802827" cy="968181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F07CA38-DC18-4C97-BA91-FFEEEE6FAEFD}"/>
              </a:ext>
            </a:extLst>
          </p:cNvPr>
          <p:cNvCxnSpPr>
            <a:cxnSpLocks/>
          </p:cNvCxnSpPr>
          <p:nvPr/>
        </p:nvCxnSpPr>
        <p:spPr>
          <a:xfrm flipV="1">
            <a:off x="778195" y="1539018"/>
            <a:ext cx="2549799" cy="915663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BEFECB3-D045-4CC5-9846-E0E670CA1491}"/>
              </a:ext>
            </a:extLst>
          </p:cNvPr>
          <p:cNvSpPr/>
          <p:nvPr/>
        </p:nvSpPr>
        <p:spPr>
          <a:xfrm>
            <a:off x="684652" y="2441507"/>
            <a:ext cx="323807" cy="491249"/>
          </a:xfrm>
          <a:custGeom>
            <a:avLst/>
            <a:gdLst>
              <a:gd name="connsiteX0" fmla="*/ 267 w 323807"/>
              <a:gd name="connsiteY0" fmla="*/ 0 h 759521"/>
              <a:gd name="connsiteX1" fmla="*/ 152567 w 323807"/>
              <a:gd name="connsiteY1" fmla="*/ 0 h 759521"/>
              <a:gd name="connsiteX2" fmla="*/ 152300 w 323807"/>
              <a:gd name="connsiteY2" fmla="*/ 5288 h 759521"/>
              <a:gd name="connsiteX3" fmla="*/ 265750 w 323807"/>
              <a:gd name="connsiteY3" fmla="*/ 567226 h 759521"/>
              <a:gd name="connsiteX4" fmla="*/ 323807 w 323807"/>
              <a:gd name="connsiteY4" fmla="*/ 687744 h 759521"/>
              <a:gd name="connsiteX5" fmla="*/ 189494 w 323807"/>
              <a:gd name="connsiteY5" fmla="*/ 759521 h 759521"/>
              <a:gd name="connsiteX6" fmla="*/ 125419 w 323807"/>
              <a:gd name="connsiteY6" fmla="*/ 626508 h 759521"/>
              <a:gd name="connsiteX7" fmla="*/ 0 w 323807"/>
              <a:gd name="connsiteY7" fmla="*/ 5288 h 75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07" h="759521">
                <a:moveTo>
                  <a:pt x="267" y="0"/>
                </a:moveTo>
                <a:lnTo>
                  <a:pt x="152567" y="0"/>
                </a:lnTo>
                <a:lnTo>
                  <a:pt x="152300" y="5288"/>
                </a:lnTo>
                <a:cubicBezTo>
                  <a:pt x="152300" y="204616"/>
                  <a:pt x="192697" y="394509"/>
                  <a:pt x="265750" y="567226"/>
                </a:cubicBezTo>
                <a:lnTo>
                  <a:pt x="323807" y="687744"/>
                </a:lnTo>
                <a:lnTo>
                  <a:pt x="189494" y="759521"/>
                </a:lnTo>
                <a:lnTo>
                  <a:pt x="125419" y="626508"/>
                </a:lnTo>
                <a:cubicBezTo>
                  <a:pt x="44659" y="435570"/>
                  <a:pt x="0" y="225644"/>
                  <a:pt x="0" y="528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71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52FD3-6C6F-462E-BE93-F5B4EC24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Cheap Versioning: WAFL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89A19-24A3-469D-B0D8-FB1B2D0B8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5F0D7-CD9C-424E-BD99-34F56294B59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710824"/>
            <a:ext cx="9584514" cy="44885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Here is </a:t>
            </a:r>
            <a:r>
              <a:rPr lang="en-US" dirty="0">
                <a:hlinkClick r:id="rId2"/>
              </a:rPr>
              <a:t>WAFL</a:t>
            </a:r>
            <a:r>
              <a:rPr lang="en-US" dirty="0"/>
              <a:t> performing “snapshot” backups of files: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7CE3BC-E055-480C-8C33-FC1C781790B7}"/>
              </a:ext>
            </a:extLst>
          </p:cNvPr>
          <p:cNvSpPr/>
          <p:nvPr/>
        </p:nvSpPr>
        <p:spPr>
          <a:xfrm>
            <a:off x="268461" y="1600200"/>
            <a:ext cx="1327150" cy="3683000"/>
          </a:xfrm>
          <a:prstGeom prst="rect">
            <a:avLst/>
          </a:prstGeom>
          <a:noFill/>
          <a:ln w="38100">
            <a:solidFill>
              <a:srgbClr val="BC8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CED09E-196B-4DD8-A5CD-A0590D159642}"/>
              </a:ext>
            </a:extLst>
          </p:cNvPr>
          <p:cNvCxnSpPr/>
          <p:nvPr/>
        </p:nvCxnSpPr>
        <p:spPr>
          <a:xfrm>
            <a:off x="274811" y="2501899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55E77-B11C-4E09-AB7F-2452D0BFDD5B}"/>
              </a:ext>
            </a:extLst>
          </p:cNvPr>
          <p:cNvSpPr txBox="1"/>
          <p:nvPr/>
        </p:nvSpPr>
        <p:spPr>
          <a:xfrm>
            <a:off x="255761" y="1679434"/>
            <a:ext cx="1327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snapshot</a:t>
            </a: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inode</a:t>
            </a: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D34EF1-DA42-4180-9FCB-F551F6D8BC09}"/>
              </a:ext>
            </a:extLst>
          </p:cNvPr>
          <p:cNvCxnSpPr/>
          <p:nvPr/>
        </p:nvCxnSpPr>
        <p:spPr>
          <a:xfrm>
            <a:off x="287511" y="2844799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2CF302-6AD8-4167-B9E8-4A0FF3F5A865}"/>
              </a:ext>
            </a:extLst>
          </p:cNvPr>
          <p:cNvCxnSpPr/>
          <p:nvPr/>
        </p:nvCxnSpPr>
        <p:spPr>
          <a:xfrm>
            <a:off x="274811" y="31892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9AFDD6-0924-4C4C-9091-B97CB7E3BF80}"/>
              </a:ext>
            </a:extLst>
          </p:cNvPr>
          <p:cNvCxnSpPr/>
          <p:nvPr/>
        </p:nvCxnSpPr>
        <p:spPr>
          <a:xfrm>
            <a:off x="287511" y="35321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C68C93-4740-4D6A-8A50-D46E2121A3AC}"/>
              </a:ext>
            </a:extLst>
          </p:cNvPr>
          <p:cNvCxnSpPr/>
          <p:nvPr/>
        </p:nvCxnSpPr>
        <p:spPr>
          <a:xfrm>
            <a:off x="274811" y="38877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49ABF1-76A3-40BB-BF34-ACFE66E3BF7A}"/>
              </a:ext>
            </a:extLst>
          </p:cNvPr>
          <p:cNvCxnSpPr/>
          <p:nvPr/>
        </p:nvCxnSpPr>
        <p:spPr>
          <a:xfrm>
            <a:off x="287511" y="42306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B937C9-E042-437A-9AC8-31A444927E77}"/>
              </a:ext>
            </a:extLst>
          </p:cNvPr>
          <p:cNvCxnSpPr/>
          <p:nvPr/>
        </p:nvCxnSpPr>
        <p:spPr>
          <a:xfrm>
            <a:off x="274811" y="45608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605320-F4DB-4E50-804B-FA900384AEEC}"/>
              </a:ext>
            </a:extLst>
          </p:cNvPr>
          <p:cNvCxnSpPr/>
          <p:nvPr/>
        </p:nvCxnSpPr>
        <p:spPr>
          <a:xfrm>
            <a:off x="287511" y="49037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57365FF-2AD5-43E5-A5D1-58F83029CF20}"/>
              </a:ext>
            </a:extLst>
          </p:cNvPr>
          <p:cNvSpPr/>
          <p:nvPr/>
        </p:nvSpPr>
        <p:spPr>
          <a:xfrm>
            <a:off x="2284772" y="1639962"/>
            <a:ext cx="1193800" cy="1114273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7E292-8548-4368-A533-08FDCD53851D}"/>
              </a:ext>
            </a:extLst>
          </p:cNvPr>
          <p:cNvSpPr/>
          <p:nvPr/>
        </p:nvSpPr>
        <p:spPr>
          <a:xfrm>
            <a:off x="3743230" y="2547141"/>
            <a:ext cx="1193800" cy="1114273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85288A-6FF2-49A8-BDA0-5FB425749997}"/>
              </a:ext>
            </a:extLst>
          </p:cNvPr>
          <p:cNvSpPr/>
          <p:nvPr/>
        </p:nvSpPr>
        <p:spPr>
          <a:xfrm>
            <a:off x="1976613" y="3732210"/>
            <a:ext cx="1193800" cy="1114273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69A9FB-C656-49AD-B740-F2FBD85E972E}"/>
              </a:ext>
            </a:extLst>
          </p:cNvPr>
          <p:cNvSpPr/>
          <p:nvPr/>
        </p:nvSpPr>
        <p:spPr>
          <a:xfrm>
            <a:off x="6197072" y="3914427"/>
            <a:ext cx="1193800" cy="1114273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E19184-937E-4E45-8FB7-1BE3D2762E55}"/>
              </a:ext>
            </a:extLst>
          </p:cNvPr>
          <p:cNvSpPr/>
          <p:nvPr/>
        </p:nvSpPr>
        <p:spPr>
          <a:xfrm>
            <a:off x="2549430" y="5363643"/>
            <a:ext cx="1193800" cy="1114273"/>
          </a:xfrm>
          <a:prstGeom prst="rect">
            <a:avLst/>
          </a:prstGeom>
          <a:noFill/>
          <a:ln w="38100">
            <a:solidFill>
              <a:srgbClr val="4A2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B5D97E-19C1-4FD4-A4FB-8ADCEAC8D375}"/>
              </a:ext>
            </a:extLst>
          </p:cNvPr>
          <p:cNvCxnSpPr>
            <a:cxnSpLocks/>
          </p:cNvCxnSpPr>
          <p:nvPr/>
        </p:nvCxnSpPr>
        <p:spPr>
          <a:xfrm flipV="1">
            <a:off x="1608311" y="2270773"/>
            <a:ext cx="590550" cy="483462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42DAAC-9FD9-4203-B942-22FC1C8C4686}"/>
              </a:ext>
            </a:extLst>
          </p:cNvPr>
          <p:cNvCxnSpPr>
            <a:cxnSpLocks/>
          </p:cNvCxnSpPr>
          <p:nvPr/>
        </p:nvCxnSpPr>
        <p:spPr>
          <a:xfrm>
            <a:off x="1608311" y="3059111"/>
            <a:ext cx="2019300" cy="3456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8141C1-E707-419F-AA6A-4993C4E7533E}"/>
              </a:ext>
            </a:extLst>
          </p:cNvPr>
          <p:cNvCxnSpPr>
            <a:cxnSpLocks/>
          </p:cNvCxnSpPr>
          <p:nvPr/>
        </p:nvCxnSpPr>
        <p:spPr>
          <a:xfrm>
            <a:off x="1595611" y="3365500"/>
            <a:ext cx="831852" cy="29043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95C1333-38ED-4CE4-8906-5B7EE5D5A604}"/>
              </a:ext>
            </a:extLst>
          </p:cNvPr>
          <p:cNvSpPr/>
          <p:nvPr/>
        </p:nvSpPr>
        <p:spPr>
          <a:xfrm>
            <a:off x="8493748" y="1600200"/>
            <a:ext cx="1327150" cy="3683000"/>
          </a:xfrm>
          <a:prstGeom prst="rect">
            <a:avLst/>
          </a:prstGeom>
          <a:noFill/>
          <a:ln w="38100">
            <a:solidFill>
              <a:srgbClr val="BC8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CFB2E5-986E-41FD-A67B-713FB9940700}"/>
              </a:ext>
            </a:extLst>
          </p:cNvPr>
          <p:cNvCxnSpPr/>
          <p:nvPr/>
        </p:nvCxnSpPr>
        <p:spPr>
          <a:xfrm>
            <a:off x="8500098" y="2501899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D60658A-A385-4692-BFEC-53E6DF332ADD}"/>
              </a:ext>
            </a:extLst>
          </p:cNvPr>
          <p:cNvSpPr txBox="1"/>
          <p:nvPr/>
        </p:nvSpPr>
        <p:spPr>
          <a:xfrm>
            <a:off x="8519612" y="1801961"/>
            <a:ext cx="131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inode</a:t>
            </a: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98AEF8-F3B7-4255-B048-4EE7D01F0C59}"/>
              </a:ext>
            </a:extLst>
          </p:cNvPr>
          <p:cNvCxnSpPr/>
          <p:nvPr/>
        </p:nvCxnSpPr>
        <p:spPr>
          <a:xfrm>
            <a:off x="8512798" y="2844799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32A074-6C10-4BA6-A19C-2007C4B75EC3}"/>
              </a:ext>
            </a:extLst>
          </p:cNvPr>
          <p:cNvCxnSpPr/>
          <p:nvPr/>
        </p:nvCxnSpPr>
        <p:spPr>
          <a:xfrm>
            <a:off x="8500098" y="31892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C60DD8-0258-475E-954B-C68ACCC53D65}"/>
              </a:ext>
            </a:extLst>
          </p:cNvPr>
          <p:cNvCxnSpPr/>
          <p:nvPr/>
        </p:nvCxnSpPr>
        <p:spPr>
          <a:xfrm>
            <a:off x="8512798" y="35321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F69AC9B-61CF-47B8-BDA1-2550BFEB6D54}"/>
              </a:ext>
            </a:extLst>
          </p:cNvPr>
          <p:cNvCxnSpPr/>
          <p:nvPr/>
        </p:nvCxnSpPr>
        <p:spPr>
          <a:xfrm>
            <a:off x="8500098" y="38877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110E0E-8823-4E05-8709-7274AF34AE09}"/>
              </a:ext>
            </a:extLst>
          </p:cNvPr>
          <p:cNvCxnSpPr/>
          <p:nvPr/>
        </p:nvCxnSpPr>
        <p:spPr>
          <a:xfrm>
            <a:off x="8512798" y="42306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371599-04D4-41D3-97E2-DBBC52AEDADE}"/>
              </a:ext>
            </a:extLst>
          </p:cNvPr>
          <p:cNvCxnSpPr/>
          <p:nvPr/>
        </p:nvCxnSpPr>
        <p:spPr>
          <a:xfrm>
            <a:off x="8500098" y="45608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EFE6A8-FE65-44C0-9F2B-A357FA949A4C}"/>
              </a:ext>
            </a:extLst>
          </p:cNvPr>
          <p:cNvCxnSpPr/>
          <p:nvPr/>
        </p:nvCxnSpPr>
        <p:spPr>
          <a:xfrm>
            <a:off x="8512798" y="4903786"/>
            <a:ext cx="1320800" cy="0"/>
          </a:xfrm>
          <a:prstGeom prst="line">
            <a:avLst/>
          </a:prstGeom>
          <a:ln w="12700">
            <a:solidFill>
              <a:srgbClr val="BC8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65E705-7968-44D4-93A5-043EB3B705EE}"/>
              </a:ext>
            </a:extLst>
          </p:cNvPr>
          <p:cNvCxnSpPr>
            <a:cxnSpLocks/>
          </p:cNvCxnSpPr>
          <p:nvPr/>
        </p:nvCxnSpPr>
        <p:spPr>
          <a:xfrm flipH="1" flipV="1">
            <a:off x="3627611" y="2197101"/>
            <a:ext cx="4853437" cy="48345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7E2F068-FC31-4B03-8ECB-0396DF8E31A4}"/>
              </a:ext>
            </a:extLst>
          </p:cNvPr>
          <p:cNvCxnSpPr>
            <a:cxnSpLocks/>
          </p:cNvCxnSpPr>
          <p:nvPr/>
        </p:nvCxnSpPr>
        <p:spPr>
          <a:xfrm flipH="1">
            <a:off x="5107161" y="3009544"/>
            <a:ext cx="3373887" cy="106002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057F7F-7A24-4A2E-8765-982AFDB0FFC6}"/>
              </a:ext>
            </a:extLst>
          </p:cNvPr>
          <p:cNvCxnSpPr>
            <a:cxnSpLocks/>
          </p:cNvCxnSpPr>
          <p:nvPr/>
        </p:nvCxnSpPr>
        <p:spPr>
          <a:xfrm flipH="1">
            <a:off x="3351387" y="3353531"/>
            <a:ext cx="5129661" cy="85818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3BA8FD5-7BD0-46B1-BF21-F2B2353D0811}"/>
              </a:ext>
            </a:extLst>
          </p:cNvPr>
          <p:cNvCxnSpPr>
            <a:cxnSpLocks/>
          </p:cNvCxnSpPr>
          <p:nvPr/>
        </p:nvCxnSpPr>
        <p:spPr>
          <a:xfrm flipH="1">
            <a:off x="7403572" y="3362680"/>
            <a:ext cx="1070685" cy="568212"/>
          </a:xfrm>
          <a:prstGeom prst="straightConnector1">
            <a:avLst/>
          </a:prstGeom>
          <a:ln w="76200">
            <a:solidFill>
              <a:srgbClr val="7D4B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4FCBB3-0FE3-4839-A7A7-73AF3214BEC7}"/>
              </a:ext>
            </a:extLst>
          </p:cNvPr>
          <p:cNvSpPr txBox="1"/>
          <p:nvPr/>
        </p:nvSpPr>
        <p:spPr>
          <a:xfrm>
            <a:off x="4822282" y="1152692"/>
            <a:ext cx="5323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 can keep around snapshots and back them up</a:t>
            </a:r>
            <a:br>
              <a:rPr lang="en-US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 remote systems at our leisure.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CF0FDD-83A5-4674-B1BB-60E723FB5BF7}"/>
              </a:ext>
            </a:extLst>
          </p:cNvPr>
          <p:cNvSpPr txBox="1"/>
          <p:nvPr/>
        </p:nvSpPr>
        <p:spPr>
          <a:xfrm>
            <a:off x="3801364" y="5027058"/>
            <a:ext cx="5618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Once we back them up, we can</a:t>
            </a:r>
            <a:br>
              <a:rPr lang="en-US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overwrite the snapshot </a:t>
            </a:r>
            <a:r>
              <a:rPr lang="en-US" dirty="0" err="1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inode</a:t>
            </a:r>
            <a:r>
              <a:rPr lang="en-US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with the current </a:t>
            </a:r>
            <a:r>
              <a:rPr lang="en-US" dirty="0" err="1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inode</a:t>
            </a:r>
            <a:r>
              <a:rPr lang="en-US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85FDCC-82A9-4D34-A73A-5A1A679A4DAF}"/>
              </a:ext>
            </a:extLst>
          </p:cNvPr>
          <p:cNvSpPr txBox="1"/>
          <p:nvPr/>
        </p:nvSpPr>
        <p:spPr>
          <a:xfrm>
            <a:off x="2154550" y="124903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Disk blocks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C9CB28-F1E6-41FE-A6C5-FEC67CF3F95D}"/>
              </a:ext>
            </a:extLst>
          </p:cNvPr>
          <p:cNvSpPr txBox="1"/>
          <p:nvPr/>
        </p:nvSpPr>
        <p:spPr>
          <a:xfrm>
            <a:off x="3218442" y="4254817"/>
            <a:ext cx="272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Small changes overwrite</a:t>
            </a:r>
          </a:p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only parts of the file.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3B22FD8-52E0-4EDB-A5FC-7E55739C7EE5}"/>
              </a:ext>
            </a:extLst>
          </p:cNvPr>
          <p:cNvCxnSpPr>
            <a:cxnSpLocks/>
          </p:cNvCxnSpPr>
          <p:nvPr/>
        </p:nvCxnSpPr>
        <p:spPr>
          <a:xfrm rot="13272984" flipH="1">
            <a:off x="5908220" y="4722891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B9FA38D-60B5-458A-8551-73FBD000E247}"/>
              </a:ext>
            </a:extLst>
          </p:cNvPr>
          <p:cNvSpPr txBox="1"/>
          <p:nvPr/>
        </p:nvSpPr>
        <p:spPr>
          <a:xfrm>
            <a:off x="2028410" y="3832811"/>
            <a:ext cx="1140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The prior</a:t>
            </a:r>
          </a:p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state</a:t>
            </a:r>
          </a:p>
          <a:p>
            <a:pPr algn="r"/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remains.</a:t>
            </a:r>
          </a:p>
        </p:txBody>
      </p:sp>
    </p:spTree>
    <p:extLst>
      <p:ext uri="{BB962C8B-B14F-4D97-AF65-F5344CB8AC3E}">
        <p14:creationId xmlns:p14="http://schemas.microsoft.com/office/powerpoint/2010/main" val="1888370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8" grpId="0" animBg="1"/>
      <p:bldP spid="37" grpId="0"/>
      <p:bldP spid="38" grpId="0"/>
      <p:bldP spid="49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3E75-7CD5-4B73-8DD1-C173E3960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Files and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93244-54C8-41CF-839E-800B3D12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FE5F4-DC7D-4264-9992-5A75EA0306C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What is a file? What is “data”? What is a binary file vs. a text file?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47C8CF-158E-4672-9DCF-075EC9CFC65E}"/>
              </a:ext>
            </a:extLst>
          </p:cNvPr>
          <p:cNvGrpSpPr/>
          <p:nvPr/>
        </p:nvGrpSpPr>
        <p:grpSpPr>
          <a:xfrm>
            <a:off x="4062878" y="1840433"/>
            <a:ext cx="2034244" cy="3157891"/>
            <a:chOff x="4062878" y="1840433"/>
            <a:chExt cx="2034244" cy="3157891"/>
          </a:xfrm>
        </p:grpSpPr>
        <p:sp>
          <p:nvSpPr>
            <p:cNvPr id="7" name="Card 6">
              <a:extLst>
                <a:ext uri="{FF2B5EF4-FFF2-40B4-BE49-F238E27FC236}">
                  <a16:creationId xmlns:a16="http://schemas.microsoft.com/office/drawing/2014/main" id="{6D836FEC-508E-4B9E-A4DC-19817BDF4856}"/>
                </a:ext>
              </a:extLst>
            </p:cNvPr>
            <p:cNvSpPr/>
            <p:nvPr/>
          </p:nvSpPr>
          <p:spPr>
            <a:xfrm>
              <a:off x="4062878" y="1840433"/>
              <a:ext cx="2034244" cy="2542806"/>
            </a:xfrm>
            <a:prstGeom prst="flowChartPunchedCard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74320"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nconsolata" panose="020B0609030003000000" pitchFamily="49" charset="0"/>
                  <a:ea typeface="Lato Light" panose="020F0502020204030203" pitchFamily="34" charset="0"/>
                  <a:cs typeface="Lato Light" panose="020F0502020204030203" pitchFamily="34" charset="0"/>
                </a:rPr>
                <a:t>010101010100010100100101001010010100100100101001010110101001010101110101011111101001010100101010001010010101001001010010110101001011001010100101010010100101010001010100101010010100010101011101010101001110100111010010001010111010101001001011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483837-3EF8-4AE1-8BF1-060186A2E966}"/>
                </a:ext>
              </a:extLst>
            </p:cNvPr>
            <p:cNvSpPr txBox="1"/>
            <p:nvPr/>
          </p:nvSpPr>
          <p:spPr>
            <a:xfrm>
              <a:off x="4502758" y="4475104"/>
              <a:ext cx="1154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files.o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271247-F653-4373-BF9C-C977775E9F59}"/>
              </a:ext>
            </a:extLst>
          </p:cNvPr>
          <p:cNvGrpSpPr/>
          <p:nvPr/>
        </p:nvGrpSpPr>
        <p:grpSpPr>
          <a:xfrm>
            <a:off x="6796564" y="1840433"/>
            <a:ext cx="2034244" cy="3157891"/>
            <a:chOff x="6796564" y="1840433"/>
            <a:chExt cx="2034244" cy="3157891"/>
          </a:xfrm>
        </p:grpSpPr>
        <p:sp>
          <p:nvSpPr>
            <p:cNvPr id="9" name="Card 6">
              <a:extLst>
                <a:ext uri="{FF2B5EF4-FFF2-40B4-BE49-F238E27FC236}">
                  <a16:creationId xmlns:a16="http://schemas.microsoft.com/office/drawing/2014/main" id="{64F4163C-AC48-44F3-92AC-92D0AAFB5A8C}"/>
                </a:ext>
              </a:extLst>
            </p:cNvPr>
            <p:cNvSpPr/>
            <p:nvPr/>
          </p:nvSpPr>
          <p:spPr>
            <a:xfrm>
              <a:off x="6796564" y="1840433"/>
              <a:ext cx="2034244" cy="2542806"/>
            </a:xfrm>
            <a:prstGeom prst="flowChartPunchedCard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74320"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lvl="0" algn="ctr" defTabSz="713232">
                <a:defRPr/>
              </a:pPr>
              <a:r>
                <a:rPr lang="en-US" sz="1200" dirty="0">
                  <a:solidFill>
                    <a:srgbClr val="7030A0"/>
                  </a:solidFill>
                  <a:latin typeface="Inconsolata" panose="020B0609030003000000" pitchFamily="49" charset="0"/>
                  <a:ea typeface="Lato Light" panose="020F0502020204030203" pitchFamily="34" charset="0"/>
                  <a:cs typeface="Lato Light" panose="020F0502020204030203" pitchFamily="34" charset="0"/>
                </a:rPr>
                <a:t>011010100101001010100010101001010100101000101010111010101010011101001110100100010101110101010010010110101010101000101001001010010100101001001001010010101101010010101011101010111111010101010010101000101001010100100101001011010100101100101010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FF6E2C-F262-4862-8D8A-6319B2BA5472}"/>
                </a:ext>
              </a:extLst>
            </p:cNvPr>
            <p:cNvSpPr txBox="1"/>
            <p:nvPr/>
          </p:nvSpPr>
          <p:spPr>
            <a:xfrm>
              <a:off x="7179515" y="4475104"/>
              <a:ext cx="11897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cat.gif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2AF818-A9BB-442B-B2D6-CFB7CB9F5914}"/>
              </a:ext>
            </a:extLst>
          </p:cNvPr>
          <p:cNvGrpSpPr/>
          <p:nvPr/>
        </p:nvGrpSpPr>
        <p:grpSpPr>
          <a:xfrm>
            <a:off x="1329192" y="1840433"/>
            <a:ext cx="2034244" cy="3157891"/>
            <a:chOff x="1329192" y="1840433"/>
            <a:chExt cx="2034244" cy="3157891"/>
          </a:xfrm>
        </p:grpSpPr>
        <p:sp>
          <p:nvSpPr>
            <p:cNvPr id="11" name="Card 6">
              <a:extLst>
                <a:ext uri="{FF2B5EF4-FFF2-40B4-BE49-F238E27FC236}">
                  <a16:creationId xmlns:a16="http://schemas.microsoft.com/office/drawing/2014/main" id="{B9070BD7-A67E-4995-9B9D-B40C508A6D15}"/>
                </a:ext>
              </a:extLst>
            </p:cNvPr>
            <p:cNvSpPr/>
            <p:nvPr/>
          </p:nvSpPr>
          <p:spPr>
            <a:xfrm>
              <a:off x="1329192" y="1840433"/>
              <a:ext cx="2034244" cy="2542806"/>
            </a:xfrm>
            <a:prstGeom prst="flowChartPunchedCard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74320" rtlCol="0" anchor="ctr"/>
            <a:lstStyle/>
            <a:p>
              <a:pPr lvl="0" algn="ctr" defTabSz="713232">
                <a:defRPr/>
              </a:pPr>
              <a:endParaRPr lang="en-US" sz="1200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lvl="0" algn="ctr" defTabSz="713232">
                <a:defRPr/>
              </a:pPr>
              <a:r>
                <a:rPr lang="en-US" sz="1200" dirty="0">
                  <a:solidFill>
                    <a:srgbClr val="7030A0"/>
                  </a:solidFill>
                  <a:latin typeface="Inconsolata" panose="020B0609030003000000" pitchFamily="49" charset="0"/>
                  <a:ea typeface="Lato Light" panose="020F0502020204030203" pitchFamily="34" charset="0"/>
                  <a:cs typeface="Lato Light" panose="020F0502020204030203" pitchFamily="34" charset="0"/>
                </a:rPr>
                <a:t>001000110110100101101110011000110110110001110101</a:t>
              </a:r>
            </a:p>
            <a:p>
              <a:pPr lvl="0" algn="ctr" defTabSz="713232">
                <a:defRPr/>
              </a:pPr>
              <a:r>
                <a:rPr lang="en-US" sz="1200" dirty="0">
                  <a:solidFill>
                    <a:srgbClr val="7030A0"/>
                  </a:solidFill>
                  <a:latin typeface="Inconsolata" panose="020B0609030003000000" pitchFamily="49" charset="0"/>
                  <a:ea typeface="Lato Light" panose="020F0502020204030203" pitchFamily="34" charset="0"/>
                  <a:cs typeface="Lato Light" panose="020F0502020204030203" pitchFamily="34" charset="0"/>
                </a:rPr>
                <a:t>011001000110010100100000001111000111001101110100</a:t>
              </a:r>
            </a:p>
            <a:p>
              <a:pPr lvl="0" algn="ctr" defTabSz="713232">
                <a:defRPr/>
              </a:pPr>
              <a:r>
                <a:rPr lang="en-US" sz="1200" dirty="0">
                  <a:solidFill>
                    <a:srgbClr val="7030A0"/>
                  </a:solidFill>
                  <a:latin typeface="Inconsolata" panose="020B0609030003000000" pitchFamily="49" charset="0"/>
                  <a:ea typeface="Lato Light" panose="020F0502020204030203" pitchFamily="34" charset="0"/>
                  <a:cs typeface="Lato Light" panose="020F0502020204030203" pitchFamily="34" charset="0"/>
                </a:rPr>
                <a:t>011001000110100101101111001011100110100000111110</a:t>
              </a:r>
            </a:p>
            <a:p>
              <a:pPr lvl="0" algn="ctr" defTabSz="713232">
                <a:defRPr/>
              </a:pPr>
              <a:r>
                <a:rPr lang="en-US" sz="1200" dirty="0">
                  <a:solidFill>
                    <a:srgbClr val="7030A0"/>
                  </a:solidFill>
                  <a:latin typeface="Inconsolata" panose="020B0609030003000000" pitchFamily="49" charset="0"/>
                  <a:ea typeface="Lato Light" panose="020F0502020204030203" pitchFamily="34" charset="0"/>
                  <a:cs typeface="Lato Light" panose="020F0502020204030203" pitchFamily="34" charset="0"/>
                </a:rPr>
                <a:t>000010100010001101101001011011100110001101101100</a:t>
              </a:r>
            </a:p>
            <a:p>
              <a:pPr lvl="0" algn="ctr" defTabSz="713232">
                <a:defRPr/>
              </a:pPr>
              <a:r>
                <a:rPr lang="en-US" sz="1200" dirty="0">
                  <a:solidFill>
                    <a:srgbClr val="7030A0"/>
                  </a:solidFill>
                  <a:latin typeface="Inconsolata" panose="020B0609030003000000" pitchFamily="49" charset="0"/>
                  <a:ea typeface="Lato Light" panose="020F0502020204030203" pitchFamily="34" charset="0"/>
                  <a:cs typeface="Lato Light" panose="020F0502020204030203" pitchFamily="34" charset="0"/>
                </a:rPr>
                <a:t>011101010110010001100101001000000011110001110011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AA0B15-35F8-4EFE-8663-B379424D5016}"/>
                </a:ext>
              </a:extLst>
            </p:cNvPr>
            <p:cNvSpPr txBox="1"/>
            <p:nvPr/>
          </p:nvSpPr>
          <p:spPr>
            <a:xfrm>
              <a:off x="1699296" y="4475104"/>
              <a:ext cx="1120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files.c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8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5C541-68CD-4524-80B1-A9C841FE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Hierarchies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F393C7-1F13-4485-9509-4FF0157D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F1251-79CF-4D7F-B916-BD5AE59F5E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9584514" cy="4750674"/>
          </a:xfrm>
        </p:spPr>
        <p:txBody>
          <a:bodyPr>
            <a:normAutofit/>
          </a:bodyPr>
          <a:lstStyle/>
          <a:p>
            <a:r>
              <a:rPr lang="en-US" dirty="0"/>
              <a:t>Directories maintain strict hierarchical structure for files in the system.</a:t>
            </a:r>
          </a:p>
          <a:p>
            <a:pPr lvl="1"/>
            <a:r>
              <a:rPr lang="en-US" dirty="0"/>
              <a:t>For instance, your home folder is often something like </a:t>
            </a:r>
            <a:r>
              <a:rPr lang="en-US" dirty="0">
                <a:latin typeface="Inconsolata" panose="020B0609030003000000" pitchFamily="49" charset="0"/>
              </a:rPr>
              <a:t>/home/wilkie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absolute path</a:t>
            </a:r>
            <a:r>
              <a:rPr lang="en-US" dirty="0"/>
              <a:t> is a fully-qualified name for a file that indicates exactly where in the hierarchy it is located.</a:t>
            </a:r>
          </a:p>
          <a:p>
            <a:pPr lvl="1"/>
            <a:r>
              <a:rPr lang="en-US" dirty="0"/>
              <a:t>Often organized by a human being in some logical way:</a:t>
            </a:r>
          </a:p>
          <a:p>
            <a:pPr lvl="2"/>
            <a:r>
              <a:rPr lang="en-US" dirty="0">
                <a:latin typeface="Inconsolata" panose="020B0609030003000000" pitchFamily="49" charset="0"/>
              </a:rPr>
              <a:t>/music/rock/queen/news-of-the-world/we-will-rock-you.mp3</a:t>
            </a:r>
          </a:p>
          <a:p>
            <a:pPr lvl="1"/>
            <a:r>
              <a:rPr lang="en-US" dirty="0"/>
              <a:t>There are many special paths. OS data structures go in:</a:t>
            </a:r>
          </a:p>
          <a:p>
            <a:pPr lvl="2"/>
            <a:r>
              <a:rPr lang="en-US" dirty="0">
                <a:latin typeface="Inconsolata" panose="020B0609030003000000" pitchFamily="49" charset="0"/>
              </a:rPr>
              <a:t>/proc</a:t>
            </a:r>
          </a:p>
          <a:p>
            <a:pPr lvl="1"/>
            <a:r>
              <a:rPr lang="en-US" dirty="0"/>
              <a:t>Devices go in:</a:t>
            </a:r>
          </a:p>
          <a:p>
            <a:pPr lvl="2"/>
            <a:r>
              <a:rPr lang="en-US" dirty="0">
                <a:latin typeface="Inconsolata" panose="020B0609030003000000" pitchFamily="49" charset="0"/>
              </a:rPr>
              <a:t>/dev</a:t>
            </a:r>
          </a:p>
          <a:p>
            <a:pPr lvl="1"/>
            <a:r>
              <a:rPr lang="en-US" dirty="0"/>
              <a:t>Use the Linux</a:t>
            </a:r>
            <a:r>
              <a:rPr lang="en-US" dirty="0">
                <a:latin typeface="Inconsolata" panose="020B0609030003000000" pitchFamily="49" charset="0"/>
              </a:rPr>
              <a:t> which </a:t>
            </a:r>
            <a:r>
              <a:rPr lang="en-US" dirty="0"/>
              <a:t>command to find out where your system binaries go!</a:t>
            </a:r>
          </a:p>
        </p:txBody>
      </p:sp>
    </p:spTree>
    <p:extLst>
      <p:ext uri="{BB962C8B-B14F-4D97-AF65-F5344CB8AC3E}">
        <p14:creationId xmlns:p14="http://schemas.microsoft.com/office/powerpoint/2010/main" val="349848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DFB8-494A-4796-92B7-0E5B36251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Directories (Folders)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CA399-D5CB-4F20-B048-86B2A4C3A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86189-2977-4776-AC85-546254C42F2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5139512" cy="4713809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directory</a:t>
            </a:r>
            <a:r>
              <a:rPr lang="en-US" dirty="0"/>
              <a:t> is a file that contains a set of named links to other files.</a:t>
            </a:r>
          </a:p>
          <a:p>
            <a:pPr lvl="1"/>
            <a:r>
              <a:rPr lang="en-US" dirty="0"/>
              <a:t>The earliest file systems did not even have directories… just a bunch of files.</a:t>
            </a:r>
          </a:p>
          <a:p>
            <a:endParaRPr lang="en-US" dirty="0"/>
          </a:p>
          <a:p>
            <a:r>
              <a:rPr lang="en-US" dirty="0"/>
              <a:t>Groups a set of files together under a single name.</a:t>
            </a:r>
          </a:p>
          <a:p>
            <a:pPr lvl="1"/>
            <a:r>
              <a:rPr lang="en-US" dirty="0"/>
              <a:t>Strictly hierarchical…</a:t>
            </a:r>
          </a:p>
          <a:p>
            <a:pPr lvl="1"/>
            <a:r>
              <a:rPr lang="en-US" dirty="0"/>
              <a:t>Generally, a file can only be within one directory.</a:t>
            </a:r>
          </a:p>
          <a:p>
            <a:pPr lvl="1"/>
            <a:r>
              <a:rPr lang="en-US" dirty="0"/>
              <a:t>Although, a directory can also be within a directory… creating a cascade.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CCF736-B43B-4B1F-B17E-11674433A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6563" y="429814"/>
            <a:ext cx="1454151" cy="145415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DCEAAB4-6BF7-4AA4-B9C7-92BB77E92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9487" y="1883965"/>
            <a:ext cx="1454151" cy="14541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2E5BFCD-3AA7-412F-B62F-A7E604F98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3638" y="1883965"/>
            <a:ext cx="1454151" cy="145415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63611BD-424B-46EB-9EE3-103AC79F0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8614" y="3598465"/>
            <a:ext cx="1193801" cy="11938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E1F0CA5-AE67-40CC-A095-6787EAC2C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2714" y="3598465"/>
            <a:ext cx="1193801" cy="11938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BDA8FB2-72B9-47B9-AFB1-DA31047EB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97588" y="3452415"/>
            <a:ext cx="1485900" cy="14858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5B9FFEA-EC17-4BF0-947B-73ED7AB89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7738" y="3598465"/>
            <a:ext cx="1193801" cy="119380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9CCBD1-A7E8-4BE7-9D0E-516EB7A52D5C}"/>
              </a:ext>
            </a:extLst>
          </p:cNvPr>
          <p:cNvCxnSpPr>
            <a:cxnSpLocks/>
          </p:cNvCxnSpPr>
          <p:nvPr/>
        </p:nvCxnSpPr>
        <p:spPr>
          <a:xfrm flipH="1">
            <a:off x="6135514" y="3107927"/>
            <a:ext cx="781049" cy="3889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9C1842-BD17-41BD-846E-6E2DB18B353C}"/>
              </a:ext>
            </a:extLst>
          </p:cNvPr>
          <p:cNvCxnSpPr>
            <a:cxnSpLocks/>
          </p:cNvCxnSpPr>
          <p:nvPr/>
        </p:nvCxnSpPr>
        <p:spPr>
          <a:xfrm>
            <a:off x="6916562" y="3107927"/>
            <a:ext cx="273051" cy="3889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D1A481-908A-4CED-85A6-069D1BD8C8B6}"/>
              </a:ext>
            </a:extLst>
          </p:cNvPr>
          <p:cNvCxnSpPr>
            <a:cxnSpLocks/>
          </p:cNvCxnSpPr>
          <p:nvPr/>
        </p:nvCxnSpPr>
        <p:spPr>
          <a:xfrm>
            <a:off x="6916563" y="3107927"/>
            <a:ext cx="2378076" cy="3889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37E643-7FD0-4E34-B6FD-30798D7E6F26}"/>
              </a:ext>
            </a:extLst>
          </p:cNvPr>
          <p:cNvCxnSpPr/>
          <p:nvPr/>
        </p:nvCxnSpPr>
        <p:spPr>
          <a:xfrm flipH="1">
            <a:off x="6916562" y="1660127"/>
            <a:ext cx="727075" cy="482600"/>
          </a:xfrm>
          <a:prstGeom prst="straightConnector1">
            <a:avLst/>
          </a:prstGeom>
          <a:ln w="76200">
            <a:solidFill>
              <a:srgbClr val="A563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D00FAF-34D4-439E-9D92-CF03407301C0}"/>
              </a:ext>
            </a:extLst>
          </p:cNvPr>
          <p:cNvCxnSpPr/>
          <p:nvPr/>
        </p:nvCxnSpPr>
        <p:spPr>
          <a:xfrm>
            <a:off x="7630938" y="1661717"/>
            <a:ext cx="727075" cy="4651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5B26841-F7F0-4FCB-BA12-00D9158E9E85}"/>
              </a:ext>
            </a:extLst>
          </p:cNvPr>
          <p:cNvSpPr txBox="1"/>
          <p:nvPr/>
        </p:nvSpPr>
        <p:spPr>
          <a:xfrm>
            <a:off x="7253948" y="1017636"/>
            <a:ext cx="77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root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66D92-75F5-4781-88AD-4B05B38D934B}"/>
              </a:ext>
            </a:extLst>
          </p:cNvPr>
          <p:cNvSpPr txBox="1"/>
          <p:nvPr/>
        </p:nvSpPr>
        <p:spPr>
          <a:xfrm>
            <a:off x="6433746" y="2471488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92ACE-791B-4984-ADA3-E625E77AD787}"/>
              </a:ext>
            </a:extLst>
          </p:cNvPr>
          <p:cNvSpPr txBox="1"/>
          <p:nvPr/>
        </p:nvSpPr>
        <p:spPr>
          <a:xfrm>
            <a:off x="8073692" y="2461963"/>
            <a:ext cx="625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9EA37C-DD3E-4472-8F22-0162F811E1FF}"/>
              </a:ext>
            </a:extLst>
          </p:cNvPr>
          <p:cNvSpPr txBox="1"/>
          <p:nvPr/>
        </p:nvSpPr>
        <p:spPr>
          <a:xfrm>
            <a:off x="5627513" y="4799761"/>
            <a:ext cx="853119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4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hw1.doc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2F6290-12BD-4EBF-B6D4-5093EDE0EF05}"/>
              </a:ext>
            </a:extLst>
          </p:cNvPr>
          <p:cNvSpPr txBox="1"/>
          <p:nvPr/>
        </p:nvSpPr>
        <p:spPr>
          <a:xfrm>
            <a:off x="6732415" y="4819956"/>
            <a:ext cx="853119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4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hw2.doc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5951E8-FEBA-46F6-9121-AA3A2901B6B5}"/>
              </a:ext>
            </a:extLst>
          </p:cNvPr>
          <p:cNvSpPr txBox="1"/>
          <p:nvPr/>
        </p:nvSpPr>
        <p:spPr>
          <a:xfrm>
            <a:off x="7798348" y="4799761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7D4B7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main.c</a:t>
            </a:r>
            <a:endParaRPr lang="en-US" sz="2000" b="1" dirty="0">
              <a:solidFill>
                <a:srgbClr val="7D4B7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63608C-C8AF-4098-9DC1-6875165CE95F}"/>
              </a:ext>
            </a:extLst>
          </p:cNvPr>
          <p:cNvSpPr txBox="1"/>
          <p:nvPr/>
        </p:nvSpPr>
        <p:spPr>
          <a:xfrm>
            <a:off x="8891806" y="4817664"/>
            <a:ext cx="691215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4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main.h</a:t>
            </a:r>
            <a:endParaRPr lang="en-US" sz="1404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029032-BD5A-4B3C-9C83-EB7FA1D63B64}"/>
              </a:ext>
            </a:extLst>
          </p:cNvPr>
          <p:cNvSpPr txBox="1"/>
          <p:nvPr/>
        </p:nvSpPr>
        <p:spPr>
          <a:xfrm>
            <a:off x="6572692" y="5182775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/root/home/</a:t>
            </a:r>
            <a:r>
              <a:rPr lang="en-US" sz="2000" dirty="0" err="1">
                <a:solidFill>
                  <a:srgbClr val="7030A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main.c</a:t>
            </a:r>
            <a:endParaRPr lang="en-US" sz="2000" dirty="0">
              <a:solidFill>
                <a:srgbClr val="7030A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D369B6-5329-41C0-BD2E-76580AB710FE}"/>
              </a:ext>
            </a:extLst>
          </p:cNvPr>
          <p:cNvCxnSpPr>
            <a:cxnSpLocks/>
          </p:cNvCxnSpPr>
          <p:nvPr/>
        </p:nvCxnSpPr>
        <p:spPr>
          <a:xfrm>
            <a:off x="6916562" y="3107927"/>
            <a:ext cx="881786" cy="490538"/>
          </a:xfrm>
          <a:prstGeom prst="straightConnector1">
            <a:avLst/>
          </a:prstGeom>
          <a:ln w="76200">
            <a:solidFill>
              <a:srgbClr val="A563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26270-DDEE-4C18-BFEF-DE58695A1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Implementing Directories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1CE73-1FEE-4DAE-9A4C-CE926E84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B08A4-E972-43AB-8A30-FABFC5426A5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9584514" cy="4731624"/>
          </a:xfrm>
        </p:spPr>
        <p:txBody>
          <a:bodyPr>
            <a:normAutofit/>
          </a:bodyPr>
          <a:lstStyle/>
          <a:p>
            <a:r>
              <a:rPr lang="en-US" dirty="0"/>
              <a:t>Directories can simply be text files, if you want!</a:t>
            </a:r>
          </a:p>
          <a:p>
            <a:pPr lvl="1"/>
            <a:r>
              <a:rPr lang="en-US" dirty="0"/>
              <a:t>Every line contains a name and then a block address on disk for the </a:t>
            </a:r>
            <a:r>
              <a:rPr lang="en-US" dirty="0" err="1"/>
              <a:t>inode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r>
              <a:rPr lang="en-US" dirty="0"/>
              <a:t>Obviously, there are a variety of ways to do this.</a:t>
            </a:r>
          </a:p>
          <a:p>
            <a:pPr lvl="1"/>
            <a:r>
              <a:rPr lang="en-US" dirty="0"/>
              <a:t>Do you keep a sorted order to make searching directories easier?</a:t>
            </a:r>
          </a:p>
          <a:p>
            <a:pPr lvl="1"/>
            <a:r>
              <a:rPr lang="en-US" dirty="0"/>
              <a:t>Can a directory refer to a file that is part of a different disk?</a:t>
            </a:r>
          </a:p>
          <a:p>
            <a:pPr lvl="2"/>
            <a:r>
              <a:rPr lang="en-US" dirty="0"/>
              <a:t>A file from a completely different machine??</a:t>
            </a:r>
          </a:p>
          <a:p>
            <a:pPr lvl="1"/>
            <a:endParaRPr lang="en-US" dirty="0"/>
          </a:p>
          <a:p>
            <a:r>
              <a:rPr lang="en-US" dirty="0"/>
              <a:t>If a directory is the only thing linking to a file, and removes that link, what happens?</a:t>
            </a:r>
          </a:p>
          <a:p>
            <a:pPr lvl="1"/>
            <a:r>
              <a:rPr lang="en-US" dirty="0"/>
              <a:t>How do you access a file if you cannot look up where it is?</a:t>
            </a:r>
          </a:p>
          <a:p>
            <a:pPr lvl="1"/>
            <a:r>
              <a:rPr lang="en-US" dirty="0"/>
              <a:t>Deleting a file is really as simple as removing it from the directory.</a:t>
            </a:r>
          </a:p>
          <a:p>
            <a:pPr lvl="1"/>
            <a:r>
              <a:rPr lang="en-US" dirty="0"/>
              <a:t>(And marking its blocks on disk free)</a:t>
            </a:r>
          </a:p>
        </p:txBody>
      </p:sp>
    </p:spTree>
    <p:extLst>
      <p:ext uri="{BB962C8B-B14F-4D97-AF65-F5344CB8AC3E}">
        <p14:creationId xmlns:p14="http://schemas.microsoft.com/office/powerpoint/2010/main" val="367479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90FE-D321-4F43-B618-AD5F9036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directory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F0FE3-8A18-4235-94CC-190FFE2B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4730D-A199-44CE-AA3A-3E868075891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343525" y="733425"/>
            <a:ext cx="4815733" cy="4981575"/>
          </a:xfrm>
        </p:spPr>
        <p:txBody>
          <a:bodyPr>
            <a:normAutofit/>
          </a:bodyPr>
          <a:lstStyle/>
          <a:p>
            <a:r>
              <a:rPr lang="en-US" dirty="0"/>
              <a:t>A directory is a simple table, implemented as a file, that maps names to </a:t>
            </a:r>
            <a:r>
              <a:rPr lang="en-US" dirty="0" err="1"/>
              <a:t>inodes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Each file system (NTFS, FAT, HFS, EXT) will implement it slightly differently.</a:t>
            </a:r>
          </a:p>
          <a:p>
            <a:pPr lvl="3"/>
            <a:endParaRPr lang="en-US" dirty="0"/>
          </a:p>
          <a:p>
            <a:r>
              <a:rPr lang="en-US" dirty="0"/>
              <a:t>It may also contain metadata about the file for each entry.</a:t>
            </a:r>
          </a:p>
          <a:p>
            <a:pPr lvl="1"/>
            <a:r>
              <a:rPr lang="en-US" dirty="0"/>
              <a:t>Creation date, author, file size.</a:t>
            </a:r>
          </a:p>
          <a:p>
            <a:pPr lvl="4"/>
            <a:endParaRPr lang="en-US" dirty="0"/>
          </a:p>
          <a:p>
            <a:r>
              <a:rPr lang="en-US" dirty="0"/>
              <a:t>How does a directory know its parent?</a:t>
            </a:r>
          </a:p>
          <a:p>
            <a:pPr lvl="1"/>
            <a:r>
              <a:rPr lang="en-US" dirty="0"/>
              <a:t>Special entry! “</a:t>
            </a:r>
            <a:r>
              <a:rPr lang="en-US" dirty="0">
                <a:latin typeface="Inconsolata" panose="020B0609030003000000" pitchFamily="49" charset="0"/>
              </a:rPr>
              <a:t>..</a:t>
            </a:r>
            <a:r>
              <a:rPr lang="en-US" dirty="0"/>
              <a:t>” points to parent.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latin typeface="Inconsolata" panose="020B0609030003000000" pitchFamily="49" charset="0"/>
              </a:rPr>
              <a:t>cd ..</a:t>
            </a:r>
            <a:r>
              <a:rPr lang="en-US" dirty="0"/>
              <a:t>” is quite literal.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1E7E966-0EE8-4EFE-8FEB-A4E5C1F21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064179"/>
              </p:ext>
            </p:extLst>
          </p:nvPr>
        </p:nvGraphicFramePr>
        <p:xfrm>
          <a:off x="178857" y="837504"/>
          <a:ext cx="5021795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0897">
                  <a:extLst>
                    <a:ext uri="{9D8B030D-6E8A-4147-A177-3AD203B41FA5}">
                      <a16:colId xmlns:a16="http://schemas.microsoft.com/office/drawing/2014/main" val="1055872949"/>
                    </a:ext>
                  </a:extLst>
                </a:gridCol>
                <a:gridCol w="1863196">
                  <a:extLst>
                    <a:ext uri="{9D8B030D-6E8A-4147-A177-3AD203B41FA5}">
                      <a16:colId xmlns:a16="http://schemas.microsoft.com/office/drawing/2014/main" val="2822435313"/>
                    </a:ext>
                  </a:extLst>
                </a:gridCol>
                <a:gridCol w="647702">
                  <a:extLst>
                    <a:ext uri="{9D8B030D-6E8A-4147-A177-3AD203B41FA5}">
                      <a16:colId xmlns:a16="http://schemas.microsoft.com/office/drawing/2014/main" val="360096089"/>
                    </a:ext>
                  </a:extLst>
                </a:gridCol>
              </a:tblGrid>
              <a:tr h="270359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Block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79168"/>
                  </a:ext>
                </a:extLst>
              </a:tr>
              <a:tr h="270359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Inconsolata" panose="020B0609030003000000" pitchFamily="49" charset="0"/>
                        </a:rPr>
                        <a:t>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a4b3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>
                          <a:latin typeface="Inconsolata" panose="020B0609030003000000" pitchFamily="49" charset="0"/>
                        </a:rPr>
                        <a:t>dir</a:t>
                      </a:r>
                      <a:endParaRPr lang="en-US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602128"/>
                  </a:ext>
                </a:extLst>
              </a:tr>
              <a:tr h="270359">
                <a:tc>
                  <a:txBody>
                    <a:bodyPr/>
                    <a:lstStyle/>
                    <a:p>
                      <a:pPr algn="r"/>
                      <a:r>
                        <a:rPr lang="en-US" dirty="0" err="1">
                          <a:latin typeface="Inconsolata" panose="020B0609030003000000" pitchFamily="49" charset="0"/>
                        </a:rPr>
                        <a:t>malloclab</a:t>
                      </a:r>
                      <a:r>
                        <a:rPr lang="en-US" dirty="0">
                          <a:latin typeface="Inconsolata" panose="020B0609030003000000" pitchFamily="49" charset="0"/>
                        </a:rPr>
                        <a:t>-handout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b224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>
                          <a:latin typeface="Inconsolata" panose="020B0609030003000000" pitchFamily="49" charset="0"/>
                        </a:rPr>
                        <a:t>dir</a:t>
                      </a:r>
                      <a:endParaRPr lang="en-US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924966"/>
                  </a:ext>
                </a:extLst>
              </a:tr>
              <a:tr h="270359">
                <a:tc>
                  <a:txBody>
                    <a:bodyPr/>
                    <a:lstStyle/>
                    <a:p>
                      <a:pPr algn="r"/>
                      <a:r>
                        <a:rPr lang="en-US" dirty="0" err="1">
                          <a:latin typeface="Inconsolata" panose="020B0609030003000000" pitchFamily="49" charset="0"/>
                        </a:rPr>
                        <a:t>cachelab</a:t>
                      </a:r>
                      <a:r>
                        <a:rPr lang="en-US" dirty="0">
                          <a:latin typeface="Inconsolata" panose="020B0609030003000000" pitchFamily="49" charset="0"/>
                        </a:rPr>
                        <a:t>-handout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1266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>
                          <a:latin typeface="Inconsolata" panose="020B0609030003000000" pitchFamily="49" charset="0"/>
                        </a:rPr>
                        <a:t>dir</a:t>
                      </a:r>
                      <a:endParaRPr lang="en-US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284355"/>
                  </a:ext>
                </a:extLst>
              </a:tr>
              <a:tr h="270359">
                <a:tc>
                  <a:txBody>
                    <a:bodyPr/>
                    <a:lstStyle/>
                    <a:p>
                      <a:pPr algn="r"/>
                      <a:r>
                        <a:rPr lang="en-US" dirty="0" err="1">
                          <a:latin typeface="Inconsolata" panose="020B0609030003000000" pitchFamily="49" charset="0"/>
                        </a:rPr>
                        <a:t>main.c</a:t>
                      </a:r>
                      <a:endParaRPr lang="en-US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566d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459097"/>
                  </a:ext>
                </a:extLst>
              </a:tr>
              <a:tr h="270359">
                <a:tc>
                  <a:txBody>
                    <a:bodyPr/>
                    <a:lstStyle/>
                    <a:p>
                      <a:pPr algn="r"/>
                      <a:r>
                        <a:rPr lang="en-US" dirty="0" err="1">
                          <a:latin typeface="Inconsolata" panose="020B0609030003000000" pitchFamily="49" charset="0"/>
                        </a:rPr>
                        <a:t>main.h</a:t>
                      </a:r>
                      <a:endParaRPr lang="en-US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453b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997164"/>
                  </a:ext>
                </a:extLst>
              </a:tr>
              <a:tr h="270359">
                <a:tc>
                  <a:txBody>
                    <a:bodyPr/>
                    <a:lstStyle/>
                    <a:p>
                      <a:pPr algn="r"/>
                      <a:r>
                        <a:rPr lang="en-US" dirty="0" err="1">
                          <a:latin typeface="Inconsolata" panose="020B0609030003000000" pitchFamily="49" charset="0"/>
                        </a:rPr>
                        <a:t>Makefile</a:t>
                      </a:r>
                      <a:endParaRPr lang="en-US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22ab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609683"/>
                  </a:ext>
                </a:extLst>
              </a:tr>
              <a:tr h="270359">
                <a:tc>
                  <a:txBody>
                    <a:bodyPr/>
                    <a:lstStyle/>
                    <a:p>
                      <a:pPr algn="r"/>
                      <a:r>
                        <a:rPr lang="en-US" dirty="0" err="1">
                          <a:latin typeface="Inconsolata" panose="020B0609030003000000" pitchFamily="49" charset="0"/>
                        </a:rPr>
                        <a:t>main.o</a:t>
                      </a:r>
                      <a:endParaRPr lang="en-US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65df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Inconsolata" panose="020B0609030003000000" pitchFamily="49" charset="0"/>
                        </a:rPr>
                        <a:t>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777120"/>
                  </a:ext>
                </a:extLst>
              </a:tr>
            </a:tbl>
          </a:graphicData>
        </a:graphic>
      </p:graphicFrame>
      <p:sp>
        <p:nvSpPr>
          <p:cNvPr id="7" name="!!platter1">
            <a:extLst>
              <a:ext uri="{FF2B5EF4-FFF2-40B4-BE49-F238E27FC236}">
                <a16:creationId xmlns:a16="http://schemas.microsoft.com/office/drawing/2014/main" id="{51D7E445-0AF1-4238-8F06-B330C0CC8BB9}"/>
              </a:ext>
            </a:extLst>
          </p:cNvPr>
          <p:cNvSpPr/>
          <p:nvPr/>
        </p:nvSpPr>
        <p:spPr>
          <a:xfrm>
            <a:off x="1903046" y="4391219"/>
            <a:ext cx="1517477" cy="981487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cylinderx">
            <a:extLst>
              <a:ext uri="{FF2B5EF4-FFF2-40B4-BE49-F238E27FC236}">
                <a16:creationId xmlns:a16="http://schemas.microsoft.com/office/drawing/2014/main" id="{1BB94EBB-F56B-4F53-8AB1-D3AD74D4ECEE}"/>
              </a:ext>
            </a:extLst>
          </p:cNvPr>
          <p:cNvSpPr/>
          <p:nvPr/>
        </p:nvSpPr>
        <p:spPr>
          <a:xfrm>
            <a:off x="1963447" y="4424803"/>
            <a:ext cx="1396675" cy="911025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platter2">
            <a:extLst>
              <a:ext uri="{FF2B5EF4-FFF2-40B4-BE49-F238E27FC236}">
                <a16:creationId xmlns:a16="http://schemas.microsoft.com/office/drawing/2014/main" id="{2D59BABF-E45C-46C4-B42F-FD59876E8EDD}"/>
              </a:ext>
            </a:extLst>
          </p:cNvPr>
          <p:cNvSpPr/>
          <p:nvPr/>
        </p:nvSpPr>
        <p:spPr>
          <a:xfrm>
            <a:off x="1903046" y="4177272"/>
            <a:ext cx="1517477" cy="981487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cylinderx">
            <a:extLst>
              <a:ext uri="{FF2B5EF4-FFF2-40B4-BE49-F238E27FC236}">
                <a16:creationId xmlns:a16="http://schemas.microsoft.com/office/drawing/2014/main" id="{0F65A149-625A-4F02-B841-C2B65DE087A2}"/>
              </a:ext>
            </a:extLst>
          </p:cNvPr>
          <p:cNvSpPr/>
          <p:nvPr/>
        </p:nvSpPr>
        <p:spPr>
          <a:xfrm>
            <a:off x="1963447" y="4211006"/>
            <a:ext cx="1396675" cy="911025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platter3">
            <a:extLst>
              <a:ext uri="{FF2B5EF4-FFF2-40B4-BE49-F238E27FC236}">
                <a16:creationId xmlns:a16="http://schemas.microsoft.com/office/drawing/2014/main" id="{DABF8889-6679-45E5-B3DC-88FDE27A6B6B}"/>
              </a:ext>
            </a:extLst>
          </p:cNvPr>
          <p:cNvSpPr/>
          <p:nvPr/>
        </p:nvSpPr>
        <p:spPr>
          <a:xfrm>
            <a:off x="1903046" y="3963815"/>
            <a:ext cx="1517477" cy="981487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!!cylinderx">
            <a:extLst>
              <a:ext uri="{FF2B5EF4-FFF2-40B4-BE49-F238E27FC236}">
                <a16:creationId xmlns:a16="http://schemas.microsoft.com/office/drawing/2014/main" id="{14A07BF5-F9BD-44E8-941D-A96F44943C79}"/>
              </a:ext>
            </a:extLst>
          </p:cNvPr>
          <p:cNvSpPr/>
          <p:nvPr/>
        </p:nvSpPr>
        <p:spPr>
          <a:xfrm>
            <a:off x="1963447" y="3994848"/>
            <a:ext cx="1396675" cy="911025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!!platter4">
            <a:extLst>
              <a:ext uri="{FF2B5EF4-FFF2-40B4-BE49-F238E27FC236}">
                <a16:creationId xmlns:a16="http://schemas.microsoft.com/office/drawing/2014/main" id="{0E51EDCB-4C8B-4AE8-8AF5-606A9C3CE259}"/>
              </a:ext>
            </a:extLst>
          </p:cNvPr>
          <p:cNvSpPr/>
          <p:nvPr/>
        </p:nvSpPr>
        <p:spPr>
          <a:xfrm>
            <a:off x="1903046" y="3750358"/>
            <a:ext cx="1517477" cy="981487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  <a:gd name="connsiteX5" fmla="*/ 1066800 w 2133600"/>
              <a:gd name="connsiteY5" fmla="*/ 642250 h 2133600"/>
              <a:gd name="connsiteX6" fmla="*/ 642250 w 2133600"/>
              <a:gd name="connsiteY6" fmla="*/ 1066800 h 2133600"/>
              <a:gd name="connsiteX7" fmla="*/ 1066800 w 2133600"/>
              <a:gd name="connsiteY7" fmla="*/ 1491350 h 2133600"/>
              <a:gd name="connsiteX8" fmla="*/ 1491350 w 2133600"/>
              <a:gd name="connsiteY8" fmla="*/ 1066800 h 2133600"/>
              <a:gd name="connsiteX9" fmla="*/ 1066800 w 2133600"/>
              <a:gd name="connsiteY9" fmla="*/ 64225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  <a:moveTo>
                  <a:pt x="1066800" y="642250"/>
                </a:moveTo>
                <a:cubicBezTo>
                  <a:pt x="832328" y="642250"/>
                  <a:pt x="642250" y="832328"/>
                  <a:pt x="642250" y="1066800"/>
                </a:cubicBezTo>
                <a:cubicBezTo>
                  <a:pt x="642250" y="1301272"/>
                  <a:pt x="832328" y="1491350"/>
                  <a:pt x="1066800" y="1491350"/>
                </a:cubicBezTo>
                <a:cubicBezTo>
                  <a:pt x="1301272" y="1491350"/>
                  <a:pt x="1491350" y="1301272"/>
                  <a:pt x="1491350" y="1066800"/>
                </a:cubicBezTo>
                <a:cubicBezTo>
                  <a:pt x="1491350" y="832328"/>
                  <a:pt x="1301272" y="642250"/>
                  <a:pt x="1066800" y="6422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!!cylinderx">
            <a:extLst>
              <a:ext uri="{FF2B5EF4-FFF2-40B4-BE49-F238E27FC236}">
                <a16:creationId xmlns:a16="http://schemas.microsoft.com/office/drawing/2014/main" id="{D0D0B1E5-515E-48DB-842C-D28D744B3071}"/>
              </a:ext>
            </a:extLst>
          </p:cNvPr>
          <p:cNvSpPr/>
          <p:nvPr/>
        </p:nvSpPr>
        <p:spPr>
          <a:xfrm>
            <a:off x="1963447" y="3781707"/>
            <a:ext cx="1396675" cy="911025"/>
          </a:xfrm>
          <a:custGeom>
            <a:avLst/>
            <a:gdLst>
              <a:gd name="connsiteX0" fmla="*/ 1595962 w 3191924"/>
              <a:gd name="connsiteY0" fmla="*/ 152300 h 3191924"/>
              <a:gd name="connsiteX1" fmla="*/ 152300 w 3191924"/>
              <a:gd name="connsiteY1" fmla="*/ 1595962 h 3191924"/>
              <a:gd name="connsiteX2" fmla="*/ 1595962 w 3191924"/>
              <a:gd name="connsiteY2" fmla="*/ 3039624 h 3191924"/>
              <a:gd name="connsiteX3" fmla="*/ 3039624 w 3191924"/>
              <a:gd name="connsiteY3" fmla="*/ 1595962 h 3191924"/>
              <a:gd name="connsiteX4" fmla="*/ 1595962 w 3191924"/>
              <a:gd name="connsiteY4" fmla="*/ 152300 h 3191924"/>
              <a:gd name="connsiteX5" fmla="*/ 1595962 w 3191924"/>
              <a:gd name="connsiteY5" fmla="*/ 0 h 3191924"/>
              <a:gd name="connsiteX6" fmla="*/ 3191924 w 3191924"/>
              <a:gd name="connsiteY6" fmla="*/ 1595962 h 3191924"/>
              <a:gd name="connsiteX7" fmla="*/ 1595962 w 3191924"/>
              <a:gd name="connsiteY7" fmla="*/ 3191924 h 3191924"/>
              <a:gd name="connsiteX8" fmla="*/ 0 w 3191924"/>
              <a:gd name="connsiteY8" fmla="*/ 1595962 h 3191924"/>
              <a:gd name="connsiteX9" fmla="*/ 1595962 w 3191924"/>
              <a:gd name="connsiteY9" fmla="*/ 0 h 31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924" h="3191924">
                <a:moveTo>
                  <a:pt x="1595962" y="152300"/>
                </a:moveTo>
                <a:cubicBezTo>
                  <a:pt x="798650" y="152300"/>
                  <a:pt x="152300" y="798650"/>
                  <a:pt x="152300" y="1595962"/>
                </a:cubicBezTo>
                <a:cubicBezTo>
                  <a:pt x="152300" y="2393274"/>
                  <a:pt x="798650" y="3039624"/>
                  <a:pt x="1595962" y="3039624"/>
                </a:cubicBezTo>
                <a:cubicBezTo>
                  <a:pt x="2393274" y="3039624"/>
                  <a:pt x="3039624" y="2393274"/>
                  <a:pt x="3039624" y="1595962"/>
                </a:cubicBezTo>
                <a:cubicBezTo>
                  <a:pt x="3039624" y="798650"/>
                  <a:pt x="2393274" y="152300"/>
                  <a:pt x="1595962" y="152300"/>
                </a:cubicBezTo>
                <a:close/>
                <a:moveTo>
                  <a:pt x="1595962" y="0"/>
                </a:moveTo>
                <a:cubicBezTo>
                  <a:pt x="2477387" y="0"/>
                  <a:pt x="3191924" y="714537"/>
                  <a:pt x="3191924" y="1595962"/>
                </a:cubicBezTo>
                <a:cubicBezTo>
                  <a:pt x="3191924" y="2477387"/>
                  <a:pt x="2477387" y="3191924"/>
                  <a:pt x="1595962" y="3191924"/>
                </a:cubicBezTo>
                <a:cubicBezTo>
                  <a:pt x="714537" y="3191924"/>
                  <a:pt x="0" y="2477387"/>
                  <a:pt x="0" y="1595962"/>
                </a:cubicBezTo>
                <a:cubicBezTo>
                  <a:pt x="0" y="714537"/>
                  <a:pt x="714537" y="0"/>
                  <a:pt x="159596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2EE5168-51D4-4EDD-81C0-D3DE23FAEDF3}"/>
              </a:ext>
            </a:extLst>
          </p:cNvPr>
          <p:cNvSpPr/>
          <p:nvPr/>
        </p:nvSpPr>
        <p:spPr>
          <a:xfrm>
            <a:off x="3262667" y="2274470"/>
            <a:ext cx="538849" cy="1552575"/>
          </a:xfrm>
          <a:custGeom>
            <a:avLst/>
            <a:gdLst>
              <a:gd name="connsiteX0" fmla="*/ 0 w 337785"/>
              <a:gd name="connsiteY0" fmla="*/ 0 h 2009775"/>
              <a:gd name="connsiteX1" fmla="*/ 190500 w 337785"/>
              <a:gd name="connsiteY1" fmla="*/ 2009775 h 2009775"/>
              <a:gd name="connsiteX0" fmla="*/ 0 w 359272"/>
              <a:gd name="connsiteY0" fmla="*/ 0 h 1666875"/>
              <a:gd name="connsiteX1" fmla="*/ 219075 w 359272"/>
              <a:gd name="connsiteY1" fmla="*/ 1666875 h 1666875"/>
              <a:gd name="connsiteX0" fmla="*/ 0 w 235590"/>
              <a:gd name="connsiteY0" fmla="*/ 0 h 1552575"/>
              <a:gd name="connsiteX1" fmla="*/ 38100 w 235590"/>
              <a:gd name="connsiteY1" fmla="*/ 1552575 h 1552575"/>
              <a:gd name="connsiteX0" fmla="*/ 0 w 538849"/>
              <a:gd name="connsiteY0" fmla="*/ 0 h 1552575"/>
              <a:gd name="connsiteX1" fmla="*/ 38100 w 538849"/>
              <a:gd name="connsiteY1" fmla="*/ 1552575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8849" h="1552575">
                <a:moveTo>
                  <a:pt x="0" y="0"/>
                </a:moveTo>
                <a:cubicBezTo>
                  <a:pt x="1005681" y="166687"/>
                  <a:pt x="354013" y="1171575"/>
                  <a:pt x="38100" y="155257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6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560D-2B51-4971-A74F-6384A00B7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Heretic of the Day: Alternatives to Hierarchies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0F5EF7-9E01-4A79-ABE9-F70D430E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9BE5F-87AE-4EB1-91E2-31B043F40A6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6563675" cy="4330323"/>
          </a:xfrm>
        </p:spPr>
        <p:txBody>
          <a:bodyPr/>
          <a:lstStyle/>
          <a:p>
            <a:r>
              <a:rPr lang="en-US" dirty="0"/>
              <a:t>Margo Seltzer: </a:t>
            </a:r>
            <a:r>
              <a:rPr lang="en-US" dirty="0">
                <a:hlinkClick r:id="rId2"/>
              </a:rPr>
              <a:t>Hierarchical File-Systems are Dead</a:t>
            </a:r>
            <a:r>
              <a:rPr lang="en-US" dirty="0"/>
              <a:t> (HotOS ‘09)</a:t>
            </a:r>
          </a:p>
          <a:p>
            <a:pPr lvl="1"/>
            <a:r>
              <a:rPr lang="en-US" dirty="0"/>
              <a:t>In this paper, she re-orients file systems around human beings and our own needs.</a:t>
            </a:r>
          </a:p>
          <a:p>
            <a:pPr lvl="2"/>
            <a:endParaRPr lang="en-US" dirty="0"/>
          </a:p>
          <a:p>
            <a:r>
              <a:rPr lang="en-US" dirty="0"/>
              <a:t>She asks the simple task: “Group these.”</a:t>
            </a:r>
          </a:p>
        </p:txBody>
      </p:sp>
      <p:pic>
        <p:nvPicPr>
          <p:cNvPr id="1026" name="Picture 2" descr="No flying pigs allowed - ubcscience - Medium">
            <a:extLst>
              <a:ext uri="{FF2B5EF4-FFF2-40B4-BE49-F238E27FC236}">
                <a16:creationId xmlns:a16="http://schemas.microsoft.com/office/drawing/2014/main" id="{63EB6CB3-AE4C-4AAF-9E97-B57FC892B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11" y="660400"/>
            <a:ext cx="3088492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732C3-2B79-440A-BDBE-FE013BCA7757}"/>
              </a:ext>
            </a:extLst>
          </p:cNvPr>
          <p:cNvSpPr txBox="1"/>
          <p:nvPr/>
        </p:nvSpPr>
        <p:spPr>
          <a:xfrm>
            <a:off x="7036840" y="3670300"/>
            <a:ext cx="3156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Professor Margo Seltzer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University of British Columbia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9C53CDE-6243-4D9C-A260-CFDCFE7DD749}"/>
              </a:ext>
            </a:extLst>
          </p:cNvPr>
          <p:cNvSpPr/>
          <p:nvPr/>
        </p:nvSpPr>
        <p:spPr>
          <a:xfrm>
            <a:off x="867905" y="4139045"/>
            <a:ext cx="990600" cy="853966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0B97B1A-43DA-4A44-B91D-A3A3A8204EE3}"/>
              </a:ext>
            </a:extLst>
          </p:cNvPr>
          <p:cNvSpPr/>
          <p:nvPr/>
        </p:nvSpPr>
        <p:spPr>
          <a:xfrm>
            <a:off x="7119655" y="4431284"/>
            <a:ext cx="749742" cy="64633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191A5AF-312F-4DBA-954D-1BDC17028844}"/>
              </a:ext>
            </a:extLst>
          </p:cNvPr>
          <p:cNvSpPr/>
          <p:nvPr/>
        </p:nvSpPr>
        <p:spPr>
          <a:xfrm>
            <a:off x="2995312" y="4285044"/>
            <a:ext cx="366710" cy="31613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66971CB-7C76-477D-BB35-5D15EE832957}"/>
              </a:ext>
            </a:extLst>
          </p:cNvPr>
          <p:cNvSpPr/>
          <p:nvPr/>
        </p:nvSpPr>
        <p:spPr>
          <a:xfrm>
            <a:off x="1313560" y="4401710"/>
            <a:ext cx="990600" cy="853966"/>
          </a:xfrm>
          <a:prstGeom prst="triangl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E6BD65A-6FF2-4ED3-B01D-79A746F2EFD3}"/>
              </a:ext>
            </a:extLst>
          </p:cNvPr>
          <p:cNvSpPr/>
          <p:nvPr/>
        </p:nvSpPr>
        <p:spPr>
          <a:xfrm>
            <a:off x="6268064" y="4746370"/>
            <a:ext cx="749742" cy="646330"/>
          </a:xfrm>
          <a:prstGeom prst="triangl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9967011-532C-402C-A630-DFE67AE85B65}"/>
              </a:ext>
            </a:extLst>
          </p:cNvPr>
          <p:cNvSpPr/>
          <p:nvPr/>
        </p:nvSpPr>
        <p:spPr>
          <a:xfrm>
            <a:off x="4129407" y="3788174"/>
            <a:ext cx="366710" cy="316130"/>
          </a:xfrm>
          <a:prstGeom prst="triangl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890F9DE-D478-46A7-8E71-A9E11F2969E8}"/>
              </a:ext>
            </a:extLst>
          </p:cNvPr>
          <p:cNvSpPr/>
          <p:nvPr/>
        </p:nvSpPr>
        <p:spPr>
          <a:xfrm>
            <a:off x="3331924" y="4271583"/>
            <a:ext cx="990600" cy="853966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B2DE3CB-7E1B-4C9C-B27F-95C1125BC4EB}"/>
              </a:ext>
            </a:extLst>
          </p:cNvPr>
          <p:cNvSpPr/>
          <p:nvPr/>
        </p:nvSpPr>
        <p:spPr>
          <a:xfrm>
            <a:off x="1621201" y="3447709"/>
            <a:ext cx="749742" cy="64633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4D98E342-9B12-43D4-A79D-F0883110B523}"/>
              </a:ext>
            </a:extLst>
          </p:cNvPr>
          <p:cNvSpPr/>
          <p:nvPr/>
        </p:nvSpPr>
        <p:spPr>
          <a:xfrm>
            <a:off x="4659136" y="5097611"/>
            <a:ext cx="366710" cy="31613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0C3268-43E9-430B-A0E8-6693DE5D701F}"/>
              </a:ext>
            </a:extLst>
          </p:cNvPr>
          <p:cNvSpPr/>
          <p:nvPr/>
        </p:nvSpPr>
        <p:spPr>
          <a:xfrm>
            <a:off x="7994886" y="4641804"/>
            <a:ext cx="785778" cy="7857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5D519B-E843-402E-AFD8-9AA7CED20A95}"/>
              </a:ext>
            </a:extLst>
          </p:cNvPr>
          <p:cNvSpPr/>
          <p:nvPr/>
        </p:nvSpPr>
        <p:spPr>
          <a:xfrm>
            <a:off x="4519079" y="3111752"/>
            <a:ext cx="605262" cy="6052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29AEC3-6901-412A-AC2F-85588AE15961}"/>
              </a:ext>
            </a:extLst>
          </p:cNvPr>
          <p:cNvSpPr/>
          <p:nvPr/>
        </p:nvSpPr>
        <p:spPr>
          <a:xfrm>
            <a:off x="3304239" y="3781040"/>
            <a:ext cx="342648" cy="3426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0B9FF0-128B-4CD8-8FE8-C66A8A2591DB}"/>
              </a:ext>
            </a:extLst>
          </p:cNvPr>
          <p:cNvSpPr/>
          <p:nvPr/>
        </p:nvSpPr>
        <p:spPr>
          <a:xfrm>
            <a:off x="6146752" y="3856026"/>
            <a:ext cx="785778" cy="7857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B313FA-7B20-49C2-A77F-41D4E7D3FDD7}"/>
              </a:ext>
            </a:extLst>
          </p:cNvPr>
          <p:cNvSpPr/>
          <p:nvPr/>
        </p:nvSpPr>
        <p:spPr>
          <a:xfrm>
            <a:off x="200652" y="4054071"/>
            <a:ext cx="605262" cy="6052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4415A8-4679-4BE4-8929-427672B29840}"/>
              </a:ext>
            </a:extLst>
          </p:cNvPr>
          <p:cNvSpPr/>
          <p:nvPr/>
        </p:nvSpPr>
        <p:spPr>
          <a:xfrm>
            <a:off x="5219365" y="4237990"/>
            <a:ext cx="342648" cy="3426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A8747E-272E-4E63-8D05-17FE6C1EF44C}"/>
              </a:ext>
            </a:extLst>
          </p:cNvPr>
          <p:cNvSpPr/>
          <p:nvPr/>
        </p:nvSpPr>
        <p:spPr>
          <a:xfrm>
            <a:off x="130518" y="3048188"/>
            <a:ext cx="785778" cy="785778"/>
          </a:xfrm>
          <a:prstGeom prst="rect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F14843-328B-4E52-9958-6874EA8CBE74}"/>
              </a:ext>
            </a:extLst>
          </p:cNvPr>
          <p:cNvSpPr/>
          <p:nvPr/>
        </p:nvSpPr>
        <p:spPr>
          <a:xfrm>
            <a:off x="4339750" y="4278007"/>
            <a:ext cx="605262" cy="605262"/>
          </a:xfrm>
          <a:prstGeom prst="rect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92F506-4DCA-4236-9D24-7D75F64A3941}"/>
              </a:ext>
            </a:extLst>
          </p:cNvPr>
          <p:cNvSpPr/>
          <p:nvPr/>
        </p:nvSpPr>
        <p:spPr>
          <a:xfrm>
            <a:off x="338181" y="5018107"/>
            <a:ext cx="342648" cy="342648"/>
          </a:xfrm>
          <a:prstGeom prst="rect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BB02DBC-8D6D-4E31-8390-CC1E7051F10C}"/>
              </a:ext>
            </a:extLst>
          </p:cNvPr>
          <p:cNvSpPr/>
          <p:nvPr/>
        </p:nvSpPr>
        <p:spPr>
          <a:xfrm>
            <a:off x="2356295" y="3017666"/>
            <a:ext cx="779336" cy="779336"/>
          </a:xfrm>
          <a:prstGeom prst="ellips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BAA756E-E0C4-41B1-9D00-6CDA5C4B7C32}"/>
              </a:ext>
            </a:extLst>
          </p:cNvPr>
          <p:cNvSpPr/>
          <p:nvPr/>
        </p:nvSpPr>
        <p:spPr>
          <a:xfrm>
            <a:off x="2206649" y="4252409"/>
            <a:ext cx="594160" cy="594160"/>
          </a:xfrm>
          <a:prstGeom prst="ellips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B19AE3D-EC6D-45A3-B532-846D7C4B09C1}"/>
              </a:ext>
            </a:extLst>
          </p:cNvPr>
          <p:cNvSpPr/>
          <p:nvPr/>
        </p:nvSpPr>
        <p:spPr>
          <a:xfrm>
            <a:off x="6428573" y="3202010"/>
            <a:ext cx="328786" cy="328786"/>
          </a:xfrm>
          <a:prstGeom prst="ellips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60542E-3F51-4001-9770-8EE1C7B769F2}"/>
              </a:ext>
            </a:extLst>
          </p:cNvPr>
          <p:cNvSpPr/>
          <p:nvPr/>
        </p:nvSpPr>
        <p:spPr>
          <a:xfrm>
            <a:off x="9074875" y="4356702"/>
            <a:ext cx="779336" cy="7793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208BB2-DE64-411E-B6B0-137677D6FAA0}"/>
              </a:ext>
            </a:extLst>
          </p:cNvPr>
          <p:cNvSpPr/>
          <p:nvPr/>
        </p:nvSpPr>
        <p:spPr>
          <a:xfrm>
            <a:off x="3678765" y="3007178"/>
            <a:ext cx="594160" cy="5941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011149B-4E62-4FCF-84A9-391128329A2B}"/>
              </a:ext>
            </a:extLst>
          </p:cNvPr>
          <p:cNvSpPr/>
          <p:nvPr/>
        </p:nvSpPr>
        <p:spPr>
          <a:xfrm>
            <a:off x="2553115" y="5046537"/>
            <a:ext cx="328786" cy="32878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1502B8-D1C7-4902-AA34-0FC61F788BCF}"/>
              </a:ext>
            </a:extLst>
          </p:cNvPr>
          <p:cNvSpPr/>
          <p:nvPr/>
        </p:nvSpPr>
        <p:spPr>
          <a:xfrm>
            <a:off x="5312228" y="3238310"/>
            <a:ext cx="779336" cy="779336"/>
          </a:xfrm>
          <a:prstGeom prst="ellipse">
            <a:avLst/>
          </a:prstGeom>
          <a:solidFill>
            <a:srgbClr val="BDD7E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E1EB2A3-0909-4878-A144-2D5F2BD8E6B7}"/>
              </a:ext>
            </a:extLst>
          </p:cNvPr>
          <p:cNvSpPr/>
          <p:nvPr/>
        </p:nvSpPr>
        <p:spPr>
          <a:xfrm>
            <a:off x="5366805" y="4845924"/>
            <a:ext cx="594160" cy="594160"/>
          </a:xfrm>
          <a:prstGeom prst="ellipse">
            <a:avLst/>
          </a:prstGeom>
          <a:solidFill>
            <a:srgbClr val="BDD7E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95B707-9359-47BF-AC3C-A50BFEDE809E}"/>
              </a:ext>
            </a:extLst>
          </p:cNvPr>
          <p:cNvSpPr/>
          <p:nvPr/>
        </p:nvSpPr>
        <p:spPr>
          <a:xfrm>
            <a:off x="1407669" y="3073917"/>
            <a:ext cx="328786" cy="328786"/>
          </a:xfrm>
          <a:prstGeom prst="ellipse">
            <a:avLst/>
          </a:prstGeom>
          <a:solidFill>
            <a:srgbClr val="BDD7E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6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28AE-DEE1-4B2E-BEA3-BBB86D6D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Aww… Human nature at work…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6009C5-81DC-457D-9821-D0A869658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B6E0D-ED7E-4A96-9E13-F2C2DA5FC16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7"/>
            <a:ext cx="9584514" cy="583408"/>
          </a:xfrm>
        </p:spPr>
        <p:txBody>
          <a:bodyPr/>
          <a:lstStyle/>
          <a:p>
            <a:r>
              <a:rPr lang="en-US" dirty="0"/>
              <a:t>How did you group them?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8532B79-BA60-427A-8DCF-C4E085737DD5}"/>
              </a:ext>
            </a:extLst>
          </p:cNvPr>
          <p:cNvSpPr/>
          <p:nvPr/>
        </p:nvSpPr>
        <p:spPr>
          <a:xfrm>
            <a:off x="1239582" y="1597803"/>
            <a:ext cx="990600" cy="853966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34272A8-00E7-4AC1-AC1A-3D1D38CD3F9D}"/>
              </a:ext>
            </a:extLst>
          </p:cNvPr>
          <p:cNvSpPr/>
          <p:nvPr/>
        </p:nvSpPr>
        <p:spPr>
          <a:xfrm>
            <a:off x="1360011" y="1912610"/>
            <a:ext cx="749742" cy="64633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3BD0FDF-A142-4283-BEE0-6B28A6BF6A92}"/>
              </a:ext>
            </a:extLst>
          </p:cNvPr>
          <p:cNvSpPr/>
          <p:nvPr/>
        </p:nvSpPr>
        <p:spPr>
          <a:xfrm>
            <a:off x="1520607" y="2347290"/>
            <a:ext cx="366710" cy="31613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1057291-271E-4EBD-8621-632854131D06}"/>
              </a:ext>
            </a:extLst>
          </p:cNvPr>
          <p:cNvSpPr/>
          <p:nvPr/>
        </p:nvSpPr>
        <p:spPr>
          <a:xfrm>
            <a:off x="2433329" y="1597803"/>
            <a:ext cx="990600" cy="853966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9AD654C-0EE6-43C5-A40A-C4A121B517B7}"/>
              </a:ext>
            </a:extLst>
          </p:cNvPr>
          <p:cNvSpPr/>
          <p:nvPr/>
        </p:nvSpPr>
        <p:spPr>
          <a:xfrm>
            <a:off x="2553758" y="1912610"/>
            <a:ext cx="749742" cy="64633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5966D38-96DE-4D7C-B447-660E409546F0}"/>
              </a:ext>
            </a:extLst>
          </p:cNvPr>
          <p:cNvSpPr/>
          <p:nvPr/>
        </p:nvSpPr>
        <p:spPr>
          <a:xfrm>
            <a:off x="2714354" y="2347290"/>
            <a:ext cx="366710" cy="31613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28F3DDA-A9F8-4BBB-AF46-9D98322FEE3E}"/>
              </a:ext>
            </a:extLst>
          </p:cNvPr>
          <p:cNvSpPr/>
          <p:nvPr/>
        </p:nvSpPr>
        <p:spPr>
          <a:xfrm>
            <a:off x="3627076" y="1597803"/>
            <a:ext cx="990600" cy="853966"/>
          </a:xfrm>
          <a:prstGeom prst="triangl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0D737CE5-1375-4F75-8304-5D6DAA56B245}"/>
              </a:ext>
            </a:extLst>
          </p:cNvPr>
          <p:cNvSpPr/>
          <p:nvPr/>
        </p:nvSpPr>
        <p:spPr>
          <a:xfrm>
            <a:off x="3747505" y="1912610"/>
            <a:ext cx="749742" cy="646330"/>
          </a:xfrm>
          <a:prstGeom prst="triangl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ADBDC97-C59A-4AA6-81B3-2ED6C1902227}"/>
              </a:ext>
            </a:extLst>
          </p:cNvPr>
          <p:cNvSpPr/>
          <p:nvPr/>
        </p:nvSpPr>
        <p:spPr>
          <a:xfrm>
            <a:off x="3908101" y="2347290"/>
            <a:ext cx="366710" cy="316130"/>
          </a:xfrm>
          <a:prstGeom prst="triangl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B4D7E-83FE-452C-8CDF-4E19A94FB0C3}"/>
              </a:ext>
            </a:extLst>
          </p:cNvPr>
          <p:cNvSpPr/>
          <p:nvPr/>
        </p:nvSpPr>
        <p:spPr>
          <a:xfrm>
            <a:off x="1311073" y="2944943"/>
            <a:ext cx="785778" cy="7857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FA283A-D23E-449D-A7A1-155EB9E3C8C6}"/>
              </a:ext>
            </a:extLst>
          </p:cNvPr>
          <p:cNvSpPr/>
          <p:nvPr/>
        </p:nvSpPr>
        <p:spPr>
          <a:xfrm>
            <a:off x="1401331" y="3236350"/>
            <a:ext cx="605262" cy="6052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C9EFF2-3BBE-4A71-8B76-232E7427281C}"/>
              </a:ext>
            </a:extLst>
          </p:cNvPr>
          <p:cNvSpPr/>
          <p:nvPr/>
        </p:nvSpPr>
        <p:spPr>
          <a:xfrm>
            <a:off x="1537750" y="3591839"/>
            <a:ext cx="342648" cy="3426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F0B77C-94B7-4B36-951E-78916CC948DB}"/>
              </a:ext>
            </a:extLst>
          </p:cNvPr>
          <p:cNvSpPr/>
          <p:nvPr/>
        </p:nvSpPr>
        <p:spPr>
          <a:xfrm>
            <a:off x="2517722" y="2944943"/>
            <a:ext cx="785778" cy="7857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F3884B-D0C0-43C8-8414-338B989022BE}"/>
              </a:ext>
            </a:extLst>
          </p:cNvPr>
          <p:cNvSpPr/>
          <p:nvPr/>
        </p:nvSpPr>
        <p:spPr>
          <a:xfrm>
            <a:off x="2607980" y="3236350"/>
            <a:ext cx="605262" cy="6052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5E4EDA-D1D5-4433-BF84-D65A2E444025}"/>
              </a:ext>
            </a:extLst>
          </p:cNvPr>
          <p:cNvSpPr/>
          <p:nvPr/>
        </p:nvSpPr>
        <p:spPr>
          <a:xfrm>
            <a:off x="2744399" y="3591839"/>
            <a:ext cx="342648" cy="3426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11718A-1F0C-466C-A832-C29A84C1150A}"/>
              </a:ext>
            </a:extLst>
          </p:cNvPr>
          <p:cNvSpPr/>
          <p:nvPr/>
        </p:nvSpPr>
        <p:spPr>
          <a:xfrm>
            <a:off x="3711469" y="2944943"/>
            <a:ext cx="785778" cy="785778"/>
          </a:xfrm>
          <a:prstGeom prst="rect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ABB86D-4B6E-432F-BADE-C0CE0BE20420}"/>
              </a:ext>
            </a:extLst>
          </p:cNvPr>
          <p:cNvSpPr/>
          <p:nvPr/>
        </p:nvSpPr>
        <p:spPr>
          <a:xfrm>
            <a:off x="3801727" y="3236350"/>
            <a:ext cx="605262" cy="605262"/>
          </a:xfrm>
          <a:prstGeom prst="rect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2B0682-0506-47CC-96E8-683794FEEA83}"/>
              </a:ext>
            </a:extLst>
          </p:cNvPr>
          <p:cNvSpPr/>
          <p:nvPr/>
        </p:nvSpPr>
        <p:spPr>
          <a:xfrm>
            <a:off x="3938146" y="3591839"/>
            <a:ext cx="342648" cy="342648"/>
          </a:xfrm>
          <a:prstGeom prst="rect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00DB68-202F-421C-9382-694F36ED450F}"/>
              </a:ext>
            </a:extLst>
          </p:cNvPr>
          <p:cNvSpPr/>
          <p:nvPr/>
        </p:nvSpPr>
        <p:spPr>
          <a:xfrm>
            <a:off x="1323773" y="4272285"/>
            <a:ext cx="779336" cy="779336"/>
          </a:xfrm>
          <a:prstGeom prst="ellipse">
            <a:avLst/>
          </a:prstGeom>
          <a:solidFill>
            <a:srgbClr val="BDD7E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5148535-88BD-4D8F-B719-874F89EAC085}"/>
              </a:ext>
            </a:extLst>
          </p:cNvPr>
          <p:cNvSpPr/>
          <p:nvPr/>
        </p:nvSpPr>
        <p:spPr>
          <a:xfrm>
            <a:off x="1401331" y="4572811"/>
            <a:ext cx="594160" cy="594160"/>
          </a:xfrm>
          <a:prstGeom prst="ellipse">
            <a:avLst/>
          </a:prstGeom>
          <a:solidFill>
            <a:srgbClr val="BDD7E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BE7AAC8-6C26-4E44-AB1F-086DAF23510F}"/>
              </a:ext>
            </a:extLst>
          </p:cNvPr>
          <p:cNvSpPr/>
          <p:nvPr/>
        </p:nvSpPr>
        <p:spPr>
          <a:xfrm>
            <a:off x="1520607" y="4874126"/>
            <a:ext cx="328786" cy="328786"/>
          </a:xfrm>
          <a:prstGeom prst="ellipse">
            <a:avLst/>
          </a:prstGeom>
          <a:solidFill>
            <a:srgbClr val="BDD7E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D507254-1086-46DA-8829-0FF8A4FCE6E4}"/>
              </a:ext>
            </a:extLst>
          </p:cNvPr>
          <p:cNvSpPr/>
          <p:nvPr/>
        </p:nvSpPr>
        <p:spPr>
          <a:xfrm>
            <a:off x="2553758" y="4272285"/>
            <a:ext cx="779336" cy="7793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EF12CBA-5A6B-435D-A2D7-2A1088044B08}"/>
              </a:ext>
            </a:extLst>
          </p:cNvPr>
          <p:cNvSpPr/>
          <p:nvPr/>
        </p:nvSpPr>
        <p:spPr>
          <a:xfrm>
            <a:off x="2631316" y="4572811"/>
            <a:ext cx="594160" cy="5941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B4963C1-2EED-4B6D-9F02-EFB464D11FF5}"/>
              </a:ext>
            </a:extLst>
          </p:cNvPr>
          <p:cNvSpPr/>
          <p:nvPr/>
        </p:nvSpPr>
        <p:spPr>
          <a:xfrm>
            <a:off x="2750592" y="4874126"/>
            <a:ext cx="328786" cy="32878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CE3E2E-947F-491D-8FF9-512F637DB95C}"/>
              </a:ext>
            </a:extLst>
          </p:cNvPr>
          <p:cNvSpPr/>
          <p:nvPr/>
        </p:nvSpPr>
        <p:spPr>
          <a:xfrm>
            <a:off x="3724169" y="4272285"/>
            <a:ext cx="779336" cy="779336"/>
          </a:xfrm>
          <a:prstGeom prst="ellips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68C73C5-235F-4940-A799-151FDC71FB01}"/>
              </a:ext>
            </a:extLst>
          </p:cNvPr>
          <p:cNvSpPr/>
          <p:nvPr/>
        </p:nvSpPr>
        <p:spPr>
          <a:xfrm>
            <a:off x="3801727" y="4572811"/>
            <a:ext cx="594160" cy="594160"/>
          </a:xfrm>
          <a:prstGeom prst="ellips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6283502-6D8B-4E43-97F7-F201E943EF40}"/>
              </a:ext>
            </a:extLst>
          </p:cNvPr>
          <p:cNvSpPr/>
          <p:nvPr/>
        </p:nvSpPr>
        <p:spPr>
          <a:xfrm>
            <a:off x="3921003" y="4874126"/>
            <a:ext cx="328786" cy="328786"/>
          </a:xfrm>
          <a:prstGeom prst="ellips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8176AE-1EC3-4049-A53B-E6F71943843A}"/>
              </a:ext>
            </a:extLst>
          </p:cNvPr>
          <p:cNvSpPr/>
          <p:nvPr/>
        </p:nvSpPr>
        <p:spPr>
          <a:xfrm>
            <a:off x="5814224" y="1073702"/>
            <a:ext cx="342648" cy="3426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1C6F15-973B-41A2-B5A5-73B8CD4BF006}"/>
              </a:ext>
            </a:extLst>
          </p:cNvPr>
          <p:cNvSpPr/>
          <p:nvPr/>
        </p:nvSpPr>
        <p:spPr>
          <a:xfrm>
            <a:off x="5903124" y="1177467"/>
            <a:ext cx="342648" cy="3426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458151-61BC-45EF-BE66-F0014F2729C8}"/>
              </a:ext>
            </a:extLst>
          </p:cNvPr>
          <p:cNvSpPr/>
          <p:nvPr/>
        </p:nvSpPr>
        <p:spPr>
          <a:xfrm>
            <a:off x="5992024" y="1289840"/>
            <a:ext cx="342648" cy="342648"/>
          </a:xfrm>
          <a:prstGeom prst="rect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ECD9551-9209-48C1-B265-BA2D22E4F672}"/>
              </a:ext>
            </a:extLst>
          </p:cNvPr>
          <p:cNvSpPr/>
          <p:nvPr/>
        </p:nvSpPr>
        <p:spPr>
          <a:xfrm>
            <a:off x="5827870" y="1814794"/>
            <a:ext cx="328786" cy="328786"/>
          </a:xfrm>
          <a:prstGeom prst="ellipse">
            <a:avLst/>
          </a:prstGeom>
          <a:solidFill>
            <a:srgbClr val="BDD7E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AB16A75-3769-4B97-81AA-BC6BF7FD2C9C}"/>
              </a:ext>
            </a:extLst>
          </p:cNvPr>
          <p:cNvSpPr/>
          <p:nvPr/>
        </p:nvSpPr>
        <p:spPr>
          <a:xfrm>
            <a:off x="5895192" y="1874618"/>
            <a:ext cx="328786" cy="32878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D165028-4267-42DA-8BCC-7BF162E686F3}"/>
              </a:ext>
            </a:extLst>
          </p:cNvPr>
          <p:cNvSpPr/>
          <p:nvPr/>
        </p:nvSpPr>
        <p:spPr>
          <a:xfrm>
            <a:off x="5992024" y="1953385"/>
            <a:ext cx="328786" cy="328786"/>
          </a:xfrm>
          <a:prstGeom prst="ellips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E5F69E54-990F-4E07-8DF1-FEC75AD2AE5A}"/>
              </a:ext>
            </a:extLst>
          </p:cNvPr>
          <p:cNvSpPr/>
          <p:nvPr/>
        </p:nvSpPr>
        <p:spPr>
          <a:xfrm>
            <a:off x="6594698" y="1416350"/>
            <a:ext cx="366710" cy="31613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AACE255F-93D0-4D32-9277-64D40A028A0E}"/>
              </a:ext>
            </a:extLst>
          </p:cNvPr>
          <p:cNvSpPr/>
          <p:nvPr/>
        </p:nvSpPr>
        <p:spPr>
          <a:xfrm>
            <a:off x="6624685" y="1559674"/>
            <a:ext cx="366710" cy="31613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D3A82950-56B9-4AC0-A807-31636FEB0571}"/>
              </a:ext>
            </a:extLst>
          </p:cNvPr>
          <p:cNvSpPr/>
          <p:nvPr/>
        </p:nvSpPr>
        <p:spPr>
          <a:xfrm>
            <a:off x="6660121" y="1717739"/>
            <a:ext cx="366710" cy="316130"/>
          </a:xfrm>
          <a:prstGeom prst="triangl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0EAD40A1-9521-4A15-9C46-2BA41861D665}"/>
              </a:ext>
            </a:extLst>
          </p:cNvPr>
          <p:cNvSpPr/>
          <p:nvPr/>
        </p:nvSpPr>
        <p:spPr>
          <a:xfrm>
            <a:off x="7798234" y="1364450"/>
            <a:ext cx="749742" cy="64633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B1D3A633-E271-4E47-9DC0-7C31C221DA3A}"/>
              </a:ext>
            </a:extLst>
          </p:cNvPr>
          <p:cNvSpPr/>
          <p:nvPr/>
        </p:nvSpPr>
        <p:spPr>
          <a:xfrm>
            <a:off x="7798234" y="1597803"/>
            <a:ext cx="749742" cy="64633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DF970BA8-32AC-4D8B-95F6-855A88E5F166}"/>
              </a:ext>
            </a:extLst>
          </p:cNvPr>
          <p:cNvSpPr/>
          <p:nvPr/>
        </p:nvSpPr>
        <p:spPr>
          <a:xfrm>
            <a:off x="7798234" y="1806851"/>
            <a:ext cx="749742" cy="646330"/>
          </a:xfrm>
          <a:prstGeom prst="triangl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AA72D-F17B-4CD4-A7C7-04252CD34F40}"/>
              </a:ext>
            </a:extLst>
          </p:cNvPr>
          <p:cNvSpPr/>
          <p:nvPr/>
        </p:nvSpPr>
        <p:spPr>
          <a:xfrm>
            <a:off x="8595262" y="956154"/>
            <a:ext cx="605262" cy="6052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02CEFA4-B3EF-49BC-8547-C4345F4C26C4}"/>
              </a:ext>
            </a:extLst>
          </p:cNvPr>
          <p:cNvSpPr/>
          <p:nvPr/>
        </p:nvSpPr>
        <p:spPr>
          <a:xfrm>
            <a:off x="8721457" y="1119015"/>
            <a:ext cx="605262" cy="6052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A34065-6FD7-4C54-8392-70697FCD33A6}"/>
              </a:ext>
            </a:extLst>
          </p:cNvPr>
          <p:cNvSpPr/>
          <p:nvPr/>
        </p:nvSpPr>
        <p:spPr>
          <a:xfrm>
            <a:off x="8897893" y="1295172"/>
            <a:ext cx="605262" cy="605262"/>
          </a:xfrm>
          <a:prstGeom prst="rect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8DBA49A-63A9-44CC-982F-5AA8C9890BD5}"/>
              </a:ext>
            </a:extLst>
          </p:cNvPr>
          <p:cNvSpPr/>
          <p:nvPr/>
        </p:nvSpPr>
        <p:spPr>
          <a:xfrm>
            <a:off x="8781058" y="2299803"/>
            <a:ext cx="594160" cy="594160"/>
          </a:xfrm>
          <a:prstGeom prst="ellipse">
            <a:avLst/>
          </a:prstGeom>
          <a:solidFill>
            <a:srgbClr val="BDD7E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D90936-656E-4F7B-9746-18376D059276}"/>
              </a:ext>
            </a:extLst>
          </p:cNvPr>
          <p:cNvSpPr/>
          <p:nvPr/>
        </p:nvSpPr>
        <p:spPr>
          <a:xfrm>
            <a:off x="8864796" y="2148512"/>
            <a:ext cx="594160" cy="5941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75C2ADC-838D-4DCB-96D5-D62B9EFCAB2A}"/>
              </a:ext>
            </a:extLst>
          </p:cNvPr>
          <p:cNvSpPr/>
          <p:nvPr/>
        </p:nvSpPr>
        <p:spPr>
          <a:xfrm>
            <a:off x="9035219" y="2274323"/>
            <a:ext cx="594160" cy="594160"/>
          </a:xfrm>
          <a:prstGeom prst="ellips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533DB40-779C-4BAF-A8C2-6DB190928053}"/>
              </a:ext>
            </a:extLst>
          </p:cNvPr>
          <p:cNvSpPr/>
          <p:nvPr/>
        </p:nvSpPr>
        <p:spPr>
          <a:xfrm>
            <a:off x="6760491" y="3078828"/>
            <a:ext cx="779336" cy="779336"/>
          </a:xfrm>
          <a:prstGeom prst="ellipse">
            <a:avLst/>
          </a:prstGeom>
          <a:solidFill>
            <a:srgbClr val="BDD7E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7AFA1AD-ABED-47BA-977A-8E41BD63607C}"/>
              </a:ext>
            </a:extLst>
          </p:cNvPr>
          <p:cNvSpPr/>
          <p:nvPr/>
        </p:nvSpPr>
        <p:spPr>
          <a:xfrm>
            <a:off x="6896825" y="2898208"/>
            <a:ext cx="779336" cy="7793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49E5316-E3F7-471E-BDE1-C9482DC38943}"/>
              </a:ext>
            </a:extLst>
          </p:cNvPr>
          <p:cNvSpPr/>
          <p:nvPr/>
        </p:nvSpPr>
        <p:spPr>
          <a:xfrm>
            <a:off x="7014207" y="3078828"/>
            <a:ext cx="779336" cy="779336"/>
          </a:xfrm>
          <a:prstGeom prst="ellips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5B079F2-F8E1-4A64-A0B0-3FF09BE20290}"/>
              </a:ext>
            </a:extLst>
          </p:cNvPr>
          <p:cNvSpPr/>
          <p:nvPr/>
        </p:nvSpPr>
        <p:spPr>
          <a:xfrm>
            <a:off x="6876493" y="4067069"/>
            <a:ext cx="785778" cy="7857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2224691-FD34-4825-BD62-83E8B06C7E2A}"/>
              </a:ext>
            </a:extLst>
          </p:cNvPr>
          <p:cNvSpPr/>
          <p:nvPr/>
        </p:nvSpPr>
        <p:spPr>
          <a:xfrm>
            <a:off x="7039367" y="4222224"/>
            <a:ext cx="785778" cy="7857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A130268-FABF-457C-B43B-40E97367B3F2}"/>
              </a:ext>
            </a:extLst>
          </p:cNvPr>
          <p:cNvSpPr/>
          <p:nvPr/>
        </p:nvSpPr>
        <p:spPr>
          <a:xfrm>
            <a:off x="7210691" y="4398975"/>
            <a:ext cx="785778" cy="785778"/>
          </a:xfrm>
          <a:prstGeom prst="rect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9C6CE219-1614-45D5-8B6E-F684A781AD96}"/>
              </a:ext>
            </a:extLst>
          </p:cNvPr>
          <p:cNvSpPr/>
          <p:nvPr/>
        </p:nvSpPr>
        <p:spPr>
          <a:xfrm>
            <a:off x="5741338" y="3415709"/>
            <a:ext cx="990600" cy="853966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AACE2841-FB0E-4BD1-88C5-5A0C8109581F}"/>
              </a:ext>
            </a:extLst>
          </p:cNvPr>
          <p:cNvSpPr/>
          <p:nvPr/>
        </p:nvSpPr>
        <p:spPr>
          <a:xfrm>
            <a:off x="5741338" y="3640086"/>
            <a:ext cx="990600" cy="853966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5BD6B7A-9856-46B5-8D8F-B4D03524B8A3}"/>
              </a:ext>
            </a:extLst>
          </p:cNvPr>
          <p:cNvSpPr/>
          <p:nvPr/>
        </p:nvSpPr>
        <p:spPr>
          <a:xfrm>
            <a:off x="5741338" y="3883402"/>
            <a:ext cx="990600" cy="853966"/>
          </a:xfrm>
          <a:prstGeom prst="triangl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902D512-288E-4092-8F07-22244A75DB0F}"/>
              </a:ext>
            </a:extLst>
          </p:cNvPr>
          <p:cNvSpPr/>
          <p:nvPr/>
        </p:nvSpPr>
        <p:spPr>
          <a:xfrm>
            <a:off x="5247219" y="663273"/>
            <a:ext cx="2117622" cy="211762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5FF50B5-06AD-4D6F-8D85-89BC7E028D61}"/>
              </a:ext>
            </a:extLst>
          </p:cNvPr>
          <p:cNvSpPr/>
          <p:nvPr/>
        </p:nvSpPr>
        <p:spPr>
          <a:xfrm>
            <a:off x="7448152" y="665187"/>
            <a:ext cx="2612392" cy="261239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ED6114D-04F6-4C1A-8496-2EFD9CB81939}"/>
              </a:ext>
            </a:extLst>
          </p:cNvPr>
          <p:cNvSpPr/>
          <p:nvPr/>
        </p:nvSpPr>
        <p:spPr>
          <a:xfrm>
            <a:off x="5522726" y="2745436"/>
            <a:ext cx="2984970" cy="294954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91C0C3E-745A-481E-B384-9B6729BBE6CA}"/>
              </a:ext>
            </a:extLst>
          </p:cNvPr>
          <p:cNvSpPr/>
          <p:nvPr/>
        </p:nvSpPr>
        <p:spPr>
          <a:xfrm>
            <a:off x="3557216" y="1441750"/>
            <a:ext cx="1172667" cy="39684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739339C-D701-48C6-82A5-0C95E68EBAAE}"/>
              </a:ext>
            </a:extLst>
          </p:cNvPr>
          <p:cNvSpPr/>
          <p:nvPr/>
        </p:nvSpPr>
        <p:spPr>
          <a:xfrm>
            <a:off x="2350155" y="1441750"/>
            <a:ext cx="1172667" cy="39684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7481AB6-0BCE-4B22-94CC-58ADD846E1F3}"/>
              </a:ext>
            </a:extLst>
          </p:cNvPr>
          <p:cNvSpPr/>
          <p:nvPr/>
        </p:nvSpPr>
        <p:spPr>
          <a:xfrm>
            <a:off x="1144637" y="1441750"/>
            <a:ext cx="1172667" cy="39684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A6FA77C-0426-4A69-ADAE-259B189A0805}"/>
              </a:ext>
            </a:extLst>
          </p:cNvPr>
          <p:cNvSpPr/>
          <p:nvPr/>
        </p:nvSpPr>
        <p:spPr>
          <a:xfrm rot="5400000">
            <a:off x="2278933" y="149084"/>
            <a:ext cx="1218610" cy="39684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AADFDCE-6111-4429-8232-DD34878F734D}"/>
              </a:ext>
            </a:extLst>
          </p:cNvPr>
          <p:cNvSpPr/>
          <p:nvPr/>
        </p:nvSpPr>
        <p:spPr>
          <a:xfrm rot="5400000">
            <a:off x="2278933" y="1441750"/>
            <a:ext cx="1218610" cy="39684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B4E1265-1149-49A3-BBA4-58615581A78C}"/>
              </a:ext>
            </a:extLst>
          </p:cNvPr>
          <p:cNvSpPr/>
          <p:nvPr/>
        </p:nvSpPr>
        <p:spPr>
          <a:xfrm rot="5400000">
            <a:off x="2278933" y="2751611"/>
            <a:ext cx="1218610" cy="39684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3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3" grpId="0" animBg="1"/>
      <p:bldP spid="64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4B5C-8D11-4592-B3F9-45894DB7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Great Expectations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FAFDF-9E3C-4176-803B-7C362D90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4EB3A-11AD-4D69-AAD0-49AB013A441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9584514" cy="4657371"/>
          </a:xfrm>
        </p:spPr>
        <p:txBody>
          <a:bodyPr>
            <a:normAutofit/>
          </a:bodyPr>
          <a:lstStyle/>
          <a:p>
            <a:r>
              <a:rPr lang="en-US" dirty="0"/>
              <a:t>How can we expect anybody to use hierarchies?</a:t>
            </a:r>
          </a:p>
          <a:p>
            <a:pPr lvl="1"/>
            <a:r>
              <a:rPr lang="en-US" dirty="0"/>
              <a:t>It does not seem to be how we actually think.</a:t>
            </a:r>
          </a:p>
          <a:p>
            <a:pPr lvl="1"/>
            <a:endParaRPr lang="en-US" dirty="0"/>
          </a:p>
          <a:p>
            <a:r>
              <a:rPr lang="en-US" dirty="0"/>
              <a:t>Organize by description instead.</a:t>
            </a:r>
          </a:p>
          <a:p>
            <a:pPr lvl="1"/>
            <a:r>
              <a:rPr lang="en-US" dirty="0"/>
              <a:t>No more placing files in directories.</a:t>
            </a:r>
          </a:p>
          <a:p>
            <a:pPr lvl="1"/>
            <a:r>
              <a:rPr lang="en-US" dirty="0"/>
              <a:t>Tag files based on what they are.</a:t>
            </a:r>
          </a:p>
          <a:p>
            <a:pPr lvl="1"/>
            <a:r>
              <a:rPr lang="en-US" dirty="0"/>
              <a:t>Search for files based on tag / keyword.</a:t>
            </a:r>
          </a:p>
          <a:p>
            <a:pPr lvl="1"/>
            <a:endParaRPr lang="en-US" dirty="0"/>
          </a:p>
          <a:p>
            <a:r>
              <a:rPr lang="en-US" dirty="0"/>
              <a:t>“I want to see all images that are red.”</a:t>
            </a:r>
          </a:p>
          <a:p>
            <a:pPr lvl="1"/>
            <a:r>
              <a:rPr lang="en-US" dirty="0"/>
              <a:t>“I want all images of squares…,” etc.</a:t>
            </a:r>
          </a:p>
          <a:p>
            <a:pPr lvl="1"/>
            <a:r>
              <a:rPr lang="en-US" dirty="0"/>
              <a:t>“I want to list all music that is 135bpm.”</a:t>
            </a:r>
          </a:p>
          <a:p>
            <a:pPr lvl="1"/>
            <a:endParaRPr lang="en-US" dirty="0"/>
          </a:p>
          <a:p>
            <a:r>
              <a:rPr lang="en-US" dirty="0"/>
              <a:t>Draws inspiration from the web: we often search by keywords.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F80922-3823-497D-A457-BCD5D2074C95}"/>
              </a:ext>
            </a:extLst>
          </p:cNvPr>
          <p:cNvGrpSpPr/>
          <p:nvPr/>
        </p:nvGrpSpPr>
        <p:grpSpPr>
          <a:xfrm rot="5400000">
            <a:off x="6040578" y="2240571"/>
            <a:ext cx="1065617" cy="990600"/>
            <a:chOff x="5706279" y="2773971"/>
            <a:chExt cx="1065617" cy="9906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264AB2D9-3068-436B-861B-C401B6D59551}"/>
                </a:ext>
              </a:extLst>
            </p:cNvPr>
            <p:cNvSpPr/>
            <p:nvPr/>
          </p:nvSpPr>
          <p:spPr>
            <a:xfrm rot="16200000">
              <a:off x="5637962" y="2842288"/>
              <a:ext cx="990600" cy="853966"/>
            </a:xfrm>
            <a:prstGeom prst="triangle">
              <a:avLst/>
            </a:prstGeom>
            <a:solidFill>
              <a:srgbClr val="E0828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3948F2FB-F21D-45F9-BB9B-7975A2E5DCD9}"/>
                </a:ext>
              </a:extLst>
            </p:cNvPr>
            <p:cNvSpPr/>
            <p:nvPr/>
          </p:nvSpPr>
          <p:spPr>
            <a:xfrm rot="16200000">
              <a:off x="5969380" y="2946106"/>
              <a:ext cx="749742" cy="646330"/>
            </a:xfrm>
            <a:prstGeom prst="triangle">
              <a:avLst/>
            </a:prstGeom>
            <a:solidFill>
              <a:srgbClr val="E0828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851CF03-F6D7-41B7-AA5E-02912C0C70BE}"/>
                </a:ext>
              </a:extLst>
            </p:cNvPr>
            <p:cNvSpPr/>
            <p:nvPr/>
          </p:nvSpPr>
          <p:spPr>
            <a:xfrm rot="16200000">
              <a:off x="6430476" y="3142126"/>
              <a:ext cx="366710" cy="316130"/>
            </a:xfrm>
            <a:prstGeom prst="triangle">
              <a:avLst/>
            </a:prstGeom>
            <a:solidFill>
              <a:srgbClr val="E0828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1144C6-8763-4754-9B44-587B181F8FDD}"/>
              </a:ext>
            </a:extLst>
          </p:cNvPr>
          <p:cNvGrpSpPr/>
          <p:nvPr/>
        </p:nvGrpSpPr>
        <p:grpSpPr>
          <a:xfrm rot="5400000">
            <a:off x="7387718" y="2373700"/>
            <a:ext cx="989544" cy="785778"/>
            <a:chOff x="7053419" y="2894400"/>
            <a:chExt cx="989544" cy="7857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ACC135-9CE7-439F-8F16-DA5B6F70683E}"/>
                </a:ext>
              </a:extLst>
            </p:cNvPr>
            <p:cNvSpPr/>
            <p:nvPr/>
          </p:nvSpPr>
          <p:spPr>
            <a:xfrm rot="16200000">
              <a:off x="7053419" y="2894400"/>
              <a:ext cx="785778" cy="785778"/>
            </a:xfrm>
            <a:prstGeom prst="rect">
              <a:avLst/>
            </a:prstGeom>
            <a:solidFill>
              <a:srgbClr val="E0828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2B0B96-ED51-4D86-B0D1-9E9EF97F5000}"/>
                </a:ext>
              </a:extLst>
            </p:cNvPr>
            <p:cNvSpPr/>
            <p:nvPr/>
          </p:nvSpPr>
          <p:spPr>
            <a:xfrm rot="16200000">
              <a:off x="7344826" y="2984658"/>
              <a:ext cx="605262" cy="605262"/>
            </a:xfrm>
            <a:prstGeom prst="rect">
              <a:avLst/>
            </a:prstGeom>
            <a:solidFill>
              <a:srgbClr val="E0828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FB094C-0A4B-411B-B927-FD4B1ED40F11}"/>
                </a:ext>
              </a:extLst>
            </p:cNvPr>
            <p:cNvSpPr/>
            <p:nvPr/>
          </p:nvSpPr>
          <p:spPr>
            <a:xfrm rot="16200000">
              <a:off x="7700315" y="3110853"/>
              <a:ext cx="342648" cy="342648"/>
            </a:xfrm>
            <a:prstGeom prst="rect">
              <a:avLst/>
            </a:prstGeom>
            <a:solidFill>
              <a:srgbClr val="E0828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48CD47-0654-4AF4-BF44-39748FE65DD2}"/>
              </a:ext>
            </a:extLst>
          </p:cNvPr>
          <p:cNvGrpSpPr/>
          <p:nvPr/>
        </p:nvGrpSpPr>
        <p:grpSpPr>
          <a:xfrm rot="5400000">
            <a:off x="8715060" y="2367442"/>
            <a:ext cx="930627" cy="779336"/>
            <a:chOff x="8380761" y="2888142"/>
            <a:chExt cx="930627" cy="77933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6AA6C5-9741-4547-A2AD-95CCD7883F4F}"/>
                </a:ext>
              </a:extLst>
            </p:cNvPr>
            <p:cNvSpPr/>
            <p:nvPr/>
          </p:nvSpPr>
          <p:spPr>
            <a:xfrm rot="16200000">
              <a:off x="8380761" y="2888142"/>
              <a:ext cx="779336" cy="779336"/>
            </a:xfrm>
            <a:prstGeom prst="ellipse">
              <a:avLst/>
            </a:prstGeom>
            <a:solidFill>
              <a:srgbClr val="E0828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0E6F68-1BF8-414E-AAA4-787E2AE8C366}"/>
                </a:ext>
              </a:extLst>
            </p:cNvPr>
            <p:cNvSpPr/>
            <p:nvPr/>
          </p:nvSpPr>
          <p:spPr>
            <a:xfrm rot="16200000">
              <a:off x="8681287" y="2995760"/>
              <a:ext cx="594160" cy="594160"/>
            </a:xfrm>
            <a:prstGeom prst="ellipse">
              <a:avLst/>
            </a:prstGeom>
            <a:solidFill>
              <a:srgbClr val="E0828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197427-78AF-4DE8-AA0F-CB02FEFBACCD}"/>
                </a:ext>
              </a:extLst>
            </p:cNvPr>
            <p:cNvSpPr/>
            <p:nvPr/>
          </p:nvSpPr>
          <p:spPr>
            <a:xfrm rot="16200000">
              <a:off x="8982602" y="3141858"/>
              <a:ext cx="328786" cy="328786"/>
            </a:xfrm>
            <a:prstGeom prst="ellipse">
              <a:avLst/>
            </a:prstGeom>
            <a:solidFill>
              <a:srgbClr val="E0828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997E59-18E3-4D08-9679-884313235DE4}"/>
              </a:ext>
            </a:extLst>
          </p:cNvPr>
          <p:cNvSpPr/>
          <p:nvPr/>
        </p:nvSpPr>
        <p:spPr>
          <a:xfrm rot="16200000">
            <a:off x="7179849" y="743173"/>
            <a:ext cx="1377802" cy="39684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83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426D7-E163-44C6-878D-9ED27E0C8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Files with tags…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95C6F-BBCE-4183-95DF-6F14A95E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0D778-CB4D-4208-ABB6-7FADE7F8F58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4747575" cy="4330323"/>
          </a:xfrm>
        </p:spPr>
        <p:txBody>
          <a:bodyPr/>
          <a:lstStyle/>
          <a:p>
            <a:r>
              <a:rPr lang="en-US" dirty="0"/>
              <a:t>We can attach tags to data files.</a:t>
            </a:r>
          </a:p>
          <a:p>
            <a:pPr lvl="2"/>
            <a:endParaRPr lang="en-US" dirty="0"/>
          </a:p>
          <a:p>
            <a:r>
              <a:rPr lang="en-US" dirty="0"/>
              <a:t>Then, when I’m feeling down and out, I can ask my computer: “Hey, show me all the pictures that are cute.”</a:t>
            </a:r>
          </a:p>
          <a:p>
            <a:pPr lvl="1"/>
            <a:r>
              <a:rPr lang="en-US" dirty="0"/>
              <a:t>No longer looking into random directories to find what I need.</a:t>
            </a:r>
          </a:p>
        </p:txBody>
      </p:sp>
      <p:sp>
        <p:nvSpPr>
          <p:cNvPr id="5" name="Card 6">
            <a:extLst>
              <a:ext uri="{FF2B5EF4-FFF2-40B4-BE49-F238E27FC236}">
                <a16:creationId xmlns:a16="http://schemas.microsoft.com/office/drawing/2014/main" id="{342DAC1B-B590-438D-87E0-5038B625B046}"/>
              </a:ext>
            </a:extLst>
          </p:cNvPr>
          <p:cNvSpPr/>
          <p:nvPr/>
        </p:nvSpPr>
        <p:spPr>
          <a:xfrm>
            <a:off x="7583964" y="1677618"/>
            <a:ext cx="2034244" cy="2542806"/>
          </a:xfrm>
          <a:prstGeom prst="flowChartPunchedCard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nconsolata" panose="020B0609030003000000" pitchFamily="49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0" algn="ctr" defTabSz="713232">
              <a:defRPr/>
            </a:pPr>
            <a:r>
              <a:rPr lang="en-US" sz="1200" dirty="0">
                <a:solidFill>
                  <a:srgbClr val="7030A0"/>
                </a:solidFill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011010100101001010100010101001010100101000101010111010101010011101001110100100010101110101010010010110101010101000101001001010010100101001001001010010101101010010101011101010111111010101010010101000101001010100100101001011010100101100101010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nconsolata" panose="020B0609030003000000" pitchFamily="49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F5A22-61A9-47B6-BAF1-84C0F941ACCC}"/>
              </a:ext>
            </a:extLst>
          </p:cNvPr>
          <p:cNvSpPr txBox="1"/>
          <p:nvPr/>
        </p:nvSpPr>
        <p:spPr>
          <a:xfrm>
            <a:off x="7966915" y="4312289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cat.gif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4541C6F-71B4-47C6-955F-26470E8A34F1}"/>
              </a:ext>
            </a:extLst>
          </p:cNvPr>
          <p:cNvSpPr/>
          <p:nvPr/>
        </p:nvSpPr>
        <p:spPr>
          <a:xfrm>
            <a:off x="5556639" y="1682368"/>
            <a:ext cx="366710" cy="31613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B8849D-2EF9-4695-A022-D79EE46B15AE}"/>
              </a:ext>
            </a:extLst>
          </p:cNvPr>
          <p:cNvSpPr/>
          <p:nvPr/>
        </p:nvSpPr>
        <p:spPr>
          <a:xfrm>
            <a:off x="5541777" y="2938137"/>
            <a:ext cx="342648" cy="3426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8EB403-D51C-411D-A90E-A176F03B8651}"/>
              </a:ext>
            </a:extLst>
          </p:cNvPr>
          <p:cNvSpPr/>
          <p:nvPr/>
        </p:nvSpPr>
        <p:spPr>
          <a:xfrm>
            <a:off x="5541777" y="4220424"/>
            <a:ext cx="328786" cy="328786"/>
          </a:xfrm>
          <a:prstGeom prst="ellipse">
            <a:avLst/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0ABD3-A0BD-4E2D-814C-39CBBAE85CC9}"/>
              </a:ext>
            </a:extLst>
          </p:cNvPr>
          <p:cNvSpPr txBox="1"/>
          <p:nvPr/>
        </p:nvSpPr>
        <p:spPr>
          <a:xfrm>
            <a:off x="5997042" y="1629166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6907F-9BD8-4D25-9B16-B1F988D387BB}"/>
              </a:ext>
            </a:extLst>
          </p:cNvPr>
          <p:cNvSpPr txBox="1"/>
          <p:nvPr/>
        </p:nvSpPr>
        <p:spPr>
          <a:xfrm>
            <a:off x="6065164" y="2911453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E95CF5-02BD-421D-B69F-BD9143972623}"/>
              </a:ext>
            </a:extLst>
          </p:cNvPr>
          <p:cNvSpPr txBox="1"/>
          <p:nvPr/>
        </p:nvSpPr>
        <p:spPr>
          <a:xfrm>
            <a:off x="5963768" y="42093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food</a:t>
            </a:r>
          </a:p>
        </p:txBody>
      </p:sp>
      <p:pic>
        <p:nvPicPr>
          <p:cNvPr id="14" name="Picture 13" descr="A black gray and white cat sitting on a rock&#10;&#10;Description automatically generated">
            <a:extLst>
              <a:ext uri="{FF2B5EF4-FFF2-40B4-BE49-F238E27FC236}">
                <a16:creationId xmlns:a16="http://schemas.microsoft.com/office/drawing/2014/main" id="{C8E5E550-4008-4DC6-A07A-0A3101917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7" y="3754749"/>
            <a:ext cx="2520507" cy="1676400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191E30-F588-4742-8305-F0B99432FB7D}"/>
              </a:ext>
            </a:extLst>
          </p:cNvPr>
          <p:cNvSpPr txBox="1"/>
          <p:nvPr/>
        </p:nvSpPr>
        <p:spPr>
          <a:xfrm>
            <a:off x="3064942" y="4491491"/>
            <a:ext cx="1457325" cy="93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Image by </a:t>
            </a: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3"/>
              </a:rPr>
              <a:t>Dimitri </a:t>
            </a:r>
            <a:r>
              <a:rPr lang="en-US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3"/>
              </a:rPr>
              <a:t>Houtteman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8AE79E-8985-46B4-AD7A-EFF7106F8476}"/>
              </a:ext>
            </a:extLst>
          </p:cNvPr>
          <p:cNvCxnSpPr>
            <a:cxnSpLocks/>
          </p:cNvCxnSpPr>
          <p:nvPr/>
        </p:nvCxnSpPr>
        <p:spPr>
          <a:xfrm>
            <a:off x="6724650" y="1813832"/>
            <a:ext cx="962025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ED1224-EB90-4226-A347-C3554EB35470}"/>
              </a:ext>
            </a:extLst>
          </p:cNvPr>
          <p:cNvCxnSpPr>
            <a:cxnSpLocks/>
          </p:cNvCxnSpPr>
          <p:nvPr/>
        </p:nvCxnSpPr>
        <p:spPr>
          <a:xfrm>
            <a:off x="6724650" y="3113543"/>
            <a:ext cx="714375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87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  <p:bldP spid="8" grpId="0" animBg="1"/>
      <p:bldP spid="9" grpId="0" animBg="1"/>
      <p:bldP spid="10" grpId="0"/>
      <p:bldP spid="11" grpId="0"/>
      <p:bldP spid="12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99890-5EC0-4412-BF9A-B07E44883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POSIX: Contradicting the definition of “path”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391F4-775F-461B-BF0E-FA9E4EE23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5E18-AD46-4733-959C-9D5C202B349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9584514" cy="4825902"/>
          </a:xfrm>
        </p:spPr>
        <p:txBody>
          <a:bodyPr/>
          <a:lstStyle/>
          <a:p>
            <a:r>
              <a:rPr lang="en-US" dirty="0"/>
              <a:t>One piece of trouble with being heretical is that everybody asks you “how will you implement this and get people to switch????”</a:t>
            </a:r>
          </a:p>
          <a:p>
            <a:pPr lvl="1"/>
            <a:endParaRPr lang="en-US" dirty="0"/>
          </a:p>
          <a:p>
            <a:r>
              <a:rPr lang="en-US" dirty="0"/>
              <a:t>You don’t want to completely change C functions… so… let’s make use of traditional ideas to implement tags.</a:t>
            </a:r>
          </a:p>
          <a:p>
            <a:pPr lvl="1"/>
            <a:r>
              <a:rPr lang="en-US" dirty="0">
                <a:latin typeface="Inconsolata" panose="020B0609030003000000" pitchFamily="49" charset="0"/>
              </a:rPr>
              <a:t>ls /cat/cute</a:t>
            </a:r>
            <a:r>
              <a:rPr lang="en-US" dirty="0"/>
              <a:t> can still list all the files with both tags!</a:t>
            </a:r>
          </a:p>
          <a:p>
            <a:pPr lvl="1"/>
            <a:r>
              <a:rPr lang="en-US" dirty="0" err="1">
                <a:latin typeface="Inconsolata" panose="020B0609030003000000" pitchFamily="49" charset="0"/>
              </a:rPr>
              <a:t>fopen</a:t>
            </a:r>
            <a:r>
              <a:rPr lang="en-US" dirty="0">
                <a:latin typeface="Inconsolata" panose="020B0609030003000000" pitchFamily="49" charset="0"/>
              </a:rPr>
              <a:t>("/cat/cute/tabby.png", "</a:t>
            </a:r>
            <a:r>
              <a:rPr lang="en-US" dirty="0" err="1">
                <a:latin typeface="Inconsolata" panose="020B0609030003000000" pitchFamily="49" charset="0"/>
              </a:rPr>
              <a:t>rb</a:t>
            </a:r>
            <a:r>
              <a:rPr lang="en-US" dirty="0">
                <a:latin typeface="Inconsolata" panose="020B0609030003000000" pitchFamily="49" charset="0"/>
              </a:rPr>
              <a:t>") </a:t>
            </a:r>
            <a:r>
              <a:rPr lang="en-US" dirty="0"/>
              <a:t>can open a particular file.</a:t>
            </a:r>
          </a:p>
          <a:p>
            <a:pPr lvl="1"/>
            <a:r>
              <a:rPr lang="en-US" dirty="0" err="1">
                <a:latin typeface="Inconsolata" panose="020B0609030003000000" pitchFamily="49" charset="0"/>
              </a:rPr>
              <a:t>fopen</a:t>
            </a:r>
            <a:r>
              <a:rPr lang="en-US" dirty="0">
                <a:latin typeface="Inconsolata" panose="020B0609030003000000" pitchFamily="49" charset="0"/>
              </a:rPr>
              <a:t>("/cut/cats/tabby.png", "</a:t>
            </a:r>
            <a:r>
              <a:rPr lang="en-US" dirty="0" err="1">
                <a:latin typeface="Inconsolata" panose="020B0609030003000000" pitchFamily="49" charset="0"/>
              </a:rPr>
              <a:t>rb</a:t>
            </a:r>
            <a:r>
              <a:rPr lang="en-US" dirty="0">
                <a:latin typeface="Inconsolata" panose="020B0609030003000000" pitchFamily="49" charset="0"/>
              </a:rPr>
              <a:t>") </a:t>
            </a:r>
            <a:r>
              <a:rPr lang="en-US" dirty="0"/>
              <a:t>is, naturally but oddly, the same file.</a:t>
            </a:r>
          </a:p>
          <a:p>
            <a:pPr lvl="1"/>
            <a:endParaRPr lang="en-US" dirty="0"/>
          </a:p>
          <a:p>
            <a:r>
              <a:rPr lang="en-US" dirty="0"/>
              <a:t>And you can also fit traditional POSIX paths to tags. Files in “</a:t>
            </a:r>
            <a:r>
              <a:rPr lang="en-US" dirty="0">
                <a:latin typeface="Inconsolata" panose="020B0609030003000000" pitchFamily="49" charset="0"/>
              </a:rPr>
              <a:t>/</a:t>
            </a:r>
            <a:r>
              <a:rPr lang="en-US" dirty="0" err="1">
                <a:latin typeface="Inconsolata" panose="020B0609030003000000" pitchFamily="49" charset="0"/>
              </a:rPr>
              <a:t>usr</a:t>
            </a:r>
            <a:r>
              <a:rPr lang="en-US" dirty="0">
                <a:latin typeface="Inconsolata" panose="020B0609030003000000" pitchFamily="49" charset="0"/>
              </a:rPr>
              <a:t>/home/wilkie</a:t>
            </a:r>
            <a:r>
              <a:rPr lang="en-US" dirty="0"/>
              <a:t>” can simply be files tagged with “</a:t>
            </a:r>
            <a:r>
              <a:rPr lang="en-US" dirty="0">
                <a:latin typeface="Inconsolata" panose="020B0609030003000000" pitchFamily="49" charset="0"/>
              </a:rPr>
              <a:t>/</a:t>
            </a:r>
            <a:r>
              <a:rPr lang="en-US" dirty="0" err="1">
                <a:latin typeface="Inconsolata" panose="020B0609030003000000" pitchFamily="49" charset="0"/>
              </a:rPr>
              <a:t>usr</a:t>
            </a:r>
            <a:r>
              <a:rPr lang="en-US" dirty="0">
                <a:latin typeface="Inconsolata" panose="020B0609030003000000" pitchFamily="49" charset="0"/>
              </a:rPr>
              <a:t>/home/wilkie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We don’t do this. Why… don’t we just do this? … … Well, change is hard.</a:t>
            </a:r>
          </a:p>
        </p:txBody>
      </p:sp>
    </p:spTree>
    <p:extLst>
      <p:ext uri="{BB962C8B-B14F-4D97-AF65-F5344CB8AC3E}">
        <p14:creationId xmlns:p14="http://schemas.microsoft.com/office/powerpoint/2010/main" val="217497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6E021-6225-4E97-85F8-F1873D7C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 File I/O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7F437D-4EDF-4BEF-82D0-4A5448AA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F7096-3141-4707-B4EC-32E3A7957D8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9161" y="781050"/>
            <a:ext cx="10019239" cy="4829175"/>
          </a:xfrm>
        </p:spPr>
        <p:txBody>
          <a:bodyPr>
            <a:normAutofit fontScale="92500"/>
          </a:bodyPr>
          <a:lstStyle/>
          <a:p>
            <a:r>
              <a:rPr lang="en-US" dirty="0"/>
              <a:t>C Standard IO</a:t>
            </a:r>
          </a:p>
          <a:p>
            <a:pPr lvl="1"/>
            <a:r>
              <a:rPr lang="en-US" sz="2067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2067" dirty="0">
                <a:latin typeface="Inconsolata" panose="020B0609030003000000" pitchFamily="49" charset="0"/>
              </a:rPr>
              <a:t>&lt;</a:t>
            </a:r>
            <a:r>
              <a:rPr lang="en-US" sz="2067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stdio.h</a:t>
            </a:r>
            <a:r>
              <a:rPr lang="en-US" sz="2067" dirty="0">
                <a:latin typeface="Inconsolata" panose="020B0609030003000000" pitchFamily="49" charset="0"/>
              </a:rPr>
              <a:t>&gt;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fread</a:t>
            </a:r>
            <a:r>
              <a:rPr lang="en-US" dirty="0">
                <a:latin typeface="Inconsolata" panose="020B0609030003000000" pitchFamily="49" charset="0"/>
              </a:rPr>
              <a:t>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dirty="0">
                <a:latin typeface="Inconsolata" panose="020B0609030003000000" pitchFamily="49" charset="0"/>
              </a:rPr>
              <a:t>* buffer, </a:t>
            </a:r>
            <a:r>
              <a:rPr lang="en-US" dirty="0" err="1">
                <a:latin typeface="Inconsolata" panose="020B0609030003000000" pitchFamily="49" charset="0"/>
              </a:rPr>
              <a:t>size_t</a:t>
            </a:r>
            <a:r>
              <a:rPr lang="en-US" dirty="0">
                <a:latin typeface="Inconsolata" panose="020B0609030003000000" pitchFamily="49" charset="0"/>
              </a:rPr>
              <a:t> num, </a:t>
            </a:r>
            <a:r>
              <a:rPr lang="en-US" dirty="0" err="1">
                <a:latin typeface="Inconsolata" panose="020B0609030003000000" pitchFamily="49" charset="0"/>
              </a:rPr>
              <a:t>size_t</a:t>
            </a:r>
            <a:r>
              <a:rPr lang="en-US" dirty="0">
                <a:latin typeface="Inconsolata" panose="020B0609030003000000" pitchFamily="49" charset="0"/>
              </a:rPr>
              <a:t> count, FILE* </a:t>
            </a:r>
            <a:r>
              <a:rPr lang="en-US" dirty="0" err="1">
                <a:latin typeface="Inconsolata" panose="020B0609030003000000" pitchFamily="49" charset="0"/>
              </a:rPr>
              <a:t>fd</a:t>
            </a:r>
            <a:r>
              <a:rPr lang="en-US" dirty="0">
                <a:latin typeface="Inconsolata" panose="020B0609030003000000" pitchFamily="49" charset="0"/>
              </a:rPr>
              <a:t>);</a:t>
            </a:r>
          </a:p>
          <a:p>
            <a:pPr marL="761970" lvl="2" indent="0">
              <a:buNone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Reads to the given buffer the given number of bytes from the file indicated by the file descriptor. Returns the number of bytes read or 0 if the file reached its end. Negative on error.</a:t>
            </a:r>
            <a:endParaRPr lang="en-US" dirty="0">
              <a:latin typeface="Inconsolata" panose="020B0609030003000000" pitchFamily="49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fwrite</a:t>
            </a:r>
            <a:r>
              <a:rPr lang="en-US" dirty="0">
                <a:latin typeface="Inconsolata" panose="020B0609030003000000" pitchFamily="49" charset="0"/>
              </a:rPr>
              <a:t>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dirty="0">
                <a:latin typeface="Inconsolata" panose="020B0609030003000000" pitchFamily="49" charset="0"/>
              </a:rPr>
              <a:t>* buffer, </a:t>
            </a:r>
            <a:r>
              <a:rPr lang="en-US" dirty="0" err="1">
                <a:latin typeface="Inconsolata" panose="020B0609030003000000" pitchFamily="49" charset="0"/>
              </a:rPr>
              <a:t>size_t</a:t>
            </a:r>
            <a:r>
              <a:rPr lang="en-US" dirty="0">
                <a:latin typeface="Inconsolata" panose="020B0609030003000000" pitchFamily="49" charset="0"/>
              </a:rPr>
              <a:t> num, </a:t>
            </a:r>
            <a:r>
              <a:rPr lang="en-US" dirty="0" err="1">
                <a:latin typeface="Inconsolata" panose="020B0609030003000000" pitchFamily="49" charset="0"/>
              </a:rPr>
              <a:t>size_t</a:t>
            </a:r>
            <a:r>
              <a:rPr lang="en-US" dirty="0">
                <a:latin typeface="Inconsolata" panose="020B0609030003000000" pitchFamily="49" charset="0"/>
              </a:rPr>
              <a:t> count, FILE* </a:t>
            </a:r>
            <a:r>
              <a:rPr lang="en-US" dirty="0" err="1">
                <a:latin typeface="Inconsolata" panose="020B0609030003000000" pitchFamily="49" charset="0"/>
              </a:rPr>
              <a:t>fd</a:t>
            </a:r>
            <a:r>
              <a:rPr lang="en-US" dirty="0">
                <a:latin typeface="Inconsolata" panose="020B0609030003000000" pitchFamily="49" charset="0"/>
              </a:rPr>
              <a:t>);</a:t>
            </a:r>
          </a:p>
          <a:p>
            <a:pPr marL="761970" lvl="2" indent="0">
              <a:buNone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Similarly writes to the given buffer to the file indicated by the file descriptor.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fseek</a:t>
            </a:r>
            <a:r>
              <a:rPr lang="en-US" dirty="0">
                <a:latin typeface="Inconsolata" panose="020B0609030003000000" pitchFamily="49" charset="0"/>
              </a:rPr>
              <a:t>(FILE* </a:t>
            </a:r>
            <a:r>
              <a:rPr lang="en-US" dirty="0" err="1">
                <a:latin typeface="Inconsolata" panose="020B0609030003000000" pitchFamily="49" charset="0"/>
              </a:rPr>
              <a:t>fd</a:t>
            </a:r>
            <a:r>
              <a:rPr lang="en-US" dirty="0">
                <a:latin typeface="Inconsolata" panose="020B0609030003000000" pitchFamily="49" charset="0"/>
              </a:rPr>
              <a:t>, </a:t>
            </a:r>
            <a:r>
              <a:rPr lang="en-US" dirty="0" err="1">
                <a:latin typeface="Inconsolata" panose="020B0609030003000000" pitchFamily="49" charset="0"/>
              </a:rPr>
              <a:t>size_t</a:t>
            </a:r>
            <a:r>
              <a:rPr lang="en-US" dirty="0">
                <a:latin typeface="Inconsolata" panose="020B0609030003000000" pitchFamily="49" charset="0"/>
              </a:rPr>
              <a:t> offset, int SEEK_SET or SEEK_END or SEEK_CUR);</a:t>
            </a:r>
          </a:p>
          <a:p>
            <a:pPr marL="761970" lvl="2" indent="0">
              <a:buNone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Modifies and returns the file position for the given file descriptor to the given offset from the reference point.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fclose</a:t>
            </a:r>
            <a:r>
              <a:rPr lang="en-US" dirty="0">
                <a:latin typeface="Inconsolata" panose="020B0609030003000000" pitchFamily="49" charset="0"/>
              </a:rPr>
              <a:t>(FILE* </a:t>
            </a:r>
            <a:r>
              <a:rPr lang="en-US" dirty="0" err="1">
                <a:latin typeface="Inconsolata" panose="020B0609030003000000" pitchFamily="49" charset="0"/>
              </a:rPr>
              <a:t>fd</a:t>
            </a:r>
            <a:r>
              <a:rPr lang="en-US" dirty="0">
                <a:latin typeface="Inconsolata" panose="020B0609030003000000" pitchFamily="49" charset="0"/>
              </a:rPr>
              <a:t>);</a:t>
            </a:r>
          </a:p>
          <a:p>
            <a:pPr marL="761970" lvl="2" indent="0">
              <a:buNone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Closes the file for this process. No subsequent action can be taken on this file. Returns negative on error.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fopen</a:t>
            </a:r>
            <a:r>
              <a:rPr lang="en-US" dirty="0">
                <a:latin typeface="Inconsolata" panose="020B0609030003000000" pitchFamily="49" charset="0"/>
              </a:rPr>
              <a:t>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const char</a:t>
            </a:r>
            <a:r>
              <a:rPr lang="en-US" dirty="0">
                <a:latin typeface="Inconsolata" panose="020B0609030003000000" pitchFamily="49" charset="0"/>
              </a:rPr>
              <a:t>* path,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const char</a:t>
            </a:r>
            <a:r>
              <a:rPr lang="en-US" dirty="0">
                <a:latin typeface="Inconsolata" panose="020B0609030003000000" pitchFamily="49" charset="0"/>
              </a:rPr>
              <a:t>* flags);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"r", "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rb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", "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wb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+",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etc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761970" lvl="2" indent="0">
              <a:buNone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Opens the given file at the provided path with access depending on the provided flags. If the flags consist of a string with “r” in it, it will be read-only. If it contains a “w” it will be writable. If it contains a “b” it will not be interpreted as a text file, but as “binary” instead. If it is “w+”, it will completely overwrite the file. If it has an “a”, it will automatically write to the end of the existing file.</a:t>
            </a:r>
          </a:p>
          <a:p>
            <a:pPr lvl="1"/>
            <a:endParaRPr lang="en-US" dirty="0">
              <a:latin typeface="Inconsolata" panose="020B0609030003000000" pitchFamily="49" charset="0"/>
            </a:endParaRPr>
          </a:p>
          <a:p>
            <a:pPr lvl="1"/>
            <a:endParaRPr lang="en-US" sz="2067" dirty="0">
              <a:latin typeface="Inconsolata" panose="020B0609030003000000" pitchFamily="49" charset="0"/>
            </a:endParaRPr>
          </a:p>
          <a:p>
            <a:pPr marL="761970" lvl="2" indent="0">
              <a:buNone/>
            </a:pP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39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3A29-BF5F-4CA4-8984-3954737CC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Formats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DFDF5C-2E08-45B2-9B9A-FB0094E7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88FC5-C9A2-4D05-899B-A4218BF5678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9665649" cy="5017374"/>
          </a:xfrm>
        </p:spPr>
        <p:txBody>
          <a:bodyPr/>
          <a:lstStyle/>
          <a:p>
            <a:r>
              <a:rPr lang="en-US" dirty="0"/>
              <a:t>What is a file “format”? Why are there so many different image types??</a:t>
            </a:r>
          </a:p>
          <a:p>
            <a:pPr lvl="1"/>
            <a:r>
              <a:rPr lang="en-US" dirty="0"/>
              <a:t>All files are flat binary blobs of information. How can we tell them apart?</a:t>
            </a:r>
          </a:p>
          <a:p>
            <a:endParaRPr lang="en-US" dirty="0"/>
          </a:p>
          <a:p>
            <a:r>
              <a:rPr lang="en-US" dirty="0"/>
              <a:t>Well, remember ELF? Our executable format?</a:t>
            </a:r>
          </a:p>
          <a:p>
            <a:pPr lvl="1"/>
            <a:r>
              <a:rPr lang="en-US" dirty="0"/>
              <a:t>And the MAGIC NUMBER inside the box?</a:t>
            </a:r>
          </a:p>
          <a:p>
            <a:endParaRPr lang="en-US" dirty="0"/>
          </a:p>
          <a:p>
            <a:r>
              <a:rPr lang="en-US" dirty="0"/>
              <a:t>This is one way we differentiate different files.</a:t>
            </a:r>
          </a:p>
          <a:p>
            <a:pPr lvl="1"/>
            <a:r>
              <a:rPr lang="en-US" dirty="0"/>
              <a:t>Archivists and librarians keep track of different</a:t>
            </a:r>
            <a:br>
              <a:rPr lang="en-US" dirty="0"/>
            </a:br>
            <a:r>
              <a:rPr lang="en-US" dirty="0"/>
              <a:t>file formats when they digitize, store, and retrieve</a:t>
            </a:r>
            <a:br>
              <a:rPr lang="en-US" dirty="0"/>
            </a:br>
            <a:r>
              <a:rPr lang="en-US" dirty="0"/>
              <a:t>data. They maintain the PRONOM database of formats.</a:t>
            </a:r>
          </a:p>
          <a:p>
            <a:pPr lvl="1"/>
            <a:endParaRPr lang="en-US" dirty="0"/>
          </a:p>
          <a:p>
            <a:r>
              <a:rPr lang="en-US" dirty="0"/>
              <a:t>Ok. How do we read files?</a:t>
            </a:r>
          </a:p>
        </p:txBody>
      </p:sp>
      <p:pic>
        <p:nvPicPr>
          <p:cNvPr id="5" name="Picture 4" descr="A picture containing table, sitting, room, white&#10;&#10;Description automatically generated">
            <a:extLst>
              <a:ext uri="{FF2B5EF4-FFF2-40B4-BE49-F238E27FC236}">
                <a16:creationId xmlns:a16="http://schemas.microsoft.com/office/drawing/2014/main" id="{43D0C58F-180E-4F46-A259-E49E59435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2037721"/>
            <a:ext cx="5005681" cy="3325203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F9A44CE-0D20-4F40-AD9E-C26F6FC85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9" y="3005786"/>
            <a:ext cx="2227552" cy="1389071"/>
          </a:xfrm>
          <a:prstGeom prst="rect">
            <a:avLst/>
          </a:prstGeom>
        </p:spPr>
      </p:pic>
      <p:pic>
        <p:nvPicPr>
          <p:cNvPr id="9" name="Picture 8" descr="A person with dark hair&#10;&#10;Description automatically generated">
            <a:extLst>
              <a:ext uri="{FF2B5EF4-FFF2-40B4-BE49-F238E27FC236}">
                <a16:creationId xmlns:a16="http://schemas.microsoft.com/office/drawing/2014/main" id="{B7E7CABB-FA3A-4391-A9C4-6FF2D13CB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26" y="3005786"/>
            <a:ext cx="2005078" cy="1503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174BA-95BE-4F30-A4E7-69743D7B4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5525" y="2037721"/>
            <a:ext cx="5005682" cy="33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0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2.5E-6 -0.2319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2.5E-6 -0.210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6E021-6225-4E97-85F8-F1873D7C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 File I/O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7F437D-4EDF-4BEF-82D0-4A5448AA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F7096-3141-4707-B4EC-32E3A7957D8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9161" y="781050"/>
            <a:ext cx="10019239" cy="4829175"/>
          </a:xfrm>
        </p:spPr>
        <p:txBody>
          <a:bodyPr>
            <a:normAutofit fontScale="92500"/>
          </a:bodyPr>
          <a:lstStyle/>
          <a:p>
            <a:r>
              <a:rPr lang="en-US" dirty="0"/>
              <a:t>UNIX System Calls</a:t>
            </a:r>
          </a:p>
          <a:p>
            <a:pPr lvl="1"/>
            <a:r>
              <a:rPr lang="en-US" sz="2067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2067" dirty="0">
                <a:latin typeface="Inconsolata" panose="020B0609030003000000" pitchFamily="49" charset="0"/>
              </a:rPr>
              <a:t>&lt;</a:t>
            </a:r>
            <a:r>
              <a:rPr lang="en-US" sz="2067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unistd.h</a:t>
            </a:r>
            <a:r>
              <a:rPr lang="en-US" sz="2067" dirty="0">
                <a:latin typeface="Inconsolata" panose="020B0609030003000000" pitchFamily="49" charset="0"/>
              </a:rPr>
              <a:t>&gt;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dirty="0">
                <a:latin typeface="Inconsolata" panose="020B0609030003000000" pitchFamily="49" charset="0"/>
              </a:rPr>
              <a:t>read(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fd</a:t>
            </a:r>
            <a:r>
              <a:rPr lang="en-US" dirty="0">
                <a:latin typeface="Inconsolata" panose="020B0609030003000000" pitchFamily="49" charset="0"/>
              </a:rPr>
              <a:t>, void* buffer, </a:t>
            </a:r>
            <a:r>
              <a:rPr lang="en-US" dirty="0" err="1">
                <a:latin typeface="Inconsolata" panose="020B0609030003000000" pitchFamily="49" charset="0"/>
              </a:rPr>
              <a:t>size_t</a:t>
            </a:r>
            <a:r>
              <a:rPr lang="en-US" dirty="0">
                <a:latin typeface="Inconsolata" panose="020B0609030003000000" pitchFamily="49" charset="0"/>
              </a:rPr>
              <a:t> num);</a:t>
            </a:r>
          </a:p>
          <a:p>
            <a:pPr marL="761970" lvl="2" indent="0">
              <a:buNone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Reads to the given buffer the given number of bytes from the file indicated by the file descriptor. Returns the number of bytes read or 0 if the file reached its end. Negative on error.</a:t>
            </a:r>
            <a:endParaRPr lang="en-US" dirty="0">
              <a:latin typeface="Inconsolata" panose="020B0609030003000000" pitchFamily="49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dirty="0">
                <a:latin typeface="Inconsolata" panose="020B0609030003000000" pitchFamily="49" charset="0"/>
              </a:rPr>
              <a:t>write(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fd</a:t>
            </a:r>
            <a:r>
              <a:rPr lang="en-US" dirty="0">
                <a:latin typeface="Inconsolata" panose="020B0609030003000000" pitchFamily="49" charset="0"/>
              </a:rPr>
              <a:t>, void* buffer, </a:t>
            </a:r>
            <a:r>
              <a:rPr lang="en-US" dirty="0" err="1">
                <a:latin typeface="Inconsolata" panose="020B0609030003000000" pitchFamily="49" charset="0"/>
              </a:rPr>
              <a:t>size_t</a:t>
            </a:r>
            <a:r>
              <a:rPr lang="en-US" dirty="0">
                <a:latin typeface="Inconsolata" panose="020B0609030003000000" pitchFamily="49" charset="0"/>
              </a:rPr>
              <a:t> num);</a:t>
            </a:r>
          </a:p>
          <a:p>
            <a:pPr marL="761970" lvl="2" indent="0">
              <a:buNone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Similarly writes to the given buffer to the file indicated by the file descriptor.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lseek</a:t>
            </a:r>
            <a:r>
              <a:rPr lang="en-US" dirty="0">
                <a:latin typeface="Inconsolata" panose="020B0609030003000000" pitchFamily="49" charset="0"/>
              </a:rPr>
              <a:t>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fd</a:t>
            </a:r>
            <a:r>
              <a:rPr lang="en-US" dirty="0">
                <a:latin typeface="Inconsolata" panose="020B0609030003000000" pitchFamily="49" charset="0"/>
              </a:rPr>
              <a:t>, </a:t>
            </a:r>
            <a:r>
              <a:rPr lang="en-US" dirty="0" err="1">
                <a:latin typeface="Inconsolata" panose="020B0609030003000000" pitchFamily="49" charset="0"/>
              </a:rPr>
              <a:t>size_t</a:t>
            </a:r>
            <a:r>
              <a:rPr lang="en-US" dirty="0">
                <a:latin typeface="Inconsolata" panose="020B0609030003000000" pitchFamily="49" charset="0"/>
              </a:rPr>
              <a:t> offset,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latin typeface="Inconsolata" panose="020B0609030003000000" pitchFamily="49" charset="0"/>
              </a:rPr>
              <a:t> SEEK_SET or SEEK_END or SEEK_CUR);</a:t>
            </a:r>
          </a:p>
          <a:p>
            <a:pPr marL="761970" lvl="2" indent="0">
              <a:buNone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Modifies and returns the file position for the given file descriptor to the given offset from the reference point.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dirty="0">
                <a:latin typeface="Inconsolata" panose="020B0609030003000000" pitchFamily="49" charset="0"/>
              </a:rPr>
              <a:t>close(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latin typeface="Inconsolata" panose="020B0609030003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</a:rPr>
              <a:t>fd</a:t>
            </a:r>
            <a:r>
              <a:rPr lang="en-US" dirty="0">
                <a:latin typeface="Inconsolata" panose="020B0609030003000000" pitchFamily="49" charset="0"/>
              </a:rPr>
              <a:t>);</a:t>
            </a:r>
          </a:p>
          <a:p>
            <a:pPr marL="761970" lvl="2" indent="0">
              <a:buNone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Closes the file for this process. No subsequent action can be taken on this file. Returns negative on error.</a:t>
            </a:r>
          </a:p>
          <a:p>
            <a:pPr marL="761970" lvl="2" indent="0">
              <a:buNone/>
            </a:pP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r>
              <a:rPr lang="en-US" sz="2067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2067" dirty="0">
                <a:latin typeface="Inconsolata" panose="020B0609030003000000" pitchFamily="49" charset="0"/>
              </a:rPr>
              <a:t>&lt;</a:t>
            </a:r>
            <a:r>
              <a:rPr lang="en-US" sz="2067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fcntl.h</a:t>
            </a:r>
            <a:r>
              <a:rPr lang="en-US" sz="2067" dirty="0">
                <a:latin typeface="Inconsolata" panose="020B0609030003000000" pitchFamily="49" charset="0"/>
              </a:rPr>
              <a:t>&gt;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nconsolata" panose="020B0609030003000000" pitchFamily="49" charset="0"/>
              </a:rPr>
              <a:t> </a:t>
            </a:r>
            <a:r>
              <a:rPr lang="en-US" dirty="0">
                <a:latin typeface="Inconsolata" panose="020B0609030003000000" pitchFamily="49" charset="0"/>
              </a:rPr>
              <a:t>open(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const char</a:t>
            </a:r>
            <a:r>
              <a:rPr lang="en-US" dirty="0">
                <a:latin typeface="Inconsolata" panose="020B0609030003000000" pitchFamily="49" charset="0"/>
              </a:rPr>
              <a:t>* path, int flags);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O_CREAT, O_RDONLY, O_RDWR, O_TRUNC</a:t>
            </a:r>
          </a:p>
          <a:p>
            <a:pPr marL="761970" lvl="2" indent="0">
              <a:buNone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Opens the given file at the provided path with access depending on the provided flags. If the O_CREAT flag is given, the file is created if it does not exist. If the O_TRUNC is passed and the file is writable, it will remove all the data in the file after it opens. If O_RDONLY is specified, no writes can occur.</a:t>
            </a:r>
          </a:p>
          <a:p>
            <a:pPr lvl="1"/>
            <a:endParaRPr lang="en-US" dirty="0">
              <a:latin typeface="Inconsolata" panose="020B0609030003000000" pitchFamily="49" charset="0"/>
            </a:endParaRPr>
          </a:p>
          <a:p>
            <a:pPr lvl="1"/>
            <a:endParaRPr lang="en-US" sz="2067" dirty="0">
              <a:latin typeface="Inconsolata" panose="020B0609030003000000" pitchFamily="49" charset="0"/>
            </a:endParaRPr>
          </a:p>
          <a:p>
            <a:pPr marL="761970" lvl="2" indent="0">
              <a:buNone/>
            </a:pP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96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06C2-7127-42D9-8D04-292AE507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7E800-08AC-4DC0-955C-99D3E96B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79FFC-0743-4004-AEC6-9CE13F78C9E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9584514" cy="4845924"/>
          </a:xfrm>
        </p:spPr>
        <p:txBody>
          <a:bodyPr/>
          <a:lstStyle/>
          <a:p>
            <a:r>
              <a:rPr lang="en-US" dirty="0"/>
              <a:t>Files are just binary blobs of information.</a:t>
            </a:r>
          </a:p>
          <a:p>
            <a:pPr lvl="1"/>
            <a:r>
              <a:rPr lang="en-US" dirty="0"/>
              <a:t>Disambiguating that data requires a specification and consistency.</a:t>
            </a:r>
          </a:p>
          <a:p>
            <a:pPr lvl="1"/>
            <a:endParaRPr lang="en-US" dirty="0"/>
          </a:p>
          <a:p>
            <a:r>
              <a:rPr lang="en-US" dirty="0"/>
              <a:t>Disks are physical and rely on nature, which is chaotic.</a:t>
            </a:r>
          </a:p>
          <a:p>
            <a:pPr lvl="1"/>
            <a:r>
              <a:rPr lang="en-US" dirty="0"/>
              <a:t>We have strategies for encoding digital data on analog (magnetic) media.</a:t>
            </a:r>
          </a:p>
          <a:p>
            <a:pPr lvl="1"/>
            <a:r>
              <a:rPr lang="en-US" dirty="0"/>
              <a:t>Physical addressing requires care in where blocks of data are stored.</a:t>
            </a:r>
          </a:p>
          <a:p>
            <a:pPr lvl="1"/>
            <a:endParaRPr lang="en-US" dirty="0"/>
          </a:p>
          <a:p>
            <a:r>
              <a:rPr lang="en-US" dirty="0"/>
              <a:t>File systems are an opinionated space related to how humans organize data on disk (and share/discover that data)</a:t>
            </a:r>
          </a:p>
          <a:p>
            <a:pPr lvl="1"/>
            <a:r>
              <a:rPr lang="en-US" dirty="0"/>
              <a:t>Files are generally organized in trees, much like our virtual memory!</a:t>
            </a:r>
          </a:p>
          <a:p>
            <a:pPr lvl="1"/>
            <a:r>
              <a:rPr lang="en-US" dirty="0"/>
              <a:t>Hierarchical file systems still dominate: directory structures.</a:t>
            </a:r>
          </a:p>
          <a:p>
            <a:pPr lvl="1"/>
            <a:r>
              <a:rPr lang="en-US" dirty="0"/>
              <a:t>Other file systems are possible: relational searches and tags.</a:t>
            </a:r>
          </a:p>
        </p:txBody>
      </p:sp>
    </p:spTree>
    <p:extLst>
      <p:ext uri="{BB962C8B-B14F-4D97-AF65-F5344CB8AC3E}">
        <p14:creationId xmlns:p14="http://schemas.microsoft.com/office/powerpoint/2010/main" val="7190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9EA6C-0228-4B77-8CAB-0D8B8B33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Distributed Filesystems and Storage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562D98-E606-464F-899E-996363ED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294E8-5795-48D8-8C00-8478404151F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77882"/>
            <a:ext cx="9584514" cy="4837118"/>
          </a:xfrm>
        </p:spPr>
        <p:txBody>
          <a:bodyPr>
            <a:normAutofit/>
          </a:bodyPr>
          <a:lstStyle/>
          <a:p>
            <a:r>
              <a:rPr lang="en-US" dirty="0"/>
              <a:t>Now… what happens when we have file systems that span machines?</a:t>
            </a:r>
          </a:p>
          <a:p>
            <a:pPr lvl="1"/>
            <a:r>
              <a:rPr lang="en-US" dirty="0"/>
              <a:t>The power of networks and storage combined!</a:t>
            </a:r>
          </a:p>
          <a:p>
            <a:pPr lvl="1"/>
            <a:endParaRPr lang="en-US" dirty="0"/>
          </a:p>
          <a:p>
            <a:r>
              <a:rPr lang="en-US" dirty="0"/>
              <a:t>What are some unique issues to files that span multiple systems?</a:t>
            </a:r>
          </a:p>
          <a:p>
            <a:endParaRPr lang="en-US" dirty="0"/>
          </a:p>
          <a:p>
            <a:r>
              <a:rPr lang="en-US" dirty="0"/>
              <a:t>How can we create better methods of transmitting data between machines?</a:t>
            </a:r>
          </a:p>
          <a:p>
            <a:pPr lvl="1"/>
            <a:r>
              <a:rPr lang="en-US" dirty="0"/>
              <a:t>What if we break down the “client-server” model.</a:t>
            </a:r>
          </a:p>
          <a:p>
            <a:pPr lvl="1"/>
            <a:r>
              <a:rPr lang="en-US" dirty="0"/>
              <a:t>What if files and data need not be in one particular place?</a:t>
            </a:r>
          </a:p>
          <a:p>
            <a:pPr lvl="1"/>
            <a:r>
              <a:rPr lang="en-US" dirty="0"/>
              <a:t>How do we find information, then?</a:t>
            </a:r>
          </a:p>
          <a:p>
            <a:pPr lvl="1"/>
            <a:endParaRPr lang="en-US" dirty="0"/>
          </a:p>
          <a:p>
            <a:r>
              <a:rPr lang="en-US" dirty="0"/>
              <a:t>Stay tuned!</a:t>
            </a:r>
          </a:p>
        </p:txBody>
      </p:sp>
    </p:spTree>
    <p:extLst>
      <p:ext uri="{BB962C8B-B14F-4D97-AF65-F5344CB8AC3E}">
        <p14:creationId xmlns:p14="http://schemas.microsoft.com/office/powerpoint/2010/main" val="283063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7ACC-391A-48A9-ADD5-686AD286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 Programming: Manipulating Files with </a:t>
            </a:r>
            <a:r>
              <a:rPr lang="en-US" dirty="0" err="1"/>
              <a:t>stdio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17374-5FCF-4F25-9E46-4E15007B8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CC14E-267D-4B70-8835-16EE221CC00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981450" y="827835"/>
            <a:ext cx="6084643" cy="4867143"/>
          </a:xfrm>
        </p:spPr>
        <p:txBody>
          <a:bodyPr>
            <a:normAutofit/>
          </a:bodyPr>
          <a:lstStyle/>
          <a:p>
            <a:r>
              <a:rPr lang="en-US" dirty="0"/>
              <a:t>Here is a simple C program that creates a file called “</a:t>
            </a:r>
            <a:r>
              <a:rPr lang="en-US" dirty="0">
                <a:latin typeface="Inconsolata" panose="020B0609030003000000" pitchFamily="49" charset="0"/>
              </a:rPr>
              <a:t>myfile.txt</a:t>
            </a:r>
            <a:r>
              <a:rPr lang="en-US" dirty="0"/>
              <a:t>” and writes a string to it, then opens it again to print it out.</a:t>
            </a:r>
          </a:p>
          <a:p>
            <a:pPr lvl="2"/>
            <a:endParaRPr lang="en-US" dirty="0"/>
          </a:p>
          <a:p>
            <a:r>
              <a:rPr lang="en-US" sz="1800" dirty="0" err="1">
                <a:latin typeface="Inconsolata" panose="020B0609030003000000" pitchFamily="49" charset="0"/>
              </a:rPr>
              <a:t>fopen</a:t>
            </a:r>
            <a:r>
              <a:rPr lang="en-US" sz="1800" dirty="0"/>
              <a:t>:	Opens a file with the given path. The</a:t>
            </a:r>
            <a:br>
              <a:rPr lang="en-US" sz="1800" dirty="0"/>
            </a:br>
            <a:r>
              <a:rPr lang="en-US" sz="1800" dirty="0"/>
              <a:t>		string that follows is the access mode.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w+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”</a:t>
            </a:r>
            <a:r>
              <a:rPr lang="en-US" sz="1800" dirty="0"/>
              <a:t> opens for writing; overwrites file. 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r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”</a:t>
            </a:r>
            <a:r>
              <a:rPr lang="en-US" sz="1800" dirty="0"/>
              <a:t> opens read-only.</a:t>
            </a:r>
          </a:p>
          <a:p>
            <a:r>
              <a:rPr lang="en-US" sz="1800" dirty="0" err="1">
                <a:latin typeface="Inconsolata" panose="020B0609030003000000" pitchFamily="49" charset="0"/>
              </a:rPr>
              <a:t>fread</a:t>
            </a:r>
            <a:r>
              <a:rPr lang="en-US" sz="1800" dirty="0"/>
              <a:t>:	Reads to the provided buffer the given</a:t>
            </a:r>
            <a:br>
              <a:rPr lang="en-US" sz="1800" dirty="0"/>
            </a:br>
            <a:r>
              <a:rPr lang="en-US" sz="1800" dirty="0"/>
              <a:t>		number of bytes. (The “</a:t>
            </a:r>
            <a:r>
              <a:rPr lang="en-US" sz="1800" dirty="0">
                <a:latin typeface="Inconsolata" panose="020B0609030003000000" pitchFamily="49" charset="0"/>
              </a:rPr>
              <a:t>1</a:t>
            </a:r>
            <a:r>
              <a:rPr lang="en-US" sz="1800" dirty="0"/>
              <a:t>” is the number </a:t>
            </a:r>
            <a:br>
              <a:rPr lang="en-US" sz="1800" dirty="0"/>
            </a:br>
            <a:r>
              <a:rPr lang="en-US" sz="1800" dirty="0"/>
              <a:t>		of elements to read if reading an array.)</a:t>
            </a:r>
          </a:p>
          <a:p>
            <a:r>
              <a:rPr lang="en-US" sz="1800" dirty="0" err="1">
                <a:latin typeface="Inconsolata" panose="020B0609030003000000" pitchFamily="49" charset="0"/>
              </a:rPr>
              <a:t>fwrite</a:t>
            </a:r>
            <a:r>
              <a:rPr lang="en-US" sz="1800" dirty="0"/>
              <a:t>:	Writes from the provided buffer the given</a:t>
            </a:r>
            <a:br>
              <a:rPr lang="en-US" sz="1800" dirty="0"/>
            </a:br>
            <a:r>
              <a:rPr lang="en-US" sz="1800" dirty="0"/>
              <a:t>		number of bytes. (Similar to </a:t>
            </a:r>
            <a:r>
              <a:rPr lang="en-US" sz="1800" dirty="0" err="1">
                <a:latin typeface="Inconsolata" panose="020B0609030003000000" pitchFamily="49" charset="0"/>
              </a:rPr>
              <a:t>fread</a:t>
            </a:r>
            <a:r>
              <a:rPr lang="en-US" sz="1800" dirty="0"/>
              <a:t>)</a:t>
            </a:r>
          </a:p>
          <a:p>
            <a:r>
              <a:rPr lang="en-US" sz="1800" dirty="0" err="1">
                <a:latin typeface="Inconsolata" panose="020B0609030003000000" pitchFamily="49" charset="0"/>
              </a:rPr>
              <a:t>fseek</a:t>
            </a:r>
            <a:r>
              <a:rPr lang="en-US" sz="1800" dirty="0"/>
              <a:t>:	Moves the current file position.</a:t>
            </a:r>
          </a:p>
          <a:p>
            <a:r>
              <a:rPr lang="en-US" sz="1800" dirty="0" err="1">
                <a:latin typeface="Inconsolata" panose="020B0609030003000000" pitchFamily="49" charset="0"/>
              </a:rPr>
              <a:t>ftell</a:t>
            </a:r>
            <a:r>
              <a:rPr lang="en-US" sz="1800" dirty="0"/>
              <a:t>:	Returns the current file position.</a:t>
            </a:r>
          </a:p>
          <a:p>
            <a:endParaRPr lang="en-US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B0A274-4B80-4862-88B7-23200E07BD0C}"/>
              </a:ext>
            </a:extLst>
          </p:cNvPr>
          <p:cNvSpPr txBox="1">
            <a:spLocks/>
          </p:cNvSpPr>
          <p:nvPr/>
        </p:nvSpPr>
        <p:spPr>
          <a:xfrm>
            <a:off x="93906" y="1247246"/>
            <a:ext cx="3753690" cy="4279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600" dirty="0">
                <a:latin typeface="Inconsolata" panose="020B0609030003000000" pitchFamily="49" charset="0"/>
              </a:rPr>
              <a:t>&lt;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stdio.h</a:t>
            </a:r>
            <a:r>
              <a:rPr lang="en-US" sz="1600" dirty="0">
                <a:latin typeface="Inconsolata" panose="020B0609030003000000" pitchFamily="49" charset="0"/>
              </a:rPr>
              <a:t>&gt;  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for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fopen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fread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etc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600" dirty="0">
                <a:latin typeface="Inconsolata" panose="020B0609030003000000" pitchFamily="49" charset="0"/>
              </a:rPr>
              <a:t>&lt;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string.h</a:t>
            </a:r>
            <a:r>
              <a:rPr lang="en-US" sz="1600" dirty="0">
                <a:latin typeface="Inconsolata" panose="020B0609030003000000" pitchFamily="49" charset="0"/>
              </a:rPr>
              <a:t>&gt;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600" dirty="0">
                <a:latin typeface="Inconsolata" panose="020B0609030003000000" pitchFamily="49" charset="0"/>
              </a:rPr>
              <a:t> main(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600" dirty="0">
                <a:latin typeface="Inconsolata" panose="020B0609030003000000" pitchFamily="49" charset="0"/>
              </a:rPr>
              <a:t>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const char</a:t>
            </a:r>
            <a:r>
              <a:rPr lang="en-US" sz="1600" dirty="0">
                <a:latin typeface="Inconsolata" panose="020B0609030003000000" pitchFamily="49" charset="0"/>
              </a:rPr>
              <a:t>* path =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"myfile.txt"</a:t>
            </a:r>
            <a:r>
              <a:rPr lang="en-US" sz="16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const char</a:t>
            </a:r>
            <a:r>
              <a:rPr lang="en-US" sz="1600" dirty="0">
                <a:latin typeface="Inconsolata" panose="020B0609030003000000" pitchFamily="49" charset="0"/>
              </a:rPr>
              <a:t>* data =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"hello!"</a:t>
            </a:r>
            <a:r>
              <a:rPr lang="en-US" sz="16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char</a:t>
            </a:r>
            <a:r>
              <a:rPr lang="en-US" sz="1600" dirty="0">
                <a:latin typeface="Inconsolata" panose="020B0609030003000000" pitchFamily="49" charset="0"/>
              </a:rPr>
              <a:t> buffer[100] = {0};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FILE* f = </a:t>
            </a:r>
            <a:r>
              <a:rPr lang="en-US" sz="1600" dirty="0" err="1">
                <a:latin typeface="Inconsolata" panose="020B0609030003000000" pitchFamily="49" charset="0"/>
              </a:rPr>
              <a:t>fopen</a:t>
            </a:r>
            <a:r>
              <a:rPr lang="en-US" sz="1600" dirty="0">
                <a:latin typeface="Inconsolata" panose="020B0609030003000000" pitchFamily="49" charset="0"/>
              </a:rPr>
              <a:t>(path,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"w+"</a:t>
            </a:r>
            <a:r>
              <a:rPr lang="en-US" sz="1600" dirty="0">
                <a:latin typeface="Inconsolata" panose="020B0609030003000000" pitchFamily="49" charset="0"/>
              </a:rPr>
              <a:t>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fwrite</a:t>
            </a:r>
            <a:r>
              <a:rPr lang="en-US" sz="1600" dirty="0">
                <a:latin typeface="Inconsolata" panose="020B0609030003000000" pitchFamily="49" charset="0"/>
              </a:rPr>
              <a:t>(data, </a:t>
            </a:r>
            <a:r>
              <a:rPr lang="en-US" sz="1600" dirty="0" err="1">
                <a:latin typeface="Inconsolata" panose="020B0609030003000000" pitchFamily="49" charset="0"/>
              </a:rPr>
              <a:t>strlen</a:t>
            </a:r>
            <a:r>
              <a:rPr lang="en-US" sz="1600" dirty="0">
                <a:latin typeface="Inconsolata" panose="020B0609030003000000" pitchFamily="49" charset="0"/>
              </a:rPr>
              <a:t>(data), 1, f);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fclose</a:t>
            </a:r>
            <a:r>
              <a:rPr lang="en-US" sz="1600" dirty="0">
                <a:latin typeface="Inconsolata" panose="020B0609030003000000" pitchFamily="49" charset="0"/>
              </a:rPr>
              <a:t>(f);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FILE* f2 = </a:t>
            </a:r>
            <a:r>
              <a:rPr lang="en-US" sz="1600" dirty="0" err="1">
                <a:latin typeface="Inconsolata" panose="020B0609030003000000" pitchFamily="49" charset="0"/>
              </a:rPr>
              <a:t>fopen</a:t>
            </a:r>
            <a:r>
              <a:rPr lang="en-US" sz="1600" dirty="0">
                <a:latin typeface="Inconsolata" panose="020B0609030003000000" pitchFamily="49" charset="0"/>
              </a:rPr>
              <a:t>(path,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"r"</a:t>
            </a:r>
            <a:r>
              <a:rPr lang="en-US" sz="1600" dirty="0">
                <a:latin typeface="Inconsolata" panose="020B0609030003000000" pitchFamily="49" charset="0"/>
              </a:rPr>
              <a:t>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fseek</a:t>
            </a:r>
            <a:r>
              <a:rPr lang="en-US" sz="1600" dirty="0">
                <a:latin typeface="Inconsolata" panose="020B0609030003000000" pitchFamily="49" charset="0"/>
              </a:rPr>
              <a:t>(f2, 0, SEEK_END);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size_t</a:t>
            </a:r>
            <a:r>
              <a:rPr lang="en-US" sz="1600" dirty="0">
                <a:latin typeface="Inconsolata" panose="020B0609030003000000" pitchFamily="49" charset="0"/>
              </a:rPr>
              <a:t> </a:t>
            </a:r>
            <a:r>
              <a:rPr lang="en-US" sz="1600" dirty="0" err="1">
                <a:latin typeface="Inconsolata" panose="020B0609030003000000" pitchFamily="49" charset="0"/>
              </a:rPr>
              <a:t>filesize</a:t>
            </a:r>
            <a:r>
              <a:rPr lang="en-US" sz="1600" dirty="0">
                <a:latin typeface="Inconsolata" panose="020B0609030003000000" pitchFamily="49" charset="0"/>
              </a:rPr>
              <a:t> = </a:t>
            </a:r>
            <a:r>
              <a:rPr lang="en-US" sz="1600" dirty="0" err="1">
                <a:latin typeface="Inconsolata" panose="020B0609030003000000" pitchFamily="49" charset="0"/>
              </a:rPr>
              <a:t>ftell</a:t>
            </a:r>
            <a:r>
              <a:rPr lang="en-US" sz="1600" dirty="0">
                <a:latin typeface="Inconsolata" panose="020B0609030003000000" pitchFamily="49" charset="0"/>
              </a:rPr>
              <a:t>(f2);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fseek</a:t>
            </a:r>
            <a:r>
              <a:rPr lang="en-US" sz="1600" dirty="0">
                <a:latin typeface="Inconsolata" panose="020B0609030003000000" pitchFamily="49" charset="0"/>
              </a:rPr>
              <a:t>(f2, 0, SEEK_SET);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fread</a:t>
            </a:r>
            <a:r>
              <a:rPr lang="en-US" sz="1600" dirty="0">
                <a:latin typeface="Inconsolata" panose="020B0609030003000000" pitchFamily="49" charset="0"/>
              </a:rPr>
              <a:t>(buffer, </a:t>
            </a:r>
            <a:r>
              <a:rPr lang="en-US" sz="1600" dirty="0" err="1">
                <a:latin typeface="Inconsolata" panose="020B0609030003000000" pitchFamily="49" charset="0"/>
              </a:rPr>
              <a:t>filesize</a:t>
            </a:r>
            <a:r>
              <a:rPr lang="en-US" sz="1600" dirty="0">
                <a:latin typeface="Inconsolata" panose="020B0609030003000000" pitchFamily="49" charset="0"/>
              </a:rPr>
              <a:t>, 1, f2);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buffer[</a:t>
            </a:r>
            <a:r>
              <a:rPr lang="en-US" sz="1600" dirty="0" err="1">
                <a:latin typeface="Inconsolata" panose="020B0609030003000000" pitchFamily="49" charset="0"/>
              </a:rPr>
              <a:t>filesize</a:t>
            </a:r>
            <a:r>
              <a:rPr lang="en-US" sz="1600" dirty="0">
                <a:latin typeface="Inconsolata" panose="020B0609030003000000" pitchFamily="49" charset="0"/>
              </a:rPr>
              <a:t>] =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'\0'</a:t>
            </a:r>
            <a:r>
              <a:rPr lang="en-US" sz="16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fclose</a:t>
            </a:r>
            <a:r>
              <a:rPr lang="en-US" sz="1600" dirty="0">
                <a:latin typeface="Inconsolata" panose="020B0609030003000000" pitchFamily="49" charset="0"/>
              </a:rPr>
              <a:t>(f2);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printf</a:t>
            </a:r>
            <a:r>
              <a:rPr lang="en-US" sz="1600" dirty="0">
                <a:latin typeface="Inconsolata" panose="020B0609030003000000" pitchFamily="49" charset="0"/>
              </a:rPr>
              <a:t>(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"The file says: %s\n"</a:t>
            </a:r>
            <a:r>
              <a:rPr lang="en-US" sz="1600" dirty="0">
                <a:latin typeface="Inconsolata" panose="020B0609030003000000" pitchFamily="49" charset="0"/>
              </a:rPr>
              <a:t>, buffer);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75DCD-D66C-46B5-8064-5E19A6D1D79B}"/>
              </a:ext>
            </a:extLst>
          </p:cNvPr>
          <p:cNvSpPr txBox="1"/>
          <p:nvPr/>
        </p:nvSpPr>
        <p:spPr>
          <a:xfrm>
            <a:off x="65836" y="877914"/>
            <a:ext cx="375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 </a:t>
            </a: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en-US" dirty="0" err="1"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gcc</a:t>
            </a:r>
            <a:r>
              <a:rPr lang="en-US" dirty="0"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 -o files </a:t>
            </a:r>
            <a:r>
              <a:rPr lang="en-US" dirty="0" err="1"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files.c</a:t>
            </a: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82647-CBCE-4F0E-907A-89C81736F5B4}"/>
              </a:ext>
            </a:extLst>
          </p:cNvPr>
          <p:cNvSpPr txBox="1"/>
          <p:nvPr/>
        </p:nvSpPr>
        <p:spPr>
          <a:xfrm>
            <a:off x="2464506" y="2201644"/>
            <a:ext cx="154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Open for writing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88C02C-1ED6-4B93-8F51-0EF4D6984430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2271228" y="2700694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A06040A-7B08-4F2E-A9F8-8E9D7D8148C8}"/>
              </a:ext>
            </a:extLst>
          </p:cNvPr>
          <p:cNvSpPr txBox="1"/>
          <p:nvPr/>
        </p:nvSpPr>
        <p:spPr>
          <a:xfrm>
            <a:off x="2032005" y="3138336"/>
            <a:ext cx="190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Open read-only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A7BCC2-C748-47B5-9A95-5836C7D81A00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1842977" y="3436587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CC9D93-6C1A-4322-8065-C0BBE72821CD}"/>
              </a:ext>
            </a:extLst>
          </p:cNvPr>
          <p:cNvSpPr txBox="1"/>
          <p:nvPr/>
        </p:nvSpPr>
        <p:spPr>
          <a:xfrm>
            <a:off x="2326532" y="3613363"/>
            <a:ext cx="190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Seek 0 from end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76E6D1-2CE5-4B7C-9E7D-CD9DBFB0D1FA}"/>
              </a:ext>
            </a:extLst>
          </p:cNvPr>
          <p:cNvCxnSpPr>
            <a:cxnSpLocks/>
          </p:cNvCxnSpPr>
          <p:nvPr/>
        </p:nvCxnSpPr>
        <p:spPr>
          <a:xfrm flipH="1">
            <a:off x="2105025" y="3800665"/>
            <a:ext cx="24649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DE02118-2307-40B1-8B47-BEB9B8261DF5}"/>
              </a:ext>
            </a:extLst>
          </p:cNvPr>
          <p:cNvSpPr txBox="1"/>
          <p:nvPr/>
        </p:nvSpPr>
        <p:spPr>
          <a:xfrm>
            <a:off x="2326532" y="3961199"/>
            <a:ext cx="190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Seek to byte 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73BA62-85F3-408B-BA4B-2BAF32C7A24F}"/>
              </a:ext>
            </a:extLst>
          </p:cNvPr>
          <p:cNvCxnSpPr>
            <a:cxnSpLocks/>
          </p:cNvCxnSpPr>
          <p:nvPr/>
        </p:nvCxnSpPr>
        <p:spPr>
          <a:xfrm flipH="1">
            <a:off x="2105025" y="4148501"/>
            <a:ext cx="24649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CE6D6E6-7512-4004-A3F0-FC47D6DDF345}"/>
              </a:ext>
            </a:extLst>
          </p:cNvPr>
          <p:cNvSpPr txBox="1"/>
          <p:nvPr/>
        </p:nvSpPr>
        <p:spPr>
          <a:xfrm>
            <a:off x="1508003" y="4517833"/>
            <a:ext cx="247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Politely close the file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F6E4C3-9821-4083-94B4-598AA3BE1AB9}"/>
              </a:ext>
            </a:extLst>
          </p:cNvPr>
          <p:cNvCxnSpPr>
            <a:cxnSpLocks/>
          </p:cNvCxnSpPr>
          <p:nvPr/>
        </p:nvCxnSpPr>
        <p:spPr>
          <a:xfrm flipH="1">
            <a:off x="1286496" y="4705135"/>
            <a:ext cx="24649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38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  <p:bldP spid="9" grpId="0"/>
      <p:bldP spid="11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7ACC-391A-48A9-ADD5-686AD286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 Programming: Manipulating Files with </a:t>
            </a:r>
            <a:r>
              <a:rPr lang="en-US" dirty="0" err="1"/>
              <a:t>syscalls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17374-5FCF-4F25-9E46-4E15007B8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CC14E-267D-4B70-8835-16EE221CC00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981450" y="827835"/>
            <a:ext cx="6084643" cy="4867143"/>
          </a:xfrm>
        </p:spPr>
        <p:txBody>
          <a:bodyPr>
            <a:normAutofit/>
          </a:bodyPr>
          <a:lstStyle/>
          <a:p>
            <a:r>
              <a:rPr lang="en-US" dirty="0"/>
              <a:t>Here is a simple C program that creates a file called “</a:t>
            </a:r>
            <a:r>
              <a:rPr lang="en-US" dirty="0">
                <a:latin typeface="Inconsolata" panose="020B0609030003000000" pitchFamily="49" charset="0"/>
              </a:rPr>
              <a:t>myfile.txt</a:t>
            </a:r>
            <a:r>
              <a:rPr lang="en-US" dirty="0"/>
              <a:t>” and writes a string to it, then opens it again to print it out.</a:t>
            </a:r>
          </a:p>
          <a:p>
            <a:pPr lvl="2"/>
            <a:endParaRPr lang="en-US" dirty="0"/>
          </a:p>
          <a:p>
            <a:r>
              <a:rPr lang="en-US" sz="1800" dirty="0">
                <a:latin typeface="Inconsolata" panose="020B0609030003000000" pitchFamily="49" charset="0"/>
              </a:rPr>
              <a:t>open</a:t>
            </a:r>
            <a:r>
              <a:rPr lang="en-US" sz="1800" dirty="0"/>
              <a:t>:		Opens a file with the given path. The</a:t>
            </a:r>
            <a:br>
              <a:rPr lang="en-US" sz="1800" dirty="0"/>
            </a:br>
            <a:r>
              <a:rPr lang="en-US" sz="1800" dirty="0"/>
              <a:t>		value that follows is the access mode.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>
                <a:latin typeface="Inconsolata" panose="020B0609030003000000" pitchFamily="49" charset="0"/>
              </a:rPr>
              <a:t>O_RDWR   </a:t>
            </a:r>
            <a:r>
              <a:rPr lang="en-US" sz="1800" dirty="0"/>
              <a:t>opens for writing.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>
                <a:latin typeface="Inconsolata" panose="020B0609030003000000" pitchFamily="49" charset="0"/>
              </a:rPr>
              <a:t>O_CREAT  </a:t>
            </a:r>
            <a:r>
              <a:rPr lang="en-US" sz="1800" dirty="0"/>
              <a:t>creates the file, if needed.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>
                <a:latin typeface="Inconsolata" panose="020B0609030003000000" pitchFamily="49" charset="0"/>
              </a:rPr>
              <a:t>O_TRUNC  </a:t>
            </a:r>
            <a:r>
              <a:rPr lang="en-US" sz="1800" dirty="0"/>
              <a:t>removes the data in the file. 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>
                <a:latin typeface="Inconsolata" panose="020B0609030003000000" pitchFamily="49" charset="0"/>
              </a:rPr>
              <a:t>O_RDONLY </a:t>
            </a:r>
            <a:r>
              <a:rPr lang="en-US" sz="1800" dirty="0"/>
              <a:t>opens read-only.</a:t>
            </a:r>
          </a:p>
          <a:p>
            <a:r>
              <a:rPr lang="en-US" sz="1800" dirty="0">
                <a:latin typeface="Inconsolata" panose="020B0609030003000000" pitchFamily="49" charset="0"/>
              </a:rPr>
              <a:t>read</a:t>
            </a:r>
            <a:r>
              <a:rPr lang="en-US" sz="1800" dirty="0"/>
              <a:t>:		Reads to the provided buffer the given</a:t>
            </a:r>
            <a:br>
              <a:rPr lang="en-US" sz="1800" dirty="0"/>
            </a:br>
            <a:r>
              <a:rPr lang="en-US" sz="1800" dirty="0"/>
              <a:t>		number of bytes.</a:t>
            </a:r>
          </a:p>
          <a:p>
            <a:r>
              <a:rPr lang="en-US" sz="1800" dirty="0">
                <a:latin typeface="Inconsolata" panose="020B0609030003000000" pitchFamily="49" charset="0"/>
              </a:rPr>
              <a:t>write</a:t>
            </a:r>
            <a:r>
              <a:rPr lang="en-US" sz="1800" dirty="0"/>
              <a:t>:	Writes from the provided buffer the given</a:t>
            </a:r>
            <a:br>
              <a:rPr lang="en-US" sz="1800" dirty="0"/>
            </a:br>
            <a:r>
              <a:rPr lang="en-US" sz="1800" dirty="0"/>
              <a:t>		number of bytes. (Similar to </a:t>
            </a:r>
            <a:r>
              <a:rPr lang="en-US" sz="1800" dirty="0">
                <a:latin typeface="Inconsolata" panose="020B0609030003000000" pitchFamily="49" charset="0"/>
              </a:rPr>
              <a:t>read</a:t>
            </a:r>
            <a:r>
              <a:rPr lang="en-US" sz="1800" dirty="0"/>
              <a:t>)</a:t>
            </a:r>
          </a:p>
          <a:p>
            <a:r>
              <a:rPr lang="en-US" sz="1800" dirty="0" err="1">
                <a:latin typeface="Inconsolata" panose="020B0609030003000000" pitchFamily="49" charset="0"/>
              </a:rPr>
              <a:t>lseek</a:t>
            </a:r>
            <a:r>
              <a:rPr lang="en-US" sz="1800" dirty="0"/>
              <a:t>:	Moves the current file position. Returns</a:t>
            </a:r>
            <a:br>
              <a:rPr lang="en-US" sz="1800" dirty="0"/>
            </a:br>
            <a:r>
              <a:rPr lang="en-US" sz="1800" dirty="0"/>
              <a:t>		the new position.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B0A274-4B80-4862-88B7-23200E07BD0C}"/>
              </a:ext>
            </a:extLst>
          </p:cNvPr>
          <p:cNvSpPr txBox="1">
            <a:spLocks/>
          </p:cNvSpPr>
          <p:nvPr/>
        </p:nvSpPr>
        <p:spPr>
          <a:xfrm>
            <a:off x="93906" y="1247246"/>
            <a:ext cx="3753690" cy="4279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600" dirty="0">
                <a:latin typeface="Inconsolata" panose="020B0609030003000000" pitchFamily="49" charset="0"/>
              </a:rPr>
              <a:t>&lt;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stdio.h</a:t>
            </a:r>
            <a:r>
              <a:rPr lang="en-US" sz="1600" dirty="0">
                <a:latin typeface="Inconsolata" panose="020B0609030003000000" pitchFamily="49" charset="0"/>
              </a:rPr>
              <a:t>&gt;  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for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printf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600" dirty="0">
                <a:latin typeface="Inconsolata" panose="020B0609030003000000" pitchFamily="49" charset="0"/>
              </a:rPr>
              <a:t>&lt;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string.h</a:t>
            </a:r>
            <a:r>
              <a:rPr lang="en-US" sz="1600" dirty="0">
                <a:latin typeface="Inconsolata" panose="020B0609030003000000" pitchFamily="49" charset="0"/>
              </a:rPr>
              <a:t>&gt;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// for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strlen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600" dirty="0">
                <a:latin typeface="Inconsolata" panose="020B0609030003000000" pitchFamily="49" charset="0"/>
              </a:rPr>
              <a:t>&lt;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fcntl.h</a:t>
            </a:r>
            <a:r>
              <a:rPr lang="en-US" sz="1600" dirty="0">
                <a:latin typeface="Inconsolata" panose="020B0609030003000000" pitchFamily="49" charset="0"/>
              </a:rPr>
              <a:t>&gt;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 // for open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syscall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7030A0"/>
                </a:solidFill>
                <a:latin typeface="Inconsolata" panose="020B0609030003000000" pitchFamily="49" charset="0"/>
              </a:rPr>
              <a:t>#include </a:t>
            </a:r>
            <a:r>
              <a:rPr lang="en-US" sz="1600" dirty="0">
                <a:latin typeface="Inconsolata" panose="020B0609030003000000" pitchFamily="49" charset="0"/>
              </a:rPr>
              <a:t>&lt;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unistd.h</a:t>
            </a:r>
            <a:r>
              <a:rPr lang="en-US" sz="1600" dirty="0">
                <a:latin typeface="Inconsolata" panose="020B0609030003000000" pitchFamily="49" charset="0"/>
              </a:rPr>
              <a:t>&gt;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 // for read/write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syscalls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600" dirty="0">
                <a:latin typeface="Inconsolata" panose="020B0609030003000000" pitchFamily="49" charset="0"/>
              </a:rPr>
              <a:t> main(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void</a:t>
            </a:r>
            <a:r>
              <a:rPr lang="en-US" sz="1600" dirty="0">
                <a:latin typeface="Inconsolata" panose="020B0609030003000000" pitchFamily="49" charset="0"/>
              </a:rPr>
              <a:t>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const char</a:t>
            </a:r>
            <a:r>
              <a:rPr lang="en-US" sz="1600" dirty="0">
                <a:latin typeface="Inconsolata" panose="020B0609030003000000" pitchFamily="49" charset="0"/>
              </a:rPr>
              <a:t>* path =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"myfile.txt"</a:t>
            </a:r>
            <a:r>
              <a:rPr lang="en-US" sz="16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const char</a:t>
            </a:r>
            <a:r>
              <a:rPr lang="en-US" sz="1600" dirty="0">
                <a:latin typeface="Inconsolata" panose="020B0609030003000000" pitchFamily="49" charset="0"/>
              </a:rPr>
              <a:t>* data =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"hello!"</a:t>
            </a:r>
            <a:r>
              <a:rPr lang="en-US" sz="16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char</a:t>
            </a:r>
            <a:r>
              <a:rPr lang="en-US" sz="1600" dirty="0">
                <a:latin typeface="Inconsolata" panose="020B0609030003000000" pitchFamily="49" charset="0"/>
              </a:rPr>
              <a:t> buffer[100] = {0};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sz="1600" dirty="0">
                <a:latin typeface="Inconsolata" panose="020B0609030003000000" pitchFamily="49" charset="0"/>
              </a:rPr>
              <a:t> </a:t>
            </a:r>
            <a:r>
              <a:rPr lang="en-US" sz="1600" dirty="0" err="1">
                <a:latin typeface="Inconsolata" panose="020B0609030003000000" pitchFamily="49" charset="0"/>
              </a:rPr>
              <a:t>fd</a:t>
            </a:r>
            <a:r>
              <a:rPr lang="en-US" sz="1600" dirty="0">
                <a:latin typeface="Inconsolata" panose="020B0609030003000000" pitchFamily="49" charset="0"/>
              </a:rPr>
              <a:t> = open(path, O_RDWR | O_CREAT | O_TRUNC);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write(</a:t>
            </a:r>
            <a:r>
              <a:rPr lang="en-US" sz="1600" dirty="0" err="1">
                <a:latin typeface="Inconsolata" panose="020B0609030003000000" pitchFamily="49" charset="0"/>
              </a:rPr>
              <a:t>fd</a:t>
            </a:r>
            <a:r>
              <a:rPr lang="en-US" sz="1600" dirty="0">
                <a:latin typeface="Inconsolata" panose="020B0609030003000000" pitchFamily="49" charset="0"/>
              </a:rPr>
              <a:t>, data, </a:t>
            </a:r>
            <a:r>
              <a:rPr lang="en-US" sz="1600" dirty="0" err="1">
                <a:latin typeface="Inconsolata" panose="020B0609030003000000" pitchFamily="49" charset="0"/>
              </a:rPr>
              <a:t>strlen</a:t>
            </a:r>
            <a:r>
              <a:rPr lang="en-US" sz="1600" dirty="0">
                <a:latin typeface="Inconsolata" panose="020B0609030003000000" pitchFamily="49" charset="0"/>
              </a:rPr>
              <a:t>(data));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close(</a:t>
            </a:r>
            <a:r>
              <a:rPr lang="en-US" sz="1600" dirty="0" err="1">
                <a:latin typeface="Inconsolata" panose="020B0609030003000000" pitchFamily="49" charset="0"/>
              </a:rPr>
              <a:t>fd</a:t>
            </a:r>
            <a:r>
              <a:rPr lang="en-US" sz="1600" dirty="0">
                <a:latin typeface="Inconsolata" panose="020B0609030003000000" pitchFamily="49" charset="0"/>
              </a:rPr>
              <a:t>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Inconsolata" panose="020B0609030003000000" pitchFamily="49" charset="0"/>
              </a:rPr>
              <a:t>int</a:t>
            </a:r>
            <a:r>
              <a:rPr lang="en-US" sz="1600" dirty="0">
                <a:latin typeface="Inconsolata" panose="020B0609030003000000" pitchFamily="49" charset="0"/>
              </a:rPr>
              <a:t> fd2 = open(path, O_RDONLY);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size_t</a:t>
            </a:r>
            <a:r>
              <a:rPr lang="en-US" sz="1600" dirty="0">
                <a:latin typeface="Inconsolata" panose="020B0609030003000000" pitchFamily="49" charset="0"/>
              </a:rPr>
              <a:t> </a:t>
            </a:r>
            <a:r>
              <a:rPr lang="en-US" sz="1600" dirty="0" err="1">
                <a:latin typeface="Inconsolata" panose="020B0609030003000000" pitchFamily="49" charset="0"/>
              </a:rPr>
              <a:t>filesize</a:t>
            </a:r>
            <a:r>
              <a:rPr lang="en-US" sz="1600" dirty="0">
                <a:latin typeface="Inconsolata" panose="020B0609030003000000" pitchFamily="49" charset="0"/>
              </a:rPr>
              <a:t> = </a:t>
            </a:r>
            <a:r>
              <a:rPr lang="en-US" sz="1600" dirty="0" err="1">
                <a:latin typeface="Inconsolata" panose="020B0609030003000000" pitchFamily="49" charset="0"/>
              </a:rPr>
              <a:t>lseek</a:t>
            </a:r>
            <a:r>
              <a:rPr lang="en-US" sz="1600" dirty="0">
                <a:latin typeface="Inconsolata" panose="020B0609030003000000" pitchFamily="49" charset="0"/>
              </a:rPr>
              <a:t>(fd2, 0, SEEK_END);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lseek</a:t>
            </a:r>
            <a:r>
              <a:rPr lang="en-US" sz="1600" dirty="0">
                <a:latin typeface="Inconsolata" panose="020B0609030003000000" pitchFamily="49" charset="0"/>
              </a:rPr>
              <a:t>(fd2, 0, SEEK_SET);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read(fd2, buffer, </a:t>
            </a:r>
            <a:r>
              <a:rPr lang="en-US" sz="1600" dirty="0" err="1">
                <a:latin typeface="Inconsolata" panose="020B0609030003000000" pitchFamily="49" charset="0"/>
              </a:rPr>
              <a:t>filesize</a:t>
            </a:r>
            <a:r>
              <a:rPr lang="en-US" sz="1600" dirty="0">
                <a:latin typeface="Inconsolata" panose="020B0609030003000000" pitchFamily="49" charset="0"/>
              </a:rPr>
              <a:t>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buffer[</a:t>
            </a:r>
            <a:r>
              <a:rPr lang="en-US" sz="1600" dirty="0" err="1">
                <a:latin typeface="Inconsolata" panose="020B0609030003000000" pitchFamily="49" charset="0"/>
              </a:rPr>
              <a:t>filesize</a:t>
            </a:r>
            <a:r>
              <a:rPr lang="en-US" sz="1600" dirty="0">
                <a:latin typeface="Inconsolata" panose="020B0609030003000000" pitchFamily="49" charset="0"/>
              </a:rPr>
              <a:t>] =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'\0'</a:t>
            </a:r>
            <a:r>
              <a:rPr lang="en-US" sz="1600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close(fd2);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>
              <a:latin typeface="Inconsolata" panose="020B0609030003000000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  </a:t>
            </a:r>
            <a:r>
              <a:rPr lang="en-US" sz="1600" dirty="0" err="1">
                <a:latin typeface="Inconsolata" panose="020B0609030003000000" pitchFamily="49" charset="0"/>
              </a:rPr>
              <a:t>printf</a:t>
            </a:r>
            <a:r>
              <a:rPr lang="en-US" sz="1600" dirty="0">
                <a:latin typeface="Inconsolata" panose="020B0609030003000000" pitchFamily="49" charset="0"/>
              </a:rPr>
              <a:t>(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"The file says: %s\n"</a:t>
            </a:r>
            <a:r>
              <a:rPr lang="en-US" sz="1600" dirty="0">
                <a:latin typeface="Inconsolata" panose="020B0609030003000000" pitchFamily="49" charset="0"/>
              </a:rPr>
              <a:t>, buffer);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Inconsolata" panose="020B0609030003000000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75DCD-D66C-46B5-8064-5E19A6D1D79B}"/>
              </a:ext>
            </a:extLst>
          </p:cNvPr>
          <p:cNvSpPr txBox="1"/>
          <p:nvPr/>
        </p:nvSpPr>
        <p:spPr>
          <a:xfrm>
            <a:off x="65836" y="877914"/>
            <a:ext cx="394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 </a:t>
            </a: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en-US" dirty="0" err="1"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gcc</a:t>
            </a:r>
            <a:r>
              <a:rPr lang="en-US" dirty="0"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 -o </a:t>
            </a:r>
            <a:r>
              <a:rPr lang="en-US" dirty="0" err="1"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files_unix</a:t>
            </a:r>
            <a:r>
              <a:rPr lang="en-US" dirty="0"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dirty="0" err="1"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rPr>
              <a:t>files_unix.c</a:t>
            </a: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82647-CBCE-4F0E-907A-89C81736F5B4}"/>
              </a:ext>
            </a:extLst>
          </p:cNvPr>
          <p:cNvSpPr txBox="1"/>
          <p:nvPr/>
        </p:nvSpPr>
        <p:spPr>
          <a:xfrm>
            <a:off x="2464506" y="2323699"/>
            <a:ext cx="154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Open for writing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88C02C-1ED6-4B93-8F51-0EF4D6984430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2271228" y="2822749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A06040A-7B08-4F2E-A9F8-8E9D7D8148C8}"/>
              </a:ext>
            </a:extLst>
          </p:cNvPr>
          <p:cNvSpPr txBox="1"/>
          <p:nvPr/>
        </p:nvSpPr>
        <p:spPr>
          <a:xfrm>
            <a:off x="1973192" y="3225953"/>
            <a:ext cx="190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Open read-only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A7BCC2-C748-47B5-9A95-5836C7D81A00}"/>
              </a:ext>
            </a:extLst>
          </p:cNvPr>
          <p:cNvCxnSpPr>
            <a:cxnSpLocks/>
          </p:cNvCxnSpPr>
          <p:nvPr/>
        </p:nvCxnSpPr>
        <p:spPr>
          <a:xfrm rot="19127016" flipH="1" flipV="1">
            <a:off x="1842977" y="3561414"/>
            <a:ext cx="21575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CC9D93-6C1A-4322-8065-C0BBE72821CD}"/>
              </a:ext>
            </a:extLst>
          </p:cNvPr>
          <p:cNvSpPr txBox="1"/>
          <p:nvPr/>
        </p:nvSpPr>
        <p:spPr>
          <a:xfrm>
            <a:off x="2512960" y="3470147"/>
            <a:ext cx="190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Seek to end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76E6D1-2CE5-4B7C-9E7D-CD9DBFB0D1FA}"/>
              </a:ext>
            </a:extLst>
          </p:cNvPr>
          <p:cNvCxnSpPr>
            <a:cxnSpLocks/>
          </p:cNvCxnSpPr>
          <p:nvPr/>
        </p:nvCxnSpPr>
        <p:spPr>
          <a:xfrm flipH="1">
            <a:off x="3319788" y="3793321"/>
            <a:ext cx="240675" cy="1204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DE02118-2307-40B1-8B47-BEB9B8261DF5}"/>
              </a:ext>
            </a:extLst>
          </p:cNvPr>
          <p:cNvSpPr txBox="1"/>
          <p:nvPr/>
        </p:nvSpPr>
        <p:spPr>
          <a:xfrm>
            <a:off x="2379106" y="3895095"/>
            <a:ext cx="190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Seek to byte 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73BA62-85F3-408B-BA4B-2BAF32C7A24F}"/>
              </a:ext>
            </a:extLst>
          </p:cNvPr>
          <p:cNvCxnSpPr>
            <a:cxnSpLocks/>
          </p:cNvCxnSpPr>
          <p:nvPr/>
        </p:nvCxnSpPr>
        <p:spPr>
          <a:xfrm flipH="1">
            <a:off x="2157599" y="4082397"/>
            <a:ext cx="24649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CE6D6E6-7512-4004-A3F0-FC47D6DDF345}"/>
              </a:ext>
            </a:extLst>
          </p:cNvPr>
          <p:cNvSpPr txBox="1"/>
          <p:nvPr/>
        </p:nvSpPr>
        <p:spPr>
          <a:xfrm>
            <a:off x="1508003" y="4402940"/>
            <a:ext cx="247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Politely close the file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F6E4C3-9821-4083-94B4-598AA3BE1AB9}"/>
              </a:ext>
            </a:extLst>
          </p:cNvPr>
          <p:cNvCxnSpPr>
            <a:cxnSpLocks/>
          </p:cNvCxnSpPr>
          <p:nvPr/>
        </p:nvCxnSpPr>
        <p:spPr>
          <a:xfrm flipH="1">
            <a:off x="1286496" y="4590242"/>
            <a:ext cx="24649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62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1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F43A2-98E1-4BE1-B905-B2F61218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Everything is a “file”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32CEF-CCE8-462D-B8CA-3FE424E35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FB41C8-BF03-45A6-A0A9-F6AF46214FB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869076"/>
            <a:ext cx="5750875" cy="4330323"/>
          </a:xfrm>
        </p:spPr>
        <p:txBody>
          <a:bodyPr/>
          <a:lstStyle/>
          <a:p>
            <a:r>
              <a:rPr lang="en-US" dirty="0"/>
              <a:t>UNIX makes lots of things “files” in a non-traditional sense.</a:t>
            </a:r>
          </a:p>
          <a:p>
            <a:endParaRPr lang="en-US" dirty="0"/>
          </a:p>
          <a:p>
            <a:r>
              <a:rPr lang="en-US" dirty="0"/>
              <a:t>Sockets, named pipes, all kinds of exotic things. Directories are files in the traditional sense (stored on disk properly)</a:t>
            </a:r>
          </a:p>
          <a:p>
            <a:endParaRPr lang="en-US" dirty="0"/>
          </a:p>
          <a:p>
            <a:r>
              <a:rPr lang="en-US" dirty="0"/>
              <a:t>You can use the </a:t>
            </a:r>
            <a:r>
              <a:rPr lang="en-US" dirty="0">
                <a:latin typeface="Inconsolata" panose="020B0609030003000000" pitchFamily="49" charset="0"/>
              </a:rPr>
              <a:t>read</a:t>
            </a:r>
            <a:r>
              <a:rPr lang="en-US" dirty="0"/>
              <a:t>, </a:t>
            </a:r>
            <a:r>
              <a:rPr lang="en-US" dirty="0">
                <a:latin typeface="Inconsolata" panose="020B0609030003000000" pitchFamily="49" charset="0"/>
              </a:rPr>
              <a:t>write</a:t>
            </a:r>
            <a:r>
              <a:rPr lang="en-US" dirty="0"/>
              <a:t>, and </a:t>
            </a:r>
            <a:r>
              <a:rPr lang="en-US" dirty="0">
                <a:latin typeface="Inconsolata" panose="020B0609030003000000" pitchFamily="49" charset="0"/>
              </a:rPr>
              <a:t>close</a:t>
            </a:r>
            <a:r>
              <a:rPr lang="en-US" dirty="0"/>
              <a:t> system calls with any of these diverse set of data streams.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8CF1D8-8DA6-4456-BF1D-EE6B4A674194}"/>
              </a:ext>
            </a:extLst>
          </p:cNvPr>
          <p:cNvGrpSpPr/>
          <p:nvPr/>
        </p:nvGrpSpPr>
        <p:grpSpPr>
          <a:xfrm>
            <a:off x="6833671" y="1630883"/>
            <a:ext cx="2207656" cy="3157891"/>
            <a:chOff x="3976171" y="1840433"/>
            <a:chExt cx="2207656" cy="3157891"/>
          </a:xfrm>
        </p:grpSpPr>
        <p:sp>
          <p:nvSpPr>
            <p:cNvPr id="6" name="Card 6">
              <a:extLst>
                <a:ext uri="{FF2B5EF4-FFF2-40B4-BE49-F238E27FC236}">
                  <a16:creationId xmlns:a16="http://schemas.microsoft.com/office/drawing/2014/main" id="{0D98FF7B-BDC6-4F8B-A5F4-93A1E49C6814}"/>
                </a:ext>
              </a:extLst>
            </p:cNvPr>
            <p:cNvSpPr/>
            <p:nvPr/>
          </p:nvSpPr>
          <p:spPr>
            <a:xfrm>
              <a:off x="4062878" y="1840433"/>
              <a:ext cx="2034244" cy="2542806"/>
            </a:xfrm>
            <a:prstGeom prst="flowChartPunchedCard">
              <a:avLst/>
            </a:prstGeom>
            <a:solidFill>
              <a:srgbClr val="E9EBF5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74320"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consolata" panose="020B0609030003000000" pitchFamily="49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AE48-4E6C-4F17-B061-7B7975D6FC31}"/>
                </a:ext>
              </a:extLst>
            </p:cNvPr>
            <p:cNvSpPr txBox="1"/>
            <p:nvPr/>
          </p:nvSpPr>
          <p:spPr>
            <a:xfrm>
              <a:off x="3976171" y="4475104"/>
              <a:ext cx="22076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The Internet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</p:grpSp>
      <p:pic>
        <p:nvPicPr>
          <p:cNvPr id="2050" name="Picture 2" descr="Fake Electrical Outlet &amp; Switch Stickers for Pranks By MP Printing ...">
            <a:extLst>
              <a:ext uri="{FF2B5EF4-FFF2-40B4-BE49-F238E27FC236}">
                <a16:creationId xmlns:a16="http://schemas.microsoft.com/office/drawing/2014/main" id="{100FC15F-6171-40E6-8DB9-99C70AB77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7" r="20074"/>
          <a:stretch/>
        </p:blipFill>
        <p:spPr bwMode="auto">
          <a:xfrm flipH="1">
            <a:off x="7432928" y="2073611"/>
            <a:ext cx="100914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02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3745-D73D-44D6-B6A0-1EEA08E7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data is stored…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21050-E9E4-493C-970A-D8B15EF8E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2019/2020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4049B97-4BE6-479B-8719-48EA2A46B77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7025" y="704850"/>
            <a:ext cx="6770050" cy="4821597"/>
          </a:xfrm>
        </p:spPr>
        <p:txBody>
          <a:bodyPr>
            <a:normAutofit/>
          </a:bodyPr>
          <a:lstStyle/>
          <a:p>
            <a:r>
              <a:rPr lang="en-US" dirty="0"/>
              <a:t>Data in RAM is generally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volatile memory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It disappears after you shut off your computer.</a:t>
            </a:r>
          </a:p>
          <a:p>
            <a:pPr lvl="1"/>
            <a:endParaRPr lang="en-US" dirty="0"/>
          </a:p>
          <a:p>
            <a:r>
              <a:rPr lang="en-US" dirty="0"/>
              <a:t>So, you want some kind of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persistent memory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Storing data on disk involves creating a physical representation of that binary data.</a:t>
            </a:r>
          </a:p>
          <a:p>
            <a:pPr lvl="1"/>
            <a:endParaRPr lang="en-US" dirty="0"/>
          </a:p>
          <a:p>
            <a:r>
              <a:rPr lang="en-US" dirty="0"/>
              <a:t>Fun fact: there are non-volatile (persistent)</a:t>
            </a:r>
            <a:br>
              <a:rPr lang="en-US" dirty="0"/>
            </a:br>
            <a:r>
              <a:rPr lang="en-US" dirty="0"/>
              <a:t>main memories in development. (NVRAM)</a:t>
            </a:r>
          </a:p>
          <a:p>
            <a:pPr lvl="1"/>
            <a:r>
              <a:rPr lang="en-US" dirty="0"/>
              <a:t>They are really neat! (and slow!)</a:t>
            </a:r>
          </a:p>
          <a:p>
            <a:pPr lvl="1"/>
            <a:r>
              <a:rPr lang="en-US" dirty="0"/>
              <a:t>But wow they really complicate things!!</a:t>
            </a:r>
          </a:p>
          <a:p>
            <a:pPr lvl="2"/>
            <a:r>
              <a:rPr lang="en-US" dirty="0"/>
              <a:t>Consider the implications.</a:t>
            </a:r>
          </a:p>
          <a:p>
            <a:pPr lvl="2"/>
            <a:endParaRPr lang="en-US" dirty="0"/>
          </a:p>
          <a:p>
            <a:r>
              <a:rPr lang="en-US" dirty="0"/>
              <a:t>Let’s dig in…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3CC96D7E-839A-474E-AE0D-84D5BF3FE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14585">
            <a:off x="8088509" y="1045038"/>
            <a:ext cx="1701764" cy="1701764"/>
          </a:xfrm>
          <a:prstGeom prst="rect">
            <a:avLst/>
          </a:prstGeom>
        </p:spPr>
      </p:pic>
      <p:pic>
        <p:nvPicPr>
          <p:cNvPr id="5" name="!!disk">
            <a:extLst>
              <a:ext uri="{FF2B5EF4-FFF2-40B4-BE49-F238E27FC236}">
                <a16:creationId xmlns:a16="http://schemas.microsoft.com/office/drawing/2014/main" id="{89BE9CDE-2E7B-4BB7-A414-DAE0FFD21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88054">
            <a:off x="6863808" y="2970939"/>
            <a:ext cx="2754202" cy="275419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BA09F0F-BA3C-4BD1-A508-1D9A4B377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586126">
            <a:off x="6462469" y="1229063"/>
            <a:ext cx="1229211" cy="243891"/>
          </a:xfrm>
          <a:prstGeom prst="rect">
            <a:avLst/>
          </a:prstGeom>
        </p:spPr>
      </p:pic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DCA3546F-51E3-41AB-9A40-B8B70A91E6A9}"/>
              </a:ext>
            </a:extLst>
          </p:cNvPr>
          <p:cNvSpPr/>
          <p:nvPr/>
        </p:nvSpPr>
        <p:spPr>
          <a:xfrm>
            <a:off x="6595141" y="869075"/>
            <a:ext cx="963866" cy="963866"/>
          </a:xfrm>
          <a:prstGeom prst="noSmoking">
            <a:avLst>
              <a:gd name="adj" fmla="val 8806"/>
            </a:avLst>
          </a:prstGeom>
          <a:solidFill>
            <a:srgbClr val="E0828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1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5580-B571-4C88-A943-E90B5F6E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5A829-5BAF-4DFD-8EDD-C947FF4D7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throw them and dogs chase them. Wait.. no… don’t do that.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5445F-790F-4477-9928-59CCD080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4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51211</TotalTime>
  <Words>4804</Words>
  <Application>Microsoft Office PowerPoint</Application>
  <PresentationFormat>Custom</PresentationFormat>
  <Paragraphs>755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Calibri</vt:lpstr>
      <vt:lpstr>Lato</vt:lpstr>
      <vt:lpstr>DejaVu Sans</vt:lpstr>
      <vt:lpstr>Segoe UI</vt:lpstr>
      <vt:lpstr>Arial</vt:lpstr>
      <vt:lpstr>Lato Hairline</vt:lpstr>
      <vt:lpstr>Lato Semibold</vt:lpstr>
      <vt:lpstr>Lato Light</vt:lpstr>
      <vt:lpstr>Lato Heavy</vt:lpstr>
      <vt:lpstr>Marcellus SC</vt:lpstr>
      <vt:lpstr>Wingdings</vt:lpstr>
      <vt:lpstr>Inconsolata</vt:lpstr>
      <vt:lpstr>Calibri Light</vt:lpstr>
      <vt:lpstr>Lato Black</vt:lpstr>
      <vt:lpstr>Office Theme</vt:lpstr>
      <vt:lpstr>Files and</vt:lpstr>
      <vt:lpstr>The Nature of Data</vt:lpstr>
      <vt:lpstr>Files and Data</vt:lpstr>
      <vt:lpstr>Formats</vt:lpstr>
      <vt:lpstr>C Programming: Manipulating Files with stdio</vt:lpstr>
      <vt:lpstr>C Programming: Manipulating Files with syscalls</vt:lpstr>
      <vt:lpstr>Everything is a “file”</vt:lpstr>
      <vt:lpstr>How data is stored…</vt:lpstr>
      <vt:lpstr>Disks</vt:lpstr>
      <vt:lpstr>Floppy Disks</vt:lpstr>
      <vt:lpstr>Representing continuous data…</vt:lpstr>
      <vt:lpstr>Data and magnets… how do they work</vt:lpstr>
      <vt:lpstr>The peril of nature…</vt:lpstr>
      <vt:lpstr>The peril of nature…</vt:lpstr>
      <vt:lpstr>Disk Drives</vt:lpstr>
      <vt:lpstr>The platter matters:</vt:lpstr>
      <vt:lpstr>Making heads turn (actually, they don’t turn at all)</vt:lpstr>
      <vt:lpstr>Making best use of sequential access</vt:lpstr>
      <vt:lpstr>Ain’t no platter like a hard disk platter ‘cause a hard disk platter don’t stop</vt:lpstr>
      <vt:lpstr>Ain’t no platter like a hard disk platter ‘cause a hard disk platter don’t stop</vt:lpstr>
      <vt:lpstr>File Systems</vt:lpstr>
      <vt:lpstr>File Systems</vt:lpstr>
      <vt:lpstr>File Metadata</vt:lpstr>
      <vt:lpstr>Linux/UNIX stat() metadata:</vt:lpstr>
      <vt:lpstr>Operating Systems and Files</vt:lpstr>
      <vt:lpstr>Processes and Files</vt:lpstr>
      <vt:lpstr>I nodes, you nodes, we all nodes for inodes</vt:lpstr>
      <vt:lpstr>File systems are about organizing the disk</vt:lpstr>
      <vt:lpstr>Cheap Versioning: WAFL</vt:lpstr>
      <vt:lpstr>Hierarchies</vt:lpstr>
      <vt:lpstr>Directories (Folders)</vt:lpstr>
      <vt:lpstr>Implementing Directories</vt:lpstr>
      <vt:lpstr>A directory</vt:lpstr>
      <vt:lpstr>Heretic of the Day: Alternatives to Hierarchies</vt:lpstr>
      <vt:lpstr>Aww… Human nature at work…</vt:lpstr>
      <vt:lpstr>Great Expectations</vt:lpstr>
      <vt:lpstr>Files with tags…</vt:lpstr>
      <vt:lpstr>POSIX: Contradicting the definition of “path”</vt:lpstr>
      <vt:lpstr>C File I/O Summary</vt:lpstr>
      <vt:lpstr>C File I/O Summary</vt:lpstr>
      <vt:lpstr>Summary</vt:lpstr>
      <vt:lpstr>Distributed Filesystems and Storage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 II, David W</dc:creator>
  <cp:lastModifiedBy>Wilkinson II, David W</cp:lastModifiedBy>
  <cp:revision>1114</cp:revision>
  <dcterms:created xsi:type="dcterms:W3CDTF">2020-01-05T03:35:10Z</dcterms:created>
  <dcterms:modified xsi:type="dcterms:W3CDTF">2020-04-13T17:51:36Z</dcterms:modified>
</cp:coreProperties>
</file>