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2"/>
  </p:notesMasterIdLst>
  <p:handoutMasterIdLst>
    <p:handoutMasterId r:id="rId53"/>
  </p:handoutMasterIdLst>
  <p:sldIdLst>
    <p:sldId id="256" r:id="rId2"/>
    <p:sldId id="694" r:id="rId3"/>
    <p:sldId id="257" r:id="rId4"/>
    <p:sldId id="258" r:id="rId5"/>
    <p:sldId id="270" r:id="rId6"/>
    <p:sldId id="263" r:id="rId7"/>
    <p:sldId id="261" r:id="rId8"/>
    <p:sldId id="262" r:id="rId9"/>
    <p:sldId id="285" r:id="rId10"/>
    <p:sldId id="289" r:id="rId11"/>
    <p:sldId id="290" r:id="rId12"/>
    <p:sldId id="286" r:id="rId13"/>
    <p:sldId id="288" r:id="rId14"/>
    <p:sldId id="287" r:id="rId15"/>
    <p:sldId id="701" r:id="rId16"/>
    <p:sldId id="267" r:id="rId17"/>
    <p:sldId id="266" r:id="rId18"/>
    <p:sldId id="268" r:id="rId19"/>
    <p:sldId id="271" r:id="rId20"/>
    <p:sldId id="299" r:id="rId21"/>
    <p:sldId id="259" r:id="rId22"/>
    <p:sldId id="300" r:id="rId23"/>
    <p:sldId id="301" r:id="rId24"/>
    <p:sldId id="302" r:id="rId25"/>
    <p:sldId id="260" r:id="rId26"/>
    <p:sldId id="303" r:id="rId27"/>
    <p:sldId id="304" r:id="rId28"/>
    <p:sldId id="305" r:id="rId29"/>
    <p:sldId id="762" r:id="rId30"/>
    <p:sldId id="763" r:id="rId31"/>
    <p:sldId id="764" r:id="rId32"/>
    <p:sldId id="765" r:id="rId33"/>
    <p:sldId id="766" r:id="rId34"/>
    <p:sldId id="767" r:id="rId35"/>
    <p:sldId id="768" r:id="rId36"/>
    <p:sldId id="769" r:id="rId37"/>
    <p:sldId id="770" r:id="rId38"/>
    <p:sldId id="771" r:id="rId39"/>
    <p:sldId id="773" r:id="rId40"/>
    <p:sldId id="775" r:id="rId41"/>
    <p:sldId id="776" r:id="rId42"/>
    <p:sldId id="298" r:id="rId43"/>
    <p:sldId id="276" r:id="rId44"/>
    <p:sldId id="309" r:id="rId45"/>
    <p:sldId id="277" r:id="rId46"/>
    <p:sldId id="310" r:id="rId47"/>
    <p:sldId id="311" r:id="rId48"/>
    <p:sldId id="278" r:id="rId49"/>
    <p:sldId id="312" r:id="rId50"/>
    <p:sldId id="707" r:id="rId51"/>
  </p:sldIdLst>
  <p:sldSz cx="10160000" cy="5715000"/>
  <p:notesSz cx="6858000" cy="9144000"/>
  <p:embeddedFontLs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ambria Math" panose="02040503050406030204" pitchFamily="18" charset="0"/>
      <p:regular r:id="rId60"/>
    </p:embeddedFont>
    <p:embeddedFont>
      <p:font typeface="Cinzel Decorative Black" panose="00000A00000000000000" pitchFamily="50" charset="0"/>
      <p:bold r:id="rId61"/>
    </p:embeddedFont>
    <p:embeddedFont>
      <p:font typeface="DejaVu Sans" panose="020B0603030804020204" pitchFamily="34" charset="0"/>
      <p:regular r:id="rId62"/>
      <p:bold r:id="rId63"/>
      <p:italic r:id="rId64"/>
      <p:boldItalic r:id="rId65"/>
    </p:embeddedFont>
    <p:embeddedFont>
      <p:font typeface="Inconsolata" panose="020B0609030003000000" pitchFamily="49" charset="0"/>
      <p:regular r:id="rId66"/>
    </p:embeddedFont>
    <p:embeddedFont>
      <p:font typeface="Lato" panose="020F0502020204030203" pitchFamily="34" charset="0"/>
      <p:regular r:id="rId67"/>
      <p:bold r:id="rId68"/>
      <p:italic r:id="rId69"/>
      <p:boldItalic r:id="rId70"/>
    </p:embeddedFont>
    <p:embeddedFont>
      <p:font typeface="Lato Black" panose="020F0502020204030203" pitchFamily="34" charset="0"/>
      <p:bold r:id="rId71"/>
      <p:boldItalic r:id="rId72"/>
    </p:embeddedFont>
    <p:embeddedFont>
      <p:font typeface="Lato Hairline" panose="020F0502020204030203" pitchFamily="34" charset="0"/>
      <p:regular r:id="rId73"/>
      <p:italic r:id="rId74"/>
    </p:embeddedFont>
    <p:embeddedFont>
      <p:font typeface="Lato Heavy" panose="020F0502020204030203" pitchFamily="34" charset="0"/>
      <p:bold r:id="rId75"/>
      <p:boldItalic r:id="rId76"/>
    </p:embeddedFont>
    <p:embeddedFont>
      <p:font typeface="Lato Light" panose="020F0502020204030203" pitchFamily="34" charset="0"/>
      <p:regular r:id="rId77"/>
      <p:italic r:id="rId78"/>
    </p:embeddedFont>
    <p:embeddedFont>
      <p:font typeface="Lato Semibold" panose="020F0502020204030203" pitchFamily="34" charset="0"/>
      <p:bold r:id="rId79"/>
      <p:boldItalic r:id="rId80"/>
    </p:embeddedFont>
    <p:embeddedFont>
      <p:font typeface="Marcellus SC" panose="020E0602050203020307" pitchFamily="34" charset="0"/>
      <p:regular r:id="rId81"/>
    </p:embeddedFont>
    <p:embeddedFont>
      <p:font typeface="Segoe UI" panose="020B0502040204020203" pitchFamily="34" charset="0"/>
      <p:regular r:id="rId82"/>
      <p:bold r:id="rId83"/>
      <p:italic r:id="rId84"/>
      <p:boldItalic r:id="rId8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986F10-A11B-4F85-9CEF-6E3EA8151F82}">
          <p14:sldIdLst>
            <p14:sldId id="256"/>
          </p14:sldIdLst>
        </p14:section>
        <p14:section name="Threads" id="{A0575A09-8DB9-4672-ADDE-183EFC39EFF4}">
          <p14:sldIdLst>
            <p14:sldId id="694"/>
            <p14:sldId id="257"/>
            <p14:sldId id="258"/>
            <p14:sldId id="270"/>
            <p14:sldId id="263"/>
            <p14:sldId id="261"/>
            <p14:sldId id="262"/>
            <p14:sldId id="285"/>
            <p14:sldId id="289"/>
            <p14:sldId id="290"/>
            <p14:sldId id="286"/>
            <p14:sldId id="288"/>
            <p14:sldId id="287"/>
          </p14:sldIdLst>
        </p14:section>
        <p14:section name="File System Structure" id="{16EC5FE4-49CD-486F-83B1-5E04838D9E69}">
          <p14:sldIdLst>
            <p14:sldId id="701"/>
            <p14:sldId id="267"/>
            <p14:sldId id="266"/>
            <p14:sldId id="268"/>
            <p14:sldId id="271"/>
            <p14:sldId id="299"/>
            <p14:sldId id="259"/>
            <p14:sldId id="300"/>
            <p14:sldId id="301"/>
            <p14:sldId id="302"/>
            <p14:sldId id="260"/>
            <p14:sldId id="303"/>
            <p14:sldId id="304"/>
            <p14:sldId id="305"/>
          </p14:sldIdLst>
        </p14:section>
        <p14:section name="Peer-to-Peer Systems" id="{3DCA07DB-19FC-4922-9D0C-DC35AB68779A}">
          <p14:sldIdLst>
            <p14:sldId id="762"/>
            <p14:sldId id="763"/>
            <p14:sldId id="764"/>
            <p14:sldId id="765"/>
            <p14:sldId id="766"/>
            <p14:sldId id="767"/>
            <p14:sldId id="768"/>
            <p14:sldId id="769"/>
            <p14:sldId id="770"/>
            <p14:sldId id="771"/>
            <p14:sldId id="773"/>
            <p14:sldId id="775"/>
            <p14:sldId id="776"/>
            <p14:sldId id="298"/>
            <p14:sldId id="276"/>
            <p14:sldId id="309"/>
            <p14:sldId id="277"/>
            <p14:sldId id="310"/>
            <p14:sldId id="311"/>
            <p14:sldId id="278"/>
            <p14:sldId id="312"/>
            <p14:sldId id="7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EEC"/>
    <a:srgbClr val="AB5DA5"/>
    <a:srgbClr val="2F5597"/>
    <a:srgbClr val="C288BE"/>
    <a:srgbClr val="4C6FA3"/>
    <a:srgbClr val="537DC9"/>
    <a:srgbClr val="222A35"/>
    <a:srgbClr val="15202B"/>
    <a:srgbClr val="FFFFFF"/>
    <a:srgbClr val="0B2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517" autoAdjust="0"/>
  </p:normalViewPr>
  <p:slideViewPr>
    <p:cSldViewPr snapToGrid="0">
      <p:cViewPr varScale="1">
        <p:scale>
          <a:sx n="118" d="100"/>
          <a:sy n="118" d="100"/>
        </p:scale>
        <p:origin x="126" y="552"/>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font" Target="fonts/font23.fntdata"/><Relationship Id="rId84" Type="http://schemas.openxmlformats.org/officeDocument/2006/relationships/font" Target="fonts/font31.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font" Target="fonts/font26.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82" Type="http://schemas.openxmlformats.org/officeDocument/2006/relationships/font" Target="fonts/font29.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80" Type="http://schemas.openxmlformats.org/officeDocument/2006/relationships/font" Target="fonts/font27.fntdata"/><Relationship Id="rId85" Type="http://schemas.openxmlformats.org/officeDocument/2006/relationships/font" Target="fonts/font3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font" Target="fonts/font30.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6D8319-84DB-4BD8-9DB9-D06198FF68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18BA3B-07BC-4FDE-80DC-92503A0C0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96A57B-C57A-438B-9F35-E24497FE13F9}" type="datetimeFigureOut">
              <a:rPr lang="en-US" smtClean="0"/>
              <a:t>4/13/2020</a:t>
            </a:fld>
            <a:endParaRPr lang="en-US"/>
          </a:p>
        </p:txBody>
      </p:sp>
      <p:sp>
        <p:nvSpPr>
          <p:cNvPr id="4" name="Footer Placeholder 3">
            <a:extLst>
              <a:ext uri="{FF2B5EF4-FFF2-40B4-BE49-F238E27FC236}">
                <a16:creationId xmlns:a16="http://schemas.microsoft.com/office/drawing/2014/main" id="{FD7B1840-8A61-412D-9C85-931EF38657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AB79E3-F1E7-4113-BBD8-A79095F930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3F3979-197C-41F9-90EE-8F60C0F2E14B}" type="slidenum">
              <a:rPr lang="en-US" smtClean="0"/>
              <a:t>‹#›</a:t>
            </a:fld>
            <a:endParaRPr lang="en-US"/>
          </a:p>
        </p:txBody>
      </p:sp>
    </p:spTree>
    <p:extLst>
      <p:ext uri="{BB962C8B-B14F-4D97-AF65-F5344CB8AC3E}">
        <p14:creationId xmlns:p14="http://schemas.microsoft.com/office/powerpoint/2010/main" val="337008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BA9B7-7D99-4E20-A7FC-B03DC55845BF}"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20D02-945A-4687-A093-D2FB919C61CF}" type="slidenum">
              <a:rPr lang="en-US" smtClean="0"/>
              <a:t>‹#›</a:t>
            </a:fld>
            <a:endParaRPr lang="en-US"/>
          </a:p>
        </p:txBody>
      </p:sp>
    </p:spTree>
    <p:extLst>
      <p:ext uri="{BB962C8B-B14F-4D97-AF65-F5344CB8AC3E}">
        <p14:creationId xmlns:p14="http://schemas.microsoft.com/office/powerpoint/2010/main" val="18998498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interesting twist of fate, storage being cheap has become a problem of its own.</a:t>
            </a:r>
          </a:p>
          <a:p>
            <a:endParaRPr lang="en-US" dirty="0"/>
          </a:p>
          <a:p>
            <a:r>
              <a:rPr lang="en-US" dirty="0"/>
              <a:t>More people having access to large storage means a greater expectation that all of their content (photos, videos, </a:t>
            </a:r>
            <a:r>
              <a:rPr lang="en-US" dirty="0" err="1"/>
              <a:t>etc</a:t>
            </a:r>
            <a:r>
              <a:rPr lang="en-US" dirty="0"/>
              <a:t>) are kept for longer periods of time.</a:t>
            </a:r>
          </a:p>
          <a:p>
            <a:endParaRPr lang="en-US" dirty="0"/>
          </a:p>
          <a:p>
            <a:r>
              <a:rPr lang="en-US" dirty="0"/>
              <a:t>Yet, more data means a greater chance of failure. People want many things, all of which have their own failure modes.</a:t>
            </a:r>
          </a:p>
          <a:p>
            <a:endParaRPr lang="en-US" dirty="0"/>
          </a:p>
          <a:p>
            <a:r>
              <a:rPr lang="en-US" dirty="0"/>
              <a:t>Consistency: data is retrieved correctly, the same way every time, etc.</a:t>
            </a:r>
          </a:p>
          <a:p>
            <a:r>
              <a:rPr lang="en-US" dirty="0"/>
              <a:t>Availability: data is, well, available whenever it is requested (hard to predict as data ages)</a:t>
            </a:r>
          </a:p>
          <a:p>
            <a:r>
              <a:rPr lang="en-US" dirty="0"/>
              <a:t>Partition Tolerance: failure is inevitable, so tolerate parts of the system being down.</a:t>
            </a:r>
          </a:p>
          <a:p>
            <a:endParaRPr lang="en-US" dirty="0"/>
          </a:p>
          <a:p>
            <a:r>
              <a:rPr lang="en-US" dirty="0"/>
              <a:t>Each of these is counteracted in some way by another. It is a game of rock-paper-scissors, and you can’t show all three. (A proof is available, and is a classic read)</a:t>
            </a:r>
          </a:p>
        </p:txBody>
      </p:sp>
      <p:sp>
        <p:nvSpPr>
          <p:cNvPr id="4" name="Slide Number Placeholder 3"/>
          <p:cNvSpPr>
            <a:spLocks noGrp="1"/>
          </p:cNvSpPr>
          <p:nvPr>
            <p:ph type="sldNum" sz="quarter" idx="5"/>
          </p:nvPr>
        </p:nvSpPr>
        <p:spPr/>
        <p:txBody>
          <a:bodyPr/>
          <a:lstStyle/>
          <a:p>
            <a:fld id="{49C39A48-325A-4431-A3D9-D26BD69C2D0F}" type="slidenum">
              <a:rPr lang="en-US" smtClean="0"/>
              <a:t>3</a:t>
            </a:fld>
            <a:endParaRPr lang="en-US"/>
          </a:p>
        </p:txBody>
      </p:sp>
    </p:spTree>
    <p:extLst>
      <p:ext uri="{BB962C8B-B14F-4D97-AF65-F5344CB8AC3E}">
        <p14:creationId xmlns:p14="http://schemas.microsoft.com/office/powerpoint/2010/main" val="29695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NFS, the remote server MUST commit changes to disk if it says it has succeeded. The client must always know how consistent the system is (strong consistency.)</a:t>
            </a:r>
          </a:p>
          <a:p>
            <a:endParaRPr lang="en-US" dirty="0"/>
          </a:p>
          <a:p>
            <a:r>
              <a:rPr lang="en-US" dirty="0"/>
              <a:t>Therefore, Consistency is deemed extremely important at the cost of both availability and fault tolerance.</a:t>
            </a:r>
          </a:p>
        </p:txBody>
      </p:sp>
      <p:sp>
        <p:nvSpPr>
          <p:cNvPr id="4" name="Slide Number Placeholder 3"/>
          <p:cNvSpPr>
            <a:spLocks noGrp="1"/>
          </p:cNvSpPr>
          <p:nvPr>
            <p:ph type="sldNum" sz="quarter" idx="5"/>
          </p:nvPr>
        </p:nvSpPr>
        <p:spPr/>
        <p:txBody>
          <a:bodyPr/>
          <a:lstStyle/>
          <a:p>
            <a:fld id="{49C39A48-325A-4431-A3D9-D26BD69C2D0F}" type="slidenum">
              <a:rPr lang="en-US" smtClean="0"/>
              <a:t>12</a:t>
            </a:fld>
            <a:endParaRPr lang="en-US"/>
          </a:p>
        </p:txBody>
      </p:sp>
    </p:spTree>
    <p:extLst>
      <p:ext uri="{BB962C8B-B14F-4D97-AF65-F5344CB8AC3E}">
        <p14:creationId xmlns:p14="http://schemas.microsoft.com/office/powerpoint/2010/main" val="140157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trade-off of fault tolerance. NFS chooses a strong consistency model for writes, which are slow. The system degrades as writes degrade in performance.</a:t>
            </a:r>
          </a:p>
          <a:p>
            <a:endParaRPr lang="en-US" dirty="0"/>
          </a:p>
          <a:p>
            <a:r>
              <a:rPr lang="en-US" dirty="0"/>
              <a:t>Can we speed that up??</a:t>
            </a:r>
          </a:p>
        </p:txBody>
      </p:sp>
      <p:sp>
        <p:nvSpPr>
          <p:cNvPr id="4" name="Slide Number Placeholder 3"/>
          <p:cNvSpPr>
            <a:spLocks noGrp="1"/>
          </p:cNvSpPr>
          <p:nvPr>
            <p:ph type="sldNum" sz="quarter" idx="5"/>
          </p:nvPr>
        </p:nvSpPr>
        <p:spPr/>
        <p:txBody>
          <a:bodyPr/>
          <a:lstStyle/>
          <a:p>
            <a:fld id="{49C39A48-325A-4431-A3D9-D26BD69C2D0F}" type="slidenum">
              <a:rPr lang="en-US" smtClean="0"/>
              <a:t>13</a:t>
            </a:fld>
            <a:endParaRPr lang="en-US"/>
          </a:p>
        </p:txBody>
      </p:sp>
    </p:spTree>
    <p:extLst>
      <p:ext uri="{BB962C8B-B14F-4D97-AF65-F5344CB8AC3E}">
        <p14:creationId xmlns:p14="http://schemas.microsoft.com/office/powerpoint/2010/main" val="169610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problem is simple: writes are slow and that means it is slow to send data because we wait for the acknowledgment.</a:t>
            </a:r>
          </a:p>
          <a:p>
            <a:endParaRPr lang="en-US" dirty="0"/>
          </a:p>
          <a:p>
            <a:r>
              <a:rPr lang="en-US" dirty="0"/>
              <a:t>Possible Solution 1: Smaller block size.</a:t>
            </a:r>
          </a:p>
          <a:p>
            <a:r>
              <a:rPr lang="en-US" dirty="0"/>
              <a:t>Issue: Now we are sending more </a:t>
            </a:r>
            <a:r>
              <a:rPr lang="en-US" dirty="0" err="1"/>
              <a:t>more</a:t>
            </a:r>
            <a:r>
              <a:rPr lang="en-US" dirty="0"/>
              <a:t> data to and from the server. This may actually hurt us! (Even if failures hurt us less) Useful is failure is very likely.</a:t>
            </a:r>
          </a:p>
          <a:p>
            <a:endParaRPr lang="en-US" dirty="0"/>
          </a:p>
          <a:p>
            <a:r>
              <a:rPr lang="en-US" dirty="0"/>
              <a:t>Possible Solution 2: Local Write Cache. </a:t>
            </a:r>
          </a:p>
          <a:p>
            <a:r>
              <a:rPr lang="en-US" dirty="0"/>
              <a:t>Issues: Clients may crash… but perhaps that is mitigated somewhat by it being only a local point of view.</a:t>
            </a:r>
          </a:p>
          <a:p>
            <a:r>
              <a:rPr lang="en-US" dirty="0"/>
              <a:t>Issues: This assumes our block size is larger (or at least is aided by it) where writes can be sent </a:t>
            </a:r>
            <a:r>
              <a:rPr lang="en-US" dirty="0" err="1"/>
              <a:t>en</a:t>
            </a:r>
            <a:r>
              <a:rPr lang="en-US" dirty="0"/>
              <a:t> masse.</a:t>
            </a:r>
          </a:p>
          <a:p>
            <a:r>
              <a:rPr lang="en-US" dirty="0"/>
              <a:t>Issues: It is difficult to know /when/ we should commit the writes… similar problem as before: how likely are client failures? How often does the data change?</a:t>
            </a:r>
          </a:p>
          <a:p>
            <a:endParaRPr lang="en-US" dirty="0"/>
          </a:p>
          <a:p>
            <a:r>
              <a:rPr lang="en-US" dirty="0"/>
              <a:t>Possible Solution 3: Mitigate likelihood of failure on server. For instance: battery backed write cache. Just use better hardware! Faster disks! Spread out writeback to more servers to better mitigate a single failure.</a:t>
            </a:r>
          </a:p>
          <a:p>
            <a:endParaRPr lang="en-US" dirty="0"/>
          </a:p>
          <a:p>
            <a:r>
              <a:rPr lang="en-US" dirty="0"/>
              <a:t>This is partitioning! We want to take our stateless protocol and spread the content out strategically across many machines, perhaps also client machines, to mitigate failure of any single machine. For this, the design space gets more and more complex and we start to depart from NFS.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(Others: Better Server Write Cache: In this scheme, we want a very reliable way of caching writes on a faster medium before placing it on slower medium, but have it be persistent always… a Hierarchy of media)</a:t>
            </a:r>
          </a:p>
        </p:txBody>
      </p:sp>
      <p:sp>
        <p:nvSpPr>
          <p:cNvPr id="4" name="Slide Number Placeholder 3"/>
          <p:cNvSpPr>
            <a:spLocks noGrp="1"/>
          </p:cNvSpPr>
          <p:nvPr>
            <p:ph type="sldNum" sz="quarter" idx="5"/>
          </p:nvPr>
        </p:nvSpPr>
        <p:spPr/>
        <p:txBody>
          <a:bodyPr/>
          <a:lstStyle/>
          <a:p>
            <a:fld id="{49C39A48-325A-4431-A3D9-D26BD69C2D0F}" type="slidenum">
              <a:rPr lang="en-US" smtClean="0"/>
              <a:t>14</a:t>
            </a:fld>
            <a:endParaRPr lang="en-US"/>
          </a:p>
        </p:txBody>
      </p:sp>
    </p:spTree>
    <p:extLst>
      <p:ext uri="{BB962C8B-B14F-4D97-AF65-F5344CB8AC3E}">
        <p14:creationId xmlns:p14="http://schemas.microsoft.com/office/powerpoint/2010/main" val="54828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Directory layouts are a legacy design that was constructed around having limited resources.</a:t>
            </a:r>
          </a:p>
          <a:p>
            <a:endParaRPr lang="en-US" dirty="0"/>
          </a:p>
          <a:p>
            <a:r>
              <a:rPr lang="en-US" dirty="0"/>
              <a:t>NFS/VFS piggybacked off of this design to accommodate existing software, which made it convenient and desired by system operators.</a:t>
            </a:r>
          </a:p>
          <a:p>
            <a:endParaRPr lang="en-US" dirty="0"/>
          </a:p>
          <a:p>
            <a:r>
              <a:rPr lang="en-US" dirty="0"/>
              <a:t>Yet, these are name-based systems, right? However, two /different/ files might have the same name but exist on two different machines. How do we handle this?</a:t>
            </a:r>
          </a:p>
        </p:txBody>
      </p:sp>
      <p:sp>
        <p:nvSpPr>
          <p:cNvPr id="4" name="Slide Number Placeholder 3"/>
          <p:cNvSpPr>
            <a:spLocks noGrp="1"/>
          </p:cNvSpPr>
          <p:nvPr>
            <p:ph type="sldNum" sz="quarter" idx="5"/>
          </p:nvPr>
        </p:nvSpPr>
        <p:spPr/>
        <p:txBody>
          <a:bodyPr/>
          <a:lstStyle/>
          <a:p>
            <a:fld id="{49C39A48-325A-4431-A3D9-D26BD69C2D0F}" type="slidenum">
              <a:rPr lang="en-US" smtClean="0"/>
              <a:t>16</a:t>
            </a:fld>
            <a:endParaRPr lang="en-US"/>
          </a:p>
        </p:txBody>
      </p:sp>
    </p:spTree>
    <p:extLst>
      <p:ext uri="{BB962C8B-B14F-4D97-AF65-F5344CB8AC3E}">
        <p14:creationId xmlns:p14="http://schemas.microsoft.com/office/powerpoint/2010/main" val="196821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amazing to me how little file-systems have changed. Even with cloud storage, our file structures are directory based and name-addressed. You locate a file /home/wilkie/code/</a:t>
            </a:r>
            <a:r>
              <a:rPr lang="en-US" dirty="0" err="1"/>
              <a:t>main.c</a:t>
            </a:r>
            <a:r>
              <a:rPr lang="en-US" dirty="0"/>
              <a:t> or whatever.</a:t>
            </a:r>
          </a:p>
          <a:p>
            <a:endParaRPr lang="en-US" dirty="0"/>
          </a:p>
          <a:p>
            <a:r>
              <a:rPr lang="en-US" dirty="0"/>
              <a:t>In such a system, each directory requires its own lookup because it is itself a file that points to a file list. Opening a single file might require opening many different sets of metadata. This can be slow, particularly if these are located on several different machines.</a:t>
            </a:r>
          </a:p>
          <a:p>
            <a:endParaRPr lang="en-US" dirty="0"/>
          </a:p>
          <a:p>
            <a:r>
              <a:rPr lang="en-US" dirty="0"/>
              <a:t>Operating Systems mitigate this with somewhat complex directory caches. But, this presumes a lot on how much we /need/ directory-based, name-addressed systems.</a:t>
            </a:r>
          </a:p>
          <a:p>
            <a:endParaRPr lang="en-US" dirty="0"/>
          </a:p>
          <a:p>
            <a:r>
              <a:rPr lang="en-US" dirty="0"/>
              <a:t>Margo Seltzer, in her </a:t>
            </a:r>
            <a:r>
              <a:rPr lang="en-US" dirty="0" err="1"/>
              <a:t>HotOS</a:t>
            </a:r>
            <a:r>
              <a:rPr lang="en-US" dirty="0"/>
              <a:t> paper “Hierarchical File Systems are Dead” suggests redesigning file-systems around search instead of, well, file cabinet inspired directory systems.</a:t>
            </a:r>
          </a:p>
          <a:p>
            <a:r>
              <a:rPr lang="en-US" dirty="0"/>
              <a:t>This places them more in line with database design where indexes are increasingly first-class and search occurs by keyword and semantic lookup instead of somehow well-known file paths.</a:t>
            </a:r>
          </a:p>
        </p:txBody>
      </p:sp>
      <p:sp>
        <p:nvSpPr>
          <p:cNvPr id="4" name="Slide Number Placeholder 3"/>
          <p:cNvSpPr>
            <a:spLocks noGrp="1"/>
          </p:cNvSpPr>
          <p:nvPr>
            <p:ph type="sldNum" sz="quarter" idx="5"/>
          </p:nvPr>
        </p:nvSpPr>
        <p:spPr/>
        <p:txBody>
          <a:bodyPr/>
          <a:lstStyle/>
          <a:p>
            <a:fld id="{49C39A48-325A-4431-A3D9-D26BD69C2D0F}" type="slidenum">
              <a:rPr lang="en-US" smtClean="0"/>
              <a:t>17</a:t>
            </a:fld>
            <a:endParaRPr lang="en-US"/>
          </a:p>
        </p:txBody>
      </p:sp>
    </p:spTree>
    <p:extLst>
      <p:ext uri="{BB962C8B-B14F-4D97-AF65-F5344CB8AC3E}">
        <p14:creationId xmlns:p14="http://schemas.microsoft.com/office/powerpoint/2010/main" val="85299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Professor Seltzer’s scheme is a very appealing departure from the commonplace. It is still name-based, but much more flexible in both how content is located and how content can then be stored.</a:t>
            </a:r>
          </a:p>
          <a:p>
            <a:endParaRPr lang="en-US" dirty="0"/>
          </a:p>
          <a:p>
            <a:r>
              <a:rPr lang="en-US" dirty="0"/>
              <a:t>Another departure is to get rid of names as a locating feature altogether. Instead, lookup is done by using the data itself.</a:t>
            </a:r>
          </a:p>
          <a:p>
            <a:endParaRPr lang="en-US" dirty="0"/>
          </a:p>
          <a:p>
            <a:r>
              <a:rPr lang="en-US" dirty="0"/>
              <a:t>This feels counter-intuitive. How do you know what the data is before you look it up? Well, you need to use a representation of the data.</a:t>
            </a:r>
          </a:p>
          <a:p>
            <a:endParaRPr lang="en-US" dirty="0"/>
          </a:p>
          <a:p>
            <a:r>
              <a:rPr lang="en-US" dirty="0"/>
              <a:t>This is /content-addressing/ and it is commonly done by using a hash of the data as a token that represents, effectively, its name.</a:t>
            </a:r>
          </a:p>
          <a:p>
            <a:r>
              <a:rPr lang="en-US" dirty="0"/>
              <a:t>It uses common off-the-shelf mathematical hashing algorithms such as md5, </a:t>
            </a:r>
            <a:r>
              <a:rPr lang="en-US" dirty="0" err="1"/>
              <a:t>sha</a:t>
            </a:r>
            <a:r>
              <a:rPr lang="en-US" dirty="0"/>
              <a:t>, etc.</a:t>
            </a:r>
          </a:p>
          <a:p>
            <a:endParaRPr lang="en-US" dirty="0"/>
          </a:p>
          <a:p>
            <a:r>
              <a:rPr lang="en-US" dirty="0"/>
              <a:t>The use of hashes yields quite a few interesting properties that deeper algorithms take advantage of to do some very interesting things.</a:t>
            </a:r>
          </a:p>
        </p:txBody>
      </p:sp>
      <p:sp>
        <p:nvSpPr>
          <p:cNvPr id="4" name="Slide Number Placeholder 3"/>
          <p:cNvSpPr>
            <a:spLocks noGrp="1"/>
          </p:cNvSpPr>
          <p:nvPr>
            <p:ph type="sldNum" sz="quarter" idx="5"/>
          </p:nvPr>
        </p:nvSpPr>
        <p:spPr/>
        <p:txBody>
          <a:bodyPr/>
          <a:lstStyle/>
          <a:p>
            <a:fld id="{49C39A48-325A-4431-A3D9-D26BD69C2D0F}" type="slidenum">
              <a:rPr lang="en-US" smtClean="0"/>
              <a:t>18</a:t>
            </a:fld>
            <a:endParaRPr lang="en-US"/>
          </a:p>
        </p:txBody>
      </p:sp>
    </p:spTree>
    <p:extLst>
      <p:ext uri="{BB962C8B-B14F-4D97-AF65-F5344CB8AC3E}">
        <p14:creationId xmlns:p14="http://schemas.microsoft.com/office/powerpoint/2010/main" val="222965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some overview of hashing function properties.</a:t>
            </a:r>
          </a:p>
          <a:p>
            <a:endParaRPr lang="en-US" dirty="0"/>
          </a:p>
          <a:p>
            <a:r>
              <a:rPr lang="en-US" dirty="0"/>
              <a:t>They need to be:</a:t>
            </a:r>
          </a:p>
          <a:p>
            <a:endParaRPr lang="en-US" dirty="0"/>
          </a:p>
          <a:p>
            <a:r>
              <a:rPr lang="en-US" dirty="0"/>
              <a:t>1. One-way (cannot know the data from the hash… if you could, that would be an interesting file storage scheme…)</a:t>
            </a:r>
          </a:p>
          <a:p>
            <a:endParaRPr lang="en-US" dirty="0"/>
          </a:p>
          <a:p>
            <a:r>
              <a:rPr lang="en-US" dirty="0"/>
              <a:t>2. Deterministic: Same content should result in the same hash no matter when or where it is computed.</a:t>
            </a:r>
          </a:p>
          <a:p>
            <a:endParaRPr lang="en-US" dirty="0"/>
          </a:p>
          <a:p>
            <a:r>
              <a:rPr lang="en-US" dirty="0"/>
              <a:t>3. Uniform: Every hash has an equal probability. It is important that collisions don’t happen, and that is </a:t>
            </a:r>
            <a:r>
              <a:rPr lang="en-US" dirty="0" err="1"/>
              <a:t>probalistically</a:t>
            </a:r>
            <a:r>
              <a:rPr lang="en-US" dirty="0"/>
              <a:t> assured when the distribution of hashes is normal.</a:t>
            </a:r>
          </a:p>
          <a:p>
            <a:endParaRPr lang="en-US" dirty="0"/>
          </a:p>
          <a:p>
            <a:r>
              <a:rPr lang="en-US" dirty="0"/>
              <a:t>4. Continuous: More to that point, hashing two very similar things should result in dramatically different hashes. That way, slight changes to content ensure it is then considered just as unique as any other data, including its previous form.</a:t>
            </a:r>
          </a:p>
        </p:txBody>
      </p:sp>
      <p:sp>
        <p:nvSpPr>
          <p:cNvPr id="4" name="Slide Number Placeholder 3"/>
          <p:cNvSpPr>
            <a:spLocks noGrp="1"/>
          </p:cNvSpPr>
          <p:nvPr>
            <p:ph type="sldNum" sz="quarter" idx="5"/>
          </p:nvPr>
        </p:nvSpPr>
        <p:spPr/>
        <p:txBody>
          <a:bodyPr/>
          <a:lstStyle/>
          <a:p>
            <a:fld id="{49C39A48-325A-4431-A3D9-D26BD69C2D0F}" type="slidenum">
              <a:rPr lang="en-US" smtClean="0"/>
              <a:t>19</a:t>
            </a:fld>
            <a:endParaRPr lang="en-US"/>
          </a:p>
        </p:txBody>
      </p:sp>
    </p:spTree>
    <p:extLst>
      <p:ext uri="{BB962C8B-B14F-4D97-AF65-F5344CB8AC3E}">
        <p14:creationId xmlns:p14="http://schemas.microsoft.com/office/powerpoint/2010/main" val="110168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data, hashing gives us a means of testing its /integrity/ or whether or not the data has stayed the same.</a:t>
            </a:r>
          </a:p>
          <a:p>
            <a:endParaRPr lang="en-US" dirty="0"/>
          </a:p>
          <a:p>
            <a:r>
              <a:rPr lang="en-US" dirty="0"/>
              <a:t>This is a nice property. When we get the data, we can then hash it once more and get the hash we already knew. This ensures that when we ask for hash( x ) that we can verify that we have indeed gotten the data: x.</a:t>
            </a:r>
          </a:p>
          <a:p>
            <a:endParaRPr lang="en-US" dirty="0"/>
          </a:p>
          <a:p>
            <a:r>
              <a:rPr lang="en-US" dirty="0"/>
              <a:t>Anything related to ensuring integrity is called /fixity/ in the archival field.</a:t>
            </a:r>
          </a:p>
        </p:txBody>
      </p:sp>
      <p:sp>
        <p:nvSpPr>
          <p:cNvPr id="4" name="Slide Number Placeholder 3"/>
          <p:cNvSpPr>
            <a:spLocks noGrp="1"/>
          </p:cNvSpPr>
          <p:nvPr>
            <p:ph type="sldNum" sz="quarter" idx="5"/>
          </p:nvPr>
        </p:nvSpPr>
        <p:spPr/>
        <p:txBody>
          <a:bodyPr/>
          <a:lstStyle/>
          <a:p>
            <a:fld id="{49C39A48-325A-4431-A3D9-D26BD69C2D0F}" type="slidenum">
              <a:rPr lang="en-US" smtClean="0"/>
              <a:t>20</a:t>
            </a:fld>
            <a:endParaRPr lang="en-US"/>
          </a:p>
        </p:txBody>
      </p:sp>
    </p:spTree>
    <p:extLst>
      <p:ext uri="{BB962C8B-B14F-4D97-AF65-F5344CB8AC3E}">
        <p14:creationId xmlns:p14="http://schemas.microsoft.com/office/powerpoint/2010/main" val="1084984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hash does not match, our problems begin. Since it may have been a large file, and hashes are equally unique regardless of the data (important property for later), any corrupted part (even a single flipped bit!) is easy to detect but hard to verify exactly /where/ it occurred.</a:t>
            </a:r>
          </a:p>
          <a:p>
            <a:endParaRPr lang="en-US" dirty="0"/>
          </a:p>
          <a:p>
            <a:r>
              <a:rPr lang="en-US" dirty="0"/>
              <a:t>It would be nice to know which part of our file we need to replace instead of downloading the entire thing again from a different source.</a:t>
            </a:r>
          </a:p>
          <a:p>
            <a:endParaRPr lang="en-US" dirty="0"/>
          </a:p>
          <a:p>
            <a:r>
              <a:rPr lang="en-US" dirty="0"/>
              <a:t>Therefore, it is nice to divide the file up into chunks which is a process called, inspirationally, /chunking/ (which sounds like something you do when you get sick, but oh well.)</a:t>
            </a:r>
          </a:p>
          <a:p>
            <a:endParaRPr lang="en-US" dirty="0"/>
          </a:p>
          <a:p>
            <a:r>
              <a:rPr lang="en-US" dirty="0"/>
              <a:t>Chunk size is difficult! Block sizes ALWAYS ARE. More chunks… more hashes… more metadata that also needs to be stored. Yet, a single chunk has the least metadata but suffers from our problem… so we need a sweet spot. Which is, again, not trivial to know.</a:t>
            </a:r>
          </a:p>
        </p:txBody>
      </p:sp>
      <p:sp>
        <p:nvSpPr>
          <p:cNvPr id="4" name="Slide Number Placeholder 3"/>
          <p:cNvSpPr>
            <a:spLocks noGrp="1"/>
          </p:cNvSpPr>
          <p:nvPr>
            <p:ph type="sldNum" sz="quarter" idx="5"/>
          </p:nvPr>
        </p:nvSpPr>
        <p:spPr/>
        <p:txBody>
          <a:bodyPr/>
          <a:lstStyle/>
          <a:p>
            <a:fld id="{49C39A48-325A-4431-A3D9-D26BD69C2D0F}" type="slidenum">
              <a:rPr lang="en-US" smtClean="0"/>
              <a:t>21</a:t>
            </a:fld>
            <a:endParaRPr lang="en-US"/>
          </a:p>
        </p:txBody>
      </p:sp>
    </p:spTree>
    <p:extLst>
      <p:ext uri="{BB962C8B-B14F-4D97-AF65-F5344CB8AC3E}">
        <p14:creationId xmlns:p14="http://schemas.microsoft.com/office/powerpoint/2010/main" val="185936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chunking results in a file being divided up and hashed. The result is a set of chunks and a corresponding set of hashes.</a:t>
            </a:r>
          </a:p>
          <a:p>
            <a:endParaRPr lang="en-US" dirty="0"/>
          </a:p>
          <a:p>
            <a:r>
              <a:rPr lang="en-US" dirty="0"/>
              <a:t>Here, we have a vacation video, because I live vicariously through lecture slides. (What is a vacation??)</a:t>
            </a:r>
          </a:p>
        </p:txBody>
      </p:sp>
      <p:sp>
        <p:nvSpPr>
          <p:cNvPr id="4" name="Slide Number Placeholder 3"/>
          <p:cNvSpPr>
            <a:spLocks noGrp="1"/>
          </p:cNvSpPr>
          <p:nvPr>
            <p:ph type="sldNum" sz="quarter" idx="5"/>
          </p:nvPr>
        </p:nvSpPr>
        <p:spPr/>
        <p:txBody>
          <a:bodyPr/>
          <a:lstStyle/>
          <a:p>
            <a:fld id="{49C39A48-325A-4431-A3D9-D26BD69C2D0F}" type="slidenum">
              <a:rPr lang="en-US" smtClean="0"/>
              <a:t>22</a:t>
            </a:fld>
            <a:endParaRPr lang="en-US"/>
          </a:p>
        </p:txBody>
      </p:sp>
    </p:spTree>
    <p:extLst>
      <p:ext uri="{BB962C8B-B14F-4D97-AF65-F5344CB8AC3E}">
        <p14:creationId xmlns:p14="http://schemas.microsoft.com/office/powerpoint/2010/main" val="190263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will look at a classical system: Network File System (or NFS) at a mostly high level.</a:t>
            </a:r>
          </a:p>
          <a:p>
            <a:endParaRPr lang="en-US" dirty="0"/>
          </a:p>
          <a:p>
            <a:r>
              <a:rPr lang="en-US" dirty="0"/>
              <a:t>The Virtual File System (VFS) comes from the need to incorporate NFS and similar file systems into traditional file structures on UNIX/Linux.</a:t>
            </a:r>
          </a:p>
          <a:p>
            <a:endParaRPr lang="en-US" dirty="0"/>
          </a:p>
          <a:p>
            <a:r>
              <a:rPr lang="en-US" dirty="0"/>
              <a:t>This is an early attempt to implement a practical system that mitigates some of the problems we just discussed. Namely, the trade-off of the client/server file consistency problems that arise when you want to provide a backup system.</a:t>
            </a:r>
          </a:p>
        </p:txBody>
      </p:sp>
      <p:sp>
        <p:nvSpPr>
          <p:cNvPr id="4" name="Slide Number Placeholder 3"/>
          <p:cNvSpPr>
            <a:spLocks noGrp="1"/>
          </p:cNvSpPr>
          <p:nvPr>
            <p:ph type="sldNum" sz="quarter" idx="5"/>
          </p:nvPr>
        </p:nvSpPr>
        <p:spPr/>
        <p:txBody>
          <a:bodyPr/>
          <a:lstStyle/>
          <a:p>
            <a:fld id="{49C39A48-325A-4431-A3D9-D26BD69C2D0F}" type="slidenum">
              <a:rPr lang="en-US" smtClean="0"/>
              <a:t>4</a:t>
            </a:fld>
            <a:endParaRPr lang="en-US"/>
          </a:p>
        </p:txBody>
      </p:sp>
    </p:spTree>
    <p:extLst>
      <p:ext uri="{BB962C8B-B14F-4D97-AF65-F5344CB8AC3E}">
        <p14:creationId xmlns:p14="http://schemas.microsoft.com/office/powerpoint/2010/main" val="60685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Detecting failure is as easy as matching the known hashes against hashes created as we download the chunks. When we hash a chunk and do not get the same hash we were expecting, that chunk is declared corrupt.</a:t>
            </a:r>
          </a:p>
        </p:txBody>
      </p:sp>
      <p:sp>
        <p:nvSpPr>
          <p:cNvPr id="4" name="Slide Number Placeholder 3"/>
          <p:cNvSpPr>
            <a:spLocks noGrp="1"/>
          </p:cNvSpPr>
          <p:nvPr>
            <p:ph type="sldNum" sz="quarter" idx="5"/>
          </p:nvPr>
        </p:nvSpPr>
        <p:spPr/>
        <p:txBody>
          <a:bodyPr/>
          <a:lstStyle/>
          <a:p>
            <a:fld id="{49C39A48-325A-4431-A3D9-D26BD69C2D0F}" type="slidenum">
              <a:rPr lang="en-US" smtClean="0"/>
              <a:t>23</a:t>
            </a:fld>
            <a:endParaRPr lang="en-US"/>
          </a:p>
        </p:txBody>
      </p:sp>
    </p:spTree>
    <p:extLst>
      <p:ext uri="{BB962C8B-B14F-4D97-AF65-F5344CB8AC3E}">
        <p14:creationId xmlns:p14="http://schemas.microsoft.com/office/powerpoint/2010/main" val="2317473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do better than a list of hashes, however. We can use a trusty TREE (or DAG… WHATEVER)</a:t>
            </a:r>
          </a:p>
          <a:p>
            <a:endParaRPr lang="en-US" dirty="0"/>
          </a:p>
          <a:p>
            <a:r>
              <a:rPr lang="en-US" dirty="0"/>
              <a:t>Instead of a list of hashes, we create hashes for pairs of chunks and then create a tree with intermediate nodes that are the hashes of those hashes.</a:t>
            </a:r>
          </a:p>
          <a:p>
            <a:endParaRPr lang="en-US" dirty="0"/>
          </a:p>
          <a:p>
            <a:r>
              <a:rPr lang="en-US" dirty="0"/>
              <a:t>The root of the tree is a single hash that can identify the entire file.</a:t>
            </a:r>
          </a:p>
          <a:p>
            <a:endParaRPr lang="en-US" dirty="0"/>
          </a:p>
          <a:p>
            <a:r>
              <a:rPr lang="en-US" dirty="0"/>
              <a:t>A tree or DAG consisting of hashes of hashes is a Merkle Tree (or DAG) and it is a data-structure used in quite a few distributed protocols including Git and the Blockchain.</a:t>
            </a:r>
          </a:p>
        </p:txBody>
      </p:sp>
      <p:sp>
        <p:nvSpPr>
          <p:cNvPr id="4" name="Slide Number Placeholder 3"/>
          <p:cNvSpPr>
            <a:spLocks noGrp="1"/>
          </p:cNvSpPr>
          <p:nvPr>
            <p:ph type="sldNum" sz="quarter" idx="5"/>
          </p:nvPr>
        </p:nvSpPr>
        <p:spPr/>
        <p:txBody>
          <a:bodyPr/>
          <a:lstStyle/>
          <a:p>
            <a:fld id="{49C39A48-325A-4431-A3D9-D26BD69C2D0F}" type="slidenum">
              <a:rPr lang="en-US" smtClean="0"/>
              <a:t>24</a:t>
            </a:fld>
            <a:endParaRPr lang="en-US"/>
          </a:p>
        </p:txBody>
      </p:sp>
    </p:spTree>
    <p:extLst>
      <p:ext uri="{BB962C8B-B14F-4D97-AF65-F5344CB8AC3E}">
        <p14:creationId xmlns:p14="http://schemas.microsoft.com/office/powerpoint/2010/main" val="212454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new structure has a nice benefit. A single hash identifies the entire file because it uniquely represents the rest of the tree through a series of deterministic, equally probable hashes!</a:t>
            </a:r>
          </a:p>
          <a:p>
            <a:endParaRPr lang="en-US" dirty="0"/>
          </a:p>
          <a:p>
            <a:r>
              <a:rPr lang="en-US" dirty="0"/>
              <a:t>Another nice property is that it is both very sensitive to change (hashes have that property) but only on a subset of the metadata. The rest of the metadata, when one chunk changes for instance, stays the same.</a:t>
            </a:r>
          </a:p>
          <a:p>
            <a:endParaRPr lang="en-US" dirty="0"/>
          </a:p>
          <a:p>
            <a:r>
              <a:rPr lang="en-US" dirty="0"/>
              <a:t>When we change the chunk at R, three intermediate nodes including the root change. Three out of 7… which is represented by what mathematical series?</a:t>
            </a:r>
          </a:p>
        </p:txBody>
      </p:sp>
      <p:sp>
        <p:nvSpPr>
          <p:cNvPr id="4" name="Slide Number Placeholder 3"/>
          <p:cNvSpPr>
            <a:spLocks noGrp="1"/>
          </p:cNvSpPr>
          <p:nvPr>
            <p:ph type="sldNum" sz="quarter" idx="5"/>
          </p:nvPr>
        </p:nvSpPr>
        <p:spPr/>
        <p:txBody>
          <a:bodyPr/>
          <a:lstStyle/>
          <a:p>
            <a:fld id="{49C39A48-325A-4431-A3D9-D26BD69C2D0F}" type="slidenum">
              <a:rPr lang="en-US" smtClean="0"/>
              <a:t>25</a:t>
            </a:fld>
            <a:endParaRPr lang="en-US"/>
          </a:p>
        </p:txBody>
      </p:sp>
    </p:spTree>
    <p:extLst>
      <p:ext uri="{BB962C8B-B14F-4D97-AF65-F5344CB8AC3E}">
        <p14:creationId xmlns:p14="http://schemas.microsoft.com/office/powerpoint/2010/main" val="323806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Logarithmic. One change in k chunks results in the update of only Log2(k) metadata chunks.</a:t>
            </a:r>
          </a:p>
          <a:p>
            <a:endParaRPr lang="en-US" dirty="0"/>
          </a:p>
          <a:p>
            <a:r>
              <a:rPr lang="en-US" dirty="0"/>
              <a:t>The benefit here is since the root changed, that hash now represents the new version of the file, while the old root hash identifies the older version. These can simultaneously exist and only require the extra storing of Log2(k) metadata and the updated chunk.</a:t>
            </a:r>
          </a:p>
        </p:txBody>
      </p:sp>
      <p:sp>
        <p:nvSpPr>
          <p:cNvPr id="4" name="Slide Number Placeholder 3"/>
          <p:cNvSpPr>
            <a:spLocks noGrp="1"/>
          </p:cNvSpPr>
          <p:nvPr>
            <p:ph type="sldNum" sz="quarter" idx="5"/>
          </p:nvPr>
        </p:nvSpPr>
        <p:spPr/>
        <p:txBody>
          <a:bodyPr/>
          <a:lstStyle/>
          <a:p>
            <a:fld id="{49C39A48-325A-4431-A3D9-D26BD69C2D0F}" type="slidenum">
              <a:rPr lang="en-US" smtClean="0"/>
              <a:t>26</a:t>
            </a:fld>
            <a:endParaRPr lang="en-US"/>
          </a:p>
        </p:txBody>
      </p:sp>
    </p:spTree>
    <p:extLst>
      <p:ext uri="{BB962C8B-B14F-4D97-AF65-F5344CB8AC3E}">
        <p14:creationId xmlns:p14="http://schemas.microsoft.com/office/powerpoint/2010/main" val="67192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can request the content. This is content-addressed, so all protocols will first consist of doing a lookup for this hash, and then retrieve the hash tree and eventually the file data from any server that has it.</a:t>
            </a:r>
          </a:p>
          <a:p>
            <a:endParaRPr lang="en-US" dirty="0"/>
          </a:p>
          <a:p>
            <a:r>
              <a:rPr lang="en-US" dirty="0"/>
              <a:t>Each step of the way, I can verify the response by re-hashing the content I received.</a:t>
            </a:r>
          </a:p>
        </p:txBody>
      </p:sp>
      <p:sp>
        <p:nvSpPr>
          <p:cNvPr id="4" name="Slide Number Placeholder 3"/>
          <p:cNvSpPr>
            <a:spLocks noGrp="1"/>
          </p:cNvSpPr>
          <p:nvPr>
            <p:ph type="sldNum" sz="quarter" idx="5"/>
          </p:nvPr>
        </p:nvSpPr>
        <p:spPr/>
        <p:txBody>
          <a:bodyPr/>
          <a:lstStyle/>
          <a:p>
            <a:fld id="{49C39A48-325A-4431-A3D9-D26BD69C2D0F}" type="slidenum">
              <a:rPr lang="en-US" smtClean="0"/>
              <a:t>27</a:t>
            </a:fld>
            <a:endParaRPr lang="en-US"/>
          </a:p>
        </p:txBody>
      </p:sp>
    </p:spTree>
    <p:extLst>
      <p:ext uri="{BB962C8B-B14F-4D97-AF65-F5344CB8AC3E}">
        <p14:creationId xmlns:p14="http://schemas.microsoft.com/office/powerpoint/2010/main" val="3844978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these are all content-addressed, they are essentially very stateless in principle. I can request data from many different servers and verify them regardless of their original server. That’s a very great property!! High availability and fault tolerance! (How difficult is consistency)</a:t>
            </a:r>
          </a:p>
          <a:p>
            <a:endParaRPr lang="en-US" dirty="0"/>
          </a:p>
          <a:p>
            <a:r>
              <a:rPr lang="en-US" dirty="0"/>
              <a:t>But that presumes you know /which/ servers have that content. How can you know this???</a:t>
            </a:r>
          </a:p>
        </p:txBody>
      </p:sp>
      <p:sp>
        <p:nvSpPr>
          <p:cNvPr id="4" name="Slide Number Placeholder 3"/>
          <p:cNvSpPr>
            <a:spLocks noGrp="1"/>
          </p:cNvSpPr>
          <p:nvPr>
            <p:ph type="sldNum" sz="quarter" idx="5"/>
          </p:nvPr>
        </p:nvSpPr>
        <p:spPr/>
        <p:txBody>
          <a:bodyPr/>
          <a:lstStyle/>
          <a:p>
            <a:fld id="{49C39A48-325A-4431-A3D9-D26BD69C2D0F}" type="slidenum">
              <a:rPr lang="en-US" smtClean="0"/>
              <a:t>28</a:t>
            </a:fld>
            <a:endParaRPr lang="en-US"/>
          </a:p>
        </p:txBody>
      </p:sp>
    </p:spTree>
    <p:extLst>
      <p:ext uri="{BB962C8B-B14F-4D97-AF65-F5344CB8AC3E}">
        <p14:creationId xmlns:p14="http://schemas.microsoft.com/office/powerpoint/2010/main" val="406025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that storage was not always cheap. You would have many machines, each with limited local storage but a strong need for persistence.</a:t>
            </a:r>
          </a:p>
          <a:p>
            <a:endParaRPr lang="en-US" dirty="0"/>
          </a:p>
          <a:p>
            <a:r>
              <a:rPr lang="en-US" dirty="0"/>
              <a:t>You would back up those machines on a storage cluster of some kind providing relatively massive storage.</a:t>
            </a:r>
          </a:p>
          <a:p>
            <a:endParaRPr lang="en-US" dirty="0"/>
          </a:p>
          <a:p>
            <a:r>
              <a:rPr lang="en-US" dirty="0"/>
              <a:t>The files would be locally available and synchronized on occasion.</a:t>
            </a:r>
          </a:p>
        </p:txBody>
      </p:sp>
      <p:sp>
        <p:nvSpPr>
          <p:cNvPr id="4" name="Slide Number Placeholder 3"/>
          <p:cNvSpPr>
            <a:spLocks noGrp="1"/>
          </p:cNvSpPr>
          <p:nvPr>
            <p:ph type="sldNum" sz="quarter" idx="5"/>
          </p:nvPr>
        </p:nvSpPr>
        <p:spPr/>
        <p:txBody>
          <a:bodyPr/>
          <a:lstStyle/>
          <a:p>
            <a:fld id="{49C39A48-325A-4431-A3D9-D26BD69C2D0F}" type="slidenum">
              <a:rPr lang="en-US" smtClean="0"/>
              <a:t>5</a:t>
            </a:fld>
            <a:endParaRPr lang="en-US"/>
          </a:p>
        </p:txBody>
      </p:sp>
    </p:spTree>
    <p:extLst>
      <p:ext uri="{BB962C8B-B14F-4D97-AF65-F5344CB8AC3E}">
        <p14:creationId xmlns:p14="http://schemas.microsoft.com/office/powerpoint/2010/main" val="265041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NFS provides synchronization through a protocol. This is done through the implementation of several primitive commands related to pushing and pulling data from the central storage server to each client.</a:t>
            </a:r>
          </a:p>
          <a:p>
            <a:endParaRPr lang="en-US" dirty="0"/>
          </a:p>
          <a:p>
            <a:r>
              <a:rPr lang="en-US" dirty="0"/>
              <a:t>We have commands that basically mimic most of the normal traditional file system commands: creating files, deleting files, modifying attributes of files, and finally reading and writing data.</a:t>
            </a:r>
          </a:p>
          <a:p>
            <a:endParaRPr lang="en-US" dirty="0"/>
          </a:p>
          <a:p>
            <a:r>
              <a:rPr lang="en-US" dirty="0"/>
              <a:t>Yet, if you have written any code that performs file operations, you might have used an open or close command. Those are missing here, and that is for an important reason. It is because this protocol is stateless.</a:t>
            </a:r>
          </a:p>
        </p:txBody>
      </p:sp>
      <p:sp>
        <p:nvSpPr>
          <p:cNvPr id="4" name="Slide Number Placeholder 3"/>
          <p:cNvSpPr>
            <a:spLocks noGrp="1"/>
          </p:cNvSpPr>
          <p:nvPr>
            <p:ph type="sldNum" sz="quarter" idx="5"/>
          </p:nvPr>
        </p:nvSpPr>
        <p:spPr/>
        <p:txBody>
          <a:bodyPr/>
          <a:lstStyle/>
          <a:p>
            <a:fld id="{49C39A48-325A-4431-A3D9-D26BD69C2D0F}" type="slidenum">
              <a:rPr lang="en-US" smtClean="0"/>
              <a:t>6</a:t>
            </a:fld>
            <a:endParaRPr lang="en-US"/>
          </a:p>
        </p:txBody>
      </p:sp>
    </p:spTree>
    <p:extLst>
      <p:ext uri="{BB962C8B-B14F-4D97-AF65-F5344CB8AC3E}">
        <p14:creationId xmlns:p14="http://schemas.microsoft.com/office/powerpoint/2010/main" val="109659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stateful protocol, your system cannot handle interruptions of service (crashes, high network latency, </a:t>
            </a:r>
            <a:r>
              <a:rPr lang="en-US" dirty="0" err="1"/>
              <a:t>etc</a:t>
            </a:r>
            <a:r>
              <a:rPr lang="en-US" dirty="0"/>
              <a:t>) and cannot easily switch servers (state is maintained between a particular client and server.)</a:t>
            </a:r>
          </a:p>
          <a:p>
            <a:endParaRPr lang="en-US" dirty="0"/>
          </a:p>
          <a:p>
            <a:r>
              <a:rPr lang="en-US" dirty="0"/>
              <a:t>For instance, the open system call is stateful. The system looks up the file and maintains metadata about that file (current position, some caches for reading/writing efficiently, </a:t>
            </a:r>
            <a:r>
              <a:rPr lang="en-US" dirty="0" err="1"/>
              <a:t>etc</a:t>
            </a:r>
            <a:r>
              <a:rPr lang="en-US" dirty="0"/>
              <a:t>) and gives you a pointer to that metadata. It /indirectly/ refers to the file with a form of indirection that is only understandable within the time and context of the system currently using that file.</a:t>
            </a:r>
          </a:p>
          <a:p>
            <a:endParaRPr lang="en-US" dirty="0"/>
          </a:p>
          <a:p>
            <a:r>
              <a:rPr lang="en-US" dirty="0"/>
              <a:t>This has the advantage of allowing the system control over how that file is read at the disadvantage of operations being unable to carry on after a failure. This is fine if your system is doing everything locally… but if you are dealing with many machines… not so much!</a:t>
            </a:r>
          </a:p>
        </p:txBody>
      </p:sp>
      <p:sp>
        <p:nvSpPr>
          <p:cNvPr id="4" name="Slide Number Placeholder 3"/>
          <p:cNvSpPr>
            <a:spLocks noGrp="1"/>
          </p:cNvSpPr>
          <p:nvPr>
            <p:ph type="sldNum" sz="quarter" idx="5"/>
          </p:nvPr>
        </p:nvSpPr>
        <p:spPr/>
        <p:txBody>
          <a:bodyPr/>
          <a:lstStyle/>
          <a:p>
            <a:fld id="{49C39A48-325A-4431-A3D9-D26BD69C2D0F}" type="slidenum">
              <a:rPr lang="en-US" smtClean="0"/>
              <a:t>7</a:t>
            </a:fld>
            <a:endParaRPr lang="en-US"/>
          </a:p>
        </p:txBody>
      </p:sp>
    </p:spTree>
    <p:extLst>
      <p:ext uri="{BB962C8B-B14F-4D97-AF65-F5344CB8AC3E}">
        <p14:creationId xmlns:p14="http://schemas.microsoft.com/office/powerpoint/2010/main" val="60653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Stateless protocols give you a lot of flexibility in your design. You can create a client/server infrastructure that works for a single central server, or eventually expand that to spread operations across without having to make your protocol more complex.</a:t>
            </a:r>
          </a:p>
          <a:p>
            <a:endParaRPr lang="en-US" dirty="0"/>
          </a:p>
          <a:p>
            <a:r>
              <a:rPr lang="en-US" dirty="0"/>
              <a:t>What you need is instead of a stateful open function, you have a stateless lookup function. It needs to be /idempotent/ and yield the same pointer for the same file identifier (path, </a:t>
            </a:r>
            <a:r>
              <a:rPr lang="en-US" dirty="0" err="1"/>
              <a:t>etc</a:t>
            </a:r>
            <a:r>
              <a:rPr lang="en-US" dirty="0"/>
              <a:t>) which can then be </a:t>
            </a:r>
            <a:r>
              <a:rPr lang="en-US" dirty="0" err="1"/>
              <a:t>statelessly</a:t>
            </a:r>
            <a:r>
              <a:rPr lang="en-US" dirty="0"/>
              <a:t> used to identify the file for each of the other protocol commands.</a:t>
            </a:r>
          </a:p>
          <a:p>
            <a:endParaRPr lang="en-US" dirty="0"/>
          </a:p>
          <a:p>
            <a:r>
              <a:rPr lang="en-US" dirty="0"/>
              <a:t>Statelessness also helps reduce the burden of design by making your update functions also idempotent. If you carry out the same write function twice, it should not matter that two were done. That way, if there is a failure, you don’t have to wait for acknowledgment that the server actually failed… just send it again. You often don’t need acknowledgment of updates at all… and can pull a smaller acknowledgment at the end of writing a mass of updates.</a:t>
            </a:r>
          </a:p>
          <a:p>
            <a:endParaRPr lang="en-US" dirty="0"/>
          </a:p>
          <a:p>
            <a:r>
              <a:rPr lang="en-US" dirty="0"/>
              <a:t>When you have a stateless protocol, however, it /does/ make some things more difficult. The obvious thing is… well… stateful things, like file locking in this case. A file mutex requires state to be agreed upon. Yet, a stateless system is easier to add such state on top when you need to do so, and is often flexible. HTTP has stateful sessions when you log in to websites, etc.</a:t>
            </a:r>
          </a:p>
        </p:txBody>
      </p:sp>
      <p:sp>
        <p:nvSpPr>
          <p:cNvPr id="4" name="Slide Number Placeholder 3"/>
          <p:cNvSpPr>
            <a:spLocks noGrp="1"/>
          </p:cNvSpPr>
          <p:nvPr>
            <p:ph type="sldNum" sz="quarter" idx="5"/>
          </p:nvPr>
        </p:nvSpPr>
        <p:spPr/>
        <p:txBody>
          <a:bodyPr/>
          <a:lstStyle/>
          <a:p>
            <a:fld id="{49C39A48-325A-4431-A3D9-D26BD69C2D0F}" type="slidenum">
              <a:rPr lang="en-US" smtClean="0"/>
              <a:t>8</a:t>
            </a:fld>
            <a:endParaRPr lang="en-US"/>
          </a:p>
        </p:txBody>
      </p:sp>
    </p:spTree>
    <p:extLst>
      <p:ext uri="{BB962C8B-B14F-4D97-AF65-F5344CB8AC3E}">
        <p14:creationId xmlns:p14="http://schemas.microsoft.com/office/powerpoint/2010/main" val="401375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activity diagram showing a conventional write in the best case for NFS. We update a local file which we are synchronizing as we go. In the end, the remote file matches the local content.</a:t>
            </a:r>
          </a:p>
        </p:txBody>
      </p:sp>
      <p:sp>
        <p:nvSpPr>
          <p:cNvPr id="4" name="Slide Number Placeholder 3"/>
          <p:cNvSpPr>
            <a:spLocks noGrp="1"/>
          </p:cNvSpPr>
          <p:nvPr>
            <p:ph type="sldNum" sz="quarter" idx="5"/>
          </p:nvPr>
        </p:nvSpPr>
        <p:spPr/>
        <p:txBody>
          <a:bodyPr/>
          <a:lstStyle/>
          <a:p>
            <a:fld id="{49C39A48-325A-4431-A3D9-D26BD69C2D0F}" type="slidenum">
              <a:rPr lang="en-US" smtClean="0"/>
              <a:t>9</a:t>
            </a:fld>
            <a:endParaRPr lang="en-US"/>
          </a:p>
        </p:txBody>
      </p:sp>
    </p:spTree>
    <p:extLst>
      <p:ext uri="{BB962C8B-B14F-4D97-AF65-F5344CB8AC3E}">
        <p14:creationId xmlns:p14="http://schemas.microsoft.com/office/powerpoint/2010/main" val="274657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real life catches up with us. Writes are classically slow. If a write is slow enough… did it write? Did it crash?? How do we know???</a:t>
            </a:r>
          </a:p>
          <a:p>
            <a:endParaRPr lang="en-US" dirty="0"/>
          </a:p>
          <a:p>
            <a:r>
              <a:rPr lang="en-US" dirty="0"/>
              <a:t>Mitigating these issues is a nice network problem. Lots of trade-offs exhibited here. How much content do we write at a time before requesting an acknowledgment? 1MiB? 2MiB? More data is more harsh with respect to failure and is slower per action, but smaller is faster yet more messages and inefficiency.</a:t>
            </a:r>
          </a:p>
          <a:p>
            <a:endParaRPr lang="en-US" dirty="0"/>
          </a:p>
          <a:p>
            <a:r>
              <a:rPr lang="en-US" dirty="0"/>
              <a:t>Generally: we never have a good answer and always feel very inadequate about things. </a:t>
            </a:r>
            <a:r>
              <a:rPr lang="en-US" dirty="0" err="1"/>
              <a:t>Haha</a:t>
            </a:r>
            <a:r>
              <a:rPr lang="en-US" dirty="0"/>
              <a:t>.</a:t>
            </a:r>
          </a:p>
        </p:txBody>
      </p:sp>
      <p:sp>
        <p:nvSpPr>
          <p:cNvPr id="4" name="Slide Number Placeholder 3"/>
          <p:cNvSpPr>
            <a:spLocks noGrp="1"/>
          </p:cNvSpPr>
          <p:nvPr>
            <p:ph type="sldNum" sz="quarter" idx="5"/>
          </p:nvPr>
        </p:nvSpPr>
        <p:spPr/>
        <p:txBody>
          <a:bodyPr/>
          <a:lstStyle/>
          <a:p>
            <a:fld id="{49C39A48-325A-4431-A3D9-D26BD69C2D0F}" type="slidenum">
              <a:rPr lang="en-US" smtClean="0"/>
              <a:t>10</a:t>
            </a:fld>
            <a:endParaRPr lang="en-US"/>
          </a:p>
        </p:txBody>
      </p:sp>
    </p:spTree>
    <p:extLst>
      <p:ext uri="{BB962C8B-B14F-4D97-AF65-F5344CB8AC3E}">
        <p14:creationId xmlns:p14="http://schemas.microsoft.com/office/powerpoint/2010/main" val="71403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speed things up, we could acknowledge receipt of content but delay writing it to persistent storage. (There are lots of realistic reasons we want to do this. Some media is slower to write or slightly more damaging to write too much too often, such as Flash or PCM.)</a:t>
            </a:r>
          </a:p>
          <a:p>
            <a:endParaRPr lang="en-US" dirty="0"/>
          </a:p>
          <a:p>
            <a:r>
              <a:rPr lang="en-US" dirty="0"/>
              <a:t>Yet… what happens if it says it writes but… it fails before it does?? Hmm. How do we know? When do we check? It’s not trivial. It’s INCREDIBLY HARD.</a:t>
            </a:r>
          </a:p>
        </p:txBody>
      </p:sp>
      <p:sp>
        <p:nvSpPr>
          <p:cNvPr id="4" name="Slide Number Placeholder 3"/>
          <p:cNvSpPr>
            <a:spLocks noGrp="1"/>
          </p:cNvSpPr>
          <p:nvPr>
            <p:ph type="sldNum" sz="quarter" idx="5"/>
          </p:nvPr>
        </p:nvSpPr>
        <p:spPr/>
        <p:txBody>
          <a:bodyPr/>
          <a:lstStyle/>
          <a:p>
            <a:fld id="{49C39A48-325A-4431-A3D9-D26BD69C2D0F}" type="slidenum">
              <a:rPr lang="en-US" smtClean="0"/>
              <a:t>11</a:t>
            </a:fld>
            <a:endParaRPr lang="en-US"/>
          </a:p>
        </p:txBody>
      </p:sp>
    </p:spTree>
    <p:extLst>
      <p:ext uri="{BB962C8B-B14F-4D97-AF65-F5344CB8AC3E}">
        <p14:creationId xmlns:p14="http://schemas.microsoft.com/office/powerpoint/2010/main" val="201128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b-NO"/>
              <a:t>CS/COE 0449 – Spring 2019/2020</a:t>
            </a:r>
            <a:endParaRPr lang="en-US"/>
          </a:p>
        </p:txBody>
      </p:sp>
      <p:sp>
        <p:nvSpPr>
          <p:cNvPr id="6" name="Slide Number Placeholder 5"/>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148155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b-NO"/>
              <a:t>CS/COE 0449 – Spring 2019/2020</a:t>
            </a:r>
            <a:endParaRPr lang="en-US"/>
          </a:p>
        </p:txBody>
      </p:sp>
      <p:sp>
        <p:nvSpPr>
          <p:cNvPr id="6" name="Slide Number Placeholder 5"/>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409803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nb-NO"/>
              <a:t>CS/COE 0449 – Spring 2019/2020</a:t>
            </a:r>
            <a:endParaRPr lang="en-US"/>
          </a:p>
        </p:txBody>
      </p:sp>
      <p:sp>
        <p:nvSpPr>
          <p:cNvPr id="6" name="Slide Number Placeholder 5"/>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1185838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705B74C-4229-4378-B896-B906620C8485}"/>
              </a:ext>
            </a:extLst>
          </p:cNvPr>
          <p:cNvSpPr txBox="1">
            <a:spLocks/>
          </p:cNvSpPr>
          <p:nvPr userDrawn="1"/>
        </p:nvSpPr>
        <p:spPr>
          <a:xfrm>
            <a:off x="183444" y="5274263"/>
            <a:ext cx="3429000" cy="304271"/>
          </a:xfrm>
          <a:prstGeom prst="rect">
            <a:avLst/>
          </a:prstGeom>
        </p:spPr>
        <p:txBody>
          <a:bodyPr vert="horz" lIns="101600" tIns="50800" rIns="101600" bIns="50800" rtlCol="0" anchor="ctr"/>
          <a:lstStyle>
            <a:defPPr>
              <a:defRPr lang="en-US"/>
            </a:defPPr>
            <a:lvl1pPr marL="0" algn="ctr" defTabSz="457200" rtl="0" eaLnBrk="1" latinLnBrk="0" hangingPunct="1">
              <a:defRPr sz="900" kern="1200">
                <a:solidFill>
                  <a:schemeClr val="tx1">
                    <a:tint val="75000"/>
                  </a:schemeClr>
                </a:solidFill>
                <a:latin typeface="Lato Hairline" panose="020F0502020204030203" pitchFamily="34" charset="0"/>
                <a:ea typeface="Lato Hairline" panose="020F0502020204030203" pitchFamily="34" charset="0"/>
                <a:cs typeface="Lato Hairline" panose="020F050202020403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CS/COE 0449 – Spring 2019/2020</a:t>
            </a:r>
            <a:endParaRPr lang="en-US" sz="1000" dirty="0"/>
          </a:p>
        </p:txBody>
      </p:sp>
      <p:pic>
        <p:nvPicPr>
          <p:cNvPr id="9" name="Graphic 8">
            <a:extLst>
              <a:ext uri="{FF2B5EF4-FFF2-40B4-BE49-F238E27FC236}">
                <a16:creationId xmlns:a16="http://schemas.microsoft.com/office/drawing/2014/main" id="{7169D404-C6B3-441F-AFE8-5D94549B5A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 y="0"/>
            <a:ext cx="10158809" cy="5715000"/>
          </a:xfrm>
          <a:prstGeom prst="rect">
            <a:avLst/>
          </a:prstGeom>
        </p:spPr>
      </p:pic>
      <p:sp>
        <p:nvSpPr>
          <p:cNvPr id="11" name="Title 1">
            <a:extLst>
              <a:ext uri="{FF2B5EF4-FFF2-40B4-BE49-F238E27FC236}">
                <a16:creationId xmlns:a16="http://schemas.microsoft.com/office/drawing/2014/main" id="{69D825A9-FB59-4202-9485-533A57E6F3ED}"/>
              </a:ext>
            </a:extLst>
          </p:cNvPr>
          <p:cNvSpPr>
            <a:spLocks noGrp="1"/>
          </p:cNvSpPr>
          <p:nvPr>
            <p:ph type="title"/>
          </p:nvPr>
        </p:nvSpPr>
        <p:spPr>
          <a:xfrm>
            <a:off x="0" y="22861"/>
            <a:ext cx="10261600" cy="304272"/>
          </a:xfrm>
        </p:spPr>
        <p:txBody>
          <a:bodyPr>
            <a:noAutofit/>
          </a:bodyPr>
          <a:lstStyle>
            <a:lvl1pPr>
              <a:defRPr sz="2000">
                <a:solidFill>
                  <a:schemeClr val="accent1">
                    <a:lumMod val="50000"/>
                  </a:schemeClr>
                </a:solidFill>
                <a:latin typeface="Marcellus SC" panose="020E0602050203020307"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44603BD3-B0D4-478A-9A0E-6BF89FA65315}"/>
              </a:ext>
            </a:extLst>
          </p:cNvPr>
          <p:cNvSpPr>
            <a:spLocks noGrp="1"/>
          </p:cNvSpPr>
          <p:nvPr>
            <p:ph type="sldNum" sz="quarter" idx="12"/>
          </p:nvPr>
        </p:nvSpPr>
        <p:spPr>
          <a:xfrm>
            <a:off x="9326563" y="5335064"/>
            <a:ext cx="684742" cy="304271"/>
          </a:xfrm>
        </p:spPr>
        <p:txBody>
          <a:bodyPr/>
          <a:lstStyle>
            <a:lvl1pPr>
              <a:defRPr sz="20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B4AAD609-F83C-4414-814B-B5A2DF99692C}" type="slidenum">
              <a:rPr lang="en-US" smtClean="0"/>
              <a:pPr/>
              <a:t>‹#›</a:t>
            </a:fld>
            <a:endParaRPr lang="en-US" dirty="0"/>
          </a:p>
        </p:txBody>
      </p:sp>
    </p:spTree>
    <p:extLst>
      <p:ext uri="{BB962C8B-B14F-4D97-AF65-F5344CB8AC3E}">
        <p14:creationId xmlns:p14="http://schemas.microsoft.com/office/powerpoint/2010/main" val="400951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3526CAC-E061-4AFA-AE9F-A63FCCA421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 y="0"/>
            <a:ext cx="10158809" cy="5715000"/>
          </a:xfrm>
          <a:prstGeom prst="rect">
            <a:avLst/>
          </a:prstGeom>
        </p:spPr>
      </p:pic>
      <p:sp>
        <p:nvSpPr>
          <p:cNvPr id="2" name="Title 1"/>
          <p:cNvSpPr>
            <a:spLocks noGrp="1"/>
          </p:cNvSpPr>
          <p:nvPr>
            <p:ph type="title"/>
          </p:nvPr>
        </p:nvSpPr>
        <p:spPr>
          <a:xfrm>
            <a:off x="307025" y="20022"/>
            <a:ext cx="9852378" cy="567531"/>
          </a:xfrm>
        </p:spPr>
        <p:txBody>
          <a:bodyPr/>
          <a:lstStyle>
            <a:lvl1pPr>
              <a:defRPr>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742" y="5526447"/>
            <a:ext cx="2188478" cy="183243"/>
          </a:xfrm>
        </p:spPr>
        <p:txBody>
          <a:bodyPr/>
          <a:lstStyle>
            <a:lvl1pPr>
              <a:defRPr sz="800">
                <a:solidFill>
                  <a:schemeClr val="bg1">
                    <a:lumMod val="75000"/>
                  </a:schemeClr>
                </a:solidFill>
                <a:latin typeface="Lato Hairline" panose="020F0502020204030203" pitchFamily="34" charset="0"/>
                <a:ea typeface="Lato Hairline" panose="020F0502020204030203" pitchFamily="34" charset="0"/>
                <a:cs typeface="Lato Hairline" panose="020F0502020204030203" pitchFamily="34" charset="0"/>
              </a:defRPr>
            </a:lvl1pPr>
          </a:lstStyle>
          <a:p>
            <a:r>
              <a:rPr lang="en-US" dirty="0"/>
              <a:t>Spring 2019/2020</a:t>
            </a:r>
          </a:p>
        </p:txBody>
      </p:sp>
      <p:sp>
        <p:nvSpPr>
          <p:cNvPr id="8" name="Slide Number Placeholder 5">
            <a:extLst>
              <a:ext uri="{FF2B5EF4-FFF2-40B4-BE49-F238E27FC236}">
                <a16:creationId xmlns:a16="http://schemas.microsoft.com/office/drawing/2014/main" id="{1D0532B0-ED33-4392-AA3E-49B61C6FA60B}"/>
              </a:ext>
            </a:extLst>
          </p:cNvPr>
          <p:cNvSpPr txBox="1">
            <a:spLocks/>
          </p:cNvSpPr>
          <p:nvPr userDrawn="1"/>
        </p:nvSpPr>
        <p:spPr>
          <a:xfrm>
            <a:off x="9297510" y="5330329"/>
            <a:ext cx="684593" cy="304271"/>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DejaVu Sans" panose="020B0603030804020204" pitchFamily="34" charset="0"/>
                <a:ea typeface="DejaVu Sans" panose="020B0603030804020204" pitchFamily="34" charset="0"/>
                <a:cs typeface="DejaVu Sans" panose="020B06030308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AAD609-F83C-4414-814B-B5A2DF99692C}" type="slidenum">
              <a:rPr lang="en-US" smtClean="0">
                <a:solidFill>
                  <a:schemeClr val="bg1">
                    <a:lumMod val="65000"/>
                  </a:schemeClr>
                </a:solidFill>
              </a:rPr>
              <a:pPr/>
              <a:t>‹#›</a:t>
            </a:fld>
            <a:endParaRPr lang="en-US" dirty="0">
              <a:solidFill>
                <a:schemeClr val="bg1">
                  <a:lumMod val="65000"/>
                </a:schemeClr>
              </a:solidFill>
            </a:endParaRPr>
          </a:p>
        </p:txBody>
      </p:sp>
      <p:sp>
        <p:nvSpPr>
          <p:cNvPr id="9" name="Content Placeholder 2">
            <a:extLst>
              <a:ext uri="{FF2B5EF4-FFF2-40B4-BE49-F238E27FC236}">
                <a16:creationId xmlns:a16="http://schemas.microsoft.com/office/drawing/2014/main" id="{E5942094-B8A8-4319-99EC-7BC7D2447B79}"/>
              </a:ext>
            </a:extLst>
          </p:cNvPr>
          <p:cNvSpPr>
            <a:spLocks noGrp="1"/>
          </p:cNvSpPr>
          <p:nvPr>
            <p:ph idx="12"/>
          </p:nvPr>
        </p:nvSpPr>
        <p:spPr>
          <a:xfrm>
            <a:off x="307025" y="869076"/>
            <a:ext cx="9584514" cy="4330323"/>
          </a:xfrm>
        </p:spPr>
        <p:txBody>
          <a:bodyPr/>
          <a:lstStyle>
            <a:lvl1pPr>
              <a:buClr>
                <a:schemeClr val="accent1">
                  <a:lumMod val="75000"/>
                </a:schemeClr>
              </a:buClr>
              <a:defRPr>
                <a:latin typeface="Lato Semibold" panose="020F0502020204030203" pitchFamily="34" charset="0"/>
                <a:ea typeface="Lato Semibold" panose="020F0502020204030203" pitchFamily="34" charset="0"/>
                <a:cs typeface="Lato Semibold" panose="020F0502020204030203" pitchFamily="34" charset="0"/>
              </a:defRPr>
            </a:lvl1pPr>
            <a:lvl2pPr marL="514350" indent="-171450">
              <a:buClr>
                <a:schemeClr val="accent1">
                  <a:lumMod val="75000"/>
                </a:schemeClr>
              </a:buClr>
              <a:buFont typeface="Wingdings" panose="05000000000000000000" pitchFamily="2" charset="2"/>
              <a:buChar char="§"/>
              <a:defRPr>
                <a:latin typeface="Lato" panose="020F0502020204030203" pitchFamily="34" charset="0"/>
                <a:ea typeface="Lato" panose="020F0502020204030203" pitchFamily="34" charset="0"/>
                <a:cs typeface="Lato" panose="020F0502020204030203" pitchFamily="34" charset="0"/>
              </a:defRPr>
            </a:lvl2pPr>
            <a:lvl3pPr>
              <a:buClr>
                <a:srgbClr val="FF0000"/>
              </a:buClr>
              <a:defRPr>
                <a:latin typeface="Lato" panose="020F0502020204030203" pitchFamily="34" charset="0"/>
                <a:ea typeface="Lato" panose="020F0502020204030203" pitchFamily="34" charset="0"/>
                <a:cs typeface="Lato" panose="020F0502020204030203" pitchFamily="34" charset="0"/>
              </a:defRPr>
            </a:lvl3pPr>
            <a:lvl4pPr>
              <a:defRPr>
                <a:latin typeface="Lato Light" panose="020F0502020204030203" pitchFamily="34" charset="0"/>
                <a:ea typeface="Lato Light" panose="020F0502020204030203" pitchFamily="34" charset="0"/>
                <a:cs typeface="Lato Light" panose="020F0502020204030203" pitchFamily="34" charset="0"/>
              </a:defRPr>
            </a:lvl4pPr>
            <a:lvl5pPr>
              <a:defRPr>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89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5FBA2B6-2108-4CE2-884A-CB9AC9F70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 y="0"/>
            <a:ext cx="10158809" cy="5715000"/>
          </a:xfrm>
          <a:prstGeom prst="rect">
            <a:avLst/>
          </a:prstGeom>
        </p:spPr>
      </p:pic>
      <p:sp>
        <p:nvSpPr>
          <p:cNvPr id="2" name="Title 1"/>
          <p:cNvSpPr>
            <a:spLocks noGrp="1"/>
          </p:cNvSpPr>
          <p:nvPr>
            <p:ph type="title"/>
          </p:nvPr>
        </p:nvSpPr>
        <p:spPr>
          <a:xfrm>
            <a:off x="693208" y="1424783"/>
            <a:ext cx="8763000" cy="1825676"/>
          </a:xfrm>
        </p:spPr>
        <p:txBody>
          <a:bodyPr anchor="b"/>
          <a:lstStyle>
            <a:lvl1pPr algn="ctr">
              <a:defRPr sz="5000">
                <a:solidFill>
                  <a:srgbClr val="222A35"/>
                </a:solidFill>
                <a:latin typeface="Marcellus SC" panose="020E0602050203020307" pitchFamily="34" charset="0"/>
              </a:defRPr>
            </a:lvl1pPr>
          </a:lstStyle>
          <a:p>
            <a:r>
              <a:rPr lang="en-US" dirty="0"/>
              <a:t>Click to edit Master title style</a:t>
            </a:r>
          </a:p>
        </p:txBody>
      </p:sp>
      <p:sp>
        <p:nvSpPr>
          <p:cNvPr id="3" name="Text Placeholder 2"/>
          <p:cNvSpPr>
            <a:spLocks noGrp="1"/>
          </p:cNvSpPr>
          <p:nvPr>
            <p:ph type="body" idx="1"/>
          </p:nvPr>
        </p:nvSpPr>
        <p:spPr>
          <a:xfrm>
            <a:off x="693208" y="3310528"/>
            <a:ext cx="8763000" cy="1764181"/>
          </a:xfrm>
        </p:spPr>
        <p:txBody>
          <a:bodyPr/>
          <a:lstStyle>
            <a:lvl1pPr marL="0" indent="0" algn="ctr">
              <a:buNone/>
              <a:defRPr sz="2000">
                <a:solidFill>
                  <a:schemeClr val="tx1">
                    <a:tint val="75000"/>
                  </a:schemeClr>
                </a:solidFill>
                <a:latin typeface="Lato Light" panose="020F0502020204030203" pitchFamily="34" charset="0"/>
                <a:ea typeface="Lato Light" panose="020F0502020204030203" pitchFamily="34" charset="0"/>
                <a:cs typeface="Lato Light" panose="020F0502020204030203" pitchFamily="34" charset="0"/>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297510" y="5330329"/>
            <a:ext cx="684593" cy="304271"/>
          </a:xfrm>
        </p:spPr>
        <p:txBody>
          <a:bodyPr/>
          <a:lstStyle>
            <a:lvl1pPr>
              <a:defRPr sz="2000">
                <a:solidFill>
                  <a:schemeClr val="bg1"/>
                </a:solidFill>
                <a:latin typeface="DejaVu Sans" panose="020B0603030804020204" pitchFamily="34" charset="0"/>
                <a:ea typeface="DejaVu Sans" panose="020B0603030804020204" pitchFamily="34" charset="0"/>
                <a:cs typeface="DejaVu Sans" panose="020B0603030804020204" pitchFamily="34" charset="0"/>
              </a:defRPr>
            </a:lvl1pPr>
          </a:lstStyle>
          <a:p>
            <a:fld id="{B4AAD609-F83C-4414-814B-B5A2DF99692C}" type="slidenum">
              <a:rPr lang="en-US" smtClean="0"/>
              <a:pPr/>
              <a:t>‹#›</a:t>
            </a:fld>
            <a:endParaRPr lang="en-US" dirty="0"/>
          </a:p>
        </p:txBody>
      </p:sp>
      <p:sp>
        <p:nvSpPr>
          <p:cNvPr id="9" name="Footer Placeholder 4">
            <a:extLst>
              <a:ext uri="{FF2B5EF4-FFF2-40B4-BE49-F238E27FC236}">
                <a16:creationId xmlns:a16="http://schemas.microsoft.com/office/drawing/2014/main" id="{6F92BAB7-4A0A-4D6E-AB21-F64BD7444CE2}"/>
              </a:ext>
            </a:extLst>
          </p:cNvPr>
          <p:cNvSpPr txBox="1">
            <a:spLocks/>
          </p:cNvSpPr>
          <p:nvPr userDrawn="1"/>
        </p:nvSpPr>
        <p:spPr>
          <a:xfrm>
            <a:off x="742" y="5526447"/>
            <a:ext cx="2188478" cy="183243"/>
          </a:xfrm>
          <a:prstGeom prst="rect">
            <a:avLst/>
          </a:prstGeom>
        </p:spPr>
        <p:txBody>
          <a:bodyPr vert="horz" lIns="91440" tIns="45720" rIns="91440" bIns="45720" rtlCol="0" anchor="ctr"/>
          <a:lstStyle>
            <a:defPPr>
              <a:defRPr lang="en-US"/>
            </a:defPPr>
            <a:lvl1pPr marL="0" algn="ctr" defTabSz="457200" rtl="0" eaLnBrk="1" latinLnBrk="0" hangingPunct="1">
              <a:defRPr sz="800" kern="1200">
                <a:solidFill>
                  <a:schemeClr val="bg1">
                    <a:lumMod val="75000"/>
                  </a:schemeClr>
                </a:solidFill>
                <a:latin typeface="Lato Hairline" panose="020F0502020204030203" pitchFamily="34" charset="0"/>
                <a:ea typeface="Lato Hairline" panose="020F0502020204030203" pitchFamily="34" charset="0"/>
                <a:cs typeface="Lato Hairline" panose="020F050202020403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Spring 2019/2020</a:t>
            </a:r>
          </a:p>
        </p:txBody>
      </p:sp>
    </p:spTree>
    <p:extLst>
      <p:ext uri="{BB962C8B-B14F-4D97-AF65-F5344CB8AC3E}">
        <p14:creationId xmlns:p14="http://schemas.microsoft.com/office/powerpoint/2010/main" val="39639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b-NO"/>
              <a:t>CS/COE 0449 – Spring 2019/2020</a:t>
            </a:r>
            <a:endParaRPr lang="en-US"/>
          </a:p>
        </p:txBody>
      </p:sp>
      <p:sp>
        <p:nvSpPr>
          <p:cNvPr id="8" name="Slide Number Placeholder 5">
            <a:extLst>
              <a:ext uri="{FF2B5EF4-FFF2-40B4-BE49-F238E27FC236}">
                <a16:creationId xmlns:a16="http://schemas.microsoft.com/office/drawing/2014/main" id="{CC2033CD-926E-4C0A-B2A1-92389F819EAD}"/>
              </a:ext>
            </a:extLst>
          </p:cNvPr>
          <p:cNvSpPr txBox="1">
            <a:spLocks/>
          </p:cNvSpPr>
          <p:nvPr userDrawn="1"/>
        </p:nvSpPr>
        <p:spPr>
          <a:xfrm>
            <a:off x="9297510" y="5330329"/>
            <a:ext cx="684593" cy="304271"/>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DejaVu Sans" panose="020B0603030804020204" pitchFamily="34" charset="0"/>
                <a:ea typeface="DejaVu Sans" panose="020B0603030804020204" pitchFamily="34" charset="0"/>
                <a:cs typeface="DejaVu Sans" panose="020B06030308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AAD609-F83C-4414-814B-B5A2DF99692C}" type="slidenum">
              <a:rPr lang="en-US" smtClean="0">
                <a:solidFill>
                  <a:schemeClr val="bg1">
                    <a:lumMod val="65000"/>
                  </a:schemeClr>
                </a:solidFill>
              </a:rPr>
              <a:pPr/>
              <a:t>‹#›</a:t>
            </a:fld>
            <a:endParaRPr lang="en-US" dirty="0">
              <a:solidFill>
                <a:schemeClr val="bg1">
                  <a:lumMod val="65000"/>
                </a:schemeClr>
              </a:solidFill>
            </a:endParaRPr>
          </a:p>
        </p:txBody>
      </p:sp>
    </p:spTree>
    <p:extLst>
      <p:ext uri="{BB962C8B-B14F-4D97-AF65-F5344CB8AC3E}">
        <p14:creationId xmlns:p14="http://schemas.microsoft.com/office/powerpoint/2010/main" val="375192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nb-NO"/>
              <a:t>CS/COE 0449 – Spring 2019/2020</a:t>
            </a:r>
            <a:endParaRPr lang="en-US"/>
          </a:p>
        </p:txBody>
      </p:sp>
      <p:sp>
        <p:nvSpPr>
          <p:cNvPr id="9" name="Slide Number Placeholder 8"/>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348398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AD609-F83C-4414-814B-B5A2DF99692C}" type="slidenum">
              <a:rPr lang="en-US" smtClean="0"/>
              <a:pPr/>
              <a:t>‹#›</a:t>
            </a:fld>
            <a:endParaRPr lang="en-US" dirty="0"/>
          </a:p>
        </p:txBody>
      </p:sp>
      <p:sp>
        <p:nvSpPr>
          <p:cNvPr id="6" name="Footer Placeholder 4">
            <a:extLst>
              <a:ext uri="{FF2B5EF4-FFF2-40B4-BE49-F238E27FC236}">
                <a16:creationId xmlns:a16="http://schemas.microsoft.com/office/drawing/2014/main" id="{52A163D6-8A94-4524-A7FC-E29B95723B9B}"/>
              </a:ext>
            </a:extLst>
          </p:cNvPr>
          <p:cNvSpPr txBox="1">
            <a:spLocks/>
          </p:cNvSpPr>
          <p:nvPr userDrawn="1"/>
        </p:nvSpPr>
        <p:spPr>
          <a:xfrm>
            <a:off x="183444" y="5274261"/>
            <a:ext cx="3429000" cy="304271"/>
          </a:xfrm>
          <a:prstGeom prst="rect">
            <a:avLst/>
          </a:prstGeom>
        </p:spPr>
        <p:txBody>
          <a:bodyPr vert="horz" lIns="101600" tIns="50800" rIns="101600" bIns="50800" rtlCol="0" anchor="ctr"/>
          <a:lstStyle>
            <a:defPPr>
              <a:defRPr lang="en-US"/>
            </a:defPPr>
            <a:lvl1pPr marL="0" algn="ctr" defTabSz="457200" rtl="0" eaLnBrk="1" latinLnBrk="0" hangingPunct="1">
              <a:defRPr sz="900" kern="1200">
                <a:solidFill>
                  <a:schemeClr val="tx1">
                    <a:tint val="75000"/>
                  </a:schemeClr>
                </a:solidFill>
                <a:latin typeface="Lato Hairline" panose="020F0502020204030203" pitchFamily="34" charset="0"/>
                <a:ea typeface="Lato Hairline" panose="020F0502020204030203" pitchFamily="34" charset="0"/>
                <a:cs typeface="Lato Hairline" panose="020F050202020403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t>CS/COE 0449 – Spring 2019/2020</a:t>
            </a:r>
            <a:endParaRPr lang="en-US" sz="1000" dirty="0"/>
          </a:p>
        </p:txBody>
      </p:sp>
      <p:pic>
        <p:nvPicPr>
          <p:cNvPr id="7" name="Graphic 6">
            <a:extLst>
              <a:ext uri="{FF2B5EF4-FFF2-40B4-BE49-F238E27FC236}">
                <a16:creationId xmlns:a16="http://schemas.microsoft.com/office/drawing/2014/main" id="{94CA66D0-779B-490F-966D-80098CCF52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4" y="0"/>
            <a:ext cx="10158809" cy="5715000"/>
          </a:xfrm>
          <a:prstGeom prst="rect">
            <a:avLst/>
          </a:prstGeom>
        </p:spPr>
      </p:pic>
    </p:spTree>
    <p:extLst>
      <p:ext uri="{BB962C8B-B14F-4D97-AF65-F5344CB8AC3E}">
        <p14:creationId xmlns:p14="http://schemas.microsoft.com/office/powerpoint/2010/main" val="292276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nb-NO"/>
              <a:t>CS/COE 0449 – Spring 2019/2020</a:t>
            </a:r>
            <a:endParaRPr lang="en-US"/>
          </a:p>
        </p:txBody>
      </p:sp>
      <p:sp>
        <p:nvSpPr>
          <p:cNvPr id="4" name="Slide Number Placeholder 3"/>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49402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b-NO"/>
              <a:t>CS/COE 0449 – Spring 2019/2020</a:t>
            </a:r>
            <a:endParaRPr lang="en-US"/>
          </a:p>
        </p:txBody>
      </p:sp>
      <p:sp>
        <p:nvSpPr>
          <p:cNvPr id="7" name="Slide Number Placeholder 6"/>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380920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nb-NO"/>
              <a:t>CS/COE 0449 – Spring 2019/2020</a:t>
            </a:r>
            <a:endParaRPr lang="en-US"/>
          </a:p>
        </p:txBody>
      </p:sp>
      <p:sp>
        <p:nvSpPr>
          <p:cNvPr id="7" name="Slide Number Placeholder 6"/>
          <p:cNvSpPr>
            <a:spLocks noGrp="1"/>
          </p:cNvSpPr>
          <p:nvPr>
            <p:ph type="sldNum" sz="quarter" idx="12"/>
          </p:nvPr>
        </p:nvSpPr>
        <p:spPr/>
        <p:txBody>
          <a:bodyPr/>
          <a:lstStyle/>
          <a:p>
            <a:fld id="{B4AAD609-F83C-4414-814B-B5A2DF99692C}" type="slidenum">
              <a:rPr lang="en-US" smtClean="0"/>
              <a:t>‹#›</a:t>
            </a:fld>
            <a:endParaRPr lang="en-US"/>
          </a:p>
        </p:txBody>
      </p:sp>
    </p:spTree>
    <p:extLst>
      <p:ext uri="{BB962C8B-B14F-4D97-AF65-F5344CB8AC3E}">
        <p14:creationId xmlns:p14="http://schemas.microsoft.com/office/powerpoint/2010/main" val="219809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nb-NO"/>
              <a:t>CS/COE 0449 – Spring 2019/2020</a:t>
            </a:r>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B4AAD609-F83C-4414-814B-B5A2DF99692C}" type="slidenum">
              <a:rPr lang="en-US" smtClean="0"/>
              <a:t>‹#›</a:t>
            </a:fld>
            <a:endParaRPr lang="en-US"/>
          </a:p>
        </p:txBody>
      </p:sp>
    </p:spTree>
    <p:extLst>
      <p:ext uri="{BB962C8B-B14F-4D97-AF65-F5344CB8AC3E}">
        <p14:creationId xmlns:p14="http://schemas.microsoft.com/office/powerpoint/2010/main" val="312376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6" r:id="rId12"/>
  </p:sldLayoutIdLst>
  <p:hf hd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thestack.com/world/2015/02/19/att-patents-system-to-fast-lane-bittorrent-traffi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3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KxMK2AklpN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E3B604D-56BA-46EE-95F5-E8CD4F248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1" y="-310445"/>
            <a:ext cx="10158801" cy="6349995"/>
          </a:xfrm>
          <a:prstGeom prst="rect">
            <a:avLst/>
          </a:prstGeom>
        </p:spPr>
      </p:pic>
      <p:sp>
        <p:nvSpPr>
          <p:cNvPr id="2" name="Title 1">
            <a:extLst>
              <a:ext uri="{FF2B5EF4-FFF2-40B4-BE49-F238E27FC236}">
                <a16:creationId xmlns:a16="http://schemas.microsoft.com/office/drawing/2014/main" id="{71F694F1-53D4-4D25-8D15-347ECE3A3B1B}"/>
              </a:ext>
            </a:extLst>
          </p:cNvPr>
          <p:cNvSpPr>
            <a:spLocks noGrp="1"/>
          </p:cNvSpPr>
          <p:nvPr>
            <p:ph type="ctrTitle"/>
          </p:nvPr>
        </p:nvSpPr>
        <p:spPr>
          <a:xfrm>
            <a:off x="44829" y="1886617"/>
            <a:ext cx="7141879" cy="747314"/>
          </a:xfrm>
        </p:spPr>
        <p:txBody>
          <a:bodyPr anchor="ctr">
            <a:normAutofit fontScale="90000"/>
          </a:bodyPr>
          <a:lstStyle/>
          <a:p>
            <a:r>
              <a:rPr lang="en-US" sz="5444" b="1" dirty="0">
                <a:solidFill>
                  <a:schemeClr val="bg1"/>
                </a:solidFill>
                <a:latin typeface="Marcellus SC" panose="020E0602050203020307" pitchFamily="34" charset="0"/>
              </a:rPr>
              <a:t>Distributed</a:t>
            </a:r>
            <a:endParaRPr lang="en-US" sz="4889" b="1" dirty="0">
              <a:solidFill>
                <a:schemeClr val="bg1"/>
              </a:solidFill>
              <a:latin typeface="Marcellus SC" panose="020E0602050203020307" pitchFamily="34" charset="0"/>
            </a:endParaRPr>
          </a:p>
        </p:txBody>
      </p:sp>
      <p:sp>
        <p:nvSpPr>
          <p:cNvPr id="3" name="Subtitle 2">
            <a:extLst>
              <a:ext uri="{FF2B5EF4-FFF2-40B4-BE49-F238E27FC236}">
                <a16:creationId xmlns:a16="http://schemas.microsoft.com/office/drawing/2014/main" id="{C15D3280-7F18-412B-A5EC-EDD826CEEA54}"/>
              </a:ext>
            </a:extLst>
          </p:cNvPr>
          <p:cNvSpPr>
            <a:spLocks noGrp="1"/>
          </p:cNvSpPr>
          <p:nvPr>
            <p:ph type="subTitle" idx="1"/>
          </p:nvPr>
        </p:nvSpPr>
        <p:spPr>
          <a:xfrm>
            <a:off x="6710966" y="5362267"/>
            <a:ext cx="3344333" cy="258678"/>
          </a:xfrm>
        </p:spPr>
        <p:txBody>
          <a:bodyPr>
            <a:normAutofit fontScale="70000" lnSpcReduction="20000"/>
          </a:bodyPr>
          <a:lstStyle/>
          <a:p>
            <a:r>
              <a:rPr lang="en-US" dirty="0">
                <a:latin typeface="Lato Hairline" panose="020F0502020204030203" pitchFamily="34" charset="0"/>
                <a:ea typeface="Lato Hairline" panose="020F0502020204030203" pitchFamily="34" charset="0"/>
                <a:cs typeface="Lato Hairline" panose="020F0502020204030203" pitchFamily="34" charset="0"/>
              </a:rPr>
              <a:t>Spring 2019/2020</a:t>
            </a:r>
          </a:p>
        </p:txBody>
      </p:sp>
      <p:sp>
        <p:nvSpPr>
          <p:cNvPr id="9" name="TextBox 8">
            <a:extLst>
              <a:ext uri="{FF2B5EF4-FFF2-40B4-BE49-F238E27FC236}">
                <a16:creationId xmlns:a16="http://schemas.microsoft.com/office/drawing/2014/main" id="{BDD2D051-0D31-4F34-9BC6-C316DE939E90}"/>
              </a:ext>
            </a:extLst>
          </p:cNvPr>
          <p:cNvSpPr txBox="1"/>
          <p:nvPr/>
        </p:nvSpPr>
        <p:spPr>
          <a:xfrm>
            <a:off x="8063011" y="3760250"/>
            <a:ext cx="833882" cy="400110"/>
          </a:xfrm>
          <a:prstGeom prst="rect">
            <a:avLst/>
          </a:prstGeom>
          <a:noFill/>
        </p:spPr>
        <p:txBody>
          <a:bodyPr wrap="none" rtlCol="0">
            <a:spAutoFit/>
          </a:bodyPr>
          <a:lstStyle/>
          <a:p>
            <a:pPr algn="ctr"/>
            <a:r>
              <a:rPr lang="en-US" sz="2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wilkie</a:t>
            </a:r>
            <a:endParaRPr lang="en-US"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E4320134-B7EB-4F92-B7B8-01035C88D329}"/>
              </a:ext>
            </a:extLst>
          </p:cNvPr>
          <p:cNvSpPr txBox="1"/>
          <p:nvPr/>
        </p:nvSpPr>
        <p:spPr>
          <a:xfrm>
            <a:off x="7465001" y="2008493"/>
            <a:ext cx="2204450" cy="707886"/>
          </a:xfrm>
          <a:prstGeom prst="rect">
            <a:avLst/>
          </a:prstGeom>
          <a:noFill/>
        </p:spPr>
        <p:txBody>
          <a:bodyPr wrap="none" rtlCol="0">
            <a:spAutoFit/>
          </a:bodyPr>
          <a:lstStyle/>
          <a:p>
            <a:pPr algn="ctr"/>
            <a:r>
              <a:rPr lang="en-US" sz="20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Introduction to</a:t>
            </a:r>
          </a:p>
          <a:p>
            <a:pPr algn="ctr"/>
            <a:r>
              <a:rPr lang="en-US" sz="2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Systems Software</a:t>
            </a:r>
            <a:endParaRPr lang="en-US"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Title 1">
            <a:extLst>
              <a:ext uri="{FF2B5EF4-FFF2-40B4-BE49-F238E27FC236}">
                <a16:creationId xmlns:a16="http://schemas.microsoft.com/office/drawing/2014/main" id="{30339BB2-67E1-49D6-BCE0-83D58A439833}"/>
              </a:ext>
            </a:extLst>
          </p:cNvPr>
          <p:cNvSpPr txBox="1">
            <a:spLocks/>
          </p:cNvSpPr>
          <p:nvPr/>
        </p:nvSpPr>
        <p:spPr>
          <a:xfrm>
            <a:off x="59605" y="2700021"/>
            <a:ext cx="7141879" cy="747314"/>
          </a:xfrm>
          <a:prstGeom prst="rect">
            <a:avLst/>
          </a:prstGeom>
        </p:spPr>
        <p:txBody>
          <a:bodyPr vert="horz" lIns="101600" tIns="50800" rIns="101600" bIns="50800"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889" b="1" dirty="0">
                <a:solidFill>
                  <a:schemeClr val="bg1"/>
                </a:solidFill>
                <a:latin typeface="Marcellus SC" panose="020E0602050203020307" pitchFamily="34" charset="0"/>
              </a:rPr>
              <a:t>Storage</a:t>
            </a:r>
          </a:p>
        </p:txBody>
      </p:sp>
      <p:sp>
        <p:nvSpPr>
          <p:cNvPr id="13" name="Oval 12">
            <a:extLst>
              <a:ext uri="{FF2B5EF4-FFF2-40B4-BE49-F238E27FC236}">
                <a16:creationId xmlns:a16="http://schemas.microsoft.com/office/drawing/2014/main" id="{0E3DC9A2-907A-40B2-AE7B-0ABCE81E9716}"/>
              </a:ext>
            </a:extLst>
          </p:cNvPr>
          <p:cNvSpPr/>
          <p:nvPr/>
        </p:nvSpPr>
        <p:spPr>
          <a:xfrm>
            <a:off x="8240062" y="290513"/>
            <a:ext cx="1001059" cy="1001059"/>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11" b="1" dirty="0">
                <a:solidFill>
                  <a:schemeClr val="bg1">
                    <a:lumMod val="85000"/>
                  </a:schemeClr>
                </a:solidFill>
                <a:latin typeface="Segoe UI" panose="020B0502040204020203" pitchFamily="34" charset="0"/>
                <a:ea typeface="Lato Black" panose="020F0502020204030203" pitchFamily="34" charset="0"/>
                <a:cs typeface="Segoe UI" panose="020B0502040204020203" pitchFamily="34" charset="0"/>
              </a:rPr>
              <a:t>18</a:t>
            </a:r>
          </a:p>
        </p:txBody>
      </p:sp>
    </p:spTree>
    <p:extLst>
      <p:ext uri="{BB962C8B-B14F-4D97-AF65-F5344CB8AC3E}">
        <p14:creationId xmlns:p14="http://schemas.microsoft.com/office/powerpoint/2010/main" val="125014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6C6-7AC3-49EE-A148-C3F29488CFEA}"/>
              </a:ext>
            </a:extLst>
          </p:cNvPr>
          <p:cNvSpPr>
            <a:spLocks noGrp="1"/>
          </p:cNvSpPr>
          <p:nvPr>
            <p:ph type="title"/>
          </p:nvPr>
        </p:nvSpPr>
        <p:spPr/>
        <p:txBody>
          <a:bodyPr>
            <a:normAutofit fontScale="90000"/>
          </a:bodyPr>
          <a:lstStyle/>
          <a:p>
            <a:r>
              <a:rPr lang="en-US" dirty="0"/>
              <a:t>Server-side Writes Are Slow</a:t>
            </a:r>
          </a:p>
        </p:txBody>
      </p:sp>
      <p:sp>
        <p:nvSpPr>
          <p:cNvPr id="3" name="Content Placeholder 2">
            <a:extLst>
              <a:ext uri="{FF2B5EF4-FFF2-40B4-BE49-F238E27FC236}">
                <a16:creationId xmlns:a16="http://schemas.microsoft.com/office/drawing/2014/main" id="{E528891F-B589-47CB-ACB8-8F50C4199DE7}"/>
              </a:ext>
            </a:extLst>
          </p:cNvPr>
          <p:cNvSpPr>
            <a:spLocks noGrp="1"/>
          </p:cNvSpPr>
          <p:nvPr>
            <p:ph idx="12"/>
          </p:nvPr>
        </p:nvSpPr>
        <p:spPr/>
        <p:txBody>
          <a:bodyPr/>
          <a:lstStyle/>
          <a:p>
            <a:pPr marL="0" indent="0">
              <a:buNone/>
            </a:pPr>
            <a:r>
              <a:rPr lang="en-US" dirty="0"/>
              <a:t>Problem: Writes are really slow…</a:t>
            </a:r>
          </a:p>
          <a:p>
            <a:pPr marL="0" indent="0">
              <a:buNone/>
            </a:pPr>
            <a:r>
              <a:rPr lang="en-US" sz="1667" dirty="0"/>
              <a:t>(Did the server crash?? Should I try again?? Delay… delay… delay)</a:t>
            </a:r>
          </a:p>
        </p:txBody>
      </p:sp>
      <p:cxnSp>
        <p:nvCxnSpPr>
          <p:cNvPr id="5" name="Straight Arrow Connector 4">
            <a:extLst>
              <a:ext uri="{FF2B5EF4-FFF2-40B4-BE49-F238E27FC236}">
                <a16:creationId xmlns:a16="http://schemas.microsoft.com/office/drawing/2014/main" id="{EE33CEE5-44B8-4DB5-920F-91BC8A2A4749}"/>
              </a:ext>
            </a:extLst>
          </p:cNvPr>
          <p:cNvCxnSpPr>
            <a:cxnSpLocks/>
          </p:cNvCxnSpPr>
          <p:nvPr/>
        </p:nvCxnSpPr>
        <p:spPr>
          <a:xfrm>
            <a:off x="2606122" y="2159838"/>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03A4C7-60FD-4320-9994-D3A5A162A435}"/>
              </a:ext>
            </a:extLst>
          </p:cNvPr>
          <p:cNvSpPr txBox="1"/>
          <p:nvPr/>
        </p:nvSpPr>
        <p:spPr>
          <a:xfrm>
            <a:off x="4752027" y="1852062"/>
            <a:ext cx="655950" cy="272382"/>
          </a:xfrm>
          <a:prstGeom prst="rect">
            <a:avLst/>
          </a:prstGeom>
          <a:noFill/>
        </p:spPr>
        <p:txBody>
          <a:bodyPr wrap="none" rtlCol="0">
            <a:spAutoFit/>
          </a:bodyPr>
          <a:lstStyle/>
          <a:p>
            <a:pPr algn="ctr"/>
            <a:r>
              <a:rPr lang="en-US" sz="1170" b="1" dirty="0">
                <a:latin typeface="Inconsolata" panose="020B0609030003000000" pitchFamily="49" charset="0"/>
              </a:rPr>
              <a:t>lookup</a:t>
            </a:r>
          </a:p>
        </p:txBody>
      </p:sp>
      <p:cxnSp>
        <p:nvCxnSpPr>
          <p:cNvPr id="10" name="Straight Arrow Connector 9">
            <a:extLst>
              <a:ext uri="{FF2B5EF4-FFF2-40B4-BE49-F238E27FC236}">
                <a16:creationId xmlns:a16="http://schemas.microsoft.com/office/drawing/2014/main" id="{3E66DB26-D6EE-44F0-93CC-093C2C30414E}"/>
              </a:ext>
            </a:extLst>
          </p:cNvPr>
          <p:cNvCxnSpPr>
            <a:cxnSpLocks/>
          </p:cNvCxnSpPr>
          <p:nvPr/>
        </p:nvCxnSpPr>
        <p:spPr>
          <a:xfrm flipH="1">
            <a:off x="2456449" y="2580063"/>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3060FC-EF93-402A-8ABE-170C506B653C}"/>
              </a:ext>
            </a:extLst>
          </p:cNvPr>
          <p:cNvSpPr txBox="1"/>
          <p:nvPr/>
        </p:nvSpPr>
        <p:spPr>
          <a:xfrm>
            <a:off x="4909120" y="2272286"/>
            <a:ext cx="341761" cy="272382"/>
          </a:xfrm>
          <a:prstGeom prst="rect">
            <a:avLst/>
          </a:prstGeom>
          <a:noFill/>
        </p:spPr>
        <p:txBody>
          <a:bodyPr wrap="none" rtlCol="0">
            <a:spAutoFit/>
          </a:bodyPr>
          <a:lstStyle/>
          <a:p>
            <a:pPr algn="ctr"/>
            <a:r>
              <a:rPr lang="en-US" sz="1170" b="1" i="1" dirty="0" err="1">
                <a:latin typeface="Inconsolata" panose="020B0609030003000000" pitchFamily="49" charset="0"/>
              </a:rPr>
              <a:t>fd</a:t>
            </a:r>
            <a:endParaRPr lang="en-US" sz="1170" b="1" i="1" dirty="0">
              <a:latin typeface="Inconsolata" panose="020B0609030003000000" pitchFamily="49" charset="0"/>
            </a:endParaRPr>
          </a:p>
        </p:txBody>
      </p:sp>
      <p:cxnSp>
        <p:nvCxnSpPr>
          <p:cNvPr id="12" name="Straight Arrow Connector 11">
            <a:extLst>
              <a:ext uri="{FF2B5EF4-FFF2-40B4-BE49-F238E27FC236}">
                <a16:creationId xmlns:a16="http://schemas.microsoft.com/office/drawing/2014/main" id="{C5B4099C-10D7-4D80-A223-301CB01ED6F3}"/>
              </a:ext>
            </a:extLst>
          </p:cNvPr>
          <p:cNvCxnSpPr>
            <a:cxnSpLocks/>
          </p:cNvCxnSpPr>
          <p:nvPr/>
        </p:nvCxnSpPr>
        <p:spPr>
          <a:xfrm>
            <a:off x="2592515" y="3000286"/>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7255BF-8826-4C01-95BD-416B96343A38}"/>
              </a:ext>
            </a:extLst>
          </p:cNvPr>
          <p:cNvSpPr txBox="1"/>
          <p:nvPr/>
        </p:nvSpPr>
        <p:spPr>
          <a:xfrm>
            <a:off x="4045105" y="2692509"/>
            <a:ext cx="2069797"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offset, count</a:t>
            </a:r>
            <a:r>
              <a:rPr lang="en-US" sz="1170" b="1" dirty="0">
                <a:latin typeface="Inconsolata" panose="020B0609030003000000" pitchFamily="49" charset="0"/>
              </a:rPr>
              <a:t>)</a:t>
            </a:r>
          </a:p>
        </p:txBody>
      </p:sp>
      <p:cxnSp>
        <p:nvCxnSpPr>
          <p:cNvPr id="14" name="Straight Arrow Connector 13">
            <a:extLst>
              <a:ext uri="{FF2B5EF4-FFF2-40B4-BE49-F238E27FC236}">
                <a16:creationId xmlns:a16="http://schemas.microsoft.com/office/drawing/2014/main" id="{0B0B9630-9799-4AD8-AF6C-9EEDD79AC194}"/>
              </a:ext>
            </a:extLst>
          </p:cNvPr>
          <p:cNvCxnSpPr>
            <a:cxnSpLocks/>
          </p:cNvCxnSpPr>
          <p:nvPr/>
        </p:nvCxnSpPr>
        <p:spPr>
          <a:xfrm flipH="1">
            <a:off x="2456449" y="4563512"/>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9F0DE5-F1AC-4139-81EE-3F736DAA4ADE}"/>
              </a:ext>
            </a:extLst>
          </p:cNvPr>
          <p:cNvSpPr txBox="1"/>
          <p:nvPr/>
        </p:nvSpPr>
        <p:spPr>
          <a:xfrm>
            <a:off x="4712756" y="4255735"/>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sp>
        <p:nvSpPr>
          <p:cNvPr id="16" name="TextBox 15">
            <a:extLst>
              <a:ext uri="{FF2B5EF4-FFF2-40B4-BE49-F238E27FC236}">
                <a16:creationId xmlns:a16="http://schemas.microsoft.com/office/drawing/2014/main" id="{D55B3C17-7371-4625-809B-5F8EDCD79B09}"/>
              </a:ext>
            </a:extLst>
          </p:cNvPr>
          <p:cNvSpPr txBox="1"/>
          <p:nvPr/>
        </p:nvSpPr>
        <p:spPr>
          <a:xfrm>
            <a:off x="857535" y="1732049"/>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sp>
        <p:nvSpPr>
          <p:cNvPr id="17" name="TextBox 16">
            <a:extLst>
              <a:ext uri="{FF2B5EF4-FFF2-40B4-BE49-F238E27FC236}">
                <a16:creationId xmlns:a16="http://schemas.microsoft.com/office/drawing/2014/main" id="{63C78163-B4E8-41BB-8FB7-814D305EEF4F}"/>
              </a:ext>
            </a:extLst>
          </p:cNvPr>
          <p:cNvSpPr txBox="1"/>
          <p:nvPr/>
        </p:nvSpPr>
        <p:spPr>
          <a:xfrm>
            <a:off x="8636314" y="1732049"/>
            <a:ext cx="603050" cy="27238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Server</a:t>
            </a:r>
          </a:p>
        </p:txBody>
      </p:sp>
      <p:pic>
        <p:nvPicPr>
          <p:cNvPr id="39" name="Graphic 38">
            <a:extLst>
              <a:ext uri="{FF2B5EF4-FFF2-40B4-BE49-F238E27FC236}">
                <a16:creationId xmlns:a16="http://schemas.microsoft.com/office/drawing/2014/main" id="{AD744880-9EDD-4920-89A4-6DE2C0E441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536" y="2127250"/>
            <a:ext cx="1405698" cy="1405698"/>
          </a:xfrm>
          <a:prstGeom prst="rect">
            <a:avLst/>
          </a:prstGeom>
        </p:spPr>
      </p:pic>
      <p:pic>
        <p:nvPicPr>
          <p:cNvPr id="45" name="Graphic 44">
            <a:extLst>
              <a:ext uri="{FF2B5EF4-FFF2-40B4-BE49-F238E27FC236}">
                <a16:creationId xmlns:a16="http://schemas.microsoft.com/office/drawing/2014/main" id="{9E5DD727-9D98-4F81-8D76-5B15EDD68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1794" y="2011004"/>
            <a:ext cx="1912090" cy="1912090"/>
          </a:xfrm>
          <a:prstGeom prst="rect">
            <a:avLst/>
          </a:prstGeom>
        </p:spPr>
      </p:pic>
      <p:sp>
        <p:nvSpPr>
          <p:cNvPr id="4" name="TextBox 3">
            <a:extLst>
              <a:ext uri="{FF2B5EF4-FFF2-40B4-BE49-F238E27FC236}">
                <a16:creationId xmlns:a16="http://schemas.microsoft.com/office/drawing/2014/main" id="{E4A0F054-318C-4160-9783-F9C785E7AE03}"/>
              </a:ext>
            </a:extLst>
          </p:cNvPr>
          <p:cNvSpPr txBox="1"/>
          <p:nvPr/>
        </p:nvSpPr>
        <p:spPr>
          <a:xfrm>
            <a:off x="4481921" y="3308064"/>
            <a:ext cx="1196161" cy="632481"/>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 1 second …</a:t>
            </a:r>
          </a:p>
          <a:p>
            <a:endParaRPr lang="en-US" sz="1170" dirty="0">
              <a:latin typeface="Lato Light" panose="020F0502020204030203" pitchFamily="34" charset="0"/>
              <a:ea typeface="Lato Light" panose="020F0502020204030203" pitchFamily="34" charset="0"/>
              <a:cs typeface="Lato Light" panose="020F0502020204030203" pitchFamily="34" charset="0"/>
            </a:endParaRPr>
          </a:p>
          <a:p>
            <a:r>
              <a:rPr lang="en-US" sz="1170" dirty="0">
                <a:latin typeface="Lato Light" panose="020F0502020204030203" pitchFamily="34" charset="0"/>
                <a:ea typeface="Lato Light" panose="020F0502020204030203" pitchFamily="34" charset="0"/>
                <a:cs typeface="Lato Light" panose="020F0502020204030203" pitchFamily="34" charset="0"/>
              </a:rPr>
              <a:t>… 2 seconds? ...</a:t>
            </a:r>
          </a:p>
        </p:txBody>
      </p:sp>
      <p:sp>
        <p:nvSpPr>
          <p:cNvPr id="6" name="TextBox 5">
            <a:extLst>
              <a:ext uri="{FF2B5EF4-FFF2-40B4-BE49-F238E27FC236}">
                <a16:creationId xmlns:a16="http://schemas.microsoft.com/office/drawing/2014/main" id="{473801C0-9F81-4BEB-9474-66E0ED742CB5}"/>
              </a:ext>
            </a:extLst>
          </p:cNvPr>
          <p:cNvSpPr txBox="1"/>
          <p:nvPr/>
        </p:nvSpPr>
        <p:spPr>
          <a:xfrm>
            <a:off x="2060586" y="4689235"/>
            <a:ext cx="6038833" cy="45243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Time relates to the amount of data we want to write</a:t>
            </a:r>
            <a:r>
              <a:rPr lang="en-US" sz="1170" b="1" i="1" dirty="0">
                <a:latin typeface="Lato Light" panose="020F0502020204030203" pitchFamily="34" charset="0"/>
                <a:ea typeface="Lato Light" panose="020F0502020204030203" pitchFamily="34" charset="0"/>
                <a:cs typeface="Lato Light" panose="020F0502020204030203" pitchFamily="34" charset="0"/>
              </a:rPr>
              <a:t>… </a:t>
            </a:r>
            <a:r>
              <a:rPr lang="en-US" sz="1170" i="1" dirty="0">
                <a:latin typeface="Lato" panose="020F0502020204030203" pitchFamily="34" charset="0"/>
                <a:ea typeface="Lato" panose="020F0502020204030203" pitchFamily="34" charset="0"/>
                <a:cs typeface="Lato" panose="020F0502020204030203" pitchFamily="34" charset="0"/>
              </a:rPr>
              <a:t>is there a good block size?</a:t>
            </a:r>
          </a:p>
          <a:p>
            <a:pPr algn="ctr"/>
            <a:r>
              <a:rPr lang="en-US" sz="1170" dirty="0">
                <a:latin typeface="Lato Light" panose="020F0502020204030203" pitchFamily="34" charset="0"/>
                <a:ea typeface="Lato Light" panose="020F0502020204030203" pitchFamily="34" charset="0"/>
                <a:cs typeface="Lato Light" panose="020F0502020204030203" pitchFamily="34" charset="0"/>
              </a:rPr>
              <a:t>1KiB? 4KiB? 1MiB? (bigger == slower, harsher failures; small == faster, but more messages)</a:t>
            </a:r>
          </a:p>
        </p:txBody>
      </p:sp>
    </p:spTree>
    <p:extLst>
      <p:ext uri="{BB962C8B-B14F-4D97-AF65-F5344CB8AC3E}">
        <p14:creationId xmlns:p14="http://schemas.microsoft.com/office/powerpoint/2010/main" val="26018874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6C6-7AC3-49EE-A148-C3F29488CFEA}"/>
              </a:ext>
            </a:extLst>
          </p:cNvPr>
          <p:cNvSpPr>
            <a:spLocks noGrp="1"/>
          </p:cNvSpPr>
          <p:nvPr>
            <p:ph type="title"/>
          </p:nvPr>
        </p:nvSpPr>
        <p:spPr/>
        <p:txBody>
          <a:bodyPr>
            <a:normAutofit fontScale="90000"/>
          </a:bodyPr>
          <a:lstStyle/>
          <a:p>
            <a:r>
              <a:rPr lang="en-US" dirty="0"/>
              <a:t>Server-side Write Cache?</a:t>
            </a:r>
          </a:p>
        </p:txBody>
      </p:sp>
      <p:sp>
        <p:nvSpPr>
          <p:cNvPr id="3" name="Content Placeholder 2">
            <a:extLst>
              <a:ext uri="{FF2B5EF4-FFF2-40B4-BE49-F238E27FC236}">
                <a16:creationId xmlns:a16="http://schemas.microsoft.com/office/drawing/2014/main" id="{E528891F-B589-47CB-ACB8-8F50C4199DE7}"/>
              </a:ext>
            </a:extLst>
          </p:cNvPr>
          <p:cNvSpPr>
            <a:spLocks noGrp="1"/>
          </p:cNvSpPr>
          <p:nvPr>
            <p:ph idx="12"/>
          </p:nvPr>
        </p:nvSpPr>
        <p:spPr>
          <a:xfrm>
            <a:off x="307025" y="821451"/>
            <a:ext cx="9584514" cy="4330323"/>
          </a:xfrm>
        </p:spPr>
        <p:txBody>
          <a:bodyPr/>
          <a:lstStyle/>
          <a:p>
            <a:pPr marL="0" indent="0">
              <a:buNone/>
            </a:pPr>
            <a:r>
              <a:rPr lang="en-US" dirty="0"/>
              <a:t>Solution: Cache writes and commit them when we have time.</a:t>
            </a:r>
          </a:p>
          <a:p>
            <a:pPr marL="0" indent="0">
              <a:buNone/>
            </a:pPr>
            <a:r>
              <a:rPr lang="en-US" sz="1667" dirty="0"/>
              <a:t>(Client gets a respond much more quickly… but at what cost? There’s always a </a:t>
            </a:r>
            <a:r>
              <a:rPr lang="en-US" sz="1667" b="1" i="1" dirty="0"/>
              <a:t>trade-off</a:t>
            </a:r>
            <a:r>
              <a:rPr lang="en-US" sz="1667" dirty="0"/>
              <a:t>)</a:t>
            </a:r>
          </a:p>
        </p:txBody>
      </p:sp>
      <p:cxnSp>
        <p:nvCxnSpPr>
          <p:cNvPr id="5" name="Straight Arrow Connector 4">
            <a:extLst>
              <a:ext uri="{FF2B5EF4-FFF2-40B4-BE49-F238E27FC236}">
                <a16:creationId xmlns:a16="http://schemas.microsoft.com/office/drawing/2014/main" id="{EE33CEE5-44B8-4DB5-920F-91BC8A2A4749}"/>
              </a:ext>
            </a:extLst>
          </p:cNvPr>
          <p:cNvCxnSpPr>
            <a:cxnSpLocks/>
          </p:cNvCxnSpPr>
          <p:nvPr/>
        </p:nvCxnSpPr>
        <p:spPr>
          <a:xfrm>
            <a:off x="2606122" y="2159838"/>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03A4C7-60FD-4320-9994-D3A5A162A435}"/>
              </a:ext>
            </a:extLst>
          </p:cNvPr>
          <p:cNvSpPr txBox="1"/>
          <p:nvPr/>
        </p:nvSpPr>
        <p:spPr>
          <a:xfrm>
            <a:off x="4752027" y="1852062"/>
            <a:ext cx="655950" cy="272382"/>
          </a:xfrm>
          <a:prstGeom prst="rect">
            <a:avLst/>
          </a:prstGeom>
          <a:noFill/>
        </p:spPr>
        <p:txBody>
          <a:bodyPr wrap="none" rtlCol="0">
            <a:spAutoFit/>
          </a:bodyPr>
          <a:lstStyle/>
          <a:p>
            <a:pPr algn="ctr"/>
            <a:r>
              <a:rPr lang="en-US" sz="1170" b="1" dirty="0">
                <a:latin typeface="Inconsolata" panose="020B0609030003000000" pitchFamily="49" charset="0"/>
              </a:rPr>
              <a:t>lookup</a:t>
            </a:r>
          </a:p>
        </p:txBody>
      </p:sp>
      <p:cxnSp>
        <p:nvCxnSpPr>
          <p:cNvPr id="10" name="Straight Arrow Connector 9">
            <a:extLst>
              <a:ext uri="{FF2B5EF4-FFF2-40B4-BE49-F238E27FC236}">
                <a16:creationId xmlns:a16="http://schemas.microsoft.com/office/drawing/2014/main" id="{3E66DB26-D6EE-44F0-93CC-093C2C30414E}"/>
              </a:ext>
            </a:extLst>
          </p:cNvPr>
          <p:cNvCxnSpPr>
            <a:cxnSpLocks/>
          </p:cNvCxnSpPr>
          <p:nvPr/>
        </p:nvCxnSpPr>
        <p:spPr>
          <a:xfrm flipH="1">
            <a:off x="2456449" y="2580063"/>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3060FC-EF93-402A-8ABE-170C506B653C}"/>
              </a:ext>
            </a:extLst>
          </p:cNvPr>
          <p:cNvSpPr txBox="1"/>
          <p:nvPr/>
        </p:nvSpPr>
        <p:spPr>
          <a:xfrm>
            <a:off x="4909120" y="2272286"/>
            <a:ext cx="341761" cy="272382"/>
          </a:xfrm>
          <a:prstGeom prst="rect">
            <a:avLst/>
          </a:prstGeom>
          <a:noFill/>
        </p:spPr>
        <p:txBody>
          <a:bodyPr wrap="none" rtlCol="0">
            <a:spAutoFit/>
          </a:bodyPr>
          <a:lstStyle/>
          <a:p>
            <a:pPr algn="ctr"/>
            <a:r>
              <a:rPr lang="en-US" sz="1170" b="1" i="1" dirty="0" err="1">
                <a:latin typeface="Inconsolata" panose="020B0609030003000000" pitchFamily="49" charset="0"/>
              </a:rPr>
              <a:t>fd</a:t>
            </a:r>
            <a:endParaRPr lang="en-US" sz="1170" b="1" i="1" dirty="0">
              <a:latin typeface="Inconsolata" panose="020B0609030003000000" pitchFamily="49" charset="0"/>
            </a:endParaRPr>
          </a:p>
        </p:txBody>
      </p:sp>
      <p:cxnSp>
        <p:nvCxnSpPr>
          <p:cNvPr id="12" name="Straight Arrow Connector 11">
            <a:extLst>
              <a:ext uri="{FF2B5EF4-FFF2-40B4-BE49-F238E27FC236}">
                <a16:creationId xmlns:a16="http://schemas.microsoft.com/office/drawing/2014/main" id="{C5B4099C-10D7-4D80-A223-301CB01ED6F3}"/>
              </a:ext>
            </a:extLst>
          </p:cNvPr>
          <p:cNvCxnSpPr>
            <a:cxnSpLocks/>
          </p:cNvCxnSpPr>
          <p:nvPr/>
        </p:nvCxnSpPr>
        <p:spPr>
          <a:xfrm>
            <a:off x="2592515" y="3000286"/>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7255BF-8826-4C01-95BD-416B96343A38}"/>
              </a:ext>
            </a:extLst>
          </p:cNvPr>
          <p:cNvSpPr txBox="1"/>
          <p:nvPr/>
        </p:nvSpPr>
        <p:spPr>
          <a:xfrm>
            <a:off x="4045105" y="2692509"/>
            <a:ext cx="2069797"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offset, count</a:t>
            </a:r>
            <a:r>
              <a:rPr lang="en-US" sz="1170" b="1" dirty="0">
                <a:latin typeface="Inconsolata" panose="020B0609030003000000" pitchFamily="49" charset="0"/>
              </a:rPr>
              <a:t>)</a:t>
            </a:r>
          </a:p>
        </p:txBody>
      </p:sp>
      <p:cxnSp>
        <p:nvCxnSpPr>
          <p:cNvPr id="14" name="Straight Arrow Connector 13">
            <a:extLst>
              <a:ext uri="{FF2B5EF4-FFF2-40B4-BE49-F238E27FC236}">
                <a16:creationId xmlns:a16="http://schemas.microsoft.com/office/drawing/2014/main" id="{0B0B9630-9799-4AD8-AF6C-9EEDD79AC194}"/>
              </a:ext>
            </a:extLst>
          </p:cNvPr>
          <p:cNvCxnSpPr>
            <a:cxnSpLocks/>
          </p:cNvCxnSpPr>
          <p:nvPr/>
        </p:nvCxnSpPr>
        <p:spPr>
          <a:xfrm flipH="1">
            <a:off x="2456449" y="3708205"/>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9F0DE5-F1AC-4139-81EE-3F736DAA4ADE}"/>
              </a:ext>
            </a:extLst>
          </p:cNvPr>
          <p:cNvSpPr txBox="1"/>
          <p:nvPr/>
        </p:nvSpPr>
        <p:spPr>
          <a:xfrm>
            <a:off x="4712756" y="3400428"/>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sp>
        <p:nvSpPr>
          <p:cNvPr id="16" name="TextBox 15">
            <a:extLst>
              <a:ext uri="{FF2B5EF4-FFF2-40B4-BE49-F238E27FC236}">
                <a16:creationId xmlns:a16="http://schemas.microsoft.com/office/drawing/2014/main" id="{D55B3C17-7371-4625-809B-5F8EDCD79B09}"/>
              </a:ext>
            </a:extLst>
          </p:cNvPr>
          <p:cNvSpPr txBox="1"/>
          <p:nvPr/>
        </p:nvSpPr>
        <p:spPr>
          <a:xfrm>
            <a:off x="857535" y="1732049"/>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sp>
        <p:nvSpPr>
          <p:cNvPr id="17" name="TextBox 16">
            <a:extLst>
              <a:ext uri="{FF2B5EF4-FFF2-40B4-BE49-F238E27FC236}">
                <a16:creationId xmlns:a16="http://schemas.microsoft.com/office/drawing/2014/main" id="{63C78163-B4E8-41BB-8FB7-814D305EEF4F}"/>
              </a:ext>
            </a:extLst>
          </p:cNvPr>
          <p:cNvSpPr txBox="1"/>
          <p:nvPr/>
        </p:nvSpPr>
        <p:spPr>
          <a:xfrm>
            <a:off x="8610451" y="1732049"/>
            <a:ext cx="603050" cy="27238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Server</a:t>
            </a:r>
          </a:p>
        </p:txBody>
      </p:sp>
      <p:pic>
        <p:nvPicPr>
          <p:cNvPr id="39" name="Graphic 38">
            <a:extLst>
              <a:ext uri="{FF2B5EF4-FFF2-40B4-BE49-F238E27FC236}">
                <a16:creationId xmlns:a16="http://schemas.microsoft.com/office/drawing/2014/main" id="{AD744880-9EDD-4920-89A4-6DE2C0E441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536" y="2127250"/>
            <a:ext cx="1405698" cy="1405698"/>
          </a:xfrm>
          <a:prstGeom prst="rect">
            <a:avLst/>
          </a:prstGeom>
        </p:spPr>
      </p:pic>
      <p:pic>
        <p:nvPicPr>
          <p:cNvPr id="45" name="Graphic 44">
            <a:extLst>
              <a:ext uri="{FF2B5EF4-FFF2-40B4-BE49-F238E27FC236}">
                <a16:creationId xmlns:a16="http://schemas.microsoft.com/office/drawing/2014/main" id="{9E5DD727-9D98-4F81-8D76-5B15EDD68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1794" y="2011004"/>
            <a:ext cx="1912090" cy="1912090"/>
          </a:xfrm>
          <a:prstGeom prst="rect">
            <a:avLst/>
          </a:prstGeom>
        </p:spPr>
      </p:pic>
      <p:sp>
        <p:nvSpPr>
          <p:cNvPr id="4" name="TextBox 3">
            <a:extLst>
              <a:ext uri="{FF2B5EF4-FFF2-40B4-BE49-F238E27FC236}">
                <a16:creationId xmlns:a16="http://schemas.microsoft.com/office/drawing/2014/main" id="{E4A0F054-318C-4160-9783-F9C785E7AE03}"/>
              </a:ext>
            </a:extLst>
          </p:cNvPr>
          <p:cNvSpPr txBox="1"/>
          <p:nvPr/>
        </p:nvSpPr>
        <p:spPr>
          <a:xfrm>
            <a:off x="4429823" y="3091565"/>
            <a:ext cx="1300356" cy="27238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400 milliseconds.</a:t>
            </a:r>
          </a:p>
        </p:txBody>
      </p:sp>
      <p:sp>
        <p:nvSpPr>
          <p:cNvPr id="6" name="TextBox 5">
            <a:extLst>
              <a:ext uri="{FF2B5EF4-FFF2-40B4-BE49-F238E27FC236}">
                <a16:creationId xmlns:a16="http://schemas.microsoft.com/office/drawing/2014/main" id="{473801C0-9F81-4BEB-9474-66E0ED742CB5}"/>
              </a:ext>
            </a:extLst>
          </p:cNvPr>
          <p:cNvSpPr txBox="1"/>
          <p:nvPr/>
        </p:nvSpPr>
        <p:spPr>
          <a:xfrm>
            <a:off x="3128986" y="4731657"/>
            <a:ext cx="3902030" cy="45243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When should it write it back? Hmm. It is not that obvious.</a:t>
            </a:r>
            <a:br>
              <a:rPr lang="en-US" sz="1170" dirty="0">
                <a:latin typeface="Lato Light" panose="020F0502020204030203" pitchFamily="34" charset="0"/>
                <a:ea typeface="Lato Light" panose="020F0502020204030203" pitchFamily="34" charset="0"/>
                <a:cs typeface="Lato Light" panose="020F0502020204030203" pitchFamily="34" charset="0"/>
              </a:rPr>
            </a:br>
            <a:r>
              <a:rPr lang="en-US" sz="1170" dirty="0">
                <a:latin typeface="Lato Light" panose="020F0502020204030203" pitchFamily="34" charset="0"/>
                <a:ea typeface="Lato Light" panose="020F0502020204030203" pitchFamily="34" charset="0"/>
                <a:cs typeface="Lato Light" panose="020F0502020204030203" pitchFamily="34" charset="0"/>
              </a:rPr>
              <a:t>(This is a particular tricky issue in distributed systems.)</a:t>
            </a:r>
          </a:p>
        </p:txBody>
      </p:sp>
      <p:sp>
        <p:nvSpPr>
          <p:cNvPr id="8" name="TextBox 7">
            <a:extLst>
              <a:ext uri="{FF2B5EF4-FFF2-40B4-BE49-F238E27FC236}">
                <a16:creationId xmlns:a16="http://schemas.microsoft.com/office/drawing/2014/main" id="{028BE8E1-9273-4950-9D12-08CBE007A964}"/>
              </a:ext>
            </a:extLst>
          </p:cNvPr>
          <p:cNvSpPr txBox="1"/>
          <p:nvPr/>
        </p:nvSpPr>
        <p:spPr>
          <a:xfrm>
            <a:off x="8059820" y="3708206"/>
            <a:ext cx="1489510" cy="632481"/>
          </a:xfrm>
          <a:prstGeom prst="rect">
            <a:avLst/>
          </a:prstGeom>
          <a:noFill/>
        </p:spPr>
        <p:txBody>
          <a:bodyPr wrap="none" rtlCol="0">
            <a:spAutoFit/>
          </a:bodyPr>
          <a:lstStyle/>
          <a:p>
            <a:r>
              <a:rPr lang="en-US" sz="1170" u="sng" dirty="0">
                <a:latin typeface="Lato Black" panose="020F0502020204030203" pitchFamily="34" charset="0"/>
                <a:ea typeface="Lato Black" panose="020F0502020204030203" pitchFamily="34" charset="0"/>
                <a:cs typeface="Lato Black" panose="020F0502020204030203" pitchFamily="34" charset="0"/>
              </a:rPr>
              <a:t>Write Cache</a:t>
            </a:r>
            <a:r>
              <a:rPr lang="en-US" sz="1170" dirty="0">
                <a:latin typeface="Lato Black" panose="020F0502020204030203" pitchFamily="34" charset="0"/>
                <a:ea typeface="Lato Black" panose="020F0502020204030203" pitchFamily="34" charset="0"/>
                <a:cs typeface="Lato Black" panose="020F0502020204030203" pitchFamily="34" charset="0"/>
              </a:rPr>
              <a:t>:</a:t>
            </a:r>
          </a:p>
          <a:p>
            <a:r>
              <a:rPr lang="en-US" sz="1170" dirty="0">
                <a:latin typeface="Lato Light" panose="020F0502020204030203" pitchFamily="34" charset="0"/>
                <a:ea typeface="Lato Light" panose="020F0502020204030203" pitchFamily="34" charset="0"/>
                <a:cs typeface="Lato Light" panose="020F0502020204030203" pitchFamily="34" charset="0"/>
              </a:rPr>
              <a:t>Need to write this</a:t>
            </a:r>
            <a:br>
              <a:rPr lang="en-US" sz="1170" dirty="0">
                <a:latin typeface="Lato Light" panose="020F0502020204030203" pitchFamily="34" charset="0"/>
                <a:ea typeface="Lato Light" panose="020F0502020204030203" pitchFamily="34" charset="0"/>
                <a:cs typeface="Lato Light" panose="020F0502020204030203" pitchFamily="34" charset="0"/>
              </a:rPr>
            </a:br>
            <a:r>
              <a:rPr lang="en-US" sz="1170" dirty="0">
                <a:latin typeface="Lato Light" panose="020F0502020204030203" pitchFamily="34" charset="0"/>
                <a:ea typeface="Lato Light" panose="020F0502020204030203" pitchFamily="34" charset="0"/>
                <a:cs typeface="Lato Light" panose="020F0502020204030203" pitchFamily="34" charset="0"/>
              </a:rPr>
              <a:t>block at some point!</a:t>
            </a:r>
          </a:p>
        </p:txBody>
      </p:sp>
      <p:sp>
        <p:nvSpPr>
          <p:cNvPr id="9" name="TextBox 8">
            <a:extLst>
              <a:ext uri="{FF2B5EF4-FFF2-40B4-BE49-F238E27FC236}">
                <a16:creationId xmlns:a16="http://schemas.microsoft.com/office/drawing/2014/main" id="{9F06C127-EB9D-4856-AEBC-99CCD53EB65A}"/>
              </a:ext>
            </a:extLst>
          </p:cNvPr>
          <p:cNvSpPr txBox="1"/>
          <p:nvPr/>
        </p:nvSpPr>
        <p:spPr>
          <a:xfrm>
            <a:off x="8059820" y="4622012"/>
            <a:ext cx="1704313" cy="272382"/>
          </a:xfrm>
          <a:prstGeom prst="rect">
            <a:avLst/>
          </a:prstGeom>
          <a:noFill/>
        </p:spPr>
        <p:txBody>
          <a:bodyPr wrap="none" rtlCol="0">
            <a:spAutoFit/>
          </a:bodyPr>
          <a:lstStyle/>
          <a:p>
            <a:r>
              <a:rPr lang="en-US" sz="1170" dirty="0">
                <a:latin typeface="Lato Light" panose="020F0502020204030203" pitchFamily="34" charset="0"/>
                <a:ea typeface="Lato Light" panose="020F0502020204030203" pitchFamily="34" charset="0"/>
                <a:cs typeface="Lato Light" panose="020F0502020204030203" pitchFamily="34" charset="0"/>
              </a:rPr>
              <a:t>But what if… </a:t>
            </a:r>
            <a:r>
              <a:rPr lang="en-US" sz="1170" i="1" dirty="0">
                <a:solidFill>
                  <a:srgbClr val="FF0000"/>
                </a:solidFill>
                <a:latin typeface="Lato Black" panose="020F0502020204030203" pitchFamily="34" charset="0"/>
                <a:ea typeface="Lato Black" panose="020F0502020204030203" pitchFamily="34" charset="0"/>
                <a:cs typeface="Lato Black" panose="020F0502020204030203" pitchFamily="34" charset="0"/>
              </a:rPr>
              <a:t>it doesn’t?</a:t>
            </a:r>
          </a:p>
        </p:txBody>
      </p:sp>
    </p:spTree>
    <p:extLst>
      <p:ext uri="{BB962C8B-B14F-4D97-AF65-F5344CB8AC3E}">
        <p14:creationId xmlns:p14="http://schemas.microsoft.com/office/powerpoint/2010/main" val="1614853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6C6-7AC3-49EE-A148-C3F29488CFEA}"/>
              </a:ext>
            </a:extLst>
          </p:cNvPr>
          <p:cNvSpPr>
            <a:spLocks noGrp="1"/>
          </p:cNvSpPr>
          <p:nvPr>
            <p:ph type="title"/>
          </p:nvPr>
        </p:nvSpPr>
        <p:spPr/>
        <p:txBody>
          <a:bodyPr>
            <a:normAutofit fontScale="90000"/>
          </a:bodyPr>
          <a:lstStyle/>
          <a:p>
            <a:r>
              <a:rPr lang="en-US" dirty="0"/>
              <a:t>Write Cache Failure (NFS)</a:t>
            </a:r>
          </a:p>
        </p:txBody>
      </p:sp>
      <p:sp>
        <p:nvSpPr>
          <p:cNvPr id="3" name="Content Placeholder 2">
            <a:extLst>
              <a:ext uri="{FF2B5EF4-FFF2-40B4-BE49-F238E27FC236}">
                <a16:creationId xmlns:a16="http://schemas.microsoft.com/office/drawing/2014/main" id="{E528891F-B589-47CB-ACB8-8F50C4199DE7}"/>
              </a:ext>
            </a:extLst>
          </p:cNvPr>
          <p:cNvSpPr>
            <a:spLocks noGrp="1"/>
          </p:cNvSpPr>
          <p:nvPr>
            <p:ph idx="12"/>
          </p:nvPr>
        </p:nvSpPr>
        <p:spPr>
          <a:xfrm>
            <a:off x="307025" y="821452"/>
            <a:ext cx="9584514" cy="988600"/>
          </a:xfrm>
        </p:spPr>
        <p:txBody>
          <a:bodyPr/>
          <a:lstStyle/>
          <a:p>
            <a:pPr marL="0" indent="0">
              <a:buNone/>
            </a:pPr>
            <a:r>
              <a:rPr lang="en-US" dirty="0"/>
              <a:t>A server </a:t>
            </a:r>
            <a:r>
              <a:rPr lang="en-US" b="1" dirty="0"/>
              <a:t>must</a:t>
            </a:r>
            <a:r>
              <a:rPr lang="en-US" dirty="0"/>
              <a:t> commit changes to disk if it tells client it succeeded…</a:t>
            </a:r>
            <a:br>
              <a:rPr lang="en-US" dirty="0"/>
            </a:br>
            <a:r>
              <a:rPr lang="en-US" dirty="0"/>
              <a:t>If it </a:t>
            </a:r>
            <a:r>
              <a:rPr lang="en-US" i="1" dirty="0"/>
              <a:t>did fail</a:t>
            </a:r>
            <a:r>
              <a:rPr lang="en-US" dirty="0"/>
              <a:t>, and restarted quickly, the client would never know!</a:t>
            </a:r>
          </a:p>
        </p:txBody>
      </p:sp>
      <p:cxnSp>
        <p:nvCxnSpPr>
          <p:cNvPr id="5" name="Straight Arrow Connector 4">
            <a:extLst>
              <a:ext uri="{FF2B5EF4-FFF2-40B4-BE49-F238E27FC236}">
                <a16:creationId xmlns:a16="http://schemas.microsoft.com/office/drawing/2014/main" id="{EE33CEE5-44B8-4DB5-920F-91BC8A2A4749}"/>
              </a:ext>
            </a:extLst>
          </p:cNvPr>
          <p:cNvCxnSpPr>
            <a:cxnSpLocks/>
          </p:cNvCxnSpPr>
          <p:nvPr/>
        </p:nvCxnSpPr>
        <p:spPr>
          <a:xfrm>
            <a:off x="2606122" y="2159838"/>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03A4C7-60FD-4320-9994-D3A5A162A435}"/>
              </a:ext>
            </a:extLst>
          </p:cNvPr>
          <p:cNvSpPr txBox="1"/>
          <p:nvPr/>
        </p:nvSpPr>
        <p:spPr>
          <a:xfrm>
            <a:off x="4752027" y="1852062"/>
            <a:ext cx="655950" cy="272382"/>
          </a:xfrm>
          <a:prstGeom prst="rect">
            <a:avLst/>
          </a:prstGeom>
          <a:noFill/>
        </p:spPr>
        <p:txBody>
          <a:bodyPr wrap="none" rtlCol="0">
            <a:spAutoFit/>
          </a:bodyPr>
          <a:lstStyle/>
          <a:p>
            <a:pPr algn="ctr"/>
            <a:r>
              <a:rPr lang="en-US" sz="1170" b="1" dirty="0">
                <a:latin typeface="Inconsolata" panose="020B0609030003000000" pitchFamily="49" charset="0"/>
              </a:rPr>
              <a:t>lookup</a:t>
            </a:r>
          </a:p>
        </p:txBody>
      </p:sp>
      <p:cxnSp>
        <p:nvCxnSpPr>
          <p:cNvPr id="10" name="Straight Arrow Connector 9">
            <a:extLst>
              <a:ext uri="{FF2B5EF4-FFF2-40B4-BE49-F238E27FC236}">
                <a16:creationId xmlns:a16="http://schemas.microsoft.com/office/drawing/2014/main" id="{3E66DB26-D6EE-44F0-93CC-093C2C30414E}"/>
              </a:ext>
            </a:extLst>
          </p:cNvPr>
          <p:cNvCxnSpPr>
            <a:cxnSpLocks/>
          </p:cNvCxnSpPr>
          <p:nvPr/>
        </p:nvCxnSpPr>
        <p:spPr>
          <a:xfrm flipH="1">
            <a:off x="2456449" y="2580063"/>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3060FC-EF93-402A-8ABE-170C506B653C}"/>
              </a:ext>
            </a:extLst>
          </p:cNvPr>
          <p:cNvSpPr txBox="1"/>
          <p:nvPr/>
        </p:nvSpPr>
        <p:spPr>
          <a:xfrm>
            <a:off x="4909120" y="2272286"/>
            <a:ext cx="341761" cy="272382"/>
          </a:xfrm>
          <a:prstGeom prst="rect">
            <a:avLst/>
          </a:prstGeom>
          <a:noFill/>
        </p:spPr>
        <p:txBody>
          <a:bodyPr wrap="none" rtlCol="0">
            <a:spAutoFit/>
          </a:bodyPr>
          <a:lstStyle/>
          <a:p>
            <a:pPr algn="ctr"/>
            <a:r>
              <a:rPr lang="en-US" sz="1170" b="1" i="1" dirty="0" err="1">
                <a:latin typeface="Inconsolata" panose="020B0609030003000000" pitchFamily="49" charset="0"/>
              </a:rPr>
              <a:t>fd</a:t>
            </a:r>
            <a:endParaRPr lang="en-US" sz="1170" b="1" i="1" dirty="0">
              <a:latin typeface="Inconsolata" panose="020B0609030003000000" pitchFamily="49" charset="0"/>
            </a:endParaRPr>
          </a:p>
        </p:txBody>
      </p:sp>
      <p:cxnSp>
        <p:nvCxnSpPr>
          <p:cNvPr id="12" name="Straight Arrow Connector 11">
            <a:extLst>
              <a:ext uri="{FF2B5EF4-FFF2-40B4-BE49-F238E27FC236}">
                <a16:creationId xmlns:a16="http://schemas.microsoft.com/office/drawing/2014/main" id="{C5B4099C-10D7-4D80-A223-301CB01ED6F3}"/>
              </a:ext>
            </a:extLst>
          </p:cNvPr>
          <p:cNvCxnSpPr>
            <a:cxnSpLocks/>
          </p:cNvCxnSpPr>
          <p:nvPr/>
        </p:nvCxnSpPr>
        <p:spPr>
          <a:xfrm>
            <a:off x="2592515" y="3000286"/>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7255BF-8826-4C01-95BD-416B96343A38}"/>
              </a:ext>
            </a:extLst>
          </p:cNvPr>
          <p:cNvSpPr txBox="1"/>
          <p:nvPr/>
        </p:nvSpPr>
        <p:spPr>
          <a:xfrm>
            <a:off x="4359295" y="2692509"/>
            <a:ext cx="1441420"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0, 15</a:t>
            </a:r>
            <a:r>
              <a:rPr lang="en-US" sz="1170" b="1" dirty="0">
                <a:latin typeface="Inconsolata" panose="020B0609030003000000" pitchFamily="49" charset="0"/>
              </a:rPr>
              <a:t>)</a:t>
            </a:r>
          </a:p>
        </p:txBody>
      </p:sp>
      <p:cxnSp>
        <p:nvCxnSpPr>
          <p:cNvPr id="14" name="Straight Arrow Connector 13">
            <a:extLst>
              <a:ext uri="{FF2B5EF4-FFF2-40B4-BE49-F238E27FC236}">
                <a16:creationId xmlns:a16="http://schemas.microsoft.com/office/drawing/2014/main" id="{0B0B9630-9799-4AD8-AF6C-9EEDD79AC194}"/>
              </a:ext>
            </a:extLst>
          </p:cNvPr>
          <p:cNvCxnSpPr>
            <a:cxnSpLocks/>
          </p:cNvCxnSpPr>
          <p:nvPr/>
        </p:nvCxnSpPr>
        <p:spPr>
          <a:xfrm flipH="1">
            <a:off x="2456449" y="3420511"/>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9F0DE5-F1AC-4139-81EE-3F736DAA4ADE}"/>
              </a:ext>
            </a:extLst>
          </p:cNvPr>
          <p:cNvSpPr txBox="1"/>
          <p:nvPr/>
        </p:nvSpPr>
        <p:spPr>
          <a:xfrm>
            <a:off x="4712756" y="3112734"/>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sp>
        <p:nvSpPr>
          <p:cNvPr id="16" name="TextBox 15">
            <a:extLst>
              <a:ext uri="{FF2B5EF4-FFF2-40B4-BE49-F238E27FC236}">
                <a16:creationId xmlns:a16="http://schemas.microsoft.com/office/drawing/2014/main" id="{D55B3C17-7371-4625-809B-5F8EDCD79B09}"/>
              </a:ext>
            </a:extLst>
          </p:cNvPr>
          <p:cNvSpPr txBox="1"/>
          <p:nvPr/>
        </p:nvSpPr>
        <p:spPr>
          <a:xfrm>
            <a:off x="857535" y="1732049"/>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sp>
        <p:nvSpPr>
          <p:cNvPr id="17" name="TextBox 16">
            <a:extLst>
              <a:ext uri="{FF2B5EF4-FFF2-40B4-BE49-F238E27FC236}">
                <a16:creationId xmlns:a16="http://schemas.microsoft.com/office/drawing/2014/main" id="{63C78163-B4E8-41BB-8FB7-814D305EEF4F}"/>
              </a:ext>
            </a:extLst>
          </p:cNvPr>
          <p:cNvSpPr txBox="1"/>
          <p:nvPr/>
        </p:nvSpPr>
        <p:spPr>
          <a:xfrm>
            <a:off x="8636314" y="1732049"/>
            <a:ext cx="603050" cy="27238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Server</a:t>
            </a:r>
          </a:p>
        </p:txBody>
      </p:sp>
      <p:cxnSp>
        <p:nvCxnSpPr>
          <p:cNvPr id="22" name="Straight Arrow Connector 21">
            <a:extLst>
              <a:ext uri="{FF2B5EF4-FFF2-40B4-BE49-F238E27FC236}">
                <a16:creationId xmlns:a16="http://schemas.microsoft.com/office/drawing/2014/main" id="{FFD992F0-8967-4F98-84A6-F70A014A3039}"/>
              </a:ext>
            </a:extLst>
          </p:cNvPr>
          <p:cNvCxnSpPr>
            <a:cxnSpLocks/>
          </p:cNvCxnSpPr>
          <p:nvPr/>
        </p:nvCxnSpPr>
        <p:spPr>
          <a:xfrm>
            <a:off x="2592515" y="3840734"/>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6A175-B0DC-43A5-96C9-AFB534574524}"/>
              </a:ext>
            </a:extLst>
          </p:cNvPr>
          <p:cNvSpPr txBox="1"/>
          <p:nvPr/>
        </p:nvSpPr>
        <p:spPr>
          <a:xfrm>
            <a:off x="4320017" y="3532958"/>
            <a:ext cx="1519968"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15, 15</a:t>
            </a:r>
            <a:r>
              <a:rPr lang="en-US" sz="1170" b="1" dirty="0">
                <a:latin typeface="Inconsolata" panose="020B0609030003000000" pitchFamily="49" charset="0"/>
              </a:rPr>
              <a:t>)</a:t>
            </a:r>
          </a:p>
        </p:txBody>
      </p:sp>
      <p:cxnSp>
        <p:nvCxnSpPr>
          <p:cNvPr id="24" name="Straight Arrow Connector 23">
            <a:extLst>
              <a:ext uri="{FF2B5EF4-FFF2-40B4-BE49-F238E27FC236}">
                <a16:creationId xmlns:a16="http://schemas.microsoft.com/office/drawing/2014/main" id="{7F834F9E-7BD5-42C8-BFBE-F90F5BA59F72}"/>
              </a:ext>
            </a:extLst>
          </p:cNvPr>
          <p:cNvCxnSpPr>
            <a:cxnSpLocks/>
          </p:cNvCxnSpPr>
          <p:nvPr/>
        </p:nvCxnSpPr>
        <p:spPr>
          <a:xfrm flipH="1">
            <a:off x="2456449" y="4260958"/>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3AF946-F93B-4D22-AFE1-B6BD998EDC34}"/>
              </a:ext>
            </a:extLst>
          </p:cNvPr>
          <p:cNvSpPr txBox="1"/>
          <p:nvPr/>
        </p:nvSpPr>
        <p:spPr>
          <a:xfrm>
            <a:off x="2709812" y="3953182"/>
            <a:ext cx="4740401" cy="272382"/>
          </a:xfrm>
          <a:prstGeom prst="rect">
            <a:avLst/>
          </a:prstGeom>
          <a:noFill/>
        </p:spPr>
        <p:txBody>
          <a:bodyPr wrap="none" rtlCol="0">
            <a:spAutoFit/>
          </a:bodyPr>
          <a:lstStyle/>
          <a:p>
            <a:pPr algn="ctr"/>
            <a:r>
              <a:rPr lang="en-US" sz="1170" b="1" i="1" dirty="0">
                <a:latin typeface="Inconsolata" panose="020B0609030003000000" pitchFamily="49" charset="0"/>
              </a:rPr>
              <a:t>success (but server fails before committing cache to disk)</a:t>
            </a:r>
          </a:p>
        </p:txBody>
      </p:sp>
      <p:cxnSp>
        <p:nvCxnSpPr>
          <p:cNvPr id="26" name="Straight Arrow Connector 25">
            <a:extLst>
              <a:ext uri="{FF2B5EF4-FFF2-40B4-BE49-F238E27FC236}">
                <a16:creationId xmlns:a16="http://schemas.microsoft.com/office/drawing/2014/main" id="{42047715-F5B4-4223-BFA0-7A5352232119}"/>
              </a:ext>
            </a:extLst>
          </p:cNvPr>
          <p:cNvCxnSpPr>
            <a:cxnSpLocks/>
          </p:cNvCxnSpPr>
          <p:nvPr/>
        </p:nvCxnSpPr>
        <p:spPr>
          <a:xfrm>
            <a:off x="2592515" y="4685571"/>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096FC4-F775-4942-8635-8EE7DA7F06D0}"/>
              </a:ext>
            </a:extLst>
          </p:cNvPr>
          <p:cNvSpPr txBox="1"/>
          <p:nvPr/>
        </p:nvSpPr>
        <p:spPr>
          <a:xfrm>
            <a:off x="4320017" y="4377795"/>
            <a:ext cx="1519968"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30, 15</a:t>
            </a:r>
            <a:r>
              <a:rPr lang="en-US" sz="1170" b="1" dirty="0">
                <a:latin typeface="Inconsolata" panose="020B0609030003000000" pitchFamily="49" charset="0"/>
              </a:rPr>
              <a:t>)</a:t>
            </a:r>
          </a:p>
        </p:txBody>
      </p:sp>
      <p:cxnSp>
        <p:nvCxnSpPr>
          <p:cNvPr id="28" name="Straight Arrow Connector 27">
            <a:extLst>
              <a:ext uri="{FF2B5EF4-FFF2-40B4-BE49-F238E27FC236}">
                <a16:creationId xmlns:a16="http://schemas.microsoft.com/office/drawing/2014/main" id="{2985F42E-1A33-416E-B7A0-FF984E4EEB34}"/>
              </a:ext>
            </a:extLst>
          </p:cNvPr>
          <p:cNvCxnSpPr>
            <a:cxnSpLocks/>
          </p:cNvCxnSpPr>
          <p:nvPr/>
        </p:nvCxnSpPr>
        <p:spPr>
          <a:xfrm flipH="1">
            <a:off x="2456449" y="5105795"/>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A106187-A29A-4FC9-9DBB-0E81D11020E9}"/>
              </a:ext>
            </a:extLst>
          </p:cNvPr>
          <p:cNvSpPr txBox="1"/>
          <p:nvPr/>
        </p:nvSpPr>
        <p:spPr>
          <a:xfrm>
            <a:off x="4712756" y="4798018"/>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sp>
        <p:nvSpPr>
          <p:cNvPr id="34" name="TextBox 33">
            <a:extLst>
              <a:ext uri="{FF2B5EF4-FFF2-40B4-BE49-F238E27FC236}">
                <a16:creationId xmlns:a16="http://schemas.microsoft.com/office/drawing/2014/main" id="{8A9B1155-AFB8-43DA-AF6E-5C16D20C5F50}"/>
              </a:ext>
            </a:extLst>
          </p:cNvPr>
          <p:cNvSpPr txBox="1"/>
          <p:nvPr/>
        </p:nvSpPr>
        <p:spPr>
          <a:xfrm>
            <a:off x="70109" y="4297881"/>
            <a:ext cx="2466473" cy="1015663"/>
          </a:xfrm>
          <a:prstGeom prst="rect">
            <a:avLst/>
          </a:prstGeom>
          <a:noFill/>
        </p:spPr>
        <p:txBody>
          <a:bodyPr wrap="square" rtlCol="0">
            <a:spAutoFit/>
          </a:bodyPr>
          <a:lstStyle/>
          <a:p>
            <a:r>
              <a:rPr lang="en-US" sz="2000" b="1" dirty="0">
                <a:latin typeface="Inconsolata" panose="020B0609030003000000" pitchFamily="49" charset="0"/>
              </a:rPr>
              <a:t>AAAAAAAAAAAAAAA</a:t>
            </a:r>
          </a:p>
          <a:p>
            <a:r>
              <a:rPr lang="en-US" sz="2000" b="1" dirty="0">
                <a:latin typeface="Inconsolata" panose="020B0609030003000000" pitchFamily="49" charset="0"/>
              </a:rPr>
              <a:t>BBBBBBBBBBBBBBB</a:t>
            </a:r>
          </a:p>
          <a:p>
            <a:r>
              <a:rPr lang="en-US" sz="2000" b="1" dirty="0">
                <a:latin typeface="Inconsolata" panose="020B0609030003000000" pitchFamily="49" charset="0"/>
              </a:rPr>
              <a:t>CCCCCCCCCCCCCCC</a:t>
            </a:r>
          </a:p>
        </p:txBody>
      </p:sp>
      <p:sp>
        <p:nvSpPr>
          <p:cNvPr id="35" name="TextBox 34">
            <a:extLst>
              <a:ext uri="{FF2B5EF4-FFF2-40B4-BE49-F238E27FC236}">
                <a16:creationId xmlns:a16="http://schemas.microsoft.com/office/drawing/2014/main" id="{F99733DC-EB5A-4741-ACB2-12919B575537}"/>
              </a:ext>
            </a:extLst>
          </p:cNvPr>
          <p:cNvSpPr txBox="1"/>
          <p:nvPr/>
        </p:nvSpPr>
        <p:spPr>
          <a:xfrm>
            <a:off x="70109" y="4070018"/>
            <a:ext cx="790601" cy="272382"/>
          </a:xfrm>
          <a:prstGeom prst="rect">
            <a:avLst/>
          </a:prstGeom>
          <a:noFill/>
        </p:spPr>
        <p:txBody>
          <a:bodyPr wrap="none" rtlCol="0">
            <a:spAutoFit/>
          </a:bodyPr>
          <a:lstStyle/>
          <a:p>
            <a:r>
              <a:rPr lang="en-US" sz="1170" dirty="0">
                <a:latin typeface="Lato Light" panose="020F0502020204030203" pitchFamily="34" charset="0"/>
                <a:ea typeface="Lato Light" panose="020F0502020204030203" pitchFamily="34" charset="0"/>
                <a:cs typeface="Lato Light" panose="020F0502020204030203" pitchFamily="34" charset="0"/>
              </a:rPr>
              <a:t>Local File</a:t>
            </a:r>
          </a:p>
        </p:txBody>
      </p:sp>
      <p:sp>
        <p:nvSpPr>
          <p:cNvPr id="36" name="TextBox 35">
            <a:extLst>
              <a:ext uri="{FF2B5EF4-FFF2-40B4-BE49-F238E27FC236}">
                <a16:creationId xmlns:a16="http://schemas.microsoft.com/office/drawing/2014/main" id="{C347DB62-D3F3-49D4-BBE3-9D4909EA0515}"/>
              </a:ext>
            </a:extLst>
          </p:cNvPr>
          <p:cNvSpPr txBox="1"/>
          <p:nvPr/>
        </p:nvSpPr>
        <p:spPr>
          <a:xfrm>
            <a:off x="7587136" y="4297881"/>
            <a:ext cx="2466473" cy="1015663"/>
          </a:xfrm>
          <a:prstGeom prst="rect">
            <a:avLst/>
          </a:prstGeom>
          <a:noFill/>
        </p:spPr>
        <p:txBody>
          <a:bodyPr wrap="square" rtlCol="0">
            <a:spAutoFit/>
          </a:bodyPr>
          <a:lstStyle/>
          <a:p>
            <a:pPr algn="r"/>
            <a:r>
              <a:rPr lang="en-US" sz="2000" b="1" dirty="0">
                <a:latin typeface="Inconsolata" panose="020B0609030003000000" pitchFamily="49" charset="0"/>
              </a:rPr>
              <a:t>XXXXXXXXXXXXXXX</a:t>
            </a:r>
          </a:p>
          <a:p>
            <a:pPr algn="r"/>
            <a:r>
              <a:rPr lang="en-US" sz="2000" b="1" dirty="0">
                <a:latin typeface="Inconsolata" panose="020B0609030003000000" pitchFamily="49" charset="0"/>
              </a:rPr>
              <a:t>YYYYYYYYYYYYYYY</a:t>
            </a:r>
            <a:br>
              <a:rPr lang="en-US" sz="2000" b="1" dirty="0">
                <a:latin typeface="Inconsolata" panose="020B0609030003000000" pitchFamily="49" charset="0"/>
              </a:rPr>
            </a:br>
            <a:r>
              <a:rPr lang="en-US" sz="2000" b="1" dirty="0">
                <a:latin typeface="Inconsolata" panose="020B0609030003000000" pitchFamily="49" charset="0"/>
              </a:rPr>
              <a:t>ZZZZZZZZZZZZZZZ</a:t>
            </a:r>
          </a:p>
        </p:txBody>
      </p:sp>
      <p:sp>
        <p:nvSpPr>
          <p:cNvPr id="37" name="TextBox 36">
            <a:extLst>
              <a:ext uri="{FF2B5EF4-FFF2-40B4-BE49-F238E27FC236}">
                <a16:creationId xmlns:a16="http://schemas.microsoft.com/office/drawing/2014/main" id="{86DAB484-413C-4003-B6B9-E7583BCDD60B}"/>
              </a:ext>
            </a:extLst>
          </p:cNvPr>
          <p:cNvSpPr txBox="1"/>
          <p:nvPr/>
        </p:nvSpPr>
        <p:spPr>
          <a:xfrm>
            <a:off x="7587136" y="4070018"/>
            <a:ext cx="2474013" cy="272382"/>
          </a:xfrm>
          <a:prstGeom prst="rect">
            <a:avLst/>
          </a:prstGeom>
          <a:noFill/>
        </p:spPr>
        <p:txBody>
          <a:bodyPr wrap="square" rtlCol="0">
            <a:spAutoFit/>
          </a:bodyPr>
          <a:lstStyle/>
          <a:p>
            <a:pPr algn="r"/>
            <a:r>
              <a:rPr lang="en-US" sz="1170" dirty="0">
                <a:latin typeface="Lato Light" panose="020F0502020204030203" pitchFamily="34" charset="0"/>
                <a:ea typeface="Lato Light" panose="020F0502020204030203" pitchFamily="34" charset="0"/>
                <a:cs typeface="Lato Light" panose="020F0502020204030203" pitchFamily="34" charset="0"/>
              </a:rPr>
              <a:t>Remote File (oops!)</a:t>
            </a:r>
          </a:p>
        </p:txBody>
      </p:sp>
      <p:pic>
        <p:nvPicPr>
          <p:cNvPr id="39" name="Graphic 38">
            <a:extLst>
              <a:ext uri="{FF2B5EF4-FFF2-40B4-BE49-F238E27FC236}">
                <a16:creationId xmlns:a16="http://schemas.microsoft.com/office/drawing/2014/main" id="{AD744880-9EDD-4920-89A4-6DE2C0E441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536" y="2127250"/>
            <a:ext cx="1405698" cy="1405698"/>
          </a:xfrm>
          <a:prstGeom prst="rect">
            <a:avLst/>
          </a:prstGeom>
        </p:spPr>
      </p:pic>
      <p:sp>
        <p:nvSpPr>
          <p:cNvPr id="41" name="TextBox 40">
            <a:extLst>
              <a:ext uri="{FF2B5EF4-FFF2-40B4-BE49-F238E27FC236}">
                <a16:creationId xmlns:a16="http://schemas.microsoft.com/office/drawing/2014/main" id="{A4E1F7C3-E4E5-452C-9081-EEE8B8A2EE94}"/>
              </a:ext>
            </a:extLst>
          </p:cNvPr>
          <p:cNvSpPr txBox="1"/>
          <p:nvPr/>
        </p:nvSpPr>
        <p:spPr>
          <a:xfrm>
            <a:off x="7856699" y="4307447"/>
            <a:ext cx="2204451" cy="400110"/>
          </a:xfrm>
          <a:prstGeom prst="rect">
            <a:avLst/>
          </a:prstGeom>
          <a:solidFill>
            <a:schemeClr val="bg1"/>
          </a:solidFill>
        </p:spPr>
        <p:txBody>
          <a:bodyPr wrap="none" rtlCol="0">
            <a:spAutoFit/>
          </a:bodyPr>
          <a:lstStyle/>
          <a:p>
            <a:pPr algn="r"/>
            <a:r>
              <a:rPr lang="en-US" sz="2000" b="1" dirty="0">
                <a:solidFill>
                  <a:srgbClr val="A56394"/>
                </a:solidFill>
                <a:latin typeface="Inconsolata" panose="020B0609030003000000" pitchFamily="49" charset="0"/>
              </a:rPr>
              <a:t>AAAAAAAAAAAAAAA</a:t>
            </a:r>
            <a:endParaRPr lang="en-US" sz="2000" dirty="0">
              <a:solidFill>
                <a:srgbClr val="A56394"/>
              </a:solidFill>
            </a:endParaRPr>
          </a:p>
        </p:txBody>
      </p:sp>
      <p:sp>
        <p:nvSpPr>
          <p:cNvPr id="44" name="TextBox 43">
            <a:extLst>
              <a:ext uri="{FF2B5EF4-FFF2-40B4-BE49-F238E27FC236}">
                <a16:creationId xmlns:a16="http://schemas.microsoft.com/office/drawing/2014/main" id="{D3072D0C-5D23-4945-9522-22C2567BB14B}"/>
              </a:ext>
            </a:extLst>
          </p:cNvPr>
          <p:cNvSpPr txBox="1"/>
          <p:nvPr/>
        </p:nvSpPr>
        <p:spPr>
          <a:xfrm>
            <a:off x="7856699" y="4931320"/>
            <a:ext cx="2204451" cy="400110"/>
          </a:xfrm>
          <a:prstGeom prst="rect">
            <a:avLst/>
          </a:prstGeom>
          <a:solidFill>
            <a:schemeClr val="bg1"/>
          </a:solidFill>
        </p:spPr>
        <p:txBody>
          <a:bodyPr wrap="none" rtlCol="0">
            <a:spAutoFit/>
          </a:bodyPr>
          <a:lstStyle/>
          <a:p>
            <a:pPr algn="r"/>
            <a:r>
              <a:rPr lang="en-US" sz="2000" b="1" dirty="0">
                <a:solidFill>
                  <a:srgbClr val="A56394"/>
                </a:solidFill>
                <a:latin typeface="Inconsolata" panose="020B0609030003000000" pitchFamily="49" charset="0"/>
              </a:rPr>
              <a:t>CCCCCCCCCCCCCCC</a:t>
            </a:r>
            <a:endParaRPr lang="en-US" sz="2000" dirty="0">
              <a:solidFill>
                <a:srgbClr val="A56394"/>
              </a:solidFill>
            </a:endParaRPr>
          </a:p>
        </p:txBody>
      </p:sp>
      <p:pic>
        <p:nvPicPr>
          <p:cNvPr id="45" name="Graphic 44">
            <a:extLst>
              <a:ext uri="{FF2B5EF4-FFF2-40B4-BE49-F238E27FC236}">
                <a16:creationId xmlns:a16="http://schemas.microsoft.com/office/drawing/2014/main" id="{9E5DD727-9D98-4F81-8D76-5B15EDD68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1794" y="2011004"/>
            <a:ext cx="1912090" cy="1912090"/>
          </a:xfrm>
          <a:prstGeom prst="rect">
            <a:avLst/>
          </a:prstGeom>
        </p:spPr>
      </p:pic>
      <p:sp>
        <p:nvSpPr>
          <p:cNvPr id="4" name="TextBox 3">
            <a:extLst>
              <a:ext uri="{FF2B5EF4-FFF2-40B4-BE49-F238E27FC236}">
                <a16:creationId xmlns:a16="http://schemas.microsoft.com/office/drawing/2014/main" id="{78851193-EDFE-4712-A672-9470AEA1B322}"/>
              </a:ext>
            </a:extLst>
          </p:cNvPr>
          <p:cNvSpPr txBox="1"/>
          <p:nvPr/>
        </p:nvSpPr>
        <p:spPr>
          <a:xfrm>
            <a:off x="7373882" y="4241658"/>
            <a:ext cx="383438" cy="400110"/>
          </a:xfrm>
          <a:prstGeom prst="rect">
            <a:avLst/>
          </a:prstGeom>
          <a:noFill/>
        </p:spPr>
        <p:txBody>
          <a:bodyPr wrap="none" rtlCol="0">
            <a:spAutoFit/>
          </a:bodyPr>
          <a:lstStyle/>
          <a:p>
            <a:r>
              <a:rPr lang="en-US" sz="2000" dirty="0">
                <a:solidFill>
                  <a:srgbClr val="FF0000"/>
                </a:solidFill>
                <a:latin typeface="Cinzel Decorative Black" panose="00000A00000000000000" pitchFamily="50" charset="0"/>
              </a:rPr>
              <a:t>X</a:t>
            </a:r>
          </a:p>
        </p:txBody>
      </p:sp>
    </p:spTree>
    <p:extLst>
      <p:ext uri="{BB962C8B-B14F-4D97-AF65-F5344CB8AC3E}">
        <p14:creationId xmlns:p14="http://schemas.microsoft.com/office/powerpoint/2010/main" val="604464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3" grpId="0"/>
      <p:bldP spid="25" grpId="0"/>
      <p:bldP spid="27" grpId="0"/>
      <p:bldP spid="29" grpId="0"/>
      <p:bldP spid="41" grpId="0" animBg="1"/>
      <p:bldP spid="44"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4BAB-0270-4331-9CDF-F2F7A5AED6B4}"/>
              </a:ext>
            </a:extLst>
          </p:cNvPr>
          <p:cNvSpPr>
            <a:spLocks noGrp="1"/>
          </p:cNvSpPr>
          <p:nvPr>
            <p:ph type="title"/>
          </p:nvPr>
        </p:nvSpPr>
        <p:spPr/>
        <p:txBody>
          <a:bodyPr>
            <a:normAutofit fontScale="90000"/>
          </a:bodyPr>
          <a:lstStyle/>
          <a:p>
            <a:r>
              <a:rPr lang="en-US" dirty="0"/>
              <a:t>Fault Tolerance</a:t>
            </a:r>
          </a:p>
        </p:txBody>
      </p:sp>
      <p:sp>
        <p:nvSpPr>
          <p:cNvPr id="3" name="Content Placeholder 2">
            <a:extLst>
              <a:ext uri="{FF2B5EF4-FFF2-40B4-BE49-F238E27FC236}">
                <a16:creationId xmlns:a16="http://schemas.microsoft.com/office/drawing/2014/main" id="{82EB7421-DA5B-4345-BC89-DE62CFC0705A}"/>
              </a:ext>
            </a:extLst>
          </p:cNvPr>
          <p:cNvSpPr>
            <a:spLocks noGrp="1"/>
          </p:cNvSpPr>
          <p:nvPr>
            <p:ph idx="12"/>
          </p:nvPr>
        </p:nvSpPr>
        <p:spPr/>
        <p:txBody>
          <a:bodyPr>
            <a:normAutofit/>
          </a:bodyPr>
          <a:lstStyle/>
          <a:p>
            <a:r>
              <a:rPr lang="en-US" dirty="0"/>
              <a:t>So, we can allow failure, but </a:t>
            </a:r>
            <a:r>
              <a:rPr lang="en-US" i="1" dirty="0"/>
              <a:t>only if we know if an operation succeeded</a:t>
            </a:r>
            <a:r>
              <a:rPr lang="en-US" dirty="0"/>
              <a:t>. (we are assuming a strong “eventual consistency”)</a:t>
            </a:r>
          </a:p>
          <a:p>
            <a:pPr lvl="1"/>
            <a:r>
              <a:rPr lang="en-US" dirty="0"/>
              <a:t>This is, that, within a reasonable amount of time, the system entirely agrees on what the state (files on disk) look like.</a:t>
            </a:r>
          </a:p>
          <a:p>
            <a:pPr lvl="2"/>
            <a:r>
              <a:rPr lang="en-US" dirty="0"/>
              <a:t>This involves, in this case, writes… but those are really slow. Hmm.</a:t>
            </a:r>
          </a:p>
          <a:p>
            <a:r>
              <a:rPr lang="en-US" dirty="0"/>
              <a:t>This is a form of </a:t>
            </a:r>
            <a:r>
              <a:rPr lang="en-US"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fault tolerance</a:t>
            </a:r>
            <a:r>
              <a:rPr lang="en-US" dirty="0"/>
              <a:t>.</a:t>
            </a:r>
          </a:p>
          <a:p>
            <a:pPr lvl="1"/>
            <a:r>
              <a:rPr lang="en-US" dirty="0"/>
              <a:t>The idea that our system can recover or keep making progress of a subset of the system is unavailable or unstable.</a:t>
            </a:r>
          </a:p>
          <a:p>
            <a:r>
              <a:rPr lang="en-US" dirty="0"/>
              <a:t>[a basic conforming implementation of] NFS makes a </a:t>
            </a:r>
            <a:r>
              <a:rPr lang="en-US" b="1" i="1" dirty="0"/>
              <a:t>trade-off</a:t>
            </a:r>
            <a:r>
              <a:rPr lang="en-US" dirty="0"/>
              <a:t>. </a:t>
            </a:r>
            <a:br>
              <a:rPr lang="en-US" dirty="0"/>
            </a:br>
            <a:r>
              <a:rPr lang="en-US" dirty="0"/>
              <a:t>It gives you distributed data that is reliably stored at the cost of slow writes.</a:t>
            </a:r>
          </a:p>
          <a:p>
            <a:r>
              <a:rPr lang="en-US" dirty="0"/>
              <a:t>Can we speed that up?</a:t>
            </a:r>
          </a:p>
        </p:txBody>
      </p:sp>
    </p:spTree>
    <p:extLst>
      <p:ext uri="{BB962C8B-B14F-4D97-AF65-F5344CB8AC3E}">
        <p14:creationId xmlns:p14="http://schemas.microsoft.com/office/powerpoint/2010/main" val="4081171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D5C7-180B-44D5-A37D-2A363EBFC14A}"/>
              </a:ext>
            </a:extLst>
          </p:cNvPr>
          <p:cNvSpPr>
            <a:spLocks noGrp="1"/>
          </p:cNvSpPr>
          <p:nvPr>
            <p:ph type="title"/>
          </p:nvPr>
        </p:nvSpPr>
        <p:spPr/>
        <p:txBody>
          <a:bodyPr>
            <a:normAutofit fontScale="90000"/>
          </a:bodyPr>
          <a:lstStyle/>
          <a:p>
            <a:r>
              <a:rPr lang="en-US" dirty="0"/>
              <a:t>Strategies</a:t>
            </a:r>
          </a:p>
        </p:txBody>
      </p:sp>
      <p:sp>
        <p:nvSpPr>
          <p:cNvPr id="3" name="Content Placeholder 2">
            <a:extLst>
              <a:ext uri="{FF2B5EF4-FFF2-40B4-BE49-F238E27FC236}">
                <a16:creationId xmlns:a16="http://schemas.microsoft.com/office/drawing/2014/main" id="{8EE01730-3B0D-4F16-8F7B-5D08491F019D}"/>
              </a:ext>
            </a:extLst>
          </p:cNvPr>
          <p:cNvSpPr>
            <a:spLocks noGrp="1"/>
          </p:cNvSpPr>
          <p:nvPr>
            <p:ph idx="12"/>
          </p:nvPr>
        </p:nvSpPr>
        <p:spPr>
          <a:xfrm>
            <a:off x="307025" y="752559"/>
            <a:ext cx="9584514" cy="4942419"/>
          </a:xfrm>
        </p:spPr>
        <p:txBody>
          <a:bodyPr>
            <a:normAutofit/>
          </a:bodyPr>
          <a:lstStyle/>
          <a:p>
            <a:r>
              <a:rPr lang="en-US" dirty="0"/>
              <a:t>Problem: Slow to send data since we must wait for it to be committed.</a:t>
            </a:r>
          </a:p>
          <a:p>
            <a:pPr lvl="1"/>
            <a:r>
              <a:rPr lang="en-US" dirty="0"/>
              <a:t>Also, we may write (and overwrite) data repeatedly.</a:t>
            </a:r>
          </a:p>
          <a:p>
            <a:pPr lvl="1"/>
            <a:r>
              <a:rPr lang="en-US" dirty="0"/>
              <a:t>How to mitigate performance?</a:t>
            </a:r>
          </a:p>
          <a:p>
            <a:r>
              <a:rPr lang="en-US" dirty="0"/>
              <a:t>Possibility: Send writes in smaller chunks.</a:t>
            </a:r>
          </a:p>
          <a:p>
            <a:pPr lvl="1"/>
            <a:r>
              <a:rPr lang="en-US" dirty="0"/>
              <a:t>Trade-offs: More messages to/from server.</a:t>
            </a:r>
          </a:p>
          <a:p>
            <a:r>
              <a:rPr lang="en-US" dirty="0"/>
              <a:t>Possibility: We can cache writes at the client side.</a:t>
            </a:r>
          </a:p>
          <a:p>
            <a:pPr lvl="1"/>
            <a:r>
              <a:rPr lang="en-US" dirty="0"/>
              <a:t>Trade-offs:</a:t>
            </a:r>
          </a:p>
          <a:p>
            <a:pPr lvl="2"/>
            <a:r>
              <a:rPr lang="en-US" dirty="0"/>
              <a:t>Client side may crash.</a:t>
            </a:r>
          </a:p>
          <a:p>
            <a:pPr lvl="2"/>
            <a:r>
              <a:rPr lang="en-US" dirty="0"/>
              <a:t>Accumulated writes may stall as we send more data at once.</a:t>
            </a:r>
          </a:p>
          <a:p>
            <a:pPr lvl="2"/>
            <a:r>
              <a:rPr lang="en-US" dirty="0"/>
              <a:t>Overall difficulty in knowing when we writeback.</a:t>
            </a:r>
          </a:p>
          <a:p>
            <a:r>
              <a:rPr lang="en-US" dirty="0"/>
              <a:t>Possibility: We mitigate likelihood of failure on server.</a:t>
            </a:r>
          </a:p>
          <a:p>
            <a:pPr lvl="1"/>
            <a:r>
              <a:rPr lang="en-US" dirty="0"/>
              <a:t>Battery-backed cache, etc. Not perfect… but removes client burden.</a:t>
            </a:r>
          </a:p>
          <a:p>
            <a:pPr lvl="1"/>
            <a:r>
              <a:rPr lang="en-US" dirty="0"/>
              <a:t>Make disks faster (Just make them as fast as RAM, right? NVRAM?) </a:t>
            </a:r>
            <a:r>
              <a:rPr lang="en-US" dirty="0">
                <a:sym typeface="Wingdings" panose="05000000000000000000" pitchFamily="2" charset="2"/>
              </a:rPr>
              <a:t></a:t>
            </a:r>
          </a:p>
          <a:p>
            <a:pPr lvl="1"/>
            <a:r>
              <a:rPr lang="en-US" dirty="0">
                <a:sym typeface="Wingdings" panose="05000000000000000000" pitchFamily="2" charset="2"/>
              </a:rPr>
              <a:t>Distribute writeback data to more than one server. (partitioning! Peer-to-peer!!)</a:t>
            </a:r>
            <a:endParaRPr lang="en-US" dirty="0"/>
          </a:p>
        </p:txBody>
      </p:sp>
      <p:pic>
        <p:nvPicPr>
          <p:cNvPr id="5" name="Graphic 4">
            <a:extLst>
              <a:ext uri="{FF2B5EF4-FFF2-40B4-BE49-F238E27FC236}">
                <a16:creationId xmlns:a16="http://schemas.microsoft.com/office/drawing/2014/main" id="{3976ABCE-194F-4AC3-8350-D20A3B7BAC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7696" y="1522735"/>
            <a:ext cx="2409083" cy="2409082"/>
          </a:xfrm>
          <a:prstGeom prst="rect">
            <a:avLst/>
          </a:prstGeom>
        </p:spPr>
      </p:pic>
    </p:spTree>
    <p:extLst>
      <p:ext uri="{BB962C8B-B14F-4D97-AF65-F5344CB8AC3E}">
        <p14:creationId xmlns:p14="http://schemas.microsoft.com/office/powerpoint/2010/main" val="4219084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A404-0F68-49FA-BF6F-4337424C3BE9}"/>
              </a:ext>
            </a:extLst>
          </p:cNvPr>
          <p:cNvSpPr>
            <a:spLocks noGrp="1"/>
          </p:cNvSpPr>
          <p:nvPr>
            <p:ph type="title"/>
          </p:nvPr>
        </p:nvSpPr>
        <p:spPr/>
        <p:txBody>
          <a:bodyPr/>
          <a:lstStyle/>
          <a:p>
            <a:r>
              <a:rPr lang="en-US" dirty="0"/>
              <a:t>File System Structure</a:t>
            </a:r>
          </a:p>
        </p:txBody>
      </p:sp>
      <p:sp>
        <p:nvSpPr>
          <p:cNvPr id="3" name="Text Placeholder 2">
            <a:extLst>
              <a:ext uri="{FF2B5EF4-FFF2-40B4-BE49-F238E27FC236}">
                <a16:creationId xmlns:a16="http://schemas.microsoft.com/office/drawing/2014/main" id="{54F199A6-3FD9-4511-8174-71175CFAA74C}"/>
              </a:ext>
            </a:extLst>
          </p:cNvPr>
          <p:cNvSpPr>
            <a:spLocks noGrp="1"/>
          </p:cNvSpPr>
          <p:nvPr>
            <p:ph type="body" idx="1"/>
          </p:nvPr>
        </p:nvSpPr>
        <p:spPr/>
        <p:txBody>
          <a:bodyPr/>
          <a:lstStyle/>
          <a:p>
            <a:r>
              <a:rPr lang="en-US" dirty="0"/>
              <a:t>Or lack thereof…</a:t>
            </a:r>
          </a:p>
        </p:txBody>
      </p:sp>
      <p:sp>
        <p:nvSpPr>
          <p:cNvPr id="4" name="Slide Number Placeholder 3">
            <a:extLst>
              <a:ext uri="{FF2B5EF4-FFF2-40B4-BE49-F238E27FC236}">
                <a16:creationId xmlns:a16="http://schemas.microsoft.com/office/drawing/2014/main" id="{D7DD1541-4261-43D5-B0B6-251B5E1C403A}"/>
              </a:ext>
            </a:extLst>
          </p:cNvPr>
          <p:cNvSpPr>
            <a:spLocks noGrp="1"/>
          </p:cNvSpPr>
          <p:nvPr>
            <p:ph type="sldNum" sz="quarter" idx="12"/>
          </p:nvPr>
        </p:nvSpPr>
        <p:spPr/>
        <p:txBody>
          <a:bodyPr/>
          <a:lstStyle/>
          <a:p>
            <a:fld id="{B4AAD609-F83C-4414-814B-B5A2DF99692C}" type="slidenum">
              <a:rPr lang="en-US" smtClean="0"/>
              <a:pPr/>
              <a:t>15</a:t>
            </a:fld>
            <a:endParaRPr lang="en-US" dirty="0"/>
          </a:p>
        </p:txBody>
      </p:sp>
    </p:spTree>
    <p:extLst>
      <p:ext uri="{BB962C8B-B14F-4D97-AF65-F5344CB8AC3E}">
        <p14:creationId xmlns:p14="http://schemas.microsoft.com/office/powerpoint/2010/main" val="205667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3990-602E-48F8-AA29-FEF65B54D144}"/>
              </a:ext>
            </a:extLst>
          </p:cNvPr>
          <p:cNvSpPr>
            <a:spLocks noGrp="1"/>
          </p:cNvSpPr>
          <p:nvPr>
            <p:ph type="title"/>
          </p:nvPr>
        </p:nvSpPr>
        <p:spPr/>
        <p:txBody>
          <a:bodyPr>
            <a:normAutofit fontScale="90000"/>
          </a:bodyPr>
          <a:lstStyle/>
          <a:p>
            <a:r>
              <a:rPr lang="en-US" dirty="0"/>
              <a:t>Directories and Hierarchies</a:t>
            </a:r>
          </a:p>
        </p:txBody>
      </p:sp>
      <p:sp>
        <p:nvSpPr>
          <p:cNvPr id="3" name="Content Placeholder 2">
            <a:extLst>
              <a:ext uri="{FF2B5EF4-FFF2-40B4-BE49-F238E27FC236}">
                <a16:creationId xmlns:a16="http://schemas.microsoft.com/office/drawing/2014/main" id="{C1589EDA-C397-49C8-A435-1BB60309DC09}"/>
              </a:ext>
            </a:extLst>
          </p:cNvPr>
          <p:cNvSpPr>
            <a:spLocks noGrp="1"/>
          </p:cNvSpPr>
          <p:nvPr>
            <p:ph idx="12"/>
          </p:nvPr>
        </p:nvSpPr>
        <p:spPr>
          <a:xfrm>
            <a:off x="307025" y="869076"/>
            <a:ext cx="6316612" cy="4394487"/>
          </a:xfrm>
        </p:spPr>
        <p:txBody>
          <a:bodyPr/>
          <a:lstStyle/>
          <a:p>
            <a:r>
              <a:rPr lang="en-US" dirty="0"/>
              <a:t>Hierarchical directories are based on older types of computers and operating systems designed around severe limitations.</a:t>
            </a:r>
          </a:p>
          <a:p>
            <a:r>
              <a:rPr lang="en-US" dirty="0"/>
              <a:t>NFS (+VFS) mounts remote servers to directories.</a:t>
            </a:r>
          </a:p>
          <a:p>
            <a:r>
              <a:rPr lang="en-US" dirty="0"/>
              <a:t>This is convenient (easy to understand and configure) for smaller storage networks.</a:t>
            </a:r>
          </a:p>
          <a:p>
            <a:r>
              <a:rPr lang="en-US" dirty="0"/>
              <a:t>However, two </a:t>
            </a:r>
            <a:r>
              <a:rPr lang="en-US" i="1" dirty="0"/>
              <a:t>different</a:t>
            </a:r>
            <a:r>
              <a:rPr lang="en-US" dirty="0"/>
              <a:t> files may have the same name and exist on two different machines.</a:t>
            </a:r>
          </a:p>
          <a:p>
            <a:pPr lvl="1"/>
            <a:r>
              <a:rPr lang="en-US" dirty="0"/>
              <a:t>How to differentiate? How to find what you want?</a:t>
            </a:r>
          </a:p>
        </p:txBody>
      </p:sp>
      <p:grpSp>
        <p:nvGrpSpPr>
          <p:cNvPr id="10" name="Group 9">
            <a:extLst>
              <a:ext uri="{FF2B5EF4-FFF2-40B4-BE49-F238E27FC236}">
                <a16:creationId xmlns:a16="http://schemas.microsoft.com/office/drawing/2014/main" id="{48A8108E-3789-4B64-836E-FB973D43C757}"/>
              </a:ext>
            </a:extLst>
          </p:cNvPr>
          <p:cNvGrpSpPr/>
          <p:nvPr/>
        </p:nvGrpSpPr>
        <p:grpSpPr>
          <a:xfrm>
            <a:off x="6785722" y="1574068"/>
            <a:ext cx="2883958" cy="2984501"/>
            <a:chOff x="6793406" y="1524941"/>
            <a:chExt cx="2883958" cy="2984501"/>
          </a:xfrm>
        </p:grpSpPr>
        <p:pic>
          <p:nvPicPr>
            <p:cNvPr id="5" name="Graphic 4">
              <a:extLst>
                <a:ext uri="{FF2B5EF4-FFF2-40B4-BE49-F238E27FC236}">
                  <a16:creationId xmlns:a16="http://schemas.microsoft.com/office/drawing/2014/main" id="{F4EA6478-B706-44E4-8E28-8DB270485B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9823" y="1524941"/>
              <a:ext cx="2651125" cy="2651125"/>
            </a:xfrm>
            <a:prstGeom prst="rect">
              <a:avLst/>
            </a:prstGeom>
          </p:spPr>
        </p:pic>
        <p:pic>
          <p:nvPicPr>
            <p:cNvPr id="6" name="Graphic 5">
              <a:extLst>
                <a:ext uri="{FF2B5EF4-FFF2-40B4-BE49-F238E27FC236}">
                  <a16:creationId xmlns:a16="http://schemas.microsoft.com/office/drawing/2014/main" id="{4439D05E-C923-4487-8947-3E694B4127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3989" y="1637388"/>
              <a:ext cx="2651125" cy="2651125"/>
            </a:xfrm>
            <a:prstGeom prst="rect">
              <a:avLst/>
            </a:prstGeom>
          </p:spPr>
        </p:pic>
        <p:pic>
          <p:nvPicPr>
            <p:cNvPr id="7" name="Graphic 6">
              <a:extLst>
                <a:ext uri="{FF2B5EF4-FFF2-40B4-BE49-F238E27FC236}">
                  <a16:creationId xmlns:a16="http://schemas.microsoft.com/office/drawing/2014/main" id="{98DAE3F4-3141-43DB-A25B-EA6142ADA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3406" y="1647972"/>
              <a:ext cx="2651125" cy="2651125"/>
            </a:xfrm>
            <a:prstGeom prst="rect">
              <a:avLst/>
            </a:prstGeom>
          </p:spPr>
        </p:pic>
        <p:pic>
          <p:nvPicPr>
            <p:cNvPr id="8" name="Graphic 7">
              <a:extLst>
                <a:ext uri="{FF2B5EF4-FFF2-40B4-BE49-F238E27FC236}">
                  <a16:creationId xmlns:a16="http://schemas.microsoft.com/office/drawing/2014/main" id="{C73AE408-3B42-4A6D-8F35-FAB7A2908D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6239" y="1847733"/>
              <a:ext cx="2651125" cy="2651125"/>
            </a:xfrm>
            <a:prstGeom prst="rect">
              <a:avLst/>
            </a:prstGeom>
          </p:spPr>
        </p:pic>
        <p:pic>
          <p:nvPicPr>
            <p:cNvPr id="9" name="Graphic 8">
              <a:extLst>
                <a:ext uri="{FF2B5EF4-FFF2-40B4-BE49-F238E27FC236}">
                  <a16:creationId xmlns:a16="http://schemas.microsoft.com/office/drawing/2014/main" id="{B7EE0673-4A4F-4BAF-9A0D-714959BAF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5656" y="1858317"/>
              <a:ext cx="2651125" cy="2651125"/>
            </a:xfrm>
            <a:prstGeom prst="rect">
              <a:avLst/>
            </a:prstGeom>
          </p:spPr>
        </p:pic>
      </p:grpSp>
    </p:spTree>
    <p:extLst>
      <p:ext uri="{BB962C8B-B14F-4D97-AF65-F5344CB8AC3E}">
        <p14:creationId xmlns:p14="http://schemas.microsoft.com/office/powerpoint/2010/main" val="3248880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BA6C-F167-4C54-8514-02BBF7ACD20F}"/>
              </a:ext>
            </a:extLst>
          </p:cNvPr>
          <p:cNvSpPr>
            <a:spLocks noGrp="1"/>
          </p:cNvSpPr>
          <p:nvPr>
            <p:ph type="title"/>
          </p:nvPr>
        </p:nvSpPr>
        <p:spPr/>
        <p:txBody>
          <a:bodyPr>
            <a:normAutofit fontScale="90000"/>
          </a:bodyPr>
          <a:lstStyle/>
          <a:p>
            <a:r>
              <a:rPr lang="en-US" dirty="0"/>
              <a:t>Reconsidering Normal (Name-Addressed)</a:t>
            </a:r>
          </a:p>
        </p:txBody>
      </p:sp>
      <p:sp>
        <p:nvSpPr>
          <p:cNvPr id="3" name="Content Placeholder 2">
            <a:extLst>
              <a:ext uri="{FF2B5EF4-FFF2-40B4-BE49-F238E27FC236}">
                <a16:creationId xmlns:a16="http://schemas.microsoft.com/office/drawing/2014/main" id="{1E9CB62D-9401-4F36-B1A9-03E686693073}"/>
              </a:ext>
            </a:extLst>
          </p:cNvPr>
          <p:cNvSpPr>
            <a:spLocks noGrp="1"/>
          </p:cNvSpPr>
          <p:nvPr>
            <p:ph idx="12"/>
          </p:nvPr>
        </p:nvSpPr>
        <p:spPr/>
        <p:txBody>
          <a:bodyPr/>
          <a:lstStyle/>
          <a:p>
            <a:r>
              <a:rPr lang="en-US" dirty="0"/>
              <a:t>Currently, many everyday file systems haven’t changed much.</a:t>
            </a:r>
          </a:p>
          <a:p>
            <a:pPr lvl="1"/>
            <a:r>
              <a:rPr lang="en-US" dirty="0"/>
              <a:t>They are </a:t>
            </a:r>
            <a:r>
              <a:rPr lang="en-US"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name-addressed</a:t>
            </a:r>
            <a:r>
              <a:rPr lang="en-US" dirty="0"/>
              <a:t>, that is, you look them up by their name.</a:t>
            </a:r>
          </a:p>
          <a:p>
            <a:pPr lvl="1"/>
            <a:endParaRPr lang="en-US" dirty="0"/>
          </a:p>
          <a:p>
            <a:r>
              <a:rPr lang="en-US" dirty="0"/>
              <a:t>File lookups in hierarchies require many reads from disparate parts of disk as you open and read metadata for each directory.</a:t>
            </a:r>
          </a:p>
          <a:p>
            <a:pPr lvl="1"/>
            <a:r>
              <a:rPr lang="en-US" dirty="0"/>
              <a:t>This can be slow. OSes have heavy complexity and caching for directories.</a:t>
            </a:r>
          </a:p>
          <a:p>
            <a:pPr lvl="1"/>
            <a:r>
              <a:rPr lang="en-US" dirty="0"/>
              <a:t>Now, consider distributed file systems… if directories span machines!</a:t>
            </a:r>
          </a:p>
          <a:p>
            <a:pPr lvl="1"/>
            <a:endParaRPr lang="en-US" dirty="0"/>
          </a:p>
          <a:p>
            <a:r>
              <a:rPr lang="en-US" dirty="0"/>
              <a:t>There are other approaches. Recall: Margo Seltzer in </a:t>
            </a:r>
            <a:r>
              <a:rPr lang="en-US" i="1" dirty="0"/>
              <a:t>Hierarchical File Systems are Dead</a:t>
            </a:r>
            <a:r>
              <a:rPr lang="en-US" dirty="0"/>
              <a:t> suggested a tag-based approach more in line with databases: offering indexing and search instead of file paths.</a:t>
            </a:r>
          </a:p>
        </p:txBody>
      </p:sp>
    </p:spTree>
    <p:extLst>
      <p:ext uri="{BB962C8B-B14F-4D97-AF65-F5344CB8AC3E}">
        <p14:creationId xmlns:p14="http://schemas.microsoft.com/office/powerpoint/2010/main" val="2753663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C9C2-1FFA-41CA-A8F3-5C2D867AC70A}"/>
              </a:ext>
            </a:extLst>
          </p:cNvPr>
          <p:cNvSpPr>
            <a:spLocks noGrp="1"/>
          </p:cNvSpPr>
          <p:nvPr>
            <p:ph type="title"/>
          </p:nvPr>
        </p:nvSpPr>
        <p:spPr/>
        <p:txBody>
          <a:bodyPr>
            <a:normAutofit fontScale="90000"/>
          </a:bodyPr>
          <a:lstStyle/>
          <a:p>
            <a:r>
              <a:rPr lang="en-US" dirty="0"/>
              <a:t>Content Addressing</a:t>
            </a:r>
          </a:p>
        </p:txBody>
      </p:sp>
      <p:sp>
        <p:nvSpPr>
          <p:cNvPr id="3" name="Content Placeholder 2">
            <a:extLst>
              <a:ext uri="{FF2B5EF4-FFF2-40B4-BE49-F238E27FC236}">
                <a16:creationId xmlns:a16="http://schemas.microsoft.com/office/drawing/2014/main" id="{58E671AD-BE3B-4A42-A91E-B525AAE9E7D7}"/>
              </a:ext>
            </a:extLst>
          </p:cNvPr>
          <p:cNvSpPr>
            <a:spLocks noGrp="1"/>
          </p:cNvSpPr>
          <p:nvPr>
            <p:ph idx="12"/>
          </p:nvPr>
        </p:nvSpPr>
        <p:spPr/>
        <p:txBody>
          <a:bodyPr/>
          <a:lstStyle/>
          <a:p>
            <a:r>
              <a:rPr lang="en-US" dirty="0"/>
              <a:t>However, one approach “flips the script” and allows file lookups to be done on the </a:t>
            </a:r>
            <a:r>
              <a:rPr lang="en-US" i="1" dirty="0"/>
              <a:t>data of the file</a:t>
            </a:r>
            <a:r>
              <a:rPr lang="en-US" dirty="0"/>
              <a:t>.</a:t>
            </a:r>
          </a:p>
          <a:p>
            <a:endParaRPr lang="en-US" dirty="0"/>
          </a:p>
          <a:p>
            <a:r>
              <a:rPr lang="en-US" dirty="0"/>
              <a:t>That seems counter-intuitive: looking up a file via a representation of its data. How do you know the data </a:t>
            </a:r>
            <a:r>
              <a:rPr lang="en-US" i="1" dirty="0"/>
              <a:t>beforehand</a:t>
            </a:r>
            <a:r>
              <a:rPr lang="en-US" dirty="0"/>
              <a:t>?</a:t>
            </a:r>
          </a:p>
          <a:p>
            <a:endParaRPr lang="en-US" dirty="0"/>
          </a:p>
          <a:p>
            <a:r>
              <a:rPr lang="en-US" dirty="0"/>
              <a:t>With </a:t>
            </a:r>
            <a:r>
              <a:rPr lang="en-US" b="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content-addressing</a:t>
            </a:r>
            <a:r>
              <a:rPr lang="en-US" dirty="0"/>
              <a:t>, the file is stored with a name that is derived mathematically from its data as a hash. (MD5, SHA, </a:t>
            </a:r>
            <a:r>
              <a:rPr lang="en-US" dirty="0" err="1"/>
              <a:t>etc</a:t>
            </a:r>
            <a:r>
              <a:rPr lang="en-US" dirty="0"/>
              <a:t>)</a:t>
            </a:r>
          </a:p>
          <a:p>
            <a:endParaRPr lang="en-US" dirty="0"/>
          </a:p>
          <a:p>
            <a:r>
              <a:rPr lang="en-US" dirty="0"/>
              <a:t>That yields many interesting properties we will take advantage of.</a:t>
            </a:r>
          </a:p>
        </p:txBody>
      </p:sp>
    </p:spTree>
    <p:extLst>
      <p:ext uri="{BB962C8B-B14F-4D97-AF65-F5344CB8AC3E}">
        <p14:creationId xmlns:p14="http://schemas.microsoft.com/office/powerpoint/2010/main" val="2361156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9B4B-3334-4BF9-A2FC-7D094C5C8621}"/>
              </a:ext>
            </a:extLst>
          </p:cNvPr>
          <p:cNvSpPr>
            <a:spLocks noGrp="1"/>
          </p:cNvSpPr>
          <p:nvPr>
            <p:ph type="title"/>
          </p:nvPr>
        </p:nvSpPr>
        <p:spPr/>
        <p:txBody>
          <a:bodyPr>
            <a:normAutofit fontScale="90000"/>
          </a:bodyPr>
          <a:lstStyle/>
          <a:p>
            <a:r>
              <a:rPr lang="en-US" dirty="0"/>
              <a:t>Hash Function Overview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FBF89C-72ED-45C2-8A8F-4435DE2F0271}"/>
                  </a:ext>
                </a:extLst>
              </p:cNvPr>
              <p:cNvSpPr>
                <a:spLocks noGrp="1"/>
              </p:cNvSpPr>
              <p:nvPr>
                <p:ph idx="12"/>
              </p:nvPr>
            </p:nvSpPr>
            <p:spPr>
              <a:xfrm>
                <a:off x="307025" y="825388"/>
                <a:ext cx="9584514" cy="4798578"/>
              </a:xfrm>
            </p:spPr>
            <p:txBody>
              <a:bodyPr>
                <a:normAutofit/>
              </a:bodyPr>
              <a:lstStyle/>
              <a:p>
                <a:pPr marL="0" indent="0">
                  <a:buNone/>
                </a:pPr>
                <a:r>
                  <a:rPr lang="en-US" dirty="0"/>
                  <a:t>Good Hash Functions:</a:t>
                </a:r>
              </a:p>
              <a:p>
                <a:pPr marL="0" indent="0">
                  <a:buNone/>
                </a:pPr>
                <a:endParaRPr lang="en-US" sz="1100" dirty="0"/>
              </a:p>
              <a:p>
                <a:r>
                  <a:rPr lang="en-US" dirty="0"/>
                  <a:t>Are one-way (non-invertible)</a:t>
                </a:r>
              </a:p>
              <a:p>
                <a:pPr lvl="1"/>
                <a:r>
                  <a:rPr lang="en-US" dirty="0"/>
                  <a:t>Cannot compute original </a:t>
                </a:r>
                <a14:m>
                  <m:oMath xmlns:m="http://schemas.openxmlformats.org/officeDocument/2006/math">
                    <m:r>
                      <a:rPr lang="en-US" b="0" i="1" smtClean="0">
                        <a:latin typeface="Cambria Math" panose="02040503050406030204" pitchFamily="18" charset="0"/>
                      </a:rPr>
                      <m:t>𝑥</m:t>
                    </m:r>
                  </m:oMath>
                </a14:m>
                <a:r>
                  <a:rPr lang="en-US" b="0" dirty="0"/>
                  <a:t> from result of </a:t>
                </a:r>
                <a14:m>
                  <m:oMath xmlns:m="http://schemas.openxmlformats.org/officeDocument/2006/math">
                    <m:r>
                      <a:rPr lang="en-US" b="0" i="1" smtClean="0">
                        <a:latin typeface="Cambria Math" panose="02040503050406030204" pitchFamily="18" charset="0"/>
                      </a:rPr>
                      <m:t>h𝑎𝑠h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b="0" dirty="0"/>
              </a:p>
              <a:p>
                <a:r>
                  <a:rPr lang="en-US" dirty="0"/>
                  <a:t>Are deterministic</a:t>
                </a:r>
              </a:p>
              <a:p>
                <a:pPr lvl="1"/>
                <a14:m>
                  <m:oMath xmlns:m="http://schemas.openxmlformats.org/officeDocument/2006/math">
                    <m:r>
                      <a:rPr lang="en-US" b="0" i="1" smtClean="0">
                        <a:latin typeface="Cambria Math" panose="02040503050406030204" pitchFamily="18" charset="0"/>
                      </a:rPr>
                      <m:t>h𝑎𝑠h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equal to </a:t>
                </a:r>
                <a14:m>
                  <m:oMath xmlns:m="http://schemas.openxmlformats.org/officeDocument/2006/math">
                    <m:r>
                      <a:rPr lang="en-US" b="0" i="1" smtClean="0">
                        <a:latin typeface="Cambria Math" panose="02040503050406030204" pitchFamily="18" charset="0"/>
                      </a:rPr>
                      <m:t>h𝑎𝑠h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any time on any other machine</a:t>
                </a:r>
              </a:p>
              <a:p>
                <a:r>
                  <a:rPr lang="en-US" dirty="0"/>
                  <a:t>Are uniform</a:t>
                </a:r>
              </a:p>
              <a:p>
                <a:pPr lvl="1"/>
                <a:r>
                  <a:rPr lang="en-US" dirty="0"/>
                  <a:t>Are hashes have equal probability. That is:</a:t>
                </a:r>
              </a:p>
              <a:p>
                <a:pPr lvl="1"/>
                <a:r>
                  <a:rPr lang="en-US" b="0" dirty="0"/>
                  <a:t>The set </a:t>
                </a:r>
                <a14:m>
                  <m:oMath xmlns:m="http://schemas.openxmlformats.org/officeDocument/2006/math">
                    <m:r>
                      <a:rPr lang="en-US" b="0" i="1" smtClean="0">
                        <a:latin typeface="Cambria Math" panose="02040503050406030204" pitchFamily="18" charset="0"/>
                      </a:rPr>
                      <m:t>𝐻</m:t>
                    </m:r>
                  </m:oMath>
                </a14:m>
                <a:r>
                  <a:rPr lang="en-US" b="0" dirty="0"/>
                  <a:t> defined by taking a random set and applying </a:t>
                </a:r>
                <a14:m>
                  <m:oMath xmlns:m="http://schemas.openxmlformats.org/officeDocument/2006/math">
                    <m:r>
                      <a:rPr lang="en-US" b="0" i="1" smtClean="0">
                        <a:latin typeface="Cambria Math" panose="02040503050406030204" pitchFamily="18" charset="0"/>
                      </a:rPr>
                      <m:t>h𝑎𝑠h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results in a normal distribution.</a:t>
                </a:r>
              </a:p>
              <a:p>
                <a:r>
                  <a:rPr lang="en-US" dirty="0"/>
                  <a:t>Continuous</a:t>
                </a:r>
              </a:p>
              <a:p>
                <a:pPr lvl="1"/>
                <a:r>
                  <a:rPr lang="en-US" b="0" dirty="0"/>
                  <a:t>Hashing two similar numbers should result in a dramatically different hash.</a:t>
                </a:r>
              </a:p>
              <a:p>
                <a:pPr lvl="1"/>
                <a:r>
                  <a:rPr lang="en-US" b="0" dirty="0"/>
                  <a:t>That is: </a:t>
                </a:r>
                <a14:m>
                  <m:oMath xmlns:m="http://schemas.openxmlformats.org/officeDocument/2006/math">
                    <m:r>
                      <a:rPr lang="en-US" b="0" i="1" smtClean="0">
                        <a:latin typeface="Cambria Math" panose="02040503050406030204" pitchFamily="18" charset="0"/>
                      </a:rPr>
                      <m:t>h𝑎𝑠h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should be unpredictably distant from </a:t>
                </a:r>
                <a14:m>
                  <m:oMath xmlns:m="http://schemas.openxmlformats.org/officeDocument/2006/math">
                    <m:r>
                      <a:rPr lang="en-US" b="0" i="1" smtClean="0">
                        <a:latin typeface="Cambria Math" panose="02040503050406030204" pitchFamily="18" charset="0"/>
                      </a:rPr>
                      <m:t>h𝑎𝑠h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dirty="0"/>
              </a:p>
            </p:txBody>
          </p:sp>
        </mc:Choice>
        <mc:Fallback>
          <p:sp>
            <p:nvSpPr>
              <p:cNvPr id="3" name="Content Placeholder 2">
                <a:extLst>
                  <a:ext uri="{FF2B5EF4-FFF2-40B4-BE49-F238E27FC236}">
                    <a16:creationId xmlns:a16="http://schemas.microsoft.com/office/drawing/2014/main" id="{19FBF89C-72ED-45C2-8A8F-4435DE2F0271}"/>
                  </a:ext>
                </a:extLst>
              </p:cNvPr>
              <p:cNvSpPr>
                <a:spLocks noGrp="1" noRot="1" noChangeAspect="1" noMove="1" noResize="1" noEditPoints="1" noAdjustHandles="1" noChangeArrowheads="1" noChangeShapeType="1" noTextEdit="1"/>
              </p:cNvSpPr>
              <p:nvPr>
                <p:ph idx="12"/>
              </p:nvPr>
            </p:nvSpPr>
            <p:spPr>
              <a:xfrm>
                <a:off x="307025" y="825388"/>
                <a:ext cx="9584514" cy="4798578"/>
              </a:xfrm>
              <a:blipFill>
                <a:blip r:embed="rId3"/>
                <a:stretch>
                  <a:fillRect l="-954" t="-1777"/>
                </a:stretch>
              </a:blipFill>
            </p:spPr>
            <p:txBody>
              <a:bodyPr/>
              <a:lstStyle/>
              <a:p>
                <a:r>
                  <a:rPr lang="en-US">
                    <a:noFill/>
                  </a:rPr>
                  <a:t> </a:t>
                </a:r>
              </a:p>
            </p:txBody>
          </p:sp>
        </mc:Fallback>
      </mc:AlternateContent>
    </p:spTree>
    <p:extLst>
      <p:ext uri="{BB962C8B-B14F-4D97-AF65-F5344CB8AC3E}">
        <p14:creationId xmlns:p14="http://schemas.microsoft.com/office/powerpoint/2010/main" val="211853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8F34B-9879-4ED6-8262-C374882F62D0}"/>
              </a:ext>
            </a:extLst>
          </p:cNvPr>
          <p:cNvSpPr>
            <a:spLocks noGrp="1"/>
          </p:cNvSpPr>
          <p:nvPr>
            <p:ph type="title"/>
          </p:nvPr>
        </p:nvSpPr>
        <p:spPr/>
        <p:txBody>
          <a:bodyPr/>
          <a:lstStyle/>
          <a:p>
            <a:r>
              <a:rPr lang="en-US" dirty="0"/>
              <a:t>Network File System</a:t>
            </a:r>
          </a:p>
        </p:txBody>
      </p:sp>
      <p:sp>
        <p:nvSpPr>
          <p:cNvPr id="7" name="Text Placeholder 6">
            <a:extLst>
              <a:ext uri="{FF2B5EF4-FFF2-40B4-BE49-F238E27FC236}">
                <a16:creationId xmlns:a16="http://schemas.microsoft.com/office/drawing/2014/main" id="{1E5C3491-9EDE-4827-9E04-6B7AAED5A1FD}"/>
              </a:ext>
            </a:extLst>
          </p:cNvPr>
          <p:cNvSpPr>
            <a:spLocks noGrp="1"/>
          </p:cNvSpPr>
          <p:nvPr>
            <p:ph type="body" idx="1"/>
          </p:nvPr>
        </p:nvSpPr>
        <p:spPr/>
        <p:txBody>
          <a:bodyPr/>
          <a:lstStyle/>
          <a:p>
            <a:r>
              <a:rPr lang="en-US" dirty="0"/>
              <a:t>When a file wants to move up the career ladder, it’s </a:t>
            </a:r>
            <a:r>
              <a:rPr lang="en-US" dirty="0" err="1"/>
              <a:t>gotta</a:t>
            </a:r>
            <a:r>
              <a:rPr lang="en-US" dirty="0"/>
              <a:t> network.</a:t>
            </a:r>
          </a:p>
        </p:txBody>
      </p:sp>
      <p:sp>
        <p:nvSpPr>
          <p:cNvPr id="5" name="Slide Number Placeholder 4">
            <a:extLst>
              <a:ext uri="{FF2B5EF4-FFF2-40B4-BE49-F238E27FC236}">
                <a16:creationId xmlns:a16="http://schemas.microsoft.com/office/drawing/2014/main" id="{690B9094-285F-4E64-A4C1-AE1C5A8D6C65}"/>
              </a:ext>
            </a:extLst>
          </p:cNvPr>
          <p:cNvSpPr>
            <a:spLocks noGrp="1"/>
          </p:cNvSpPr>
          <p:nvPr>
            <p:ph type="sldNum" sz="quarter" idx="12"/>
          </p:nvPr>
        </p:nvSpPr>
        <p:spPr/>
        <p:txBody>
          <a:bodyPr/>
          <a:lstStyle/>
          <a:p>
            <a:fld id="{B4AAD609-F83C-4414-814B-B5A2DF99692C}" type="slidenum">
              <a:rPr lang="en-US" smtClean="0"/>
              <a:pPr/>
              <a:t>2</a:t>
            </a:fld>
            <a:endParaRPr lang="en-US" dirty="0"/>
          </a:p>
        </p:txBody>
      </p:sp>
    </p:spTree>
    <p:extLst>
      <p:ext uri="{BB962C8B-B14F-4D97-AF65-F5344CB8AC3E}">
        <p14:creationId xmlns:p14="http://schemas.microsoft.com/office/powerpoint/2010/main" val="3895181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0890-953F-4771-8D39-89F86302B7F5}"/>
              </a:ext>
            </a:extLst>
          </p:cNvPr>
          <p:cNvSpPr>
            <a:spLocks noGrp="1"/>
          </p:cNvSpPr>
          <p:nvPr>
            <p:ph type="title"/>
          </p:nvPr>
        </p:nvSpPr>
        <p:spPr/>
        <p:txBody>
          <a:bodyPr>
            <a:normAutofit fontScale="90000"/>
          </a:bodyPr>
          <a:lstStyle/>
          <a:p>
            <a:r>
              <a:rPr lang="en-US" dirty="0"/>
              <a:t>Basic Hashing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2676D1D-86D1-42E1-96DC-AE0A5E62EA64}"/>
                  </a:ext>
                </a:extLst>
              </p:cNvPr>
              <p:cNvSpPr>
                <a:spLocks noGrp="1"/>
              </p:cNvSpPr>
              <p:nvPr>
                <p:ph idx="12"/>
              </p:nvPr>
            </p:nvSpPr>
            <p:spPr>
              <a:xfrm>
                <a:off x="218485" y="869076"/>
                <a:ext cx="9673054" cy="4330323"/>
              </a:xfrm>
            </p:spPr>
            <p:txBody>
              <a:bodyPr/>
              <a:lstStyle/>
              <a:p>
                <a:r>
                  <a:rPr lang="en-US" dirty="0"/>
                  <a:t>For simple integrity, we can simply hash the file.</a:t>
                </a:r>
              </a:p>
              <a:p>
                <a:pPr marL="380976" lvl="1" indent="0">
                  <a:buNone/>
                </a:pP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h𝑎𝑠h</m:t>
                    </m:r>
                    <m:r>
                      <a:rPr lang="en-US" b="0" i="1" smtClean="0">
                        <a:latin typeface="Cambria Math" panose="02040503050406030204" pitchFamily="18" charset="0"/>
                      </a:rPr>
                      <m:t>(</m:t>
                    </m:r>
                    <m:r>
                      <a:rPr lang="en-US" b="0" i="1" smtClean="0">
                        <a:latin typeface="Cambria Math" panose="02040503050406030204" pitchFamily="18" charset="0"/>
                      </a:rPr>
                      <m:t>𝑓𝑖𝑙𝑒</m:t>
                    </m:r>
                    <m:r>
                      <a:rPr lang="en-US" b="0" i="1" smtClean="0">
                        <a:latin typeface="Cambria Math" panose="02040503050406030204" pitchFamily="18" charset="0"/>
                      </a:rPr>
                      <m:t>)</m:t>
                    </m:r>
                  </m:oMath>
                </a14:m>
                <a:r>
                  <a:rPr lang="en-US" dirty="0"/>
                  <a:t> is generated. Then key </a:t>
                </a:r>
                <a14:m>
                  <m:oMath xmlns:m="http://schemas.openxmlformats.org/officeDocument/2006/math">
                    <m:r>
                      <a:rPr lang="en-US" b="0" i="1" smtClean="0">
                        <a:latin typeface="Cambria Math" panose="02040503050406030204" pitchFamily="18" charset="0"/>
                      </a:rPr>
                      <m:t>𝑘</m:t>
                    </m:r>
                  </m:oMath>
                </a14:m>
                <a:r>
                  <a:rPr lang="en-US" dirty="0"/>
                  <a:t> can be used to open the file.</a:t>
                </a:r>
              </a:p>
              <a:p>
                <a:pPr marL="380976" lvl="1" indent="0">
                  <a:buNone/>
                </a:pPr>
                <a:endParaRPr lang="en-US" dirty="0"/>
              </a:p>
              <a:p>
                <a:r>
                  <a:rPr lang="en-US" dirty="0"/>
                  <a:t>When distributing the file, one can know it got the file by simply hashing what it received.</a:t>
                </a:r>
              </a:p>
              <a:p>
                <a:pPr lvl="1"/>
                <a:r>
                  <a:rPr lang="en-US" dirty="0"/>
                  <a:t>Since our hash function is </a:t>
                </a:r>
                <a:r>
                  <a:rPr lang="en-US" b="1" i="1" dirty="0"/>
                  <a:t>deterministic</a:t>
                </a:r>
                <a:r>
                  <a:rPr lang="en-US" dirty="0"/>
                  <a:t> the hash will be the same.</a:t>
                </a:r>
              </a:p>
              <a:p>
                <a:pPr lvl="1"/>
                <a:r>
                  <a:rPr lang="en-US" b="1" i="1" dirty="0"/>
                  <a:t>If it isn’t, our file is corrupted.</a:t>
                </a:r>
                <a:endParaRPr lang="en-US" dirty="0"/>
              </a:p>
              <a:p>
                <a:pPr lvl="1"/>
                <a:endParaRPr lang="en-US" b="1" i="1" dirty="0"/>
              </a:p>
              <a:p>
                <a:r>
                  <a:rPr lang="en-US" dirty="0"/>
                  <a:t>In digital archival circles, this is called </a:t>
                </a:r>
                <a:r>
                  <a:rPr lang="en-US"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fixity</a:t>
                </a:r>
                <a:r>
                  <a:rPr lang="en-US" dirty="0"/>
                  <a:t>.</a:t>
                </a:r>
              </a:p>
              <a:p>
                <a:pPr lvl="1"/>
                <a:r>
                  <a:rPr lang="en-US" dirty="0"/>
                  <a:t>The quality of data that denotes/verifies that it has not changed (remains fixed.)</a:t>
                </a:r>
              </a:p>
            </p:txBody>
          </p:sp>
        </mc:Choice>
        <mc:Fallback>
          <p:sp>
            <p:nvSpPr>
              <p:cNvPr id="3" name="Content Placeholder 2">
                <a:extLst>
                  <a:ext uri="{FF2B5EF4-FFF2-40B4-BE49-F238E27FC236}">
                    <a16:creationId xmlns:a16="http://schemas.microsoft.com/office/drawing/2014/main" id="{92676D1D-86D1-42E1-96DC-AE0A5E62EA64}"/>
                  </a:ext>
                </a:extLst>
              </p:cNvPr>
              <p:cNvSpPr>
                <a:spLocks noGrp="1" noRot="1" noChangeAspect="1" noMove="1" noResize="1" noEditPoints="1" noAdjustHandles="1" noChangeArrowheads="1" noChangeShapeType="1" noTextEdit="1"/>
              </p:cNvSpPr>
              <p:nvPr>
                <p:ph idx="12"/>
              </p:nvPr>
            </p:nvSpPr>
            <p:spPr>
              <a:xfrm>
                <a:off x="218485" y="869076"/>
                <a:ext cx="9673054" cy="4330323"/>
              </a:xfrm>
              <a:blipFill>
                <a:blip r:embed="rId3"/>
                <a:stretch>
                  <a:fillRect l="-819" t="-2113"/>
                </a:stretch>
              </a:blipFill>
            </p:spPr>
            <p:txBody>
              <a:bodyPr/>
              <a:lstStyle/>
              <a:p>
                <a:r>
                  <a:rPr lang="en-US">
                    <a:noFill/>
                  </a:rPr>
                  <a:t> </a:t>
                </a:r>
              </a:p>
            </p:txBody>
          </p:sp>
        </mc:Fallback>
      </mc:AlternateContent>
    </p:spTree>
    <p:extLst>
      <p:ext uri="{BB962C8B-B14F-4D97-AF65-F5344CB8AC3E}">
        <p14:creationId xmlns:p14="http://schemas.microsoft.com/office/powerpoint/2010/main" val="264155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43D8-8162-43FE-BED3-431C2724C1F4}"/>
              </a:ext>
            </a:extLst>
          </p:cNvPr>
          <p:cNvSpPr>
            <a:spLocks noGrp="1"/>
          </p:cNvSpPr>
          <p:nvPr>
            <p:ph type="title"/>
          </p:nvPr>
        </p:nvSpPr>
        <p:spPr/>
        <p:txBody>
          <a:bodyPr>
            <a:normAutofit fontScale="90000"/>
          </a:bodyPr>
          <a:lstStyle/>
          <a:p>
            <a:r>
              <a:rPr lang="en-US" dirty="0"/>
              <a:t>Chunking (again… gross…)</a:t>
            </a:r>
          </a:p>
        </p:txBody>
      </p:sp>
      <p:sp>
        <p:nvSpPr>
          <p:cNvPr id="3" name="Content Placeholder 2">
            <a:extLst>
              <a:ext uri="{FF2B5EF4-FFF2-40B4-BE49-F238E27FC236}">
                <a16:creationId xmlns:a16="http://schemas.microsoft.com/office/drawing/2014/main" id="{51F7020E-E3CA-45D5-AB16-06CB391D7A10}"/>
              </a:ext>
            </a:extLst>
          </p:cNvPr>
          <p:cNvSpPr>
            <a:spLocks noGrp="1"/>
          </p:cNvSpPr>
          <p:nvPr>
            <p:ph idx="12"/>
          </p:nvPr>
        </p:nvSpPr>
        <p:spPr/>
        <p:txBody>
          <a:bodyPr/>
          <a:lstStyle/>
          <a:p>
            <a:r>
              <a:rPr lang="en-US" dirty="0"/>
              <a:t>However, it would be nice to determine which </a:t>
            </a:r>
            <a:r>
              <a:rPr lang="en-US" i="1" dirty="0"/>
              <a:t>part</a:t>
            </a:r>
            <a:r>
              <a:rPr lang="en-US" dirty="0"/>
              <a:t> of the file was distributed incorrectly.</a:t>
            </a:r>
          </a:p>
          <a:p>
            <a:pPr lvl="1"/>
            <a:r>
              <a:rPr lang="en-US" dirty="0"/>
              <a:t>Maybe we can ask a different source for just that part.</a:t>
            </a:r>
          </a:p>
          <a:p>
            <a:pPr lvl="2"/>
            <a:r>
              <a:rPr lang="en-US" dirty="0"/>
              <a:t>Hmm… that’s an idea! (we’ll get there)</a:t>
            </a:r>
          </a:p>
          <a:p>
            <a:pPr lvl="2"/>
            <a:endParaRPr lang="en-US" dirty="0"/>
          </a:p>
          <a:p>
            <a:r>
              <a:rPr lang="en-US" dirty="0"/>
              <a:t>Dividing up the file is called </a:t>
            </a:r>
            <a:r>
              <a:rPr lang="en-US" b="1" i="1" dirty="0"/>
              <a:t>chunking</a:t>
            </a:r>
            <a:r>
              <a:rPr lang="en-US" dirty="0"/>
              <a:t>, and there are things to consider: (</a:t>
            </a:r>
            <a:r>
              <a:rPr lang="en-US" i="1" dirty="0"/>
              <a:t>trade-offs!</a:t>
            </a:r>
            <a:r>
              <a:rPr lang="en-US" dirty="0"/>
              <a:t>)</a:t>
            </a:r>
          </a:p>
          <a:p>
            <a:pPr lvl="1"/>
            <a:r>
              <a:rPr lang="en-US" dirty="0"/>
              <a:t>How big are the chunks… the more chunks, the more hashes; the more metadata!</a:t>
            </a:r>
          </a:p>
          <a:p>
            <a:pPr lvl="1"/>
            <a:r>
              <a:rPr lang="en-US" dirty="0"/>
              <a:t>Of course, the more chunks, the smaller the chunk; therefore, the less window for detecting corruption!</a:t>
            </a:r>
          </a:p>
        </p:txBody>
      </p:sp>
    </p:spTree>
    <p:extLst>
      <p:ext uri="{BB962C8B-B14F-4D97-AF65-F5344CB8AC3E}">
        <p14:creationId xmlns:p14="http://schemas.microsoft.com/office/powerpoint/2010/main" val="524628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F26D-4442-4BC9-9474-53C94B4BA179}"/>
              </a:ext>
            </a:extLst>
          </p:cNvPr>
          <p:cNvSpPr>
            <a:spLocks noGrp="1"/>
          </p:cNvSpPr>
          <p:nvPr>
            <p:ph type="title"/>
          </p:nvPr>
        </p:nvSpPr>
        <p:spPr/>
        <p:txBody>
          <a:bodyPr>
            <a:normAutofit fontScale="90000"/>
          </a:bodyPr>
          <a:lstStyle/>
          <a:p>
            <a:r>
              <a:rPr lang="en-US" dirty="0"/>
              <a:t>Chunking</a:t>
            </a:r>
          </a:p>
        </p:txBody>
      </p:sp>
      <p:sp>
        <p:nvSpPr>
          <p:cNvPr id="3" name="Content Placeholder 2">
            <a:extLst>
              <a:ext uri="{FF2B5EF4-FFF2-40B4-BE49-F238E27FC236}">
                <a16:creationId xmlns:a16="http://schemas.microsoft.com/office/drawing/2014/main" id="{A0AE9615-6524-4E35-9B7B-29CA3B1F960A}"/>
              </a:ext>
            </a:extLst>
          </p:cNvPr>
          <p:cNvSpPr>
            <a:spLocks noGrp="1"/>
          </p:cNvSpPr>
          <p:nvPr>
            <p:ph idx="12"/>
          </p:nvPr>
        </p:nvSpPr>
        <p:spPr/>
        <p:txBody>
          <a:bodyPr/>
          <a:lstStyle/>
          <a:p>
            <a:r>
              <a:rPr lang="en-US" dirty="0"/>
              <a:t>Take a file, divide it into chunks, hash each chunk.</a:t>
            </a:r>
          </a:p>
        </p:txBody>
      </p:sp>
      <p:sp>
        <p:nvSpPr>
          <p:cNvPr id="5" name="TextBox 4">
            <a:extLst>
              <a:ext uri="{FF2B5EF4-FFF2-40B4-BE49-F238E27FC236}">
                <a16:creationId xmlns:a16="http://schemas.microsoft.com/office/drawing/2014/main" id="{64F1D2C8-764A-4E2C-9DFF-91062FDD8998}"/>
              </a:ext>
            </a:extLst>
          </p:cNvPr>
          <p:cNvSpPr txBox="1"/>
          <p:nvPr/>
        </p:nvSpPr>
        <p:spPr>
          <a:xfrm>
            <a:off x="4216435" y="2094641"/>
            <a:ext cx="1824538"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vacation_video.mov</a:t>
            </a:r>
          </a:p>
        </p:txBody>
      </p:sp>
      <p:cxnSp>
        <p:nvCxnSpPr>
          <p:cNvPr id="7" name="Straight Connector 6">
            <a:extLst>
              <a:ext uri="{FF2B5EF4-FFF2-40B4-BE49-F238E27FC236}">
                <a16:creationId xmlns:a16="http://schemas.microsoft.com/office/drawing/2014/main" id="{74819AC9-95BC-4B79-8099-AEDD5FCC49F0}"/>
              </a:ext>
            </a:extLst>
          </p:cNvPr>
          <p:cNvCxnSpPr/>
          <p:nvPr/>
        </p:nvCxnSpPr>
        <p:spPr>
          <a:xfrm>
            <a:off x="1616604"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0BD9F18-0831-4F90-8EB1-0CA284640A41}"/>
              </a:ext>
            </a:extLst>
          </p:cNvPr>
          <p:cNvCxnSpPr/>
          <p:nvPr/>
        </p:nvCxnSpPr>
        <p:spPr>
          <a:xfrm>
            <a:off x="2738438"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EAEE81-F6D3-4738-957E-B921F5DAB80F}"/>
              </a:ext>
            </a:extLst>
          </p:cNvPr>
          <p:cNvCxnSpPr/>
          <p:nvPr/>
        </p:nvCxnSpPr>
        <p:spPr>
          <a:xfrm>
            <a:off x="3906873"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B08B66-8860-4FBD-B615-35BBEC88E369}"/>
              </a:ext>
            </a:extLst>
          </p:cNvPr>
          <p:cNvCxnSpPr/>
          <p:nvPr/>
        </p:nvCxnSpPr>
        <p:spPr>
          <a:xfrm>
            <a:off x="5081623"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9DB4E4-8A3E-4D20-9D06-C844B61F5C41}"/>
              </a:ext>
            </a:extLst>
          </p:cNvPr>
          <p:cNvCxnSpPr/>
          <p:nvPr/>
        </p:nvCxnSpPr>
        <p:spPr>
          <a:xfrm>
            <a:off x="6277539"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C05166-1F6C-4872-8613-160391DD60CC}"/>
              </a:ext>
            </a:extLst>
          </p:cNvPr>
          <p:cNvCxnSpPr/>
          <p:nvPr/>
        </p:nvCxnSpPr>
        <p:spPr>
          <a:xfrm>
            <a:off x="7462873"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749A11-0B24-4D2E-9215-48E80678EF9B}"/>
              </a:ext>
            </a:extLst>
          </p:cNvPr>
          <p:cNvCxnSpPr/>
          <p:nvPr/>
        </p:nvCxnSpPr>
        <p:spPr>
          <a:xfrm>
            <a:off x="8552956" y="2402417"/>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07C818-627B-4425-B81B-F374416F3FC6}"/>
              </a:ext>
            </a:extLst>
          </p:cNvPr>
          <p:cNvSpPr txBox="1"/>
          <p:nvPr/>
        </p:nvSpPr>
        <p:spPr>
          <a:xfrm>
            <a:off x="3460164" y="3584559"/>
            <a:ext cx="3647152" cy="1938992"/>
          </a:xfrm>
          <a:prstGeom prst="rect">
            <a:avLst/>
          </a:prstGeom>
          <a:noFill/>
        </p:spPr>
        <p:txBody>
          <a:bodyPr wrap="none" rtlCol="0">
            <a:spAutoFit/>
          </a:bodyPr>
          <a:lstStyle/>
          <a:p>
            <a:r>
              <a:rPr lang="en-US" sz="1500" dirty="0">
                <a:latin typeface="Inconsolata" panose="020B0609030003000000" pitchFamily="49" charset="0"/>
              </a:rPr>
              <a:t>A = 912ec803b2ce49e4a541068d495ab570</a:t>
            </a:r>
            <a:br>
              <a:rPr lang="en-US" sz="1500" dirty="0">
                <a:latin typeface="Inconsolata" panose="020B0609030003000000" pitchFamily="49" charset="0"/>
              </a:rPr>
            </a:br>
            <a:r>
              <a:rPr lang="en-US" sz="1500" dirty="0">
                <a:latin typeface="Inconsolata" panose="020B0609030003000000" pitchFamily="49" charset="0"/>
              </a:rPr>
              <a:t>B = 277f255555a1e4ff124bdacc528b815d</a:t>
            </a:r>
            <a:br>
              <a:rPr lang="en-US" sz="1500" dirty="0">
                <a:latin typeface="Inconsolata" panose="020B0609030003000000" pitchFamily="49" charset="0"/>
              </a:rPr>
            </a:br>
            <a:r>
              <a:rPr lang="en-US" sz="1500" dirty="0">
                <a:latin typeface="Inconsolata" panose="020B0609030003000000" pitchFamily="49" charset="0"/>
              </a:rPr>
              <a:t>C = 0bdba65117548964bad7181a1a9f99e4</a:t>
            </a:r>
            <a:br>
              <a:rPr lang="en-US" sz="1500" dirty="0">
                <a:latin typeface="Inconsolata" panose="020B0609030003000000" pitchFamily="49" charset="0"/>
              </a:rPr>
            </a:br>
            <a:r>
              <a:rPr lang="en-US" sz="1500" dirty="0">
                <a:latin typeface="Inconsolata" panose="020B0609030003000000" pitchFamily="49" charset="0"/>
              </a:rPr>
              <a:t>D = 495aa31ae809642160e38868adc7ee8e</a:t>
            </a:r>
            <a:br>
              <a:rPr lang="en-US" sz="1500" dirty="0">
                <a:latin typeface="Inconsolata" panose="020B0609030003000000" pitchFamily="49" charset="0"/>
              </a:rPr>
            </a:br>
            <a:r>
              <a:rPr lang="en-US" sz="1500" dirty="0">
                <a:latin typeface="Inconsolata" panose="020B0609030003000000" pitchFamily="49" charset="0"/>
              </a:rPr>
              <a:t>E = 23c82b0ba3405d4c15aa85d2190e2cf0</a:t>
            </a:r>
          </a:p>
          <a:p>
            <a:r>
              <a:rPr lang="en-US" sz="1500" dirty="0">
                <a:latin typeface="Inconsolata" panose="020B0609030003000000" pitchFamily="49" charset="0"/>
              </a:rPr>
              <a:t>F = b2e7af8aff7c2dd98536ce145d705e7f</a:t>
            </a:r>
            <a:br>
              <a:rPr lang="en-US" sz="1500" dirty="0">
                <a:latin typeface="Inconsolata" panose="020B0609030003000000" pitchFamily="49" charset="0"/>
              </a:rPr>
            </a:br>
            <a:r>
              <a:rPr lang="en-US" sz="1500" dirty="0">
                <a:latin typeface="Inconsolata" panose="020B0609030003000000" pitchFamily="49" charset="0"/>
              </a:rPr>
              <a:t>G = ce3c4edbce0b4da2d9369e8d14e7677a</a:t>
            </a:r>
            <a:br>
              <a:rPr lang="en-US" sz="1500" dirty="0">
                <a:latin typeface="Inconsolata" panose="020B0609030003000000" pitchFamily="49" charset="0"/>
              </a:rPr>
            </a:br>
            <a:r>
              <a:rPr lang="en-US" sz="1500" dirty="0">
                <a:latin typeface="Inconsolata" panose="020B0609030003000000" pitchFamily="49" charset="0"/>
              </a:rPr>
              <a:t>H = 93ab352ffd32037684257b39eddf33dd</a:t>
            </a:r>
          </a:p>
        </p:txBody>
      </p:sp>
      <p:sp>
        <p:nvSpPr>
          <p:cNvPr id="16" name="TextBox 15">
            <a:extLst>
              <a:ext uri="{FF2B5EF4-FFF2-40B4-BE49-F238E27FC236}">
                <a16:creationId xmlns:a16="http://schemas.microsoft.com/office/drawing/2014/main" id="{C8FBEC0F-FFC8-4344-9090-6C858840CB01}"/>
              </a:ext>
            </a:extLst>
          </p:cNvPr>
          <p:cNvSpPr txBox="1"/>
          <p:nvPr/>
        </p:nvSpPr>
        <p:spPr>
          <a:xfrm>
            <a:off x="1957369" y="2629397"/>
            <a:ext cx="44275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B</a:t>
            </a:r>
          </a:p>
        </p:txBody>
      </p:sp>
      <p:sp>
        <p:nvSpPr>
          <p:cNvPr id="17" name="TextBox 16">
            <a:extLst>
              <a:ext uri="{FF2B5EF4-FFF2-40B4-BE49-F238E27FC236}">
                <a16:creationId xmlns:a16="http://schemas.microsoft.com/office/drawing/2014/main" id="{9D15FEEB-BA38-4BA6-8889-1E967735B8F5}"/>
              </a:ext>
            </a:extLst>
          </p:cNvPr>
          <p:cNvSpPr txBox="1"/>
          <p:nvPr/>
        </p:nvSpPr>
        <p:spPr>
          <a:xfrm>
            <a:off x="3100558" y="2629397"/>
            <a:ext cx="436338"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C</a:t>
            </a:r>
          </a:p>
        </p:txBody>
      </p:sp>
      <p:sp>
        <p:nvSpPr>
          <p:cNvPr id="18" name="TextBox 17">
            <a:extLst>
              <a:ext uri="{FF2B5EF4-FFF2-40B4-BE49-F238E27FC236}">
                <a16:creationId xmlns:a16="http://schemas.microsoft.com/office/drawing/2014/main" id="{98B679DB-B9F4-43B6-ACF4-DBED89E41841}"/>
              </a:ext>
            </a:extLst>
          </p:cNvPr>
          <p:cNvSpPr txBox="1"/>
          <p:nvPr/>
        </p:nvSpPr>
        <p:spPr>
          <a:xfrm>
            <a:off x="4275307" y="2621077"/>
            <a:ext cx="47801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D</a:t>
            </a:r>
          </a:p>
        </p:txBody>
      </p:sp>
      <p:sp>
        <p:nvSpPr>
          <p:cNvPr id="19" name="TextBox 18">
            <a:extLst>
              <a:ext uri="{FF2B5EF4-FFF2-40B4-BE49-F238E27FC236}">
                <a16:creationId xmlns:a16="http://schemas.microsoft.com/office/drawing/2014/main" id="{449A20D7-BD00-4B23-AD34-69A734CB5554}"/>
              </a:ext>
            </a:extLst>
          </p:cNvPr>
          <p:cNvSpPr txBox="1"/>
          <p:nvPr/>
        </p:nvSpPr>
        <p:spPr>
          <a:xfrm>
            <a:off x="5450056" y="2621077"/>
            <a:ext cx="4058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E</a:t>
            </a:r>
          </a:p>
        </p:txBody>
      </p:sp>
      <p:sp>
        <p:nvSpPr>
          <p:cNvPr id="20" name="TextBox 19">
            <a:extLst>
              <a:ext uri="{FF2B5EF4-FFF2-40B4-BE49-F238E27FC236}">
                <a16:creationId xmlns:a16="http://schemas.microsoft.com/office/drawing/2014/main" id="{9CBDD8A2-6394-4F34-B03B-951F77347551}"/>
              </a:ext>
            </a:extLst>
          </p:cNvPr>
          <p:cNvSpPr txBox="1"/>
          <p:nvPr/>
        </p:nvSpPr>
        <p:spPr>
          <a:xfrm>
            <a:off x="6631189" y="2621077"/>
            <a:ext cx="40267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F</a:t>
            </a:r>
          </a:p>
        </p:txBody>
      </p:sp>
      <p:sp>
        <p:nvSpPr>
          <p:cNvPr id="21" name="TextBox 20">
            <a:extLst>
              <a:ext uri="{FF2B5EF4-FFF2-40B4-BE49-F238E27FC236}">
                <a16:creationId xmlns:a16="http://schemas.microsoft.com/office/drawing/2014/main" id="{5F5D21B0-368E-4672-8703-DDB6CBAFCE82}"/>
              </a:ext>
            </a:extLst>
          </p:cNvPr>
          <p:cNvSpPr txBox="1"/>
          <p:nvPr/>
        </p:nvSpPr>
        <p:spPr>
          <a:xfrm>
            <a:off x="7786851" y="2621077"/>
            <a:ext cx="46198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G</a:t>
            </a:r>
          </a:p>
        </p:txBody>
      </p:sp>
      <p:sp>
        <p:nvSpPr>
          <p:cNvPr id="22" name="TextBox 21">
            <a:extLst>
              <a:ext uri="{FF2B5EF4-FFF2-40B4-BE49-F238E27FC236}">
                <a16:creationId xmlns:a16="http://schemas.microsoft.com/office/drawing/2014/main" id="{278C0AD9-D911-4121-8E45-AB45A61D471E}"/>
              </a:ext>
            </a:extLst>
          </p:cNvPr>
          <p:cNvSpPr txBox="1"/>
          <p:nvPr/>
        </p:nvSpPr>
        <p:spPr>
          <a:xfrm>
            <a:off x="8902970" y="2621077"/>
            <a:ext cx="48282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H</a:t>
            </a:r>
          </a:p>
        </p:txBody>
      </p:sp>
      <p:sp>
        <p:nvSpPr>
          <p:cNvPr id="23" name="TextBox 22">
            <a:extLst>
              <a:ext uri="{FF2B5EF4-FFF2-40B4-BE49-F238E27FC236}">
                <a16:creationId xmlns:a16="http://schemas.microsoft.com/office/drawing/2014/main" id="{7FF954B4-46CE-4A26-911F-745A8C7D84CE}"/>
              </a:ext>
            </a:extLst>
          </p:cNvPr>
          <p:cNvSpPr txBox="1"/>
          <p:nvPr/>
        </p:nvSpPr>
        <p:spPr>
          <a:xfrm>
            <a:off x="846767" y="2629397"/>
            <a:ext cx="4587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A</a:t>
            </a:r>
          </a:p>
        </p:txBody>
      </p:sp>
      <p:sp>
        <p:nvSpPr>
          <p:cNvPr id="4" name="Rectangle 3">
            <a:extLst>
              <a:ext uri="{FF2B5EF4-FFF2-40B4-BE49-F238E27FC236}">
                <a16:creationId xmlns:a16="http://schemas.microsoft.com/office/drawing/2014/main" id="{E8B3AF67-BC38-489A-8739-F22119D07542}"/>
              </a:ext>
            </a:extLst>
          </p:cNvPr>
          <p:cNvSpPr/>
          <p:nvPr/>
        </p:nvSpPr>
        <p:spPr>
          <a:xfrm>
            <a:off x="500063" y="2402417"/>
            <a:ext cx="9159875" cy="984250"/>
          </a:xfrm>
          <a:prstGeom prst="rect">
            <a:avLst/>
          </a:prstGeom>
          <a:noFill/>
          <a:ln w="57150">
            <a:solidFill>
              <a:srgbClr val="7D4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TextBox 5">
            <a:extLst>
              <a:ext uri="{FF2B5EF4-FFF2-40B4-BE49-F238E27FC236}">
                <a16:creationId xmlns:a16="http://schemas.microsoft.com/office/drawing/2014/main" id="{A5B051CF-7B15-4704-B9A1-0A84AC1F8925}"/>
              </a:ext>
            </a:extLst>
          </p:cNvPr>
          <p:cNvSpPr txBox="1"/>
          <p:nvPr/>
        </p:nvSpPr>
        <p:spPr>
          <a:xfrm>
            <a:off x="7312362" y="3547877"/>
            <a:ext cx="901209" cy="369332"/>
          </a:xfrm>
          <a:prstGeom prst="rect">
            <a:avLst/>
          </a:prstGeom>
          <a:noFill/>
        </p:spPr>
        <p:txBody>
          <a:bodyPr wrap="none" rtlCol="0">
            <a:spAutoFit/>
          </a:bodyPr>
          <a:lstStyle/>
          <a:p>
            <a:r>
              <a:rPr lang="en-US" dirty="0">
                <a:latin typeface="Inconsolata" panose="020B0609030003000000" pitchFamily="49" charset="0"/>
                <a:ea typeface="Lato Light" panose="020F0502020204030203" pitchFamily="34" charset="0"/>
                <a:cs typeface="Lato Light" panose="020F0502020204030203" pitchFamily="34" charset="0"/>
              </a:rPr>
              <a:t>md5(A)</a:t>
            </a:r>
          </a:p>
        </p:txBody>
      </p:sp>
      <p:cxnSp>
        <p:nvCxnSpPr>
          <p:cNvPr id="24" name="Straight Arrow Connector 23">
            <a:extLst>
              <a:ext uri="{FF2B5EF4-FFF2-40B4-BE49-F238E27FC236}">
                <a16:creationId xmlns:a16="http://schemas.microsoft.com/office/drawing/2014/main" id="{7AC7E7AA-00EA-455E-BFF1-8CB3ECD3D47A}"/>
              </a:ext>
            </a:extLst>
          </p:cNvPr>
          <p:cNvCxnSpPr>
            <a:cxnSpLocks/>
          </p:cNvCxnSpPr>
          <p:nvPr/>
        </p:nvCxnSpPr>
        <p:spPr>
          <a:xfrm flipH="1">
            <a:off x="7084769" y="3756980"/>
            <a:ext cx="227593"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398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B3C491F-C1F4-434B-AD02-187C5C508556}"/>
              </a:ext>
            </a:extLst>
          </p:cNvPr>
          <p:cNvSpPr txBox="1"/>
          <p:nvPr/>
        </p:nvSpPr>
        <p:spPr>
          <a:xfrm>
            <a:off x="5450056" y="4516679"/>
            <a:ext cx="4058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E</a:t>
            </a:r>
          </a:p>
        </p:txBody>
      </p:sp>
      <p:sp>
        <p:nvSpPr>
          <p:cNvPr id="2" name="Title 1">
            <a:extLst>
              <a:ext uri="{FF2B5EF4-FFF2-40B4-BE49-F238E27FC236}">
                <a16:creationId xmlns:a16="http://schemas.microsoft.com/office/drawing/2014/main" id="{1E97F26D-4442-4BC9-9474-53C94B4BA179}"/>
              </a:ext>
            </a:extLst>
          </p:cNvPr>
          <p:cNvSpPr>
            <a:spLocks noGrp="1"/>
          </p:cNvSpPr>
          <p:nvPr>
            <p:ph type="title"/>
          </p:nvPr>
        </p:nvSpPr>
        <p:spPr/>
        <p:txBody>
          <a:bodyPr>
            <a:normAutofit fontScale="90000"/>
          </a:bodyPr>
          <a:lstStyle/>
          <a:p>
            <a:r>
              <a:rPr lang="en-US" dirty="0"/>
              <a:t>Distribution (Detecting Failure)</a:t>
            </a:r>
          </a:p>
        </p:txBody>
      </p:sp>
      <p:sp>
        <p:nvSpPr>
          <p:cNvPr id="3" name="Content Placeholder 2">
            <a:extLst>
              <a:ext uri="{FF2B5EF4-FFF2-40B4-BE49-F238E27FC236}">
                <a16:creationId xmlns:a16="http://schemas.microsoft.com/office/drawing/2014/main" id="{A0AE9615-6524-4E35-9B7B-29CA3B1F960A}"/>
              </a:ext>
            </a:extLst>
          </p:cNvPr>
          <p:cNvSpPr>
            <a:spLocks noGrp="1"/>
          </p:cNvSpPr>
          <p:nvPr>
            <p:ph idx="12"/>
          </p:nvPr>
        </p:nvSpPr>
        <p:spPr/>
        <p:txBody>
          <a:bodyPr/>
          <a:lstStyle/>
          <a:p>
            <a:r>
              <a:rPr lang="en-US" dirty="0"/>
              <a:t>Client requests the hashes given.	But receives chunks with hashes:</a:t>
            </a:r>
          </a:p>
        </p:txBody>
      </p:sp>
      <p:sp>
        <p:nvSpPr>
          <p:cNvPr id="5" name="TextBox 4">
            <a:extLst>
              <a:ext uri="{FF2B5EF4-FFF2-40B4-BE49-F238E27FC236}">
                <a16:creationId xmlns:a16="http://schemas.microsoft.com/office/drawing/2014/main" id="{64F1D2C8-764A-4E2C-9DFF-91062FDD8998}"/>
              </a:ext>
            </a:extLst>
          </p:cNvPr>
          <p:cNvSpPr txBox="1"/>
          <p:nvPr/>
        </p:nvSpPr>
        <p:spPr>
          <a:xfrm>
            <a:off x="4216435" y="3978011"/>
            <a:ext cx="1824538"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vacation_video.mov</a:t>
            </a:r>
          </a:p>
        </p:txBody>
      </p:sp>
      <p:cxnSp>
        <p:nvCxnSpPr>
          <p:cNvPr id="7" name="Straight Connector 6">
            <a:extLst>
              <a:ext uri="{FF2B5EF4-FFF2-40B4-BE49-F238E27FC236}">
                <a16:creationId xmlns:a16="http://schemas.microsoft.com/office/drawing/2014/main" id="{74819AC9-95BC-4B79-8099-AEDD5FCC49F0}"/>
              </a:ext>
            </a:extLst>
          </p:cNvPr>
          <p:cNvCxnSpPr/>
          <p:nvPr/>
        </p:nvCxnSpPr>
        <p:spPr>
          <a:xfrm>
            <a:off x="1616604"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0BD9F18-0831-4F90-8EB1-0CA284640A41}"/>
              </a:ext>
            </a:extLst>
          </p:cNvPr>
          <p:cNvCxnSpPr/>
          <p:nvPr/>
        </p:nvCxnSpPr>
        <p:spPr>
          <a:xfrm>
            <a:off x="2738438"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EAEE81-F6D3-4738-957E-B921F5DAB80F}"/>
              </a:ext>
            </a:extLst>
          </p:cNvPr>
          <p:cNvCxnSpPr/>
          <p:nvPr/>
        </p:nvCxnSpPr>
        <p:spPr>
          <a:xfrm>
            <a:off x="3906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B08B66-8860-4FBD-B615-35BBEC88E369}"/>
              </a:ext>
            </a:extLst>
          </p:cNvPr>
          <p:cNvCxnSpPr/>
          <p:nvPr/>
        </p:nvCxnSpPr>
        <p:spPr>
          <a:xfrm>
            <a:off x="508162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9DB4E4-8A3E-4D20-9D06-C844B61F5C41}"/>
              </a:ext>
            </a:extLst>
          </p:cNvPr>
          <p:cNvCxnSpPr/>
          <p:nvPr/>
        </p:nvCxnSpPr>
        <p:spPr>
          <a:xfrm>
            <a:off x="6277539"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1C05166-1F6C-4872-8613-160391DD60CC}"/>
              </a:ext>
            </a:extLst>
          </p:cNvPr>
          <p:cNvCxnSpPr/>
          <p:nvPr/>
        </p:nvCxnSpPr>
        <p:spPr>
          <a:xfrm>
            <a:off x="7462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749A11-0B24-4D2E-9215-48E80678EF9B}"/>
              </a:ext>
            </a:extLst>
          </p:cNvPr>
          <p:cNvCxnSpPr/>
          <p:nvPr/>
        </p:nvCxnSpPr>
        <p:spPr>
          <a:xfrm>
            <a:off x="8552956"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07C818-627B-4425-B81B-F374416F3FC6}"/>
              </a:ext>
            </a:extLst>
          </p:cNvPr>
          <p:cNvSpPr txBox="1"/>
          <p:nvPr/>
        </p:nvSpPr>
        <p:spPr>
          <a:xfrm>
            <a:off x="1269416" y="1822707"/>
            <a:ext cx="3647152" cy="1938992"/>
          </a:xfrm>
          <a:prstGeom prst="rect">
            <a:avLst/>
          </a:prstGeom>
          <a:noFill/>
        </p:spPr>
        <p:txBody>
          <a:bodyPr wrap="none" rtlCol="0">
            <a:spAutoFit/>
          </a:bodyPr>
          <a:lstStyle/>
          <a:p>
            <a:r>
              <a:rPr lang="en-US" sz="1500" dirty="0">
                <a:latin typeface="Inconsolata" panose="020B0609030003000000" pitchFamily="49" charset="0"/>
              </a:rPr>
              <a:t>A = 912ec803b2ce49e4a541068d495ab570</a:t>
            </a:r>
            <a:br>
              <a:rPr lang="en-US" sz="1500" dirty="0">
                <a:latin typeface="Inconsolata" panose="020B0609030003000000" pitchFamily="49" charset="0"/>
              </a:rPr>
            </a:br>
            <a:r>
              <a:rPr lang="en-US" sz="1500" dirty="0">
                <a:latin typeface="Inconsolata" panose="020B0609030003000000" pitchFamily="49" charset="0"/>
              </a:rPr>
              <a:t>B = 277f255555a1e4ff124bdacc528b815d</a:t>
            </a:r>
            <a:br>
              <a:rPr lang="en-US" sz="1500" dirty="0">
                <a:latin typeface="Inconsolata" panose="020B0609030003000000" pitchFamily="49" charset="0"/>
              </a:rPr>
            </a:br>
            <a:r>
              <a:rPr lang="en-US" sz="1500" dirty="0">
                <a:latin typeface="Inconsolata" panose="020B0609030003000000" pitchFamily="49" charset="0"/>
              </a:rPr>
              <a:t>C = 0bdba65117548964bad7181a1a9f99e4</a:t>
            </a:r>
            <a:br>
              <a:rPr lang="en-US" sz="1500" dirty="0">
                <a:latin typeface="Inconsolata" panose="020B0609030003000000" pitchFamily="49" charset="0"/>
              </a:rPr>
            </a:br>
            <a:r>
              <a:rPr lang="en-US" sz="1500" dirty="0">
                <a:latin typeface="Inconsolata" panose="020B0609030003000000" pitchFamily="49" charset="0"/>
              </a:rPr>
              <a:t>D = 495aa31ae809642160e38868adc7ee8e</a:t>
            </a:r>
            <a:br>
              <a:rPr lang="en-US" sz="1500" dirty="0">
                <a:latin typeface="Inconsolata" panose="020B0609030003000000" pitchFamily="49" charset="0"/>
              </a:rPr>
            </a:br>
            <a:r>
              <a:rPr lang="en-US" sz="1500" dirty="0">
                <a:latin typeface="Inconsolata" panose="020B0609030003000000" pitchFamily="49" charset="0"/>
              </a:rPr>
              <a:t>E = 23c82b0ba3405d4c15aa85d2190e2cf0</a:t>
            </a:r>
          </a:p>
          <a:p>
            <a:r>
              <a:rPr lang="en-US" sz="1500" dirty="0">
                <a:latin typeface="Inconsolata" panose="020B0609030003000000" pitchFamily="49" charset="0"/>
              </a:rPr>
              <a:t>F = b2e7af8aff7c2dd98536ce145d705e7f</a:t>
            </a:r>
            <a:br>
              <a:rPr lang="en-US" sz="1500" dirty="0">
                <a:latin typeface="Inconsolata" panose="020B0609030003000000" pitchFamily="49" charset="0"/>
              </a:rPr>
            </a:br>
            <a:r>
              <a:rPr lang="en-US" sz="1500" dirty="0">
                <a:latin typeface="Inconsolata" panose="020B0609030003000000" pitchFamily="49" charset="0"/>
              </a:rPr>
              <a:t>G = ce3c4edbce0b4da2d9369e8d14e7677a</a:t>
            </a:r>
            <a:br>
              <a:rPr lang="en-US" sz="1500" dirty="0">
                <a:latin typeface="Inconsolata" panose="020B0609030003000000" pitchFamily="49" charset="0"/>
              </a:rPr>
            </a:br>
            <a:r>
              <a:rPr lang="en-US" sz="1500" dirty="0">
                <a:latin typeface="Inconsolata" panose="020B0609030003000000" pitchFamily="49" charset="0"/>
              </a:rPr>
              <a:t>H = 93ab352ffd32037684257b39eddf33dd</a:t>
            </a:r>
          </a:p>
        </p:txBody>
      </p:sp>
      <p:sp>
        <p:nvSpPr>
          <p:cNvPr id="15" name="TextBox 14">
            <a:extLst>
              <a:ext uri="{FF2B5EF4-FFF2-40B4-BE49-F238E27FC236}">
                <a16:creationId xmlns:a16="http://schemas.microsoft.com/office/drawing/2014/main" id="{FFB77E0C-8DCB-432A-AE48-83FE135D818C}"/>
              </a:ext>
            </a:extLst>
          </p:cNvPr>
          <p:cNvSpPr txBox="1"/>
          <p:nvPr/>
        </p:nvSpPr>
        <p:spPr>
          <a:xfrm>
            <a:off x="5555667" y="1822707"/>
            <a:ext cx="3743332" cy="1938992"/>
          </a:xfrm>
          <a:prstGeom prst="rect">
            <a:avLst/>
          </a:prstGeom>
          <a:noFill/>
        </p:spPr>
        <p:txBody>
          <a:bodyPr wrap="none" rtlCol="0">
            <a:spAutoFit/>
          </a:bodyPr>
          <a:lstStyle/>
          <a:p>
            <a:r>
              <a:rPr lang="en-US" sz="1500" dirty="0">
                <a:latin typeface="Inconsolata" panose="020B0609030003000000" pitchFamily="49" charset="0"/>
              </a:rPr>
              <a:t>A’ = 912ec803b2ce49e4a541068d495ab570</a:t>
            </a:r>
            <a:br>
              <a:rPr lang="en-US" sz="1500" dirty="0">
                <a:latin typeface="Inconsolata" panose="020B0609030003000000" pitchFamily="49" charset="0"/>
              </a:rPr>
            </a:br>
            <a:r>
              <a:rPr lang="en-US" sz="1500" dirty="0">
                <a:latin typeface="Inconsolata" panose="020B0609030003000000" pitchFamily="49" charset="0"/>
              </a:rPr>
              <a:t>B’ = 277f255555a1e4ff124bdacc528b815d</a:t>
            </a:r>
            <a:br>
              <a:rPr lang="en-US" sz="1500" dirty="0">
                <a:latin typeface="Inconsolata" panose="020B0609030003000000" pitchFamily="49" charset="0"/>
              </a:rPr>
            </a:br>
            <a:r>
              <a:rPr lang="en-US" sz="1500" dirty="0">
                <a:latin typeface="Inconsolata" panose="020B0609030003000000" pitchFamily="49" charset="0"/>
              </a:rPr>
              <a:t>C’ = 0bdba65117548964bad7181a1a9f99e4</a:t>
            </a:r>
            <a:br>
              <a:rPr lang="en-US" sz="1500" dirty="0">
                <a:latin typeface="Inconsolata" panose="020B0609030003000000" pitchFamily="49" charset="0"/>
              </a:rPr>
            </a:br>
            <a:r>
              <a:rPr lang="en-US" sz="1500" dirty="0">
                <a:latin typeface="Inconsolata" panose="020B0609030003000000" pitchFamily="49" charset="0"/>
              </a:rPr>
              <a:t>D’ = 495aa31ae809642160e38868adc7ee8e</a:t>
            </a:r>
            <a:br>
              <a:rPr lang="en-US" sz="1500" dirty="0">
                <a:latin typeface="Inconsolata" panose="020B0609030003000000" pitchFamily="49" charset="0"/>
              </a:rPr>
            </a:br>
            <a:r>
              <a:rPr lang="en-US" sz="1500" dirty="0">
                <a:latin typeface="Inconsolata" panose="020B0609030003000000" pitchFamily="49" charset="0"/>
              </a:rPr>
              <a:t>E’ = </a:t>
            </a:r>
            <a:r>
              <a:rPr lang="en-US" sz="1500" dirty="0">
                <a:solidFill>
                  <a:srgbClr val="FF0000"/>
                </a:solidFill>
                <a:latin typeface="Inconsolata" panose="020B0609030003000000" pitchFamily="49" charset="0"/>
              </a:rPr>
              <a:t>ecf5b19f62a8037f97217ed9cb9b98d9</a:t>
            </a:r>
            <a:endParaRPr lang="en-US" sz="1500" dirty="0">
              <a:latin typeface="Inconsolata" panose="020B0609030003000000" pitchFamily="49" charset="0"/>
            </a:endParaRPr>
          </a:p>
          <a:p>
            <a:r>
              <a:rPr lang="en-US" sz="1500" dirty="0">
                <a:latin typeface="Inconsolata" panose="020B0609030003000000" pitchFamily="49" charset="0"/>
              </a:rPr>
              <a:t>F’ = b2e7af8aff7c2dd98536ce145d705e7f</a:t>
            </a:r>
            <a:br>
              <a:rPr lang="en-US" sz="1500" dirty="0">
                <a:latin typeface="Inconsolata" panose="020B0609030003000000" pitchFamily="49" charset="0"/>
              </a:rPr>
            </a:br>
            <a:r>
              <a:rPr lang="en-US" sz="1500" dirty="0">
                <a:latin typeface="Inconsolata" panose="020B0609030003000000" pitchFamily="49" charset="0"/>
              </a:rPr>
              <a:t>G’ = ce3c4edbce0b4da2d9369e8d14e7677a</a:t>
            </a:r>
            <a:br>
              <a:rPr lang="en-US" sz="1500" dirty="0">
                <a:latin typeface="Inconsolata" panose="020B0609030003000000" pitchFamily="49" charset="0"/>
              </a:rPr>
            </a:br>
            <a:r>
              <a:rPr lang="en-US" sz="1500" dirty="0">
                <a:latin typeface="Inconsolata" panose="020B0609030003000000" pitchFamily="49" charset="0"/>
              </a:rPr>
              <a:t>H’ = 93ab352ffd32037684257b39eddf33dd</a:t>
            </a:r>
            <a:endParaRPr lang="en-US" sz="1500" dirty="0"/>
          </a:p>
        </p:txBody>
      </p:sp>
      <p:sp>
        <p:nvSpPr>
          <p:cNvPr id="16" name="TextBox 15">
            <a:extLst>
              <a:ext uri="{FF2B5EF4-FFF2-40B4-BE49-F238E27FC236}">
                <a16:creationId xmlns:a16="http://schemas.microsoft.com/office/drawing/2014/main" id="{662DB635-D7E7-4612-A28D-E36896E0E1D5}"/>
              </a:ext>
            </a:extLst>
          </p:cNvPr>
          <p:cNvSpPr txBox="1"/>
          <p:nvPr/>
        </p:nvSpPr>
        <p:spPr>
          <a:xfrm>
            <a:off x="5509077" y="4585552"/>
            <a:ext cx="383438" cy="400110"/>
          </a:xfrm>
          <a:prstGeom prst="rect">
            <a:avLst/>
          </a:prstGeom>
          <a:solidFill>
            <a:schemeClr val="bg1"/>
          </a:solidFill>
        </p:spPr>
        <p:txBody>
          <a:bodyPr wrap="none" rtlCol="0">
            <a:spAutoFit/>
          </a:bodyPr>
          <a:lstStyle/>
          <a:p>
            <a:r>
              <a:rPr lang="en-US" sz="2000" dirty="0">
                <a:solidFill>
                  <a:srgbClr val="FF0000"/>
                </a:solidFill>
                <a:latin typeface="Cinzel Decorative Black" panose="00000A00000000000000" pitchFamily="50" charset="0"/>
              </a:rPr>
              <a:t>X</a:t>
            </a:r>
          </a:p>
        </p:txBody>
      </p:sp>
      <p:sp>
        <p:nvSpPr>
          <p:cNvPr id="25" name="TextBox 24">
            <a:extLst>
              <a:ext uri="{FF2B5EF4-FFF2-40B4-BE49-F238E27FC236}">
                <a16:creationId xmlns:a16="http://schemas.microsoft.com/office/drawing/2014/main" id="{91CFED92-90B7-42FE-9795-4ED58F3F5534}"/>
              </a:ext>
            </a:extLst>
          </p:cNvPr>
          <p:cNvSpPr txBox="1"/>
          <p:nvPr/>
        </p:nvSpPr>
        <p:spPr>
          <a:xfrm>
            <a:off x="1988745" y="4516679"/>
            <a:ext cx="44275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B</a:t>
            </a:r>
          </a:p>
        </p:txBody>
      </p:sp>
      <p:sp>
        <p:nvSpPr>
          <p:cNvPr id="26" name="TextBox 25">
            <a:extLst>
              <a:ext uri="{FF2B5EF4-FFF2-40B4-BE49-F238E27FC236}">
                <a16:creationId xmlns:a16="http://schemas.microsoft.com/office/drawing/2014/main" id="{2118C1B2-68CF-41D7-8AD8-79A06C7235C2}"/>
              </a:ext>
            </a:extLst>
          </p:cNvPr>
          <p:cNvSpPr txBox="1"/>
          <p:nvPr/>
        </p:nvSpPr>
        <p:spPr>
          <a:xfrm>
            <a:off x="3131934" y="4516679"/>
            <a:ext cx="436338"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C</a:t>
            </a:r>
          </a:p>
        </p:txBody>
      </p:sp>
      <p:sp>
        <p:nvSpPr>
          <p:cNvPr id="27" name="TextBox 26">
            <a:extLst>
              <a:ext uri="{FF2B5EF4-FFF2-40B4-BE49-F238E27FC236}">
                <a16:creationId xmlns:a16="http://schemas.microsoft.com/office/drawing/2014/main" id="{69B51070-5763-4824-BD04-DCACBB8D9911}"/>
              </a:ext>
            </a:extLst>
          </p:cNvPr>
          <p:cNvSpPr txBox="1"/>
          <p:nvPr/>
        </p:nvSpPr>
        <p:spPr>
          <a:xfrm>
            <a:off x="4306683" y="4508359"/>
            <a:ext cx="47801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D</a:t>
            </a:r>
          </a:p>
        </p:txBody>
      </p:sp>
      <p:sp>
        <p:nvSpPr>
          <p:cNvPr id="28" name="TextBox 27">
            <a:extLst>
              <a:ext uri="{FF2B5EF4-FFF2-40B4-BE49-F238E27FC236}">
                <a16:creationId xmlns:a16="http://schemas.microsoft.com/office/drawing/2014/main" id="{E3A74429-8C8B-4EAB-AACC-80A1A27869EE}"/>
              </a:ext>
            </a:extLst>
          </p:cNvPr>
          <p:cNvSpPr txBox="1"/>
          <p:nvPr/>
        </p:nvSpPr>
        <p:spPr>
          <a:xfrm>
            <a:off x="6662566" y="4508359"/>
            <a:ext cx="40267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F</a:t>
            </a:r>
          </a:p>
        </p:txBody>
      </p:sp>
      <p:sp>
        <p:nvSpPr>
          <p:cNvPr id="29" name="TextBox 28">
            <a:extLst>
              <a:ext uri="{FF2B5EF4-FFF2-40B4-BE49-F238E27FC236}">
                <a16:creationId xmlns:a16="http://schemas.microsoft.com/office/drawing/2014/main" id="{2BB09729-0B47-43E6-94CA-6F80E4BBD52F}"/>
              </a:ext>
            </a:extLst>
          </p:cNvPr>
          <p:cNvSpPr txBox="1"/>
          <p:nvPr/>
        </p:nvSpPr>
        <p:spPr>
          <a:xfrm>
            <a:off x="7818228" y="4508359"/>
            <a:ext cx="46198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G</a:t>
            </a:r>
          </a:p>
        </p:txBody>
      </p:sp>
      <p:sp>
        <p:nvSpPr>
          <p:cNvPr id="30" name="TextBox 29">
            <a:extLst>
              <a:ext uri="{FF2B5EF4-FFF2-40B4-BE49-F238E27FC236}">
                <a16:creationId xmlns:a16="http://schemas.microsoft.com/office/drawing/2014/main" id="{979A08CD-1340-4266-B397-97580F807E63}"/>
              </a:ext>
            </a:extLst>
          </p:cNvPr>
          <p:cNvSpPr txBox="1"/>
          <p:nvPr/>
        </p:nvSpPr>
        <p:spPr>
          <a:xfrm>
            <a:off x="8934347" y="4508359"/>
            <a:ext cx="48282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H</a:t>
            </a:r>
          </a:p>
        </p:txBody>
      </p:sp>
      <p:sp>
        <p:nvSpPr>
          <p:cNvPr id="31" name="TextBox 30">
            <a:extLst>
              <a:ext uri="{FF2B5EF4-FFF2-40B4-BE49-F238E27FC236}">
                <a16:creationId xmlns:a16="http://schemas.microsoft.com/office/drawing/2014/main" id="{81F22FB0-E5DA-450D-B372-683C7844DC6C}"/>
              </a:ext>
            </a:extLst>
          </p:cNvPr>
          <p:cNvSpPr txBox="1"/>
          <p:nvPr/>
        </p:nvSpPr>
        <p:spPr>
          <a:xfrm>
            <a:off x="878143" y="4516679"/>
            <a:ext cx="4587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A</a:t>
            </a:r>
          </a:p>
        </p:txBody>
      </p:sp>
      <p:sp>
        <p:nvSpPr>
          <p:cNvPr id="4" name="Rectangle 3">
            <a:extLst>
              <a:ext uri="{FF2B5EF4-FFF2-40B4-BE49-F238E27FC236}">
                <a16:creationId xmlns:a16="http://schemas.microsoft.com/office/drawing/2014/main" id="{E8B3AF67-BC38-489A-8739-F22119D07542}"/>
              </a:ext>
            </a:extLst>
          </p:cNvPr>
          <p:cNvSpPr/>
          <p:nvPr/>
        </p:nvSpPr>
        <p:spPr>
          <a:xfrm>
            <a:off x="500063" y="4285788"/>
            <a:ext cx="9159875" cy="984250"/>
          </a:xfrm>
          <a:prstGeom prst="rect">
            <a:avLst/>
          </a:prstGeom>
          <a:noFill/>
          <a:ln w="57150">
            <a:solidFill>
              <a:srgbClr val="7D4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4185884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1963-54A3-4ABA-B0B1-A157D86E8478}"/>
              </a:ext>
            </a:extLst>
          </p:cNvPr>
          <p:cNvSpPr>
            <a:spLocks noGrp="1"/>
          </p:cNvSpPr>
          <p:nvPr>
            <p:ph type="title"/>
          </p:nvPr>
        </p:nvSpPr>
        <p:spPr/>
        <p:txBody>
          <a:bodyPr>
            <a:normAutofit fontScale="90000"/>
          </a:bodyPr>
          <a:lstStyle/>
          <a:p>
            <a:r>
              <a:rPr lang="en-US" dirty="0"/>
              <a:t>Merkle Tree/DAG</a:t>
            </a:r>
          </a:p>
        </p:txBody>
      </p:sp>
      <p:sp>
        <p:nvSpPr>
          <p:cNvPr id="3" name="Content Placeholder 2">
            <a:extLst>
              <a:ext uri="{FF2B5EF4-FFF2-40B4-BE49-F238E27FC236}">
                <a16:creationId xmlns:a16="http://schemas.microsoft.com/office/drawing/2014/main" id="{2BE1C514-8D48-44E4-ADB4-C5CF950AD9B4}"/>
              </a:ext>
            </a:extLst>
          </p:cNvPr>
          <p:cNvSpPr>
            <a:spLocks noGrp="1"/>
          </p:cNvSpPr>
          <p:nvPr>
            <p:ph idx="12"/>
          </p:nvPr>
        </p:nvSpPr>
        <p:spPr>
          <a:xfrm>
            <a:off x="193908" y="708879"/>
            <a:ext cx="9584514" cy="885805"/>
          </a:xfrm>
        </p:spPr>
        <p:txBody>
          <a:bodyPr>
            <a:normAutofit/>
          </a:bodyPr>
          <a:lstStyle/>
          <a:p>
            <a:pPr marL="0" indent="0">
              <a:buNone/>
            </a:pPr>
            <a:r>
              <a:rPr lang="en-US" dirty="0"/>
              <a:t>We can organize a file such that it can be referred to by a single hash, but also be divided up into more                 easily shared chunks.</a:t>
            </a:r>
          </a:p>
        </p:txBody>
      </p:sp>
      <p:sp>
        <p:nvSpPr>
          <p:cNvPr id="6" name="TextBox 5">
            <a:extLst>
              <a:ext uri="{FF2B5EF4-FFF2-40B4-BE49-F238E27FC236}">
                <a16:creationId xmlns:a16="http://schemas.microsoft.com/office/drawing/2014/main" id="{26C64917-F6DE-4D71-8FCD-4311176288EE}"/>
              </a:ext>
            </a:extLst>
          </p:cNvPr>
          <p:cNvSpPr txBox="1"/>
          <p:nvPr/>
        </p:nvSpPr>
        <p:spPr>
          <a:xfrm>
            <a:off x="4216435" y="3978011"/>
            <a:ext cx="1824538"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vacation_video.mov</a:t>
            </a:r>
          </a:p>
        </p:txBody>
      </p:sp>
      <p:cxnSp>
        <p:nvCxnSpPr>
          <p:cNvPr id="7" name="Straight Connector 6">
            <a:extLst>
              <a:ext uri="{FF2B5EF4-FFF2-40B4-BE49-F238E27FC236}">
                <a16:creationId xmlns:a16="http://schemas.microsoft.com/office/drawing/2014/main" id="{01679614-AC70-4111-9072-5798941D5497}"/>
              </a:ext>
            </a:extLst>
          </p:cNvPr>
          <p:cNvCxnSpPr/>
          <p:nvPr/>
        </p:nvCxnSpPr>
        <p:spPr>
          <a:xfrm>
            <a:off x="1616604"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C58020-EBD3-4AC9-AEE0-90449149F045}"/>
              </a:ext>
            </a:extLst>
          </p:cNvPr>
          <p:cNvCxnSpPr/>
          <p:nvPr/>
        </p:nvCxnSpPr>
        <p:spPr>
          <a:xfrm>
            <a:off x="2738438"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B2059B-A38E-41FF-9250-5344AAA00D29}"/>
              </a:ext>
            </a:extLst>
          </p:cNvPr>
          <p:cNvCxnSpPr/>
          <p:nvPr/>
        </p:nvCxnSpPr>
        <p:spPr>
          <a:xfrm>
            <a:off x="3906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B1A6A6-717D-4409-B81D-1C39EE764167}"/>
              </a:ext>
            </a:extLst>
          </p:cNvPr>
          <p:cNvCxnSpPr/>
          <p:nvPr/>
        </p:nvCxnSpPr>
        <p:spPr>
          <a:xfrm>
            <a:off x="508162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668420-F7F0-4AC0-8C1E-D9E55623D57D}"/>
              </a:ext>
            </a:extLst>
          </p:cNvPr>
          <p:cNvCxnSpPr/>
          <p:nvPr/>
        </p:nvCxnSpPr>
        <p:spPr>
          <a:xfrm>
            <a:off x="6277539"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EB66ED-75AC-4F2E-A0E6-80B295CD8F82}"/>
              </a:ext>
            </a:extLst>
          </p:cNvPr>
          <p:cNvCxnSpPr/>
          <p:nvPr/>
        </p:nvCxnSpPr>
        <p:spPr>
          <a:xfrm>
            <a:off x="7462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D98D52-068D-49EA-AA20-B90E4B7D5B3B}"/>
              </a:ext>
            </a:extLst>
          </p:cNvPr>
          <p:cNvCxnSpPr/>
          <p:nvPr/>
        </p:nvCxnSpPr>
        <p:spPr>
          <a:xfrm>
            <a:off x="8552956"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30547DC-B9EF-45B1-8D59-5EC2C23C661A}"/>
              </a:ext>
            </a:extLst>
          </p:cNvPr>
          <p:cNvSpPr/>
          <p:nvPr/>
        </p:nvSpPr>
        <p:spPr>
          <a:xfrm>
            <a:off x="4730749" y="1227947"/>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 name="Oval 15">
            <a:extLst>
              <a:ext uri="{FF2B5EF4-FFF2-40B4-BE49-F238E27FC236}">
                <a16:creationId xmlns:a16="http://schemas.microsoft.com/office/drawing/2014/main" id="{87D7D332-D32F-4C17-9FB0-4803F32CC0DC}"/>
              </a:ext>
            </a:extLst>
          </p:cNvPr>
          <p:cNvSpPr/>
          <p:nvPr/>
        </p:nvSpPr>
        <p:spPr>
          <a:xfrm>
            <a:off x="2508249"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Oval 16">
            <a:extLst>
              <a:ext uri="{FF2B5EF4-FFF2-40B4-BE49-F238E27FC236}">
                <a16:creationId xmlns:a16="http://schemas.microsoft.com/office/drawing/2014/main" id="{A153AB4B-D328-4DA2-A214-92E81682A0C7}"/>
              </a:ext>
            </a:extLst>
          </p:cNvPr>
          <p:cNvSpPr/>
          <p:nvPr/>
        </p:nvSpPr>
        <p:spPr>
          <a:xfrm>
            <a:off x="7039539"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8" name="Oval 17">
            <a:extLst>
              <a:ext uri="{FF2B5EF4-FFF2-40B4-BE49-F238E27FC236}">
                <a16:creationId xmlns:a16="http://schemas.microsoft.com/office/drawing/2014/main" id="{F38CC40D-2B4D-4183-9A12-C24E9C3A48E6}"/>
              </a:ext>
            </a:extLst>
          </p:cNvPr>
          <p:cNvSpPr/>
          <p:nvPr/>
        </p:nvSpPr>
        <p:spPr>
          <a:xfrm>
            <a:off x="1349375"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Oval 18">
            <a:extLst>
              <a:ext uri="{FF2B5EF4-FFF2-40B4-BE49-F238E27FC236}">
                <a16:creationId xmlns:a16="http://schemas.microsoft.com/office/drawing/2014/main" id="{40EF823B-7531-4C49-B7CE-3DE8ECD123D6}"/>
              </a:ext>
            </a:extLst>
          </p:cNvPr>
          <p:cNvSpPr/>
          <p:nvPr/>
        </p:nvSpPr>
        <p:spPr>
          <a:xfrm>
            <a:off x="3536968"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Oval 19">
            <a:extLst>
              <a:ext uri="{FF2B5EF4-FFF2-40B4-BE49-F238E27FC236}">
                <a16:creationId xmlns:a16="http://schemas.microsoft.com/office/drawing/2014/main" id="{F83624CE-FF07-406A-879D-FE407294D2F1}"/>
              </a:ext>
            </a:extLst>
          </p:cNvPr>
          <p:cNvSpPr/>
          <p:nvPr/>
        </p:nvSpPr>
        <p:spPr>
          <a:xfrm>
            <a:off x="5924533"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 name="Oval 20">
            <a:extLst>
              <a:ext uri="{FF2B5EF4-FFF2-40B4-BE49-F238E27FC236}">
                <a16:creationId xmlns:a16="http://schemas.microsoft.com/office/drawing/2014/main" id="{7F58144E-C2AA-40CD-930F-9154A6029C09}"/>
              </a:ext>
            </a:extLst>
          </p:cNvPr>
          <p:cNvSpPr/>
          <p:nvPr/>
        </p:nvSpPr>
        <p:spPr>
          <a:xfrm>
            <a:off x="8112125"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24" name="Straight Arrow Connector 23">
            <a:extLst>
              <a:ext uri="{FF2B5EF4-FFF2-40B4-BE49-F238E27FC236}">
                <a16:creationId xmlns:a16="http://schemas.microsoft.com/office/drawing/2014/main" id="{F237A4B7-DCBA-4BFD-BCCF-D3B12157921C}"/>
              </a:ext>
            </a:extLst>
          </p:cNvPr>
          <p:cNvCxnSpPr>
            <a:cxnSpLocks/>
            <a:stCxn id="15" idx="2"/>
            <a:endCxn id="16" idx="7"/>
          </p:cNvCxnSpPr>
          <p:nvPr/>
        </p:nvCxnSpPr>
        <p:spPr>
          <a:xfrm flipH="1">
            <a:off x="3104456" y="1577197"/>
            <a:ext cx="1626293" cy="3808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93057FF-A04F-4E84-8835-0DC76601A060}"/>
              </a:ext>
            </a:extLst>
          </p:cNvPr>
          <p:cNvCxnSpPr>
            <a:cxnSpLocks/>
            <a:stCxn id="15" idx="6"/>
            <a:endCxn id="17" idx="1"/>
          </p:cNvCxnSpPr>
          <p:nvPr/>
        </p:nvCxnSpPr>
        <p:spPr>
          <a:xfrm>
            <a:off x="5429249" y="1577197"/>
            <a:ext cx="1712583" cy="3808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EE7A30-566D-40B9-BEE7-BD7CED4D15D3}"/>
              </a:ext>
            </a:extLst>
          </p:cNvPr>
          <p:cNvCxnSpPr>
            <a:stCxn id="16" idx="3"/>
            <a:endCxn id="18" idx="7"/>
          </p:cNvCxnSpPr>
          <p:nvPr/>
        </p:nvCxnSpPr>
        <p:spPr>
          <a:xfrm flipH="1">
            <a:off x="1945582" y="2451945"/>
            <a:ext cx="664961"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AB83554-DABB-4DFF-8257-E1F7A78DD3B1}"/>
              </a:ext>
            </a:extLst>
          </p:cNvPr>
          <p:cNvCxnSpPr>
            <a:stCxn id="16" idx="5"/>
            <a:endCxn id="19" idx="1"/>
          </p:cNvCxnSpPr>
          <p:nvPr/>
        </p:nvCxnSpPr>
        <p:spPr>
          <a:xfrm>
            <a:off x="3104456" y="2451945"/>
            <a:ext cx="534805"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DF5D79-D2EA-4534-81DB-6C554B23D24B}"/>
              </a:ext>
            </a:extLst>
          </p:cNvPr>
          <p:cNvCxnSpPr>
            <a:stCxn id="17" idx="3"/>
            <a:endCxn id="20" idx="7"/>
          </p:cNvCxnSpPr>
          <p:nvPr/>
        </p:nvCxnSpPr>
        <p:spPr>
          <a:xfrm flipH="1">
            <a:off x="6520739" y="2451945"/>
            <a:ext cx="621093"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02D76A-68C5-4BC7-9FE3-1A05281DDF44}"/>
              </a:ext>
            </a:extLst>
          </p:cNvPr>
          <p:cNvCxnSpPr>
            <a:stCxn id="17" idx="5"/>
            <a:endCxn id="21" idx="1"/>
          </p:cNvCxnSpPr>
          <p:nvPr/>
        </p:nvCxnSpPr>
        <p:spPr>
          <a:xfrm>
            <a:off x="7635746" y="2451945"/>
            <a:ext cx="578673"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1A6BB49-4E3F-40D5-9D31-1B76E120A34E}"/>
              </a:ext>
            </a:extLst>
          </p:cNvPr>
          <p:cNvCxnSpPr>
            <a:stCxn id="19" idx="5"/>
          </p:cNvCxnSpPr>
          <p:nvPr/>
        </p:nvCxnSpPr>
        <p:spPr>
          <a:xfrm>
            <a:off x="4133175" y="3739292"/>
            <a:ext cx="194376" cy="273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50396F-4408-49ED-8B48-E180E7A466A2}"/>
              </a:ext>
            </a:extLst>
          </p:cNvPr>
          <p:cNvCxnSpPr>
            <a:stCxn id="20" idx="3"/>
          </p:cNvCxnSpPr>
          <p:nvPr/>
        </p:nvCxnSpPr>
        <p:spPr>
          <a:xfrm flipH="1">
            <a:off x="5724560" y="3739292"/>
            <a:ext cx="302266" cy="246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DF1B56-9B46-4556-8C67-C63381F84028}"/>
              </a:ext>
            </a:extLst>
          </p:cNvPr>
          <p:cNvSpPr txBox="1"/>
          <p:nvPr/>
        </p:nvSpPr>
        <p:spPr>
          <a:xfrm>
            <a:off x="193908" y="1465615"/>
            <a:ext cx="3124174" cy="553998"/>
          </a:xfrm>
          <a:prstGeom prst="rect">
            <a:avLst/>
          </a:prstGeom>
          <a:noFill/>
        </p:spPr>
        <p:txBody>
          <a:bodyPr wrap="squar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The hash of each node is the hash of the hashes it points to</a:t>
            </a:r>
          </a:p>
        </p:txBody>
      </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0A2085AC-E71E-4182-9069-C6A36F2D5F05}"/>
                  </a:ext>
                </a:extLst>
              </p:cNvPr>
              <p:cNvSpPr txBox="1"/>
              <p:nvPr/>
            </p:nvSpPr>
            <p:spPr>
              <a:xfrm>
                <a:off x="193908" y="2818723"/>
                <a:ext cx="2101019" cy="2308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0=</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𝐴</m:t>
                      </m:r>
                      <m:r>
                        <a:rPr lang="en-US" sz="1500" i="1">
                          <a:latin typeface="Cambria Math" panose="02040503050406030204" pitchFamily="18" charset="0"/>
                        </a:rPr>
                        <m:t>+</m:t>
                      </m:r>
                      <m:r>
                        <a:rPr lang="en-US" sz="1500" i="1">
                          <a:latin typeface="Cambria Math" panose="02040503050406030204" pitchFamily="18" charset="0"/>
                        </a:rPr>
                        <m:t>𝐵</m:t>
                      </m:r>
                      <m:r>
                        <a:rPr lang="en-US" sz="1500" i="1">
                          <a:latin typeface="Cambria Math" panose="02040503050406030204" pitchFamily="18" charset="0"/>
                        </a:rPr>
                        <m:t>)</m:t>
                      </m:r>
                    </m:oMath>
                  </m:oMathPara>
                </a14:m>
                <a:endParaRPr lang="en-US" sz="1500" dirty="0"/>
              </a:p>
            </p:txBody>
          </p:sp>
        </mc:Choice>
        <mc:Fallback>
          <p:sp>
            <p:nvSpPr>
              <p:cNvPr id="59" name="TextBox 58">
                <a:extLst>
                  <a:ext uri="{FF2B5EF4-FFF2-40B4-BE49-F238E27FC236}">
                    <a16:creationId xmlns:a16="http://schemas.microsoft.com/office/drawing/2014/main" id="{0A2085AC-E71E-4182-9069-C6A36F2D5F05}"/>
                  </a:ext>
                </a:extLst>
              </p:cNvPr>
              <p:cNvSpPr txBox="1">
                <a:spLocks noRot="1" noChangeAspect="1" noMove="1" noResize="1" noEditPoints="1" noAdjustHandles="1" noChangeArrowheads="1" noChangeShapeType="1" noTextEdit="1"/>
              </p:cNvSpPr>
              <p:nvPr/>
            </p:nvSpPr>
            <p:spPr>
              <a:xfrm>
                <a:off x="193908" y="2818723"/>
                <a:ext cx="2101019" cy="230832"/>
              </a:xfrm>
              <a:prstGeom prst="rect">
                <a:avLst/>
              </a:prstGeom>
              <a:blipFill>
                <a:blip r:embed="rId3"/>
                <a:stretch>
                  <a:fillRect b="-34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95474F1D-22ED-47C0-BDAC-7CBE302DCB60}"/>
                  </a:ext>
                </a:extLst>
              </p:cNvPr>
              <p:cNvSpPr txBox="1"/>
              <p:nvPr/>
            </p:nvSpPr>
            <p:spPr>
              <a:xfrm>
                <a:off x="583704" y="2063362"/>
                <a:ext cx="1838708"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4=</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𝑁</m:t>
                      </m:r>
                      <m:r>
                        <a:rPr lang="en-US" sz="1500" i="1">
                          <a:latin typeface="Cambria Math" panose="02040503050406030204" pitchFamily="18" charset="0"/>
                        </a:rPr>
                        <m:t>0+</m:t>
                      </m:r>
                      <m:r>
                        <a:rPr lang="en-US" sz="1500" i="1">
                          <a:latin typeface="Cambria Math" panose="02040503050406030204" pitchFamily="18" charset="0"/>
                        </a:rPr>
                        <m:t>𝑁</m:t>
                      </m:r>
                      <m:r>
                        <a:rPr lang="en-US" sz="1500" i="1">
                          <a:latin typeface="Cambria Math" panose="02040503050406030204" pitchFamily="18" charset="0"/>
                        </a:rPr>
                        <m:t>1)</m:t>
                      </m:r>
                    </m:oMath>
                  </m:oMathPara>
                </a14:m>
                <a:endParaRPr lang="en-US" sz="1500" dirty="0"/>
              </a:p>
            </p:txBody>
          </p:sp>
        </mc:Choice>
        <mc:Fallback>
          <p:sp>
            <p:nvSpPr>
              <p:cNvPr id="60" name="TextBox 59">
                <a:extLst>
                  <a:ext uri="{FF2B5EF4-FFF2-40B4-BE49-F238E27FC236}">
                    <a16:creationId xmlns:a16="http://schemas.microsoft.com/office/drawing/2014/main" id="{95474F1D-22ED-47C0-BDAC-7CBE302DCB60}"/>
                  </a:ext>
                </a:extLst>
              </p:cNvPr>
              <p:cNvSpPr txBox="1">
                <a:spLocks noRot="1" noChangeAspect="1" noMove="1" noResize="1" noEditPoints="1" noAdjustHandles="1" noChangeArrowheads="1" noChangeShapeType="1" noTextEdit="1"/>
              </p:cNvSpPr>
              <p:nvPr/>
            </p:nvSpPr>
            <p:spPr>
              <a:xfrm>
                <a:off x="583704" y="2063362"/>
                <a:ext cx="1838708" cy="230832"/>
              </a:xfrm>
              <a:prstGeom prst="rect">
                <a:avLst/>
              </a:prstGeom>
              <a:blipFill>
                <a:blip r:embed="rId4"/>
                <a:stretch>
                  <a:fillRect l="-1993" r="-3654" b="-34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a:extLst>
                  <a:ext uri="{FF2B5EF4-FFF2-40B4-BE49-F238E27FC236}">
                    <a16:creationId xmlns:a16="http://schemas.microsoft.com/office/drawing/2014/main" id="{A1216A53-1896-4D1F-B9DD-CBDA722A74A1}"/>
                  </a:ext>
                </a:extLst>
              </p:cNvPr>
              <p:cNvSpPr txBox="1"/>
              <p:nvPr/>
            </p:nvSpPr>
            <p:spPr>
              <a:xfrm>
                <a:off x="5186254" y="2573271"/>
                <a:ext cx="1597232"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2=</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𝐸</m:t>
                      </m:r>
                      <m:r>
                        <a:rPr lang="en-US" sz="1500" i="1">
                          <a:latin typeface="Cambria Math" panose="02040503050406030204" pitchFamily="18" charset="0"/>
                        </a:rPr>
                        <m:t>+</m:t>
                      </m:r>
                      <m:r>
                        <a:rPr lang="en-US" sz="1500" i="1">
                          <a:latin typeface="Cambria Math" panose="02040503050406030204" pitchFamily="18" charset="0"/>
                        </a:rPr>
                        <m:t>𝐹</m:t>
                      </m:r>
                      <m:r>
                        <a:rPr lang="en-US" sz="1500" i="1">
                          <a:latin typeface="Cambria Math" panose="02040503050406030204" pitchFamily="18" charset="0"/>
                        </a:rPr>
                        <m:t>)</m:t>
                      </m:r>
                    </m:oMath>
                  </m:oMathPara>
                </a14:m>
                <a:endParaRPr lang="en-US" sz="1500" dirty="0"/>
              </a:p>
            </p:txBody>
          </p:sp>
        </mc:Choice>
        <mc:Fallback>
          <p:sp>
            <p:nvSpPr>
              <p:cNvPr id="61" name="TextBox 60">
                <a:extLst>
                  <a:ext uri="{FF2B5EF4-FFF2-40B4-BE49-F238E27FC236}">
                    <a16:creationId xmlns:a16="http://schemas.microsoft.com/office/drawing/2014/main" id="{A1216A53-1896-4D1F-B9DD-CBDA722A74A1}"/>
                  </a:ext>
                </a:extLst>
              </p:cNvPr>
              <p:cNvSpPr txBox="1">
                <a:spLocks noRot="1" noChangeAspect="1" noMove="1" noResize="1" noEditPoints="1" noAdjustHandles="1" noChangeArrowheads="1" noChangeShapeType="1" noTextEdit="1"/>
              </p:cNvSpPr>
              <p:nvPr/>
            </p:nvSpPr>
            <p:spPr>
              <a:xfrm>
                <a:off x="5186254" y="2573271"/>
                <a:ext cx="1597232" cy="230832"/>
              </a:xfrm>
              <a:prstGeom prst="rect">
                <a:avLst/>
              </a:prstGeom>
              <a:blipFill>
                <a:blip r:embed="rId5"/>
                <a:stretch>
                  <a:fillRect l="-2290" t="-2632" r="-3817" b="-34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a:extLst>
                  <a:ext uri="{FF2B5EF4-FFF2-40B4-BE49-F238E27FC236}">
                    <a16:creationId xmlns:a16="http://schemas.microsoft.com/office/drawing/2014/main" id="{4D91B055-1E51-4986-8E4A-B589E6B47911}"/>
                  </a:ext>
                </a:extLst>
              </p:cNvPr>
              <p:cNvSpPr txBox="1"/>
              <p:nvPr/>
            </p:nvSpPr>
            <p:spPr>
              <a:xfrm>
                <a:off x="8320912" y="2848662"/>
                <a:ext cx="1620380"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3=</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𝐺</m:t>
                      </m:r>
                      <m:r>
                        <a:rPr lang="en-US" sz="1500" i="1">
                          <a:latin typeface="Cambria Math" panose="02040503050406030204" pitchFamily="18" charset="0"/>
                        </a:rPr>
                        <m:t>+</m:t>
                      </m:r>
                      <m:r>
                        <a:rPr lang="en-US" sz="1500" i="1">
                          <a:latin typeface="Cambria Math" panose="02040503050406030204" pitchFamily="18" charset="0"/>
                        </a:rPr>
                        <m:t>𝐻</m:t>
                      </m:r>
                      <m:r>
                        <a:rPr lang="en-US" sz="1500" i="1">
                          <a:latin typeface="Cambria Math" panose="02040503050406030204" pitchFamily="18" charset="0"/>
                        </a:rPr>
                        <m:t>)</m:t>
                      </m:r>
                    </m:oMath>
                  </m:oMathPara>
                </a14:m>
                <a:endParaRPr lang="en-US" sz="1500" dirty="0"/>
              </a:p>
            </p:txBody>
          </p:sp>
        </mc:Choice>
        <mc:Fallback>
          <p:sp>
            <p:nvSpPr>
              <p:cNvPr id="62" name="TextBox 61">
                <a:extLst>
                  <a:ext uri="{FF2B5EF4-FFF2-40B4-BE49-F238E27FC236}">
                    <a16:creationId xmlns:a16="http://schemas.microsoft.com/office/drawing/2014/main" id="{4D91B055-1E51-4986-8E4A-B589E6B47911}"/>
                  </a:ext>
                </a:extLst>
              </p:cNvPr>
              <p:cNvSpPr txBox="1">
                <a:spLocks noRot="1" noChangeAspect="1" noMove="1" noResize="1" noEditPoints="1" noAdjustHandles="1" noChangeArrowheads="1" noChangeShapeType="1" noTextEdit="1"/>
              </p:cNvSpPr>
              <p:nvPr/>
            </p:nvSpPr>
            <p:spPr>
              <a:xfrm>
                <a:off x="8320912" y="2848662"/>
                <a:ext cx="1620380" cy="230832"/>
              </a:xfrm>
              <a:prstGeom prst="rect">
                <a:avLst/>
              </a:prstGeom>
              <a:blipFill>
                <a:blip r:embed="rId6"/>
                <a:stretch>
                  <a:fillRect l="-2256" r="-3759" b="-34211"/>
                </a:stretch>
              </a:blipFill>
            </p:spPr>
            <p:txBody>
              <a:bodyPr/>
              <a:lstStyle/>
              <a:p>
                <a:r>
                  <a:rPr lang="en-US">
                    <a:noFill/>
                  </a:rPr>
                  <a:t> </a:t>
                </a:r>
              </a:p>
            </p:txBody>
          </p:sp>
        </mc:Fallback>
      </mc:AlternateContent>
      <p:sp>
        <p:nvSpPr>
          <p:cNvPr id="63" name="TextBox 62">
            <a:extLst>
              <a:ext uri="{FF2B5EF4-FFF2-40B4-BE49-F238E27FC236}">
                <a16:creationId xmlns:a16="http://schemas.microsoft.com/office/drawing/2014/main" id="{156202C3-D742-4782-8274-3C641085B93C}"/>
              </a:ext>
            </a:extLst>
          </p:cNvPr>
          <p:cNvSpPr txBox="1"/>
          <p:nvPr/>
        </p:nvSpPr>
        <p:spPr>
          <a:xfrm>
            <a:off x="1379824" y="3223030"/>
            <a:ext cx="633508" cy="553998"/>
          </a:xfrm>
          <a:prstGeom prst="rect">
            <a:avLst/>
          </a:prstGeom>
          <a:noFill/>
        </p:spPr>
        <p:txBody>
          <a:bodyPr wrap="none" rtlCol="0">
            <a:spAutoFit/>
          </a:bodyPr>
          <a:lstStyle/>
          <a:p>
            <a:pPr algn="ctr"/>
            <a:r>
              <a:rPr lang="en-US" sz="3000" b="1" dirty="0">
                <a:solidFill>
                  <a:schemeClr val="bg1"/>
                </a:solidFill>
              </a:rPr>
              <a:t>N0</a:t>
            </a:r>
          </a:p>
        </p:txBody>
      </p:sp>
      <p:sp>
        <p:nvSpPr>
          <p:cNvPr id="64" name="TextBox 63">
            <a:extLst>
              <a:ext uri="{FF2B5EF4-FFF2-40B4-BE49-F238E27FC236}">
                <a16:creationId xmlns:a16="http://schemas.microsoft.com/office/drawing/2014/main" id="{0F9F0EEF-5F6E-4AED-8C04-69E502446B12}"/>
              </a:ext>
            </a:extLst>
          </p:cNvPr>
          <p:cNvSpPr txBox="1"/>
          <p:nvPr/>
        </p:nvSpPr>
        <p:spPr>
          <a:xfrm>
            <a:off x="1988745" y="4516679"/>
            <a:ext cx="44275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B</a:t>
            </a:r>
          </a:p>
        </p:txBody>
      </p:sp>
      <p:sp>
        <p:nvSpPr>
          <p:cNvPr id="65" name="TextBox 64">
            <a:extLst>
              <a:ext uri="{FF2B5EF4-FFF2-40B4-BE49-F238E27FC236}">
                <a16:creationId xmlns:a16="http://schemas.microsoft.com/office/drawing/2014/main" id="{99FFF02D-2634-4443-8908-013C54520AB6}"/>
              </a:ext>
            </a:extLst>
          </p:cNvPr>
          <p:cNvSpPr txBox="1"/>
          <p:nvPr/>
        </p:nvSpPr>
        <p:spPr>
          <a:xfrm>
            <a:off x="3131934" y="4516679"/>
            <a:ext cx="436338"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C</a:t>
            </a:r>
          </a:p>
        </p:txBody>
      </p:sp>
      <p:sp>
        <p:nvSpPr>
          <p:cNvPr id="66" name="TextBox 65">
            <a:extLst>
              <a:ext uri="{FF2B5EF4-FFF2-40B4-BE49-F238E27FC236}">
                <a16:creationId xmlns:a16="http://schemas.microsoft.com/office/drawing/2014/main" id="{FEAA4245-D4BC-4A32-94BA-253FEE8D5FC8}"/>
              </a:ext>
            </a:extLst>
          </p:cNvPr>
          <p:cNvSpPr txBox="1"/>
          <p:nvPr/>
        </p:nvSpPr>
        <p:spPr>
          <a:xfrm>
            <a:off x="4306683" y="4508359"/>
            <a:ext cx="47801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D</a:t>
            </a:r>
          </a:p>
        </p:txBody>
      </p:sp>
      <p:sp>
        <p:nvSpPr>
          <p:cNvPr id="67" name="TextBox 66">
            <a:extLst>
              <a:ext uri="{FF2B5EF4-FFF2-40B4-BE49-F238E27FC236}">
                <a16:creationId xmlns:a16="http://schemas.microsoft.com/office/drawing/2014/main" id="{32290836-DB5F-4A3C-8FB7-92601166388B}"/>
              </a:ext>
            </a:extLst>
          </p:cNvPr>
          <p:cNvSpPr txBox="1"/>
          <p:nvPr/>
        </p:nvSpPr>
        <p:spPr>
          <a:xfrm>
            <a:off x="5481432" y="4508359"/>
            <a:ext cx="4058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E</a:t>
            </a:r>
          </a:p>
        </p:txBody>
      </p:sp>
      <p:sp>
        <p:nvSpPr>
          <p:cNvPr id="68" name="TextBox 67">
            <a:extLst>
              <a:ext uri="{FF2B5EF4-FFF2-40B4-BE49-F238E27FC236}">
                <a16:creationId xmlns:a16="http://schemas.microsoft.com/office/drawing/2014/main" id="{B41DA645-170E-489C-A517-F17125DC4F25}"/>
              </a:ext>
            </a:extLst>
          </p:cNvPr>
          <p:cNvSpPr txBox="1"/>
          <p:nvPr/>
        </p:nvSpPr>
        <p:spPr>
          <a:xfrm>
            <a:off x="6662566" y="4508359"/>
            <a:ext cx="40267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F</a:t>
            </a:r>
          </a:p>
        </p:txBody>
      </p:sp>
      <p:sp>
        <p:nvSpPr>
          <p:cNvPr id="69" name="TextBox 68">
            <a:extLst>
              <a:ext uri="{FF2B5EF4-FFF2-40B4-BE49-F238E27FC236}">
                <a16:creationId xmlns:a16="http://schemas.microsoft.com/office/drawing/2014/main" id="{46E02202-AC12-4AE4-9908-BAE1268B9056}"/>
              </a:ext>
            </a:extLst>
          </p:cNvPr>
          <p:cNvSpPr txBox="1"/>
          <p:nvPr/>
        </p:nvSpPr>
        <p:spPr>
          <a:xfrm>
            <a:off x="7818228" y="4508359"/>
            <a:ext cx="46198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G</a:t>
            </a:r>
          </a:p>
        </p:txBody>
      </p:sp>
      <p:sp>
        <p:nvSpPr>
          <p:cNvPr id="70" name="TextBox 69">
            <a:extLst>
              <a:ext uri="{FF2B5EF4-FFF2-40B4-BE49-F238E27FC236}">
                <a16:creationId xmlns:a16="http://schemas.microsoft.com/office/drawing/2014/main" id="{EB64E3CF-215E-4DE6-9FBE-FA899D7FAEDC}"/>
              </a:ext>
            </a:extLst>
          </p:cNvPr>
          <p:cNvSpPr txBox="1"/>
          <p:nvPr/>
        </p:nvSpPr>
        <p:spPr>
          <a:xfrm>
            <a:off x="8934347" y="4508359"/>
            <a:ext cx="48282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H</a:t>
            </a:r>
          </a:p>
        </p:txBody>
      </p:sp>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CE3C81EF-5F47-4D7D-BD66-83B84A967E34}"/>
                  </a:ext>
                </a:extLst>
              </p:cNvPr>
              <p:cNvSpPr txBox="1"/>
              <p:nvPr/>
            </p:nvSpPr>
            <p:spPr>
              <a:xfrm>
                <a:off x="4246688" y="1996096"/>
                <a:ext cx="1838708"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6=</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𝑁</m:t>
                      </m:r>
                      <m:r>
                        <a:rPr lang="en-US" sz="1500" i="1">
                          <a:latin typeface="Cambria Math" panose="02040503050406030204" pitchFamily="18" charset="0"/>
                        </a:rPr>
                        <m:t>4+</m:t>
                      </m:r>
                      <m:r>
                        <a:rPr lang="en-US" sz="1500" i="1">
                          <a:latin typeface="Cambria Math" panose="02040503050406030204" pitchFamily="18" charset="0"/>
                        </a:rPr>
                        <m:t>𝑁</m:t>
                      </m:r>
                      <m:r>
                        <a:rPr lang="en-US" sz="1500" i="1">
                          <a:latin typeface="Cambria Math" panose="02040503050406030204" pitchFamily="18" charset="0"/>
                        </a:rPr>
                        <m:t>5)</m:t>
                      </m:r>
                    </m:oMath>
                  </m:oMathPara>
                </a14:m>
                <a:endParaRPr lang="en-US" sz="1500" dirty="0"/>
              </a:p>
            </p:txBody>
          </p:sp>
        </mc:Choice>
        <mc:Fallback>
          <p:sp>
            <p:nvSpPr>
              <p:cNvPr id="71" name="TextBox 70">
                <a:extLst>
                  <a:ext uri="{FF2B5EF4-FFF2-40B4-BE49-F238E27FC236}">
                    <a16:creationId xmlns:a16="http://schemas.microsoft.com/office/drawing/2014/main" id="{CE3C81EF-5F47-4D7D-BD66-83B84A967E34}"/>
                  </a:ext>
                </a:extLst>
              </p:cNvPr>
              <p:cNvSpPr txBox="1">
                <a:spLocks noRot="1" noChangeAspect="1" noMove="1" noResize="1" noEditPoints="1" noAdjustHandles="1" noChangeArrowheads="1" noChangeShapeType="1" noTextEdit="1"/>
              </p:cNvSpPr>
              <p:nvPr/>
            </p:nvSpPr>
            <p:spPr>
              <a:xfrm>
                <a:off x="4246688" y="1996096"/>
                <a:ext cx="1838708" cy="230832"/>
              </a:xfrm>
              <a:prstGeom prst="rect">
                <a:avLst/>
              </a:prstGeom>
              <a:blipFill>
                <a:blip r:embed="rId7"/>
                <a:stretch>
                  <a:fillRect l="-1993" r="-3654" b="-34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E246FAF4-00ED-4BC5-AA0B-383FD10ECE6D}"/>
                  </a:ext>
                </a:extLst>
              </p:cNvPr>
              <p:cNvSpPr txBox="1"/>
              <p:nvPr/>
            </p:nvSpPr>
            <p:spPr>
              <a:xfrm>
                <a:off x="7660632" y="1633051"/>
                <a:ext cx="1838708"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5=</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𝑁</m:t>
                      </m:r>
                      <m:r>
                        <a:rPr lang="en-US" sz="1500" i="1">
                          <a:latin typeface="Cambria Math" panose="02040503050406030204" pitchFamily="18" charset="0"/>
                        </a:rPr>
                        <m:t>2+</m:t>
                      </m:r>
                      <m:r>
                        <a:rPr lang="en-US" sz="1500" i="1">
                          <a:latin typeface="Cambria Math" panose="02040503050406030204" pitchFamily="18" charset="0"/>
                        </a:rPr>
                        <m:t>𝑁</m:t>
                      </m:r>
                      <m:r>
                        <a:rPr lang="en-US" sz="1500" i="1">
                          <a:latin typeface="Cambria Math" panose="02040503050406030204" pitchFamily="18" charset="0"/>
                        </a:rPr>
                        <m:t>3)</m:t>
                      </m:r>
                    </m:oMath>
                  </m:oMathPara>
                </a14:m>
                <a:endParaRPr lang="en-US" sz="1500" dirty="0"/>
              </a:p>
            </p:txBody>
          </p:sp>
        </mc:Choice>
        <mc:Fallback>
          <p:sp>
            <p:nvSpPr>
              <p:cNvPr id="72" name="TextBox 71">
                <a:extLst>
                  <a:ext uri="{FF2B5EF4-FFF2-40B4-BE49-F238E27FC236}">
                    <a16:creationId xmlns:a16="http://schemas.microsoft.com/office/drawing/2014/main" id="{E246FAF4-00ED-4BC5-AA0B-383FD10ECE6D}"/>
                  </a:ext>
                </a:extLst>
              </p:cNvPr>
              <p:cNvSpPr txBox="1">
                <a:spLocks noRot="1" noChangeAspect="1" noMove="1" noResize="1" noEditPoints="1" noAdjustHandles="1" noChangeArrowheads="1" noChangeShapeType="1" noTextEdit="1"/>
              </p:cNvSpPr>
              <p:nvPr/>
            </p:nvSpPr>
            <p:spPr>
              <a:xfrm>
                <a:off x="7660632" y="1633051"/>
                <a:ext cx="1838708" cy="230832"/>
              </a:xfrm>
              <a:prstGeom prst="rect">
                <a:avLst/>
              </a:prstGeom>
              <a:blipFill>
                <a:blip r:embed="rId8"/>
                <a:stretch>
                  <a:fillRect l="-2326" t="-2632" r="-3654" b="-34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38B84F68-EA1B-4259-BD34-582E7D159EA6}"/>
                  </a:ext>
                </a:extLst>
              </p:cNvPr>
              <p:cNvSpPr txBox="1"/>
              <p:nvPr/>
            </p:nvSpPr>
            <p:spPr>
              <a:xfrm>
                <a:off x="3653286" y="2848662"/>
                <a:ext cx="1607556"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𝑁</m:t>
                      </m:r>
                      <m:r>
                        <a:rPr lang="en-US" sz="1500" i="1">
                          <a:latin typeface="Cambria Math" panose="02040503050406030204" pitchFamily="18" charset="0"/>
                        </a:rPr>
                        <m:t>1=</m:t>
                      </m:r>
                      <m:r>
                        <a:rPr lang="en-US" sz="1500" i="1">
                          <a:latin typeface="Cambria Math" panose="02040503050406030204" pitchFamily="18" charset="0"/>
                        </a:rPr>
                        <m:t>h𝑎𝑠h</m:t>
                      </m:r>
                      <m:r>
                        <a:rPr lang="en-US" sz="1500" i="1">
                          <a:latin typeface="Cambria Math" panose="02040503050406030204" pitchFamily="18" charset="0"/>
                        </a:rPr>
                        <m:t>(</m:t>
                      </m:r>
                      <m:r>
                        <a:rPr lang="en-US" sz="1500" i="1">
                          <a:latin typeface="Cambria Math" panose="02040503050406030204" pitchFamily="18" charset="0"/>
                        </a:rPr>
                        <m:t>𝐶</m:t>
                      </m:r>
                      <m:r>
                        <a:rPr lang="en-US" sz="1500" i="1">
                          <a:latin typeface="Cambria Math" panose="02040503050406030204" pitchFamily="18" charset="0"/>
                        </a:rPr>
                        <m:t>+</m:t>
                      </m:r>
                      <m:r>
                        <a:rPr lang="en-US" sz="1500" i="1">
                          <a:latin typeface="Cambria Math" panose="02040503050406030204" pitchFamily="18" charset="0"/>
                        </a:rPr>
                        <m:t>𝐷</m:t>
                      </m:r>
                      <m:r>
                        <a:rPr lang="en-US" sz="1500" i="1">
                          <a:latin typeface="Cambria Math" panose="02040503050406030204" pitchFamily="18" charset="0"/>
                        </a:rPr>
                        <m:t>)</m:t>
                      </m:r>
                    </m:oMath>
                  </m:oMathPara>
                </a14:m>
                <a:endParaRPr lang="en-US" sz="1500" dirty="0"/>
              </a:p>
            </p:txBody>
          </p:sp>
        </mc:Choice>
        <mc:Fallback>
          <p:sp>
            <p:nvSpPr>
              <p:cNvPr id="73" name="TextBox 72">
                <a:extLst>
                  <a:ext uri="{FF2B5EF4-FFF2-40B4-BE49-F238E27FC236}">
                    <a16:creationId xmlns:a16="http://schemas.microsoft.com/office/drawing/2014/main" id="{38B84F68-EA1B-4259-BD34-582E7D159EA6}"/>
                  </a:ext>
                </a:extLst>
              </p:cNvPr>
              <p:cNvSpPr txBox="1">
                <a:spLocks noRot="1" noChangeAspect="1" noMove="1" noResize="1" noEditPoints="1" noAdjustHandles="1" noChangeArrowheads="1" noChangeShapeType="1" noTextEdit="1"/>
              </p:cNvSpPr>
              <p:nvPr/>
            </p:nvSpPr>
            <p:spPr>
              <a:xfrm>
                <a:off x="3653286" y="2848662"/>
                <a:ext cx="1607556" cy="230832"/>
              </a:xfrm>
              <a:prstGeom prst="rect">
                <a:avLst/>
              </a:prstGeom>
              <a:blipFill>
                <a:blip r:embed="rId9"/>
                <a:stretch>
                  <a:fillRect l="-2273" r="-3788" b="-34211"/>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id="{CF7F594E-81C1-4337-AE62-3BA2C1DA3E27}"/>
              </a:ext>
            </a:extLst>
          </p:cNvPr>
          <p:cNvSpPr txBox="1"/>
          <p:nvPr/>
        </p:nvSpPr>
        <p:spPr>
          <a:xfrm>
            <a:off x="3569465" y="3223030"/>
            <a:ext cx="633508" cy="553998"/>
          </a:xfrm>
          <a:prstGeom prst="rect">
            <a:avLst/>
          </a:prstGeom>
          <a:noFill/>
        </p:spPr>
        <p:txBody>
          <a:bodyPr wrap="none" rtlCol="0">
            <a:spAutoFit/>
          </a:bodyPr>
          <a:lstStyle/>
          <a:p>
            <a:pPr algn="ctr"/>
            <a:r>
              <a:rPr lang="en-US" sz="3000" b="1" dirty="0">
                <a:solidFill>
                  <a:schemeClr val="bg1"/>
                </a:solidFill>
              </a:rPr>
              <a:t>N1</a:t>
            </a:r>
          </a:p>
        </p:txBody>
      </p:sp>
      <p:sp>
        <p:nvSpPr>
          <p:cNvPr id="76" name="TextBox 75">
            <a:extLst>
              <a:ext uri="{FF2B5EF4-FFF2-40B4-BE49-F238E27FC236}">
                <a16:creationId xmlns:a16="http://schemas.microsoft.com/office/drawing/2014/main" id="{3127553F-3D2B-4440-AD3C-EC33371E7FB4}"/>
              </a:ext>
            </a:extLst>
          </p:cNvPr>
          <p:cNvSpPr txBox="1"/>
          <p:nvPr/>
        </p:nvSpPr>
        <p:spPr>
          <a:xfrm>
            <a:off x="5961397" y="3223030"/>
            <a:ext cx="633508" cy="553998"/>
          </a:xfrm>
          <a:prstGeom prst="rect">
            <a:avLst/>
          </a:prstGeom>
          <a:noFill/>
        </p:spPr>
        <p:txBody>
          <a:bodyPr wrap="none" rtlCol="0">
            <a:spAutoFit/>
          </a:bodyPr>
          <a:lstStyle/>
          <a:p>
            <a:pPr algn="ctr"/>
            <a:r>
              <a:rPr lang="en-US" sz="3000" b="1" dirty="0">
                <a:solidFill>
                  <a:schemeClr val="bg1"/>
                </a:solidFill>
              </a:rPr>
              <a:t>N2</a:t>
            </a:r>
          </a:p>
        </p:txBody>
      </p:sp>
      <p:sp>
        <p:nvSpPr>
          <p:cNvPr id="77" name="TextBox 76">
            <a:extLst>
              <a:ext uri="{FF2B5EF4-FFF2-40B4-BE49-F238E27FC236}">
                <a16:creationId xmlns:a16="http://schemas.microsoft.com/office/drawing/2014/main" id="{1B223D7B-9DE5-4B84-B2E1-E3297B96C941}"/>
              </a:ext>
            </a:extLst>
          </p:cNvPr>
          <p:cNvSpPr txBox="1"/>
          <p:nvPr/>
        </p:nvSpPr>
        <p:spPr>
          <a:xfrm>
            <a:off x="8165165" y="3223030"/>
            <a:ext cx="633508" cy="553998"/>
          </a:xfrm>
          <a:prstGeom prst="rect">
            <a:avLst/>
          </a:prstGeom>
          <a:noFill/>
        </p:spPr>
        <p:txBody>
          <a:bodyPr wrap="none" rtlCol="0">
            <a:spAutoFit/>
          </a:bodyPr>
          <a:lstStyle/>
          <a:p>
            <a:pPr algn="ctr"/>
            <a:r>
              <a:rPr lang="en-US" sz="3000" b="1" dirty="0">
                <a:solidFill>
                  <a:schemeClr val="bg1"/>
                </a:solidFill>
              </a:rPr>
              <a:t>N3</a:t>
            </a:r>
          </a:p>
        </p:txBody>
      </p:sp>
      <p:sp>
        <p:nvSpPr>
          <p:cNvPr id="80" name="TextBox 79">
            <a:extLst>
              <a:ext uri="{FF2B5EF4-FFF2-40B4-BE49-F238E27FC236}">
                <a16:creationId xmlns:a16="http://schemas.microsoft.com/office/drawing/2014/main" id="{D547EDC0-FA16-4C52-B86E-76E1B122E837}"/>
              </a:ext>
            </a:extLst>
          </p:cNvPr>
          <p:cNvSpPr txBox="1"/>
          <p:nvPr/>
        </p:nvSpPr>
        <p:spPr>
          <a:xfrm>
            <a:off x="7073177" y="1932956"/>
            <a:ext cx="633508" cy="553998"/>
          </a:xfrm>
          <a:prstGeom prst="rect">
            <a:avLst/>
          </a:prstGeom>
          <a:noFill/>
        </p:spPr>
        <p:txBody>
          <a:bodyPr wrap="none" rtlCol="0">
            <a:spAutoFit/>
          </a:bodyPr>
          <a:lstStyle/>
          <a:p>
            <a:pPr algn="ctr"/>
            <a:r>
              <a:rPr lang="en-US" sz="3000" b="1" dirty="0">
                <a:solidFill>
                  <a:schemeClr val="bg1"/>
                </a:solidFill>
              </a:rPr>
              <a:t>N5</a:t>
            </a:r>
          </a:p>
        </p:txBody>
      </p:sp>
      <p:sp>
        <p:nvSpPr>
          <p:cNvPr id="81" name="TextBox 80">
            <a:extLst>
              <a:ext uri="{FF2B5EF4-FFF2-40B4-BE49-F238E27FC236}">
                <a16:creationId xmlns:a16="http://schemas.microsoft.com/office/drawing/2014/main" id="{04EE63CA-000F-467B-9652-B8C0BE5FDC3F}"/>
              </a:ext>
            </a:extLst>
          </p:cNvPr>
          <p:cNvSpPr txBox="1"/>
          <p:nvPr/>
        </p:nvSpPr>
        <p:spPr>
          <a:xfrm>
            <a:off x="2540746" y="1932956"/>
            <a:ext cx="633508" cy="553998"/>
          </a:xfrm>
          <a:prstGeom prst="rect">
            <a:avLst/>
          </a:prstGeom>
          <a:noFill/>
        </p:spPr>
        <p:txBody>
          <a:bodyPr wrap="none" rtlCol="0">
            <a:spAutoFit/>
          </a:bodyPr>
          <a:lstStyle/>
          <a:p>
            <a:pPr algn="ctr"/>
            <a:r>
              <a:rPr lang="en-US" sz="3000" b="1" dirty="0">
                <a:solidFill>
                  <a:schemeClr val="bg1"/>
                </a:solidFill>
              </a:rPr>
              <a:t>N4</a:t>
            </a:r>
          </a:p>
        </p:txBody>
      </p:sp>
      <p:sp>
        <p:nvSpPr>
          <p:cNvPr id="82" name="TextBox 81">
            <a:extLst>
              <a:ext uri="{FF2B5EF4-FFF2-40B4-BE49-F238E27FC236}">
                <a16:creationId xmlns:a16="http://schemas.microsoft.com/office/drawing/2014/main" id="{87F6659E-9836-4675-8434-3CF4720C48B2}"/>
              </a:ext>
            </a:extLst>
          </p:cNvPr>
          <p:cNvSpPr txBox="1"/>
          <p:nvPr/>
        </p:nvSpPr>
        <p:spPr>
          <a:xfrm>
            <a:off x="4763246" y="1308998"/>
            <a:ext cx="633508" cy="553998"/>
          </a:xfrm>
          <a:prstGeom prst="rect">
            <a:avLst/>
          </a:prstGeom>
          <a:noFill/>
        </p:spPr>
        <p:txBody>
          <a:bodyPr wrap="none" rtlCol="0">
            <a:spAutoFit/>
          </a:bodyPr>
          <a:lstStyle/>
          <a:p>
            <a:pPr algn="ctr"/>
            <a:r>
              <a:rPr lang="en-US" sz="3000" b="1" dirty="0">
                <a:solidFill>
                  <a:schemeClr val="bg1"/>
                </a:solidFill>
              </a:rPr>
              <a:t>N6</a:t>
            </a:r>
          </a:p>
        </p:txBody>
      </p:sp>
      <p:sp>
        <p:nvSpPr>
          <p:cNvPr id="83" name="TextBox 82">
            <a:extLst>
              <a:ext uri="{FF2B5EF4-FFF2-40B4-BE49-F238E27FC236}">
                <a16:creationId xmlns:a16="http://schemas.microsoft.com/office/drawing/2014/main" id="{6AA6F56F-0D06-456B-9FAF-F564253252C0}"/>
              </a:ext>
            </a:extLst>
          </p:cNvPr>
          <p:cNvSpPr txBox="1"/>
          <p:nvPr/>
        </p:nvSpPr>
        <p:spPr>
          <a:xfrm>
            <a:off x="878143" y="4516679"/>
            <a:ext cx="4587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A</a:t>
            </a:r>
          </a:p>
        </p:txBody>
      </p:sp>
      <p:sp>
        <p:nvSpPr>
          <p:cNvPr id="5" name="Rectangle 4">
            <a:extLst>
              <a:ext uri="{FF2B5EF4-FFF2-40B4-BE49-F238E27FC236}">
                <a16:creationId xmlns:a16="http://schemas.microsoft.com/office/drawing/2014/main" id="{A35752DA-7FE5-404E-AE83-4183CA2BA50C}"/>
              </a:ext>
            </a:extLst>
          </p:cNvPr>
          <p:cNvSpPr/>
          <p:nvPr/>
        </p:nvSpPr>
        <p:spPr>
          <a:xfrm>
            <a:off x="500063" y="4285788"/>
            <a:ext cx="9159875" cy="984250"/>
          </a:xfrm>
          <a:prstGeom prst="rect">
            <a:avLst/>
          </a:prstGeom>
          <a:noFill/>
          <a:ln w="57150">
            <a:solidFill>
              <a:srgbClr val="7D4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42" name="Straight Arrow Connector 41">
            <a:extLst>
              <a:ext uri="{FF2B5EF4-FFF2-40B4-BE49-F238E27FC236}">
                <a16:creationId xmlns:a16="http://schemas.microsoft.com/office/drawing/2014/main" id="{C69119DE-A615-4EA7-8F75-56E7F91D444A}"/>
              </a:ext>
            </a:extLst>
          </p:cNvPr>
          <p:cNvCxnSpPr>
            <a:stCxn id="18" idx="3"/>
          </p:cNvCxnSpPr>
          <p:nvPr/>
        </p:nvCxnSpPr>
        <p:spPr>
          <a:xfrm flipH="1">
            <a:off x="1037167" y="3739292"/>
            <a:ext cx="414502"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25EFA5F-437B-435D-A5FC-D9E940E698DA}"/>
              </a:ext>
            </a:extLst>
          </p:cNvPr>
          <p:cNvCxnSpPr>
            <a:stCxn id="18" idx="5"/>
          </p:cNvCxnSpPr>
          <p:nvPr/>
        </p:nvCxnSpPr>
        <p:spPr>
          <a:xfrm>
            <a:off x="1945582" y="3739292"/>
            <a:ext cx="274056"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8F4A786-85A5-4C9D-B081-4E4BD3D1EFFD}"/>
              </a:ext>
            </a:extLst>
          </p:cNvPr>
          <p:cNvCxnSpPr>
            <a:stCxn id="19" idx="3"/>
          </p:cNvCxnSpPr>
          <p:nvPr/>
        </p:nvCxnSpPr>
        <p:spPr>
          <a:xfrm flipH="1">
            <a:off x="3284699" y="3739292"/>
            <a:ext cx="354563"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82DE084-DF98-4898-A148-85CB6B926DFB}"/>
              </a:ext>
            </a:extLst>
          </p:cNvPr>
          <p:cNvCxnSpPr>
            <a:cxnSpLocks/>
            <a:stCxn id="20" idx="5"/>
          </p:cNvCxnSpPr>
          <p:nvPr/>
        </p:nvCxnSpPr>
        <p:spPr>
          <a:xfrm>
            <a:off x="6520739" y="3739292"/>
            <a:ext cx="310547"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997116B-528B-4676-BC6E-F4155245CA91}"/>
              </a:ext>
            </a:extLst>
          </p:cNvPr>
          <p:cNvCxnSpPr>
            <a:stCxn id="21" idx="3"/>
          </p:cNvCxnSpPr>
          <p:nvPr/>
        </p:nvCxnSpPr>
        <p:spPr>
          <a:xfrm flipH="1">
            <a:off x="7925082" y="3739292"/>
            <a:ext cx="289337"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68E0AD7-6A91-4711-A488-4FEA3258FD65}"/>
              </a:ext>
            </a:extLst>
          </p:cNvPr>
          <p:cNvCxnSpPr>
            <a:stCxn id="21" idx="5"/>
          </p:cNvCxnSpPr>
          <p:nvPr/>
        </p:nvCxnSpPr>
        <p:spPr>
          <a:xfrm>
            <a:off x="8708332" y="3739292"/>
            <a:ext cx="414502"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320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3ADF-3041-42FD-A948-15EE706D165D}"/>
              </a:ext>
            </a:extLst>
          </p:cNvPr>
          <p:cNvSpPr>
            <a:spLocks noGrp="1"/>
          </p:cNvSpPr>
          <p:nvPr>
            <p:ph type="title"/>
          </p:nvPr>
        </p:nvSpPr>
        <p:spPr/>
        <p:txBody>
          <a:bodyPr>
            <a:normAutofit fontScale="90000"/>
          </a:bodyPr>
          <a:lstStyle/>
          <a:p>
            <a:r>
              <a:rPr lang="en-US" dirty="0"/>
              <a:t>Merkle-based Deduplication</a:t>
            </a:r>
          </a:p>
        </p:txBody>
      </p:sp>
      <p:sp>
        <p:nvSpPr>
          <p:cNvPr id="3" name="Content Placeholder 2">
            <a:extLst>
              <a:ext uri="{FF2B5EF4-FFF2-40B4-BE49-F238E27FC236}">
                <a16:creationId xmlns:a16="http://schemas.microsoft.com/office/drawing/2014/main" id="{49490D49-649F-470A-82D4-F42DCA09B1CC}"/>
              </a:ext>
            </a:extLst>
          </p:cNvPr>
          <p:cNvSpPr>
            <a:spLocks noGrp="1"/>
          </p:cNvSpPr>
          <p:nvPr>
            <p:ph idx="12"/>
          </p:nvPr>
        </p:nvSpPr>
        <p:spPr/>
        <p:txBody>
          <a:bodyPr/>
          <a:lstStyle/>
          <a:p>
            <a:r>
              <a:rPr lang="en-US" dirty="0"/>
              <a:t>Updating a chunk ripples.</a:t>
            </a:r>
          </a:p>
          <a:p>
            <a:r>
              <a:rPr lang="en-US" dirty="0"/>
              <a:t>But leaves</a:t>
            </a:r>
            <a:br>
              <a:rPr lang="en-US" dirty="0"/>
            </a:br>
            <a:r>
              <a:rPr lang="en-US" dirty="0"/>
              <a:t>intact</a:t>
            </a:r>
            <a:br>
              <a:rPr lang="en-US" dirty="0"/>
            </a:br>
            <a:r>
              <a:rPr lang="en-US" dirty="0"/>
              <a:t>parts</a:t>
            </a:r>
            <a:br>
              <a:rPr lang="en-US" dirty="0"/>
            </a:br>
            <a:r>
              <a:rPr lang="en-US" dirty="0"/>
              <a:t>alone!</a:t>
            </a:r>
          </a:p>
        </p:txBody>
      </p:sp>
      <p:sp>
        <p:nvSpPr>
          <p:cNvPr id="6" name="TextBox 5">
            <a:extLst>
              <a:ext uri="{FF2B5EF4-FFF2-40B4-BE49-F238E27FC236}">
                <a16:creationId xmlns:a16="http://schemas.microsoft.com/office/drawing/2014/main" id="{15D47E6E-1A7B-4775-9812-08E4676F7707}"/>
              </a:ext>
            </a:extLst>
          </p:cNvPr>
          <p:cNvSpPr txBox="1"/>
          <p:nvPr/>
        </p:nvSpPr>
        <p:spPr>
          <a:xfrm>
            <a:off x="4216435" y="3978011"/>
            <a:ext cx="1824538"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vacation_video.mov</a:t>
            </a:r>
          </a:p>
        </p:txBody>
      </p:sp>
      <p:cxnSp>
        <p:nvCxnSpPr>
          <p:cNvPr id="7" name="Straight Connector 6">
            <a:extLst>
              <a:ext uri="{FF2B5EF4-FFF2-40B4-BE49-F238E27FC236}">
                <a16:creationId xmlns:a16="http://schemas.microsoft.com/office/drawing/2014/main" id="{F42116ED-819E-4A9B-AF47-9CB0552F9B04}"/>
              </a:ext>
            </a:extLst>
          </p:cNvPr>
          <p:cNvCxnSpPr/>
          <p:nvPr/>
        </p:nvCxnSpPr>
        <p:spPr>
          <a:xfrm>
            <a:off x="1616604"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03710E-F3C5-4BF6-9E56-BA4C90CC4EF6}"/>
              </a:ext>
            </a:extLst>
          </p:cNvPr>
          <p:cNvCxnSpPr/>
          <p:nvPr/>
        </p:nvCxnSpPr>
        <p:spPr>
          <a:xfrm>
            <a:off x="2738438"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648806-B6D3-4D65-915D-95FCA0A9C085}"/>
              </a:ext>
            </a:extLst>
          </p:cNvPr>
          <p:cNvCxnSpPr/>
          <p:nvPr/>
        </p:nvCxnSpPr>
        <p:spPr>
          <a:xfrm>
            <a:off x="3906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711A53-18CC-4790-8225-44D52EB64DF3}"/>
              </a:ext>
            </a:extLst>
          </p:cNvPr>
          <p:cNvCxnSpPr/>
          <p:nvPr/>
        </p:nvCxnSpPr>
        <p:spPr>
          <a:xfrm>
            <a:off x="508162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D76081-DE5E-4918-AD58-C7E479A0EACE}"/>
              </a:ext>
            </a:extLst>
          </p:cNvPr>
          <p:cNvCxnSpPr/>
          <p:nvPr/>
        </p:nvCxnSpPr>
        <p:spPr>
          <a:xfrm>
            <a:off x="6277539"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12A94E-357D-4353-9444-78FB3F54A92A}"/>
              </a:ext>
            </a:extLst>
          </p:cNvPr>
          <p:cNvCxnSpPr/>
          <p:nvPr/>
        </p:nvCxnSpPr>
        <p:spPr>
          <a:xfrm>
            <a:off x="7462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8323E9-0EB0-4029-A6A2-AA346012659B}"/>
              </a:ext>
            </a:extLst>
          </p:cNvPr>
          <p:cNvCxnSpPr/>
          <p:nvPr/>
        </p:nvCxnSpPr>
        <p:spPr>
          <a:xfrm>
            <a:off x="8552956"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0EEA182-47AF-465B-B530-90B7581D4219}"/>
              </a:ext>
            </a:extLst>
          </p:cNvPr>
          <p:cNvSpPr/>
          <p:nvPr/>
        </p:nvSpPr>
        <p:spPr>
          <a:xfrm>
            <a:off x="4730749" y="1234456"/>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Oval 14">
            <a:extLst>
              <a:ext uri="{FF2B5EF4-FFF2-40B4-BE49-F238E27FC236}">
                <a16:creationId xmlns:a16="http://schemas.microsoft.com/office/drawing/2014/main" id="{C0674585-4EB2-4C05-B605-7CCBF604513C}"/>
              </a:ext>
            </a:extLst>
          </p:cNvPr>
          <p:cNvSpPr/>
          <p:nvPr/>
        </p:nvSpPr>
        <p:spPr>
          <a:xfrm>
            <a:off x="2508249"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 name="Oval 15">
            <a:extLst>
              <a:ext uri="{FF2B5EF4-FFF2-40B4-BE49-F238E27FC236}">
                <a16:creationId xmlns:a16="http://schemas.microsoft.com/office/drawing/2014/main" id="{53A53126-DF17-46B3-9E1D-6CAFB5E69919}"/>
              </a:ext>
            </a:extLst>
          </p:cNvPr>
          <p:cNvSpPr/>
          <p:nvPr/>
        </p:nvSpPr>
        <p:spPr>
          <a:xfrm>
            <a:off x="7039539"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Oval 16">
            <a:extLst>
              <a:ext uri="{FF2B5EF4-FFF2-40B4-BE49-F238E27FC236}">
                <a16:creationId xmlns:a16="http://schemas.microsoft.com/office/drawing/2014/main" id="{621ADDEB-A3F7-48CE-BC51-4D29F689FAED}"/>
              </a:ext>
            </a:extLst>
          </p:cNvPr>
          <p:cNvSpPr/>
          <p:nvPr/>
        </p:nvSpPr>
        <p:spPr>
          <a:xfrm>
            <a:off x="1349375"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8" name="Oval 17">
            <a:extLst>
              <a:ext uri="{FF2B5EF4-FFF2-40B4-BE49-F238E27FC236}">
                <a16:creationId xmlns:a16="http://schemas.microsoft.com/office/drawing/2014/main" id="{7217C0CF-D16A-4AB4-AC8C-277B090BBA7D}"/>
              </a:ext>
            </a:extLst>
          </p:cNvPr>
          <p:cNvSpPr/>
          <p:nvPr/>
        </p:nvSpPr>
        <p:spPr>
          <a:xfrm>
            <a:off x="3536968"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Oval 18">
            <a:extLst>
              <a:ext uri="{FF2B5EF4-FFF2-40B4-BE49-F238E27FC236}">
                <a16:creationId xmlns:a16="http://schemas.microsoft.com/office/drawing/2014/main" id="{420AD148-2DCA-415F-B948-873041FD34CA}"/>
              </a:ext>
            </a:extLst>
          </p:cNvPr>
          <p:cNvSpPr/>
          <p:nvPr/>
        </p:nvSpPr>
        <p:spPr>
          <a:xfrm>
            <a:off x="5924533"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Oval 19">
            <a:extLst>
              <a:ext uri="{FF2B5EF4-FFF2-40B4-BE49-F238E27FC236}">
                <a16:creationId xmlns:a16="http://schemas.microsoft.com/office/drawing/2014/main" id="{3C5A1A74-D6D4-4C21-8B24-70B465EE2415}"/>
              </a:ext>
            </a:extLst>
          </p:cNvPr>
          <p:cNvSpPr/>
          <p:nvPr/>
        </p:nvSpPr>
        <p:spPr>
          <a:xfrm>
            <a:off x="8112125"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21" name="Straight Arrow Connector 20">
            <a:extLst>
              <a:ext uri="{FF2B5EF4-FFF2-40B4-BE49-F238E27FC236}">
                <a16:creationId xmlns:a16="http://schemas.microsoft.com/office/drawing/2014/main" id="{8C52D7E5-0887-4BCF-8E9B-6072A1031CF8}"/>
              </a:ext>
            </a:extLst>
          </p:cNvPr>
          <p:cNvCxnSpPr>
            <a:cxnSpLocks/>
            <a:stCxn id="14" idx="2"/>
            <a:endCxn id="15" idx="7"/>
          </p:cNvCxnSpPr>
          <p:nvPr/>
        </p:nvCxnSpPr>
        <p:spPr>
          <a:xfrm flipH="1">
            <a:off x="3104456" y="1583706"/>
            <a:ext cx="1626293" cy="3743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185C07C-773D-48D0-B416-FF6346C429AE}"/>
              </a:ext>
            </a:extLst>
          </p:cNvPr>
          <p:cNvCxnSpPr>
            <a:cxnSpLocks/>
            <a:stCxn id="14" idx="6"/>
            <a:endCxn id="16" idx="1"/>
          </p:cNvCxnSpPr>
          <p:nvPr/>
        </p:nvCxnSpPr>
        <p:spPr>
          <a:xfrm>
            <a:off x="5429249" y="1583706"/>
            <a:ext cx="1712583" cy="3743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550641-0056-4293-9E3A-E7AE4F831EB6}"/>
              </a:ext>
            </a:extLst>
          </p:cNvPr>
          <p:cNvCxnSpPr>
            <a:stCxn id="15" idx="3"/>
            <a:endCxn id="17" idx="7"/>
          </p:cNvCxnSpPr>
          <p:nvPr/>
        </p:nvCxnSpPr>
        <p:spPr>
          <a:xfrm flipH="1">
            <a:off x="1945582" y="2451945"/>
            <a:ext cx="664961"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446B6E-C92C-4E93-A50A-696451942ACD}"/>
              </a:ext>
            </a:extLst>
          </p:cNvPr>
          <p:cNvCxnSpPr>
            <a:stCxn id="15" idx="5"/>
            <a:endCxn id="18" idx="1"/>
          </p:cNvCxnSpPr>
          <p:nvPr/>
        </p:nvCxnSpPr>
        <p:spPr>
          <a:xfrm>
            <a:off x="3104456" y="2451945"/>
            <a:ext cx="534805"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8819A9B-11E0-4B5B-85B2-A79A05715550}"/>
              </a:ext>
            </a:extLst>
          </p:cNvPr>
          <p:cNvCxnSpPr>
            <a:stCxn id="16" idx="3"/>
            <a:endCxn id="19" idx="7"/>
          </p:cNvCxnSpPr>
          <p:nvPr/>
        </p:nvCxnSpPr>
        <p:spPr>
          <a:xfrm flipH="1">
            <a:off x="6520739" y="2451945"/>
            <a:ext cx="621093"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823127-E1D1-486D-9E50-1563FEBDF5FB}"/>
              </a:ext>
            </a:extLst>
          </p:cNvPr>
          <p:cNvCxnSpPr>
            <a:stCxn id="16" idx="5"/>
            <a:endCxn id="20" idx="1"/>
          </p:cNvCxnSpPr>
          <p:nvPr/>
        </p:nvCxnSpPr>
        <p:spPr>
          <a:xfrm>
            <a:off x="7635746" y="2451945"/>
            <a:ext cx="578673"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F3CB79B-B36E-4357-9579-E686FEB88277}"/>
              </a:ext>
            </a:extLst>
          </p:cNvPr>
          <p:cNvCxnSpPr>
            <a:stCxn id="18" idx="5"/>
          </p:cNvCxnSpPr>
          <p:nvPr/>
        </p:nvCxnSpPr>
        <p:spPr>
          <a:xfrm>
            <a:off x="4133175" y="3739292"/>
            <a:ext cx="194376" cy="273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E7BF22D-F4F9-45C6-9936-EE0E3B8F2636}"/>
              </a:ext>
            </a:extLst>
          </p:cNvPr>
          <p:cNvCxnSpPr>
            <a:stCxn id="19" idx="3"/>
          </p:cNvCxnSpPr>
          <p:nvPr/>
        </p:nvCxnSpPr>
        <p:spPr>
          <a:xfrm flipH="1">
            <a:off x="5724560" y="3739292"/>
            <a:ext cx="302266" cy="246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E870BF6-E47B-42F9-A630-C2AA509C2849}"/>
              </a:ext>
            </a:extLst>
          </p:cNvPr>
          <p:cNvSpPr txBox="1"/>
          <p:nvPr/>
        </p:nvSpPr>
        <p:spPr>
          <a:xfrm>
            <a:off x="1379824" y="3223030"/>
            <a:ext cx="633508" cy="553998"/>
          </a:xfrm>
          <a:prstGeom prst="rect">
            <a:avLst/>
          </a:prstGeom>
          <a:noFill/>
        </p:spPr>
        <p:txBody>
          <a:bodyPr wrap="none" rtlCol="0">
            <a:spAutoFit/>
          </a:bodyPr>
          <a:lstStyle/>
          <a:p>
            <a:pPr algn="ctr"/>
            <a:r>
              <a:rPr lang="en-US" sz="3000" b="1" dirty="0">
                <a:solidFill>
                  <a:schemeClr val="bg1"/>
                </a:solidFill>
              </a:rPr>
              <a:t>N0</a:t>
            </a:r>
          </a:p>
        </p:txBody>
      </p:sp>
      <p:sp>
        <p:nvSpPr>
          <p:cNvPr id="41" name="TextBox 40">
            <a:extLst>
              <a:ext uri="{FF2B5EF4-FFF2-40B4-BE49-F238E27FC236}">
                <a16:creationId xmlns:a16="http://schemas.microsoft.com/office/drawing/2014/main" id="{455A5714-FF26-46C4-B3F2-1371B2B94904}"/>
              </a:ext>
            </a:extLst>
          </p:cNvPr>
          <p:cNvSpPr txBox="1"/>
          <p:nvPr/>
        </p:nvSpPr>
        <p:spPr>
          <a:xfrm>
            <a:off x="1988745" y="4516679"/>
            <a:ext cx="44275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B</a:t>
            </a:r>
          </a:p>
        </p:txBody>
      </p:sp>
      <p:sp>
        <p:nvSpPr>
          <p:cNvPr id="42" name="TextBox 41">
            <a:extLst>
              <a:ext uri="{FF2B5EF4-FFF2-40B4-BE49-F238E27FC236}">
                <a16:creationId xmlns:a16="http://schemas.microsoft.com/office/drawing/2014/main" id="{2B5C65BB-EEF9-4A17-9456-E033CFA81A6E}"/>
              </a:ext>
            </a:extLst>
          </p:cNvPr>
          <p:cNvSpPr txBox="1"/>
          <p:nvPr/>
        </p:nvSpPr>
        <p:spPr>
          <a:xfrm>
            <a:off x="3131934" y="4516679"/>
            <a:ext cx="436338"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C</a:t>
            </a:r>
          </a:p>
        </p:txBody>
      </p:sp>
      <p:sp>
        <p:nvSpPr>
          <p:cNvPr id="43" name="TextBox 42">
            <a:extLst>
              <a:ext uri="{FF2B5EF4-FFF2-40B4-BE49-F238E27FC236}">
                <a16:creationId xmlns:a16="http://schemas.microsoft.com/office/drawing/2014/main" id="{D2F92A86-8FD6-4FDF-B27C-DA8B0E6881F4}"/>
              </a:ext>
            </a:extLst>
          </p:cNvPr>
          <p:cNvSpPr txBox="1"/>
          <p:nvPr/>
        </p:nvSpPr>
        <p:spPr>
          <a:xfrm>
            <a:off x="4306683" y="4508359"/>
            <a:ext cx="47801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D</a:t>
            </a:r>
          </a:p>
        </p:txBody>
      </p:sp>
      <p:sp>
        <p:nvSpPr>
          <p:cNvPr id="44" name="TextBox 43">
            <a:extLst>
              <a:ext uri="{FF2B5EF4-FFF2-40B4-BE49-F238E27FC236}">
                <a16:creationId xmlns:a16="http://schemas.microsoft.com/office/drawing/2014/main" id="{F079CE9A-BF74-45A1-A968-75D5A252AA7E}"/>
              </a:ext>
            </a:extLst>
          </p:cNvPr>
          <p:cNvSpPr txBox="1"/>
          <p:nvPr/>
        </p:nvSpPr>
        <p:spPr>
          <a:xfrm>
            <a:off x="5429249" y="4431442"/>
            <a:ext cx="521297" cy="707886"/>
          </a:xfrm>
          <a:prstGeom prst="rect">
            <a:avLst/>
          </a:prstGeom>
          <a:noFill/>
        </p:spPr>
        <p:txBody>
          <a:bodyPr wrap="none" rtlCol="0">
            <a:spAutoFit/>
          </a:bodyPr>
          <a:lstStyle/>
          <a:p>
            <a:r>
              <a:rPr lang="en-US" sz="4000" b="1"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rPr>
              <a:t>R</a:t>
            </a:r>
          </a:p>
        </p:txBody>
      </p:sp>
      <p:sp>
        <p:nvSpPr>
          <p:cNvPr id="45" name="TextBox 44">
            <a:extLst>
              <a:ext uri="{FF2B5EF4-FFF2-40B4-BE49-F238E27FC236}">
                <a16:creationId xmlns:a16="http://schemas.microsoft.com/office/drawing/2014/main" id="{139B6499-5CF9-479D-93F8-E3BF159F0DBF}"/>
              </a:ext>
            </a:extLst>
          </p:cNvPr>
          <p:cNvSpPr txBox="1"/>
          <p:nvPr/>
        </p:nvSpPr>
        <p:spPr>
          <a:xfrm>
            <a:off x="6662566" y="4508359"/>
            <a:ext cx="40267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F</a:t>
            </a:r>
          </a:p>
        </p:txBody>
      </p:sp>
      <p:sp>
        <p:nvSpPr>
          <p:cNvPr id="46" name="TextBox 45">
            <a:extLst>
              <a:ext uri="{FF2B5EF4-FFF2-40B4-BE49-F238E27FC236}">
                <a16:creationId xmlns:a16="http://schemas.microsoft.com/office/drawing/2014/main" id="{9D878822-8FB1-484D-BE22-3E29849DEC62}"/>
              </a:ext>
            </a:extLst>
          </p:cNvPr>
          <p:cNvSpPr txBox="1"/>
          <p:nvPr/>
        </p:nvSpPr>
        <p:spPr>
          <a:xfrm>
            <a:off x="7818228" y="4508359"/>
            <a:ext cx="46198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G</a:t>
            </a:r>
          </a:p>
        </p:txBody>
      </p:sp>
      <p:sp>
        <p:nvSpPr>
          <p:cNvPr id="47" name="TextBox 46">
            <a:extLst>
              <a:ext uri="{FF2B5EF4-FFF2-40B4-BE49-F238E27FC236}">
                <a16:creationId xmlns:a16="http://schemas.microsoft.com/office/drawing/2014/main" id="{4D0BDB8F-FA2B-461B-A1BF-3A70313ABA0A}"/>
              </a:ext>
            </a:extLst>
          </p:cNvPr>
          <p:cNvSpPr txBox="1"/>
          <p:nvPr/>
        </p:nvSpPr>
        <p:spPr>
          <a:xfrm>
            <a:off x="8934347" y="4508359"/>
            <a:ext cx="48282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H</a:t>
            </a:r>
          </a:p>
        </p:txBody>
      </p:sp>
      <p:sp>
        <p:nvSpPr>
          <p:cNvPr id="51" name="TextBox 50">
            <a:extLst>
              <a:ext uri="{FF2B5EF4-FFF2-40B4-BE49-F238E27FC236}">
                <a16:creationId xmlns:a16="http://schemas.microsoft.com/office/drawing/2014/main" id="{9BF0DBF1-124D-42C6-A3F4-2D09EB52BBE6}"/>
              </a:ext>
            </a:extLst>
          </p:cNvPr>
          <p:cNvSpPr txBox="1"/>
          <p:nvPr/>
        </p:nvSpPr>
        <p:spPr>
          <a:xfrm>
            <a:off x="3569465" y="3223030"/>
            <a:ext cx="633508" cy="553998"/>
          </a:xfrm>
          <a:prstGeom prst="rect">
            <a:avLst/>
          </a:prstGeom>
          <a:noFill/>
        </p:spPr>
        <p:txBody>
          <a:bodyPr wrap="none" rtlCol="0">
            <a:spAutoFit/>
          </a:bodyPr>
          <a:lstStyle/>
          <a:p>
            <a:pPr algn="ctr"/>
            <a:r>
              <a:rPr lang="en-US" sz="3000" b="1" dirty="0">
                <a:solidFill>
                  <a:schemeClr val="bg1"/>
                </a:solidFill>
              </a:rPr>
              <a:t>N1</a:t>
            </a:r>
          </a:p>
        </p:txBody>
      </p:sp>
      <p:sp>
        <p:nvSpPr>
          <p:cNvPr id="52" name="TextBox 51">
            <a:extLst>
              <a:ext uri="{FF2B5EF4-FFF2-40B4-BE49-F238E27FC236}">
                <a16:creationId xmlns:a16="http://schemas.microsoft.com/office/drawing/2014/main" id="{AE216EF8-05B3-4F51-81A0-02CDCF16C33F}"/>
              </a:ext>
            </a:extLst>
          </p:cNvPr>
          <p:cNvSpPr txBox="1"/>
          <p:nvPr/>
        </p:nvSpPr>
        <p:spPr>
          <a:xfrm>
            <a:off x="5961397" y="3223030"/>
            <a:ext cx="633508" cy="553998"/>
          </a:xfrm>
          <a:prstGeom prst="rect">
            <a:avLst/>
          </a:prstGeom>
          <a:noFill/>
        </p:spPr>
        <p:txBody>
          <a:bodyPr wrap="none" rtlCol="0">
            <a:spAutoFit/>
          </a:bodyPr>
          <a:lstStyle/>
          <a:p>
            <a:pPr algn="ctr"/>
            <a:r>
              <a:rPr lang="en-US" sz="3000" b="1" dirty="0">
                <a:solidFill>
                  <a:srgbClr val="FFFF00"/>
                </a:solidFill>
              </a:rPr>
              <a:t>N7</a:t>
            </a:r>
          </a:p>
        </p:txBody>
      </p:sp>
      <p:sp>
        <p:nvSpPr>
          <p:cNvPr id="53" name="TextBox 52">
            <a:extLst>
              <a:ext uri="{FF2B5EF4-FFF2-40B4-BE49-F238E27FC236}">
                <a16:creationId xmlns:a16="http://schemas.microsoft.com/office/drawing/2014/main" id="{3C0D9ED6-B8A4-4556-B5E1-F4B0F9259D61}"/>
              </a:ext>
            </a:extLst>
          </p:cNvPr>
          <p:cNvSpPr txBox="1"/>
          <p:nvPr/>
        </p:nvSpPr>
        <p:spPr>
          <a:xfrm>
            <a:off x="8165165" y="3223030"/>
            <a:ext cx="633508" cy="553998"/>
          </a:xfrm>
          <a:prstGeom prst="rect">
            <a:avLst/>
          </a:prstGeom>
          <a:noFill/>
        </p:spPr>
        <p:txBody>
          <a:bodyPr wrap="none" rtlCol="0">
            <a:spAutoFit/>
          </a:bodyPr>
          <a:lstStyle/>
          <a:p>
            <a:pPr algn="ctr"/>
            <a:r>
              <a:rPr lang="en-US" sz="3000" b="1" dirty="0">
                <a:solidFill>
                  <a:schemeClr val="bg1"/>
                </a:solidFill>
              </a:rPr>
              <a:t>N3</a:t>
            </a:r>
          </a:p>
        </p:txBody>
      </p:sp>
      <p:sp>
        <p:nvSpPr>
          <p:cNvPr id="54" name="TextBox 53">
            <a:extLst>
              <a:ext uri="{FF2B5EF4-FFF2-40B4-BE49-F238E27FC236}">
                <a16:creationId xmlns:a16="http://schemas.microsoft.com/office/drawing/2014/main" id="{D26126FE-96EC-4064-A013-E002F94D4424}"/>
              </a:ext>
            </a:extLst>
          </p:cNvPr>
          <p:cNvSpPr txBox="1"/>
          <p:nvPr/>
        </p:nvSpPr>
        <p:spPr>
          <a:xfrm>
            <a:off x="7073177" y="1932956"/>
            <a:ext cx="633508" cy="553998"/>
          </a:xfrm>
          <a:prstGeom prst="rect">
            <a:avLst/>
          </a:prstGeom>
          <a:noFill/>
        </p:spPr>
        <p:txBody>
          <a:bodyPr wrap="none" rtlCol="0">
            <a:spAutoFit/>
          </a:bodyPr>
          <a:lstStyle/>
          <a:p>
            <a:pPr algn="ctr"/>
            <a:r>
              <a:rPr lang="en-US" sz="3000" b="1" dirty="0">
                <a:solidFill>
                  <a:srgbClr val="FFFF00"/>
                </a:solidFill>
              </a:rPr>
              <a:t>N8</a:t>
            </a:r>
          </a:p>
        </p:txBody>
      </p:sp>
      <p:sp>
        <p:nvSpPr>
          <p:cNvPr id="55" name="TextBox 54">
            <a:extLst>
              <a:ext uri="{FF2B5EF4-FFF2-40B4-BE49-F238E27FC236}">
                <a16:creationId xmlns:a16="http://schemas.microsoft.com/office/drawing/2014/main" id="{5AD8DA05-17B1-48D4-96CE-6CD7162A8E8E}"/>
              </a:ext>
            </a:extLst>
          </p:cNvPr>
          <p:cNvSpPr txBox="1"/>
          <p:nvPr/>
        </p:nvSpPr>
        <p:spPr>
          <a:xfrm>
            <a:off x="2540746" y="1932956"/>
            <a:ext cx="633508" cy="553998"/>
          </a:xfrm>
          <a:prstGeom prst="rect">
            <a:avLst/>
          </a:prstGeom>
          <a:noFill/>
        </p:spPr>
        <p:txBody>
          <a:bodyPr wrap="none" rtlCol="0">
            <a:spAutoFit/>
          </a:bodyPr>
          <a:lstStyle/>
          <a:p>
            <a:pPr algn="ctr"/>
            <a:r>
              <a:rPr lang="en-US" sz="3000" b="1" dirty="0">
                <a:solidFill>
                  <a:schemeClr val="bg1"/>
                </a:solidFill>
              </a:rPr>
              <a:t>N4</a:t>
            </a:r>
          </a:p>
        </p:txBody>
      </p:sp>
      <p:sp>
        <p:nvSpPr>
          <p:cNvPr id="56" name="TextBox 55">
            <a:extLst>
              <a:ext uri="{FF2B5EF4-FFF2-40B4-BE49-F238E27FC236}">
                <a16:creationId xmlns:a16="http://schemas.microsoft.com/office/drawing/2014/main" id="{73F66E20-7D67-4E02-8064-6FBC558ECD99}"/>
              </a:ext>
            </a:extLst>
          </p:cNvPr>
          <p:cNvSpPr txBox="1"/>
          <p:nvPr/>
        </p:nvSpPr>
        <p:spPr>
          <a:xfrm>
            <a:off x="4763246" y="1304228"/>
            <a:ext cx="633508" cy="553998"/>
          </a:xfrm>
          <a:prstGeom prst="rect">
            <a:avLst/>
          </a:prstGeom>
          <a:noFill/>
        </p:spPr>
        <p:txBody>
          <a:bodyPr wrap="none" rtlCol="0">
            <a:spAutoFit/>
          </a:bodyPr>
          <a:lstStyle/>
          <a:p>
            <a:pPr algn="ctr"/>
            <a:r>
              <a:rPr lang="en-US" sz="3000" b="1" dirty="0">
                <a:solidFill>
                  <a:srgbClr val="FFFF00"/>
                </a:solidFill>
              </a:rPr>
              <a:t>N9</a:t>
            </a:r>
          </a:p>
        </p:txBody>
      </p:sp>
      <p:sp>
        <p:nvSpPr>
          <p:cNvPr id="57" name="TextBox 56">
            <a:extLst>
              <a:ext uri="{FF2B5EF4-FFF2-40B4-BE49-F238E27FC236}">
                <a16:creationId xmlns:a16="http://schemas.microsoft.com/office/drawing/2014/main" id="{0AB42EB5-B07E-4736-ABDC-FB204A3F1D23}"/>
              </a:ext>
            </a:extLst>
          </p:cNvPr>
          <p:cNvSpPr txBox="1"/>
          <p:nvPr/>
        </p:nvSpPr>
        <p:spPr>
          <a:xfrm>
            <a:off x="878143" y="4516679"/>
            <a:ext cx="4587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A</a:t>
            </a:r>
          </a:p>
        </p:txBody>
      </p:sp>
      <p:sp>
        <p:nvSpPr>
          <p:cNvPr id="5" name="Rectangle 4">
            <a:extLst>
              <a:ext uri="{FF2B5EF4-FFF2-40B4-BE49-F238E27FC236}">
                <a16:creationId xmlns:a16="http://schemas.microsoft.com/office/drawing/2014/main" id="{EFD18C86-DD4A-4A86-8724-1CF94F3671D1}"/>
              </a:ext>
            </a:extLst>
          </p:cNvPr>
          <p:cNvSpPr/>
          <p:nvPr/>
        </p:nvSpPr>
        <p:spPr>
          <a:xfrm>
            <a:off x="500063" y="4285788"/>
            <a:ext cx="9159875" cy="984250"/>
          </a:xfrm>
          <a:prstGeom prst="rect">
            <a:avLst/>
          </a:prstGeom>
          <a:noFill/>
          <a:ln w="57150">
            <a:solidFill>
              <a:srgbClr val="7D4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27" name="Straight Arrow Connector 26">
            <a:extLst>
              <a:ext uri="{FF2B5EF4-FFF2-40B4-BE49-F238E27FC236}">
                <a16:creationId xmlns:a16="http://schemas.microsoft.com/office/drawing/2014/main" id="{1DBEA3CB-58BE-4E93-9F10-74B38CE369EE}"/>
              </a:ext>
            </a:extLst>
          </p:cNvPr>
          <p:cNvCxnSpPr>
            <a:stCxn id="17" idx="3"/>
          </p:cNvCxnSpPr>
          <p:nvPr/>
        </p:nvCxnSpPr>
        <p:spPr>
          <a:xfrm flipH="1">
            <a:off x="1037167" y="3739292"/>
            <a:ext cx="414502"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0C0905-F5F9-4EC3-AB94-70F0D7F11BDA}"/>
              </a:ext>
            </a:extLst>
          </p:cNvPr>
          <p:cNvCxnSpPr>
            <a:stCxn id="17" idx="5"/>
          </p:cNvCxnSpPr>
          <p:nvPr/>
        </p:nvCxnSpPr>
        <p:spPr>
          <a:xfrm>
            <a:off x="1945582" y="3739292"/>
            <a:ext cx="274056"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B4BA77-D46A-4A47-AE4A-2C6A2D42CC81}"/>
              </a:ext>
            </a:extLst>
          </p:cNvPr>
          <p:cNvCxnSpPr>
            <a:stCxn id="18" idx="3"/>
          </p:cNvCxnSpPr>
          <p:nvPr/>
        </p:nvCxnSpPr>
        <p:spPr>
          <a:xfrm flipH="1">
            <a:off x="3284699" y="3739292"/>
            <a:ext cx="354563"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F8D7133-ACE9-4E46-BE73-0BC227586718}"/>
              </a:ext>
            </a:extLst>
          </p:cNvPr>
          <p:cNvCxnSpPr>
            <a:cxnSpLocks/>
            <a:stCxn id="19" idx="5"/>
          </p:cNvCxnSpPr>
          <p:nvPr/>
        </p:nvCxnSpPr>
        <p:spPr>
          <a:xfrm>
            <a:off x="6520739" y="3739292"/>
            <a:ext cx="310547"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C32B41A-39FC-4ED3-BAA5-46965A37AF0F}"/>
              </a:ext>
            </a:extLst>
          </p:cNvPr>
          <p:cNvCxnSpPr>
            <a:stCxn id="20" idx="3"/>
          </p:cNvCxnSpPr>
          <p:nvPr/>
        </p:nvCxnSpPr>
        <p:spPr>
          <a:xfrm flipH="1">
            <a:off x="7925082" y="3739292"/>
            <a:ext cx="289337"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D0CDE2-D750-49D6-BC5F-DC995F87D199}"/>
              </a:ext>
            </a:extLst>
          </p:cNvPr>
          <p:cNvCxnSpPr>
            <a:stCxn id="20" idx="5"/>
          </p:cNvCxnSpPr>
          <p:nvPr/>
        </p:nvCxnSpPr>
        <p:spPr>
          <a:xfrm>
            <a:off x="8708332" y="3739292"/>
            <a:ext cx="414502"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4899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9151-B64F-4AE8-8AFD-D624ADE23AF4}"/>
              </a:ext>
            </a:extLst>
          </p:cNvPr>
          <p:cNvSpPr>
            <a:spLocks noGrp="1"/>
          </p:cNvSpPr>
          <p:nvPr>
            <p:ph type="title"/>
          </p:nvPr>
        </p:nvSpPr>
        <p:spPr/>
        <p:txBody>
          <a:bodyPr>
            <a:normAutofit fontScale="90000"/>
          </a:bodyPr>
          <a:lstStyle/>
          <a:p>
            <a:r>
              <a:rPr lang="en-US" dirty="0"/>
              <a:t>Deduplication</a:t>
            </a:r>
          </a:p>
        </p:txBody>
      </p:sp>
      <p:sp>
        <p:nvSpPr>
          <p:cNvPr id="166" name="Content Placeholder 2">
            <a:extLst>
              <a:ext uri="{FF2B5EF4-FFF2-40B4-BE49-F238E27FC236}">
                <a16:creationId xmlns:a16="http://schemas.microsoft.com/office/drawing/2014/main" id="{639E21E0-A01C-49CC-9EE5-C4254F49E255}"/>
              </a:ext>
            </a:extLst>
          </p:cNvPr>
          <p:cNvSpPr>
            <a:spLocks noGrp="1"/>
          </p:cNvSpPr>
          <p:nvPr>
            <p:ph idx="12"/>
          </p:nvPr>
        </p:nvSpPr>
        <p:spPr/>
        <p:txBody>
          <a:bodyPr/>
          <a:lstStyle/>
          <a:p>
            <a:r>
              <a:rPr lang="en-US" dirty="0"/>
              <a:t>Both versions of the</a:t>
            </a:r>
            <a:br>
              <a:rPr lang="en-US" dirty="0"/>
            </a:br>
            <a:r>
              <a:rPr lang="en-US" dirty="0"/>
              <a:t>file can co-exist</a:t>
            </a:r>
            <a:br>
              <a:rPr lang="en-US" dirty="0"/>
            </a:br>
            <a:r>
              <a:rPr lang="en-US" dirty="0"/>
              <a:t>without</a:t>
            </a:r>
            <a:br>
              <a:rPr lang="en-US" dirty="0"/>
            </a:br>
            <a:r>
              <a:rPr lang="en-US" dirty="0"/>
              <a:t>duplicating</a:t>
            </a:r>
            <a:br>
              <a:rPr lang="en-US" dirty="0"/>
            </a:br>
            <a:r>
              <a:rPr lang="en-US" dirty="0"/>
              <a:t>their</a:t>
            </a:r>
            <a:br>
              <a:rPr lang="en-US" dirty="0"/>
            </a:br>
            <a:r>
              <a:rPr lang="en-US" dirty="0"/>
              <a:t>content.</a:t>
            </a:r>
          </a:p>
        </p:txBody>
      </p:sp>
      <p:sp>
        <p:nvSpPr>
          <p:cNvPr id="89" name="TextBox 88">
            <a:extLst>
              <a:ext uri="{FF2B5EF4-FFF2-40B4-BE49-F238E27FC236}">
                <a16:creationId xmlns:a16="http://schemas.microsoft.com/office/drawing/2014/main" id="{C4E30DCF-5587-4B53-B034-27F5B1C02895}"/>
              </a:ext>
            </a:extLst>
          </p:cNvPr>
          <p:cNvSpPr txBox="1"/>
          <p:nvPr/>
        </p:nvSpPr>
        <p:spPr>
          <a:xfrm>
            <a:off x="7226253" y="1170812"/>
            <a:ext cx="2589170" cy="553998"/>
          </a:xfrm>
          <a:prstGeom prst="rect">
            <a:avLst/>
          </a:prstGeom>
          <a:noFill/>
        </p:spPr>
        <p:txBody>
          <a:bodyPr wrap="none" rtlCol="0">
            <a:spAutoFit/>
          </a:bodyPr>
          <a:lstStyle/>
          <a:p>
            <a:r>
              <a:rPr lang="en-US" sz="1500" dirty="0">
                <a:latin typeface="Lato Semibold" panose="020F0502020204030203" pitchFamily="34" charset="0"/>
                <a:ea typeface="Lato Semibold" panose="020F0502020204030203" pitchFamily="34" charset="0"/>
                <a:cs typeface="Lato Semibold" panose="020F0502020204030203" pitchFamily="34" charset="0"/>
              </a:rPr>
              <a:t>vacation_video.mov </a:t>
            </a:r>
            <a:r>
              <a:rPr lang="en-US" sz="1500" dirty="0">
                <a:latin typeface="Lato Light" panose="020F0502020204030203" pitchFamily="34" charset="0"/>
                <a:ea typeface="Lato Light" panose="020F0502020204030203" pitchFamily="34" charset="0"/>
                <a:cs typeface="Lato Light" panose="020F0502020204030203" pitchFamily="34" charset="0"/>
              </a:rPr>
              <a:t>(v2)</a:t>
            </a:r>
          </a:p>
          <a:p>
            <a:r>
              <a:rPr lang="en-US" sz="1500" dirty="0">
                <a:latin typeface="Inconsolata" panose="020B0609030003000000" pitchFamily="49" charset="0"/>
                <a:ea typeface="Lato Light" panose="020F0502020204030203" pitchFamily="34" charset="0"/>
                <a:cs typeface="Lato Light" panose="020F0502020204030203" pitchFamily="34" charset="0"/>
              </a:rPr>
              <a:t>d624ab69908b4...0d6cd379</a:t>
            </a:r>
          </a:p>
        </p:txBody>
      </p:sp>
      <p:cxnSp>
        <p:nvCxnSpPr>
          <p:cNvPr id="90" name="Straight Connector 89">
            <a:extLst>
              <a:ext uri="{FF2B5EF4-FFF2-40B4-BE49-F238E27FC236}">
                <a16:creationId xmlns:a16="http://schemas.microsoft.com/office/drawing/2014/main" id="{AB1D7372-EB76-495A-81ED-FF58E1A985DA}"/>
              </a:ext>
            </a:extLst>
          </p:cNvPr>
          <p:cNvCxnSpPr/>
          <p:nvPr/>
        </p:nvCxnSpPr>
        <p:spPr>
          <a:xfrm>
            <a:off x="1616604"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0AAE950-6848-4481-A418-E84F7185DAE1}"/>
              </a:ext>
            </a:extLst>
          </p:cNvPr>
          <p:cNvCxnSpPr/>
          <p:nvPr/>
        </p:nvCxnSpPr>
        <p:spPr>
          <a:xfrm>
            <a:off x="2738438"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1F05353-3E17-47E8-A3B6-9AC3742BAD33}"/>
              </a:ext>
            </a:extLst>
          </p:cNvPr>
          <p:cNvCxnSpPr/>
          <p:nvPr/>
        </p:nvCxnSpPr>
        <p:spPr>
          <a:xfrm>
            <a:off x="3906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BA0CDA4-A04E-4ACD-B1AA-A24A4DA2CE5C}"/>
              </a:ext>
            </a:extLst>
          </p:cNvPr>
          <p:cNvCxnSpPr/>
          <p:nvPr/>
        </p:nvCxnSpPr>
        <p:spPr>
          <a:xfrm>
            <a:off x="4848789"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18149F8-D5CF-4B13-9674-9342BE4EA668}"/>
              </a:ext>
            </a:extLst>
          </p:cNvPr>
          <p:cNvCxnSpPr/>
          <p:nvPr/>
        </p:nvCxnSpPr>
        <p:spPr>
          <a:xfrm>
            <a:off x="6277539"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F83DB8D-BACA-4D94-948D-31BA963C9440}"/>
              </a:ext>
            </a:extLst>
          </p:cNvPr>
          <p:cNvCxnSpPr/>
          <p:nvPr/>
        </p:nvCxnSpPr>
        <p:spPr>
          <a:xfrm>
            <a:off x="7462873"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A3B46D8-F68F-4A75-AA3A-BE891F82E3F3}"/>
              </a:ext>
            </a:extLst>
          </p:cNvPr>
          <p:cNvCxnSpPr/>
          <p:nvPr/>
        </p:nvCxnSpPr>
        <p:spPr>
          <a:xfrm>
            <a:off x="8552956"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F79304F4-469D-46B8-91B6-1C923A1D5B9C}"/>
              </a:ext>
            </a:extLst>
          </p:cNvPr>
          <p:cNvSpPr/>
          <p:nvPr/>
        </p:nvSpPr>
        <p:spPr>
          <a:xfrm>
            <a:off x="5630333" y="1116923"/>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8" name="Oval 97">
            <a:extLst>
              <a:ext uri="{FF2B5EF4-FFF2-40B4-BE49-F238E27FC236}">
                <a16:creationId xmlns:a16="http://schemas.microsoft.com/office/drawing/2014/main" id="{193B00D4-EC72-43B8-ACF2-E242FFB0CB43}"/>
              </a:ext>
            </a:extLst>
          </p:cNvPr>
          <p:cNvSpPr/>
          <p:nvPr/>
        </p:nvSpPr>
        <p:spPr>
          <a:xfrm>
            <a:off x="2508249"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9" name="Oval 98">
            <a:extLst>
              <a:ext uri="{FF2B5EF4-FFF2-40B4-BE49-F238E27FC236}">
                <a16:creationId xmlns:a16="http://schemas.microsoft.com/office/drawing/2014/main" id="{C4FABF50-322A-4671-A7D0-AE777D3CE96A}"/>
              </a:ext>
            </a:extLst>
          </p:cNvPr>
          <p:cNvSpPr/>
          <p:nvPr/>
        </p:nvSpPr>
        <p:spPr>
          <a:xfrm>
            <a:off x="7039539"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0" name="Oval 99">
            <a:extLst>
              <a:ext uri="{FF2B5EF4-FFF2-40B4-BE49-F238E27FC236}">
                <a16:creationId xmlns:a16="http://schemas.microsoft.com/office/drawing/2014/main" id="{39393B66-D97C-4C9F-BB4D-64C158F7A1CB}"/>
              </a:ext>
            </a:extLst>
          </p:cNvPr>
          <p:cNvSpPr/>
          <p:nvPr/>
        </p:nvSpPr>
        <p:spPr>
          <a:xfrm>
            <a:off x="1349375"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1" name="Oval 100">
            <a:extLst>
              <a:ext uri="{FF2B5EF4-FFF2-40B4-BE49-F238E27FC236}">
                <a16:creationId xmlns:a16="http://schemas.microsoft.com/office/drawing/2014/main" id="{29B64037-6E0D-4B90-BCE0-9E2236504593}"/>
              </a:ext>
            </a:extLst>
          </p:cNvPr>
          <p:cNvSpPr/>
          <p:nvPr/>
        </p:nvSpPr>
        <p:spPr>
          <a:xfrm>
            <a:off x="3536968"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2" name="Oval 101">
            <a:extLst>
              <a:ext uri="{FF2B5EF4-FFF2-40B4-BE49-F238E27FC236}">
                <a16:creationId xmlns:a16="http://schemas.microsoft.com/office/drawing/2014/main" id="{57F8634F-B1DF-432D-A2C5-45F24755A736}"/>
              </a:ext>
            </a:extLst>
          </p:cNvPr>
          <p:cNvSpPr/>
          <p:nvPr/>
        </p:nvSpPr>
        <p:spPr>
          <a:xfrm>
            <a:off x="5924533"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3" name="Oval 102">
            <a:extLst>
              <a:ext uri="{FF2B5EF4-FFF2-40B4-BE49-F238E27FC236}">
                <a16:creationId xmlns:a16="http://schemas.microsoft.com/office/drawing/2014/main" id="{C90E9CAF-6538-4F1C-B03F-BD7C929A6F58}"/>
              </a:ext>
            </a:extLst>
          </p:cNvPr>
          <p:cNvSpPr/>
          <p:nvPr/>
        </p:nvSpPr>
        <p:spPr>
          <a:xfrm>
            <a:off x="8112125"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04" name="Straight Arrow Connector 103">
            <a:extLst>
              <a:ext uri="{FF2B5EF4-FFF2-40B4-BE49-F238E27FC236}">
                <a16:creationId xmlns:a16="http://schemas.microsoft.com/office/drawing/2014/main" id="{0E7E8958-31A0-4B05-9CC0-F8EEEEDA91FD}"/>
              </a:ext>
            </a:extLst>
          </p:cNvPr>
          <p:cNvCxnSpPr>
            <a:cxnSpLocks/>
            <a:stCxn id="97" idx="2"/>
            <a:endCxn id="98" idx="7"/>
          </p:cNvCxnSpPr>
          <p:nvPr/>
        </p:nvCxnSpPr>
        <p:spPr>
          <a:xfrm flipH="1">
            <a:off x="3104456" y="1466173"/>
            <a:ext cx="2525877" cy="491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76C09A0-15C2-43C8-87BB-3E330E7401A9}"/>
              </a:ext>
            </a:extLst>
          </p:cNvPr>
          <p:cNvCxnSpPr>
            <a:cxnSpLocks/>
            <a:stCxn id="97" idx="6"/>
            <a:endCxn id="99" idx="1"/>
          </p:cNvCxnSpPr>
          <p:nvPr/>
        </p:nvCxnSpPr>
        <p:spPr>
          <a:xfrm>
            <a:off x="6328833" y="1466173"/>
            <a:ext cx="813000" cy="491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019D9B1-99FC-4811-99D3-93028FDBE3BE}"/>
              </a:ext>
            </a:extLst>
          </p:cNvPr>
          <p:cNvCxnSpPr>
            <a:stCxn id="98" idx="3"/>
            <a:endCxn id="100" idx="7"/>
          </p:cNvCxnSpPr>
          <p:nvPr/>
        </p:nvCxnSpPr>
        <p:spPr>
          <a:xfrm flipH="1">
            <a:off x="1945582" y="2451945"/>
            <a:ext cx="664961"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A312A2D-D201-4C65-A427-74480758B176}"/>
              </a:ext>
            </a:extLst>
          </p:cNvPr>
          <p:cNvCxnSpPr>
            <a:stCxn id="98" idx="5"/>
            <a:endCxn id="101" idx="1"/>
          </p:cNvCxnSpPr>
          <p:nvPr/>
        </p:nvCxnSpPr>
        <p:spPr>
          <a:xfrm>
            <a:off x="3104456" y="2451945"/>
            <a:ext cx="534805"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697F22D-0F82-49E2-8623-00468EC24250}"/>
              </a:ext>
            </a:extLst>
          </p:cNvPr>
          <p:cNvCxnSpPr>
            <a:stCxn id="99" idx="3"/>
            <a:endCxn id="102" idx="7"/>
          </p:cNvCxnSpPr>
          <p:nvPr/>
        </p:nvCxnSpPr>
        <p:spPr>
          <a:xfrm flipH="1">
            <a:off x="6520739" y="2451945"/>
            <a:ext cx="621093"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93EFD15-D078-474B-99E1-E58531C61361}"/>
              </a:ext>
            </a:extLst>
          </p:cNvPr>
          <p:cNvCxnSpPr>
            <a:stCxn id="99" idx="5"/>
            <a:endCxn id="103" idx="1"/>
          </p:cNvCxnSpPr>
          <p:nvPr/>
        </p:nvCxnSpPr>
        <p:spPr>
          <a:xfrm>
            <a:off x="7635746" y="2451945"/>
            <a:ext cx="578673" cy="793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A532F97-3598-4279-9607-268D75469DE2}"/>
              </a:ext>
            </a:extLst>
          </p:cNvPr>
          <p:cNvCxnSpPr>
            <a:stCxn id="100" idx="3"/>
          </p:cNvCxnSpPr>
          <p:nvPr/>
        </p:nvCxnSpPr>
        <p:spPr>
          <a:xfrm flipH="1">
            <a:off x="1037167" y="3739292"/>
            <a:ext cx="414502"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997DFE1-5F72-4FC9-815E-EEFD346488C1}"/>
              </a:ext>
            </a:extLst>
          </p:cNvPr>
          <p:cNvCxnSpPr>
            <a:stCxn id="100" idx="5"/>
          </p:cNvCxnSpPr>
          <p:nvPr/>
        </p:nvCxnSpPr>
        <p:spPr>
          <a:xfrm>
            <a:off x="1945582" y="3739292"/>
            <a:ext cx="274056"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D23149F-6B6E-4967-A5FF-05237E98723D}"/>
              </a:ext>
            </a:extLst>
          </p:cNvPr>
          <p:cNvCxnSpPr>
            <a:stCxn id="101" idx="3"/>
          </p:cNvCxnSpPr>
          <p:nvPr/>
        </p:nvCxnSpPr>
        <p:spPr>
          <a:xfrm flipH="1">
            <a:off x="3284699" y="3739292"/>
            <a:ext cx="354563"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D6583BC8-A103-4CF5-AC43-648961E2D5BE}"/>
              </a:ext>
            </a:extLst>
          </p:cNvPr>
          <p:cNvCxnSpPr>
            <a:stCxn id="101" idx="5"/>
          </p:cNvCxnSpPr>
          <p:nvPr/>
        </p:nvCxnSpPr>
        <p:spPr>
          <a:xfrm>
            <a:off x="4133175" y="3739292"/>
            <a:ext cx="194376" cy="273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C424312E-5C6F-4354-9D9F-D8F7CFA16290}"/>
              </a:ext>
            </a:extLst>
          </p:cNvPr>
          <p:cNvCxnSpPr>
            <a:cxnSpLocks/>
            <a:stCxn id="102" idx="5"/>
          </p:cNvCxnSpPr>
          <p:nvPr/>
        </p:nvCxnSpPr>
        <p:spPr>
          <a:xfrm>
            <a:off x="6520739" y="3739292"/>
            <a:ext cx="310547"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0BAB21F-4EE8-4B58-9391-2E1386F1D54C}"/>
              </a:ext>
            </a:extLst>
          </p:cNvPr>
          <p:cNvCxnSpPr>
            <a:stCxn id="103" idx="3"/>
          </p:cNvCxnSpPr>
          <p:nvPr/>
        </p:nvCxnSpPr>
        <p:spPr>
          <a:xfrm flipH="1">
            <a:off x="7925082" y="3739292"/>
            <a:ext cx="289337"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CDA6B45-3814-4EFB-A3B5-26566E71F74F}"/>
              </a:ext>
            </a:extLst>
          </p:cNvPr>
          <p:cNvCxnSpPr>
            <a:stCxn id="103" idx="5"/>
          </p:cNvCxnSpPr>
          <p:nvPr/>
        </p:nvCxnSpPr>
        <p:spPr>
          <a:xfrm>
            <a:off x="8708332" y="3739292"/>
            <a:ext cx="414502" cy="546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66DD8BF9-0877-4E62-96B9-71E2157428B2}"/>
              </a:ext>
            </a:extLst>
          </p:cNvPr>
          <p:cNvSpPr txBox="1"/>
          <p:nvPr/>
        </p:nvSpPr>
        <p:spPr>
          <a:xfrm>
            <a:off x="1379824" y="3223030"/>
            <a:ext cx="633508" cy="553998"/>
          </a:xfrm>
          <a:prstGeom prst="rect">
            <a:avLst/>
          </a:prstGeom>
          <a:noFill/>
        </p:spPr>
        <p:txBody>
          <a:bodyPr wrap="none" rtlCol="0">
            <a:spAutoFit/>
          </a:bodyPr>
          <a:lstStyle/>
          <a:p>
            <a:pPr algn="ctr"/>
            <a:r>
              <a:rPr lang="en-US" sz="3000" b="1" dirty="0">
                <a:solidFill>
                  <a:schemeClr val="bg1"/>
                </a:solidFill>
              </a:rPr>
              <a:t>N0</a:t>
            </a:r>
          </a:p>
        </p:txBody>
      </p:sp>
      <p:sp>
        <p:nvSpPr>
          <p:cNvPr id="119" name="TextBox 118">
            <a:extLst>
              <a:ext uri="{FF2B5EF4-FFF2-40B4-BE49-F238E27FC236}">
                <a16:creationId xmlns:a16="http://schemas.microsoft.com/office/drawing/2014/main" id="{27AB3C5A-774C-47F0-906C-C2165AB085B1}"/>
              </a:ext>
            </a:extLst>
          </p:cNvPr>
          <p:cNvSpPr txBox="1"/>
          <p:nvPr/>
        </p:nvSpPr>
        <p:spPr>
          <a:xfrm>
            <a:off x="1988745" y="4516679"/>
            <a:ext cx="44275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B</a:t>
            </a:r>
          </a:p>
        </p:txBody>
      </p:sp>
      <p:sp>
        <p:nvSpPr>
          <p:cNvPr id="120" name="TextBox 119">
            <a:extLst>
              <a:ext uri="{FF2B5EF4-FFF2-40B4-BE49-F238E27FC236}">
                <a16:creationId xmlns:a16="http://schemas.microsoft.com/office/drawing/2014/main" id="{D7B8C6BE-4E8A-4FC8-ACAB-86B2228DEECB}"/>
              </a:ext>
            </a:extLst>
          </p:cNvPr>
          <p:cNvSpPr txBox="1"/>
          <p:nvPr/>
        </p:nvSpPr>
        <p:spPr>
          <a:xfrm>
            <a:off x="3131934" y="4516679"/>
            <a:ext cx="436338"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C</a:t>
            </a:r>
          </a:p>
        </p:txBody>
      </p:sp>
      <p:sp>
        <p:nvSpPr>
          <p:cNvPr id="121" name="TextBox 120">
            <a:extLst>
              <a:ext uri="{FF2B5EF4-FFF2-40B4-BE49-F238E27FC236}">
                <a16:creationId xmlns:a16="http://schemas.microsoft.com/office/drawing/2014/main" id="{9F7B824D-1646-4C83-B326-4A3966EB22D0}"/>
              </a:ext>
            </a:extLst>
          </p:cNvPr>
          <p:cNvSpPr txBox="1"/>
          <p:nvPr/>
        </p:nvSpPr>
        <p:spPr>
          <a:xfrm>
            <a:off x="4223413" y="4508359"/>
            <a:ext cx="47801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D</a:t>
            </a:r>
          </a:p>
        </p:txBody>
      </p:sp>
      <p:sp>
        <p:nvSpPr>
          <p:cNvPr id="122" name="TextBox 121">
            <a:extLst>
              <a:ext uri="{FF2B5EF4-FFF2-40B4-BE49-F238E27FC236}">
                <a16:creationId xmlns:a16="http://schemas.microsoft.com/office/drawing/2014/main" id="{915FDD93-5ECE-4941-B4B1-9342D793A1D9}"/>
              </a:ext>
            </a:extLst>
          </p:cNvPr>
          <p:cNvSpPr txBox="1"/>
          <p:nvPr/>
        </p:nvSpPr>
        <p:spPr>
          <a:xfrm>
            <a:off x="5694999" y="4431414"/>
            <a:ext cx="521297" cy="707886"/>
          </a:xfrm>
          <a:prstGeom prst="rect">
            <a:avLst/>
          </a:prstGeom>
          <a:noFill/>
        </p:spPr>
        <p:txBody>
          <a:bodyPr wrap="none" rtlCol="0">
            <a:spAutoFit/>
          </a:bodyPr>
          <a:lstStyle/>
          <a:p>
            <a:r>
              <a:rPr lang="en-US" sz="4000" b="1"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rPr>
              <a:t>R</a:t>
            </a:r>
          </a:p>
        </p:txBody>
      </p:sp>
      <p:sp>
        <p:nvSpPr>
          <p:cNvPr id="123" name="TextBox 122">
            <a:extLst>
              <a:ext uri="{FF2B5EF4-FFF2-40B4-BE49-F238E27FC236}">
                <a16:creationId xmlns:a16="http://schemas.microsoft.com/office/drawing/2014/main" id="{BF381485-ABD8-4379-A71B-0140DD1F3E00}"/>
              </a:ext>
            </a:extLst>
          </p:cNvPr>
          <p:cNvSpPr txBox="1"/>
          <p:nvPr/>
        </p:nvSpPr>
        <p:spPr>
          <a:xfrm>
            <a:off x="6662566" y="4508359"/>
            <a:ext cx="40267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F</a:t>
            </a:r>
          </a:p>
        </p:txBody>
      </p:sp>
      <p:sp>
        <p:nvSpPr>
          <p:cNvPr id="124" name="TextBox 123">
            <a:extLst>
              <a:ext uri="{FF2B5EF4-FFF2-40B4-BE49-F238E27FC236}">
                <a16:creationId xmlns:a16="http://schemas.microsoft.com/office/drawing/2014/main" id="{D57602FF-D78D-4080-9576-4B570F9BB538}"/>
              </a:ext>
            </a:extLst>
          </p:cNvPr>
          <p:cNvSpPr txBox="1"/>
          <p:nvPr/>
        </p:nvSpPr>
        <p:spPr>
          <a:xfrm>
            <a:off x="7818228" y="4508359"/>
            <a:ext cx="461986"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G</a:t>
            </a:r>
          </a:p>
        </p:txBody>
      </p:sp>
      <p:sp>
        <p:nvSpPr>
          <p:cNvPr id="125" name="TextBox 124">
            <a:extLst>
              <a:ext uri="{FF2B5EF4-FFF2-40B4-BE49-F238E27FC236}">
                <a16:creationId xmlns:a16="http://schemas.microsoft.com/office/drawing/2014/main" id="{26C59C00-3134-4A84-B147-909E1E11CD5D}"/>
              </a:ext>
            </a:extLst>
          </p:cNvPr>
          <p:cNvSpPr txBox="1"/>
          <p:nvPr/>
        </p:nvSpPr>
        <p:spPr>
          <a:xfrm>
            <a:off x="8934347" y="4508359"/>
            <a:ext cx="482824"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H</a:t>
            </a:r>
          </a:p>
        </p:txBody>
      </p:sp>
      <p:sp>
        <p:nvSpPr>
          <p:cNvPr id="126" name="TextBox 125">
            <a:extLst>
              <a:ext uri="{FF2B5EF4-FFF2-40B4-BE49-F238E27FC236}">
                <a16:creationId xmlns:a16="http://schemas.microsoft.com/office/drawing/2014/main" id="{1608A45E-6018-4BF6-9244-E28506144CFC}"/>
              </a:ext>
            </a:extLst>
          </p:cNvPr>
          <p:cNvSpPr txBox="1"/>
          <p:nvPr/>
        </p:nvSpPr>
        <p:spPr>
          <a:xfrm>
            <a:off x="3569465" y="3223030"/>
            <a:ext cx="633508" cy="553998"/>
          </a:xfrm>
          <a:prstGeom prst="rect">
            <a:avLst/>
          </a:prstGeom>
          <a:noFill/>
        </p:spPr>
        <p:txBody>
          <a:bodyPr wrap="none" rtlCol="0">
            <a:spAutoFit/>
          </a:bodyPr>
          <a:lstStyle/>
          <a:p>
            <a:pPr algn="ctr"/>
            <a:r>
              <a:rPr lang="en-US" sz="3000" b="1" dirty="0">
                <a:solidFill>
                  <a:schemeClr val="bg1"/>
                </a:solidFill>
              </a:rPr>
              <a:t>N1</a:t>
            </a:r>
          </a:p>
        </p:txBody>
      </p:sp>
      <p:sp>
        <p:nvSpPr>
          <p:cNvPr id="127" name="TextBox 126">
            <a:extLst>
              <a:ext uri="{FF2B5EF4-FFF2-40B4-BE49-F238E27FC236}">
                <a16:creationId xmlns:a16="http://schemas.microsoft.com/office/drawing/2014/main" id="{8B653D3A-1E6A-4594-91F3-D340CFAB1487}"/>
              </a:ext>
            </a:extLst>
          </p:cNvPr>
          <p:cNvSpPr txBox="1"/>
          <p:nvPr/>
        </p:nvSpPr>
        <p:spPr>
          <a:xfrm>
            <a:off x="5961397" y="3223030"/>
            <a:ext cx="633508" cy="553998"/>
          </a:xfrm>
          <a:prstGeom prst="rect">
            <a:avLst/>
          </a:prstGeom>
          <a:noFill/>
        </p:spPr>
        <p:txBody>
          <a:bodyPr wrap="none" rtlCol="0">
            <a:spAutoFit/>
          </a:bodyPr>
          <a:lstStyle/>
          <a:p>
            <a:pPr algn="ctr"/>
            <a:r>
              <a:rPr lang="en-US" sz="3000" b="1" dirty="0">
                <a:solidFill>
                  <a:srgbClr val="FFFF00"/>
                </a:solidFill>
              </a:rPr>
              <a:t>N7</a:t>
            </a:r>
          </a:p>
        </p:txBody>
      </p:sp>
      <p:sp>
        <p:nvSpPr>
          <p:cNvPr id="128" name="TextBox 127">
            <a:extLst>
              <a:ext uri="{FF2B5EF4-FFF2-40B4-BE49-F238E27FC236}">
                <a16:creationId xmlns:a16="http://schemas.microsoft.com/office/drawing/2014/main" id="{69ADF55B-549D-494F-B54B-D315422C472A}"/>
              </a:ext>
            </a:extLst>
          </p:cNvPr>
          <p:cNvSpPr txBox="1"/>
          <p:nvPr/>
        </p:nvSpPr>
        <p:spPr>
          <a:xfrm>
            <a:off x="8165165" y="3223030"/>
            <a:ext cx="633508" cy="553998"/>
          </a:xfrm>
          <a:prstGeom prst="rect">
            <a:avLst/>
          </a:prstGeom>
          <a:noFill/>
        </p:spPr>
        <p:txBody>
          <a:bodyPr wrap="none" rtlCol="0">
            <a:spAutoFit/>
          </a:bodyPr>
          <a:lstStyle/>
          <a:p>
            <a:pPr algn="ctr"/>
            <a:r>
              <a:rPr lang="en-US" sz="3000" b="1" dirty="0">
                <a:solidFill>
                  <a:schemeClr val="bg1"/>
                </a:solidFill>
              </a:rPr>
              <a:t>N3</a:t>
            </a:r>
          </a:p>
        </p:txBody>
      </p:sp>
      <p:sp>
        <p:nvSpPr>
          <p:cNvPr id="129" name="TextBox 128">
            <a:extLst>
              <a:ext uri="{FF2B5EF4-FFF2-40B4-BE49-F238E27FC236}">
                <a16:creationId xmlns:a16="http://schemas.microsoft.com/office/drawing/2014/main" id="{9AE04B32-7789-43E6-9A21-E8828E375700}"/>
              </a:ext>
            </a:extLst>
          </p:cNvPr>
          <p:cNvSpPr txBox="1"/>
          <p:nvPr/>
        </p:nvSpPr>
        <p:spPr>
          <a:xfrm>
            <a:off x="7073177" y="1932956"/>
            <a:ext cx="633508" cy="553998"/>
          </a:xfrm>
          <a:prstGeom prst="rect">
            <a:avLst/>
          </a:prstGeom>
          <a:noFill/>
        </p:spPr>
        <p:txBody>
          <a:bodyPr wrap="none" rtlCol="0">
            <a:spAutoFit/>
          </a:bodyPr>
          <a:lstStyle/>
          <a:p>
            <a:pPr algn="ctr"/>
            <a:r>
              <a:rPr lang="en-US" sz="3000" b="1" dirty="0">
                <a:solidFill>
                  <a:srgbClr val="FFFF00"/>
                </a:solidFill>
              </a:rPr>
              <a:t>N8</a:t>
            </a:r>
          </a:p>
        </p:txBody>
      </p:sp>
      <p:sp>
        <p:nvSpPr>
          <p:cNvPr id="130" name="TextBox 129">
            <a:extLst>
              <a:ext uri="{FF2B5EF4-FFF2-40B4-BE49-F238E27FC236}">
                <a16:creationId xmlns:a16="http://schemas.microsoft.com/office/drawing/2014/main" id="{F7412AE5-23B7-423C-B5F3-106AD1C981D9}"/>
              </a:ext>
            </a:extLst>
          </p:cNvPr>
          <p:cNvSpPr txBox="1"/>
          <p:nvPr/>
        </p:nvSpPr>
        <p:spPr>
          <a:xfrm>
            <a:off x="2540746" y="1932956"/>
            <a:ext cx="633508" cy="553998"/>
          </a:xfrm>
          <a:prstGeom prst="rect">
            <a:avLst/>
          </a:prstGeom>
          <a:noFill/>
        </p:spPr>
        <p:txBody>
          <a:bodyPr wrap="none" rtlCol="0">
            <a:spAutoFit/>
          </a:bodyPr>
          <a:lstStyle/>
          <a:p>
            <a:pPr algn="ctr"/>
            <a:r>
              <a:rPr lang="en-US" sz="3000" b="1" dirty="0">
                <a:solidFill>
                  <a:schemeClr val="bg1"/>
                </a:solidFill>
              </a:rPr>
              <a:t>N4</a:t>
            </a:r>
          </a:p>
        </p:txBody>
      </p:sp>
      <p:sp>
        <p:nvSpPr>
          <p:cNvPr id="131" name="TextBox 130">
            <a:extLst>
              <a:ext uri="{FF2B5EF4-FFF2-40B4-BE49-F238E27FC236}">
                <a16:creationId xmlns:a16="http://schemas.microsoft.com/office/drawing/2014/main" id="{09F143B1-E938-4DA6-B2DC-46788A446EAC}"/>
              </a:ext>
            </a:extLst>
          </p:cNvPr>
          <p:cNvSpPr txBox="1"/>
          <p:nvPr/>
        </p:nvSpPr>
        <p:spPr>
          <a:xfrm>
            <a:off x="5662829" y="1197974"/>
            <a:ext cx="633508" cy="553998"/>
          </a:xfrm>
          <a:prstGeom prst="rect">
            <a:avLst/>
          </a:prstGeom>
          <a:noFill/>
        </p:spPr>
        <p:txBody>
          <a:bodyPr wrap="none" rtlCol="0">
            <a:spAutoFit/>
          </a:bodyPr>
          <a:lstStyle/>
          <a:p>
            <a:pPr algn="ctr"/>
            <a:r>
              <a:rPr lang="en-US" sz="3000" b="1" dirty="0">
                <a:solidFill>
                  <a:srgbClr val="FFFF00"/>
                </a:solidFill>
              </a:rPr>
              <a:t>N9</a:t>
            </a:r>
          </a:p>
        </p:txBody>
      </p:sp>
      <p:sp>
        <p:nvSpPr>
          <p:cNvPr id="132" name="TextBox 131">
            <a:extLst>
              <a:ext uri="{FF2B5EF4-FFF2-40B4-BE49-F238E27FC236}">
                <a16:creationId xmlns:a16="http://schemas.microsoft.com/office/drawing/2014/main" id="{3AEB952A-D753-4A2F-AE1B-619CA11D9BF2}"/>
              </a:ext>
            </a:extLst>
          </p:cNvPr>
          <p:cNvSpPr txBox="1"/>
          <p:nvPr/>
        </p:nvSpPr>
        <p:spPr>
          <a:xfrm>
            <a:off x="878143" y="4516679"/>
            <a:ext cx="4587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A</a:t>
            </a:r>
          </a:p>
        </p:txBody>
      </p:sp>
      <p:sp>
        <p:nvSpPr>
          <p:cNvPr id="137" name="Oval 136">
            <a:extLst>
              <a:ext uri="{FF2B5EF4-FFF2-40B4-BE49-F238E27FC236}">
                <a16:creationId xmlns:a16="http://schemas.microsoft.com/office/drawing/2014/main" id="{9609D35E-1DFA-4943-8EC0-8AAC8B89A238}"/>
              </a:ext>
            </a:extLst>
          </p:cNvPr>
          <p:cNvSpPr/>
          <p:nvPr/>
        </p:nvSpPr>
        <p:spPr>
          <a:xfrm>
            <a:off x="3977545" y="832993"/>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8" name="Straight Arrow Connector 137">
            <a:extLst>
              <a:ext uri="{FF2B5EF4-FFF2-40B4-BE49-F238E27FC236}">
                <a16:creationId xmlns:a16="http://schemas.microsoft.com/office/drawing/2014/main" id="{ECF02BC5-BE69-47DA-86C8-58F77D9DA1E6}"/>
              </a:ext>
            </a:extLst>
          </p:cNvPr>
          <p:cNvCxnSpPr>
            <a:cxnSpLocks/>
            <a:stCxn id="137" idx="2"/>
            <a:endCxn id="98" idx="0"/>
          </p:cNvCxnSpPr>
          <p:nvPr/>
        </p:nvCxnSpPr>
        <p:spPr>
          <a:xfrm flipH="1">
            <a:off x="2857500" y="1182243"/>
            <a:ext cx="1120046" cy="673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AF65B1EF-2807-444F-B809-A0A1904095E1}"/>
              </a:ext>
            </a:extLst>
          </p:cNvPr>
          <p:cNvCxnSpPr>
            <a:cxnSpLocks/>
            <a:stCxn id="137" idx="6"/>
          </p:cNvCxnSpPr>
          <p:nvPr/>
        </p:nvCxnSpPr>
        <p:spPr>
          <a:xfrm>
            <a:off x="4676045" y="1182243"/>
            <a:ext cx="624243" cy="6870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72269941-5D1D-4BBC-8C7B-B0C7EA6D6FAF}"/>
              </a:ext>
            </a:extLst>
          </p:cNvPr>
          <p:cNvSpPr txBox="1"/>
          <p:nvPr/>
        </p:nvSpPr>
        <p:spPr>
          <a:xfrm>
            <a:off x="4010042" y="914044"/>
            <a:ext cx="633508" cy="553998"/>
          </a:xfrm>
          <a:prstGeom prst="rect">
            <a:avLst/>
          </a:prstGeom>
          <a:noFill/>
        </p:spPr>
        <p:txBody>
          <a:bodyPr wrap="none" rtlCol="0">
            <a:spAutoFit/>
          </a:bodyPr>
          <a:lstStyle/>
          <a:p>
            <a:pPr algn="ctr"/>
            <a:r>
              <a:rPr lang="en-US" sz="3000" b="1" dirty="0">
                <a:solidFill>
                  <a:schemeClr val="bg1"/>
                </a:solidFill>
              </a:rPr>
              <a:t>N6</a:t>
            </a:r>
          </a:p>
        </p:txBody>
      </p:sp>
      <p:sp>
        <p:nvSpPr>
          <p:cNvPr id="143" name="Oval 142">
            <a:extLst>
              <a:ext uri="{FF2B5EF4-FFF2-40B4-BE49-F238E27FC236}">
                <a16:creationId xmlns:a16="http://schemas.microsoft.com/office/drawing/2014/main" id="{A90B4CAD-DCDF-444F-A017-D777AEB21293}"/>
              </a:ext>
            </a:extLst>
          </p:cNvPr>
          <p:cNvSpPr/>
          <p:nvPr/>
        </p:nvSpPr>
        <p:spPr>
          <a:xfrm>
            <a:off x="5050064" y="1855738"/>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44" name="Straight Arrow Connector 143">
            <a:extLst>
              <a:ext uri="{FF2B5EF4-FFF2-40B4-BE49-F238E27FC236}">
                <a16:creationId xmlns:a16="http://schemas.microsoft.com/office/drawing/2014/main" id="{BBBE68D7-5A7F-4AF7-B93E-800897A203B8}"/>
              </a:ext>
            </a:extLst>
          </p:cNvPr>
          <p:cNvCxnSpPr>
            <a:cxnSpLocks/>
            <a:stCxn id="143" idx="3"/>
            <a:endCxn id="156" idx="0"/>
          </p:cNvCxnSpPr>
          <p:nvPr/>
        </p:nvCxnSpPr>
        <p:spPr>
          <a:xfrm>
            <a:off x="5152358" y="2451945"/>
            <a:ext cx="157243" cy="6911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A8515D3-7937-470A-A798-D8A2AE768B26}"/>
              </a:ext>
            </a:extLst>
          </p:cNvPr>
          <p:cNvCxnSpPr>
            <a:cxnSpLocks/>
            <a:stCxn id="143" idx="5"/>
          </p:cNvCxnSpPr>
          <p:nvPr/>
        </p:nvCxnSpPr>
        <p:spPr>
          <a:xfrm>
            <a:off x="5646271" y="2451945"/>
            <a:ext cx="2434916" cy="8178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0FFF7047-DC24-4DA8-B783-8D5841AA3BFA}"/>
              </a:ext>
            </a:extLst>
          </p:cNvPr>
          <p:cNvSpPr txBox="1"/>
          <p:nvPr/>
        </p:nvSpPr>
        <p:spPr>
          <a:xfrm>
            <a:off x="5083702" y="1932956"/>
            <a:ext cx="633508" cy="553998"/>
          </a:xfrm>
          <a:prstGeom prst="rect">
            <a:avLst/>
          </a:prstGeom>
          <a:noFill/>
        </p:spPr>
        <p:txBody>
          <a:bodyPr wrap="none" rtlCol="0">
            <a:spAutoFit/>
          </a:bodyPr>
          <a:lstStyle/>
          <a:p>
            <a:pPr algn="ctr"/>
            <a:r>
              <a:rPr lang="en-US" sz="3000" b="1" dirty="0">
                <a:solidFill>
                  <a:schemeClr val="bg1"/>
                </a:solidFill>
              </a:rPr>
              <a:t>N5</a:t>
            </a:r>
          </a:p>
        </p:txBody>
      </p:sp>
      <p:sp>
        <p:nvSpPr>
          <p:cNvPr id="156" name="Oval 155">
            <a:extLst>
              <a:ext uri="{FF2B5EF4-FFF2-40B4-BE49-F238E27FC236}">
                <a16:creationId xmlns:a16="http://schemas.microsoft.com/office/drawing/2014/main" id="{F661EBB4-9624-4F42-9A96-F1908433C8E5}"/>
              </a:ext>
            </a:extLst>
          </p:cNvPr>
          <p:cNvSpPr/>
          <p:nvPr/>
        </p:nvSpPr>
        <p:spPr>
          <a:xfrm>
            <a:off x="4960351" y="3143085"/>
            <a:ext cx="698500" cy="698500"/>
          </a:xfrm>
          <a:prstGeom prst="ellipse">
            <a:avLst/>
          </a:prstGeom>
          <a:solidFill>
            <a:srgbClr val="7D4B76"/>
          </a:solidFill>
          <a:ln w="38100">
            <a:solidFill>
              <a:srgbClr val="4A2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58" name="Straight Arrow Connector 157">
            <a:extLst>
              <a:ext uri="{FF2B5EF4-FFF2-40B4-BE49-F238E27FC236}">
                <a16:creationId xmlns:a16="http://schemas.microsoft.com/office/drawing/2014/main" id="{1FBEED11-6587-4945-9844-E67F228BB4A7}"/>
              </a:ext>
            </a:extLst>
          </p:cNvPr>
          <p:cNvCxnSpPr>
            <a:cxnSpLocks/>
            <a:stCxn id="156" idx="5"/>
          </p:cNvCxnSpPr>
          <p:nvPr/>
        </p:nvCxnSpPr>
        <p:spPr>
          <a:xfrm>
            <a:off x="5556558" y="3739292"/>
            <a:ext cx="1088666" cy="571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8CE47048-B416-41C8-936C-67179E0EDD51}"/>
              </a:ext>
            </a:extLst>
          </p:cNvPr>
          <p:cNvSpPr txBox="1"/>
          <p:nvPr/>
        </p:nvSpPr>
        <p:spPr>
          <a:xfrm>
            <a:off x="4997215" y="3223030"/>
            <a:ext cx="633508" cy="553998"/>
          </a:xfrm>
          <a:prstGeom prst="rect">
            <a:avLst/>
          </a:prstGeom>
          <a:noFill/>
        </p:spPr>
        <p:txBody>
          <a:bodyPr wrap="none" rtlCol="0">
            <a:spAutoFit/>
          </a:bodyPr>
          <a:lstStyle/>
          <a:p>
            <a:pPr algn="ctr"/>
            <a:r>
              <a:rPr lang="en-US" sz="3000" b="1" dirty="0">
                <a:solidFill>
                  <a:schemeClr val="bg1"/>
                </a:solidFill>
              </a:rPr>
              <a:t>N2</a:t>
            </a:r>
          </a:p>
        </p:txBody>
      </p:sp>
      <p:cxnSp>
        <p:nvCxnSpPr>
          <p:cNvPr id="164" name="Straight Connector 163">
            <a:extLst>
              <a:ext uri="{FF2B5EF4-FFF2-40B4-BE49-F238E27FC236}">
                <a16:creationId xmlns:a16="http://schemas.microsoft.com/office/drawing/2014/main" id="{464F9E36-7066-4013-8F72-3CF82AB101B5}"/>
              </a:ext>
            </a:extLst>
          </p:cNvPr>
          <p:cNvCxnSpPr/>
          <p:nvPr/>
        </p:nvCxnSpPr>
        <p:spPr>
          <a:xfrm>
            <a:off x="5646271" y="4285788"/>
            <a:ext cx="0" cy="984250"/>
          </a:xfrm>
          <a:prstGeom prst="line">
            <a:avLst/>
          </a:prstGeom>
          <a:ln w="57150">
            <a:solidFill>
              <a:srgbClr val="BC8FDD"/>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39D3292D-F1FF-46CE-9333-53ED2F54CF72}"/>
              </a:ext>
            </a:extLst>
          </p:cNvPr>
          <p:cNvSpPr txBox="1"/>
          <p:nvPr/>
        </p:nvSpPr>
        <p:spPr>
          <a:xfrm>
            <a:off x="5069623" y="4508359"/>
            <a:ext cx="405880" cy="553998"/>
          </a:xfrm>
          <a:prstGeom prst="rect">
            <a:avLst/>
          </a:prstGeom>
          <a:noFill/>
        </p:spPr>
        <p:txBody>
          <a:bodyPr wrap="none" rtlCol="0">
            <a:spAutoFit/>
          </a:bodyPr>
          <a:lstStyle/>
          <a:p>
            <a:r>
              <a:rPr lang="en-US" sz="3000" dirty="0">
                <a:latin typeface="Lato Black" panose="020F0502020204030203" pitchFamily="34" charset="0"/>
                <a:ea typeface="Lato Black" panose="020F0502020204030203" pitchFamily="34" charset="0"/>
                <a:cs typeface="Lato Black" panose="020F0502020204030203" pitchFamily="34" charset="0"/>
              </a:rPr>
              <a:t>E</a:t>
            </a:r>
          </a:p>
        </p:txBody>
      </p:sp>
      <p:sp>
        <p:nvSpPr>
          <p:cNvPr id="167" name="TextBox 166">
            <a:extLst>
              <a:ext uri="{FF2B5EF4-FFF2-40B4-BE49-F238E27FC236}">
                <a16:creationId xmlns:a16="http://schemas.microsoft.com/office/drawing/2014/main" id="{227AA52F-B397-4951-8FC5-6090BC032180}"/>
              </a:ext>
            </a:extLst>
          </p:cNvPr>
          <p:cNvSpPr txBox="1"/>
          <p:nvPr/>
        </p:nvSpPr>
        <p:spPr>
          <a:xfrm>
            <a:off x="7222258" y="634319"/>
            <a:ext cx="2565126" cy="553998"/>
          </a:xfrm>
          <a:prstGeom prst="rect">
            <a:avLst/>
          </a:prstGeom>
          <a:noFill/>
        </p:spPr>
        <p:txBody>
          <a:bodyPr wrap="none" rtlCol="0">
            <a:spAutoFit/>
          </a:bodyPr>
          <a:lstStyle/>
          <a:p>
            <a:r>
              <a:rPr lang="en-US" sz="1500" dirty="0">
                <a:latin typeface="Lato Semibold" panose="020F0502020204030203" pitchFamily="34" charset="0"/>
                <a:ea typeface="Lato Semibold" panose="020F0502020204030203" pitchFamily="34" charset="0"/>
                <a:cs typeface="Lato Semibold" panose="020F0502020204030203" pitchFamily="34" charset="0"/>
              </a:rPr>
              <a:t>vacation_video.mov</a:t>
            </a:r>
            <a:r>
              <a:rPr lang="en-US" sz="1500" dirty="0">
                <a:latin typeface="Lato Light" panose="020F0502020204030203" pitchFamily="34" charset="0"/>
                <a:ea typeface="Lato Light" panose="020F0502020204030203" pitchFamily="34" charset="0"/>
                <a:cs typeface="Lato Light" panose="020F0502020204030203" pitchFamily="34" charset="0"/>
              </a:rPr>
              <a:t> (v1)</a:t>
            </a:r>
          </a:p>
          <a:p>
            <a:r>
              <a:rPr lang="en-US" sz="1500" dirty="0">
                <a:latin typeface="Inconsolata" panose="020B0609030003000000" pitchFamily="49" charset="0"/>
                <a:ea typeface="Lato Light" panose="020F0502020204030203" pitchFamily="34" charset="0"/>
                <a:cs typeface="Lato Light" panose="020F0502020204030203" pitchFamily="34" charset="0"/>
              </a:rPr>
              <a:t>01774f1d8f662...525e4157</a:t>
            </a:r>
          </a:p>
        </p:txBody>
      </p:sp>
      <p:cxnSp>
        <p:nvCxnSpPr>
          <p:cNvPr id="168" name="Straight Arrow Connector 167">
            <a:extLst>
              <a:ext uri="{FF2B5EF4-FFF2-40B4-BE49-F238E27FC236}">
                <a16:creationId xmlns:a16="http://schemas.microsoft.com/office/drawing/2014/main" id="{A17F87CA-A147-4BD3-8371-E47B22C2DB7E}"/>
              </a:ext>
            </a:extLst>
          </p:cNvPr>
          <p:cNvCxnSpPr>
            <a:cxnSpLocks/>
            <a:stCxn id="89" idx="1"/>
          </p:cNvCxnSpPr>
          <p:nvPr/>
        </p:nvCxnSpPr>
        <p:spPr>
          <a:xfrm flipH="1">
            <a:off x="6752955" y="1447811"/>
            <a:ext cx="47329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2A347347-38A4-4544-AC1F-56B3981FA7D5}"/>
              </a:ext>
            </a:extLst>
          </p:cNvPr>
          <p:cNvSpPr/>
          <p:nvPr/>
        </p:nvSpPr>
        <p:spPr>
          <a:xfrm>
            <a:off x="500063" y="4285788"/>
            <a:ext cx="9159875" cy="984250"/>
          </a:xfrm>
          <a:prstGeom prst="rect">
            <a:avLst/>
          </a:prstGeom>
          <a:noFill/>
          <a:ln w="57150">
            <a:solidFill>
              <a:srgbClr val="7D4B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72" name="Straight Arrow Connector 71">
            <a:extLst>
              <a:ext uri="{FF2B5EF4-FFF2-40B4-BE49-F238E27FC236}">
                <a16:creationId xmlns:a16="http://schemas.microsoft.com/office/drawing/2014/main" id="{4E74245B-473A-4EDC-9A6D-E50E409720C9}"/>
              </a:ext>
            </a:extLst>
          </p:cNvPr>
          <p:cNvCxnSpPr>
            <a:cxnSpLocks/>
          </p:cNvCxnSpPr>
          <p:nvPr/>
        </p:nvCxnSpPr>
        <p:spPr>
          <a:xfrm flipH="1">
            <a:off x="4752975" y="930379"/>
            <a:ext cx="24732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79B9ED8-9A53-4596-B0C6-8B347291CE94}"/>
              </a:ext>
            </a:extLst>
          </p:cNvPr>
          <p:cNvCxnSpPr>
            <a:cxnSpLocks/>
            <a:stCxn id="102" idx="3"/>
          </p:cNvCxnSpPr>
          <p:nvPr/>
        </p:nvCxnSpPr>
        <p:spPr>
          <a:xfrm>
            <a:off x="6026826" y="3739292"/>
            <a:ext cx="4971" cy="6487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BDC9B202-416A-439C-A4AE-E32550C8A17B}"/>
              </a:ext>
            </a:extLst>
          </p:cNvPr>
          <p:cNvCxnSpPr>
            <a:cxnSpLocks/>
            <a:stCxn id="156" idx="3"/>
          </p:cNvCxnSpPr>
          <p:nvPr/>
        </p:nvCxnSpPr>
        <p:spPr>
          <a:xfrm>
            <a:off x="5062644" y="3739292"/>
            <a:ext cx="228232" cy="698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279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4E1D-D488-4F69-8036-934DC3EF9B87}"/>
              </a:ext>
            </a:extLst>
          </p:cNvPr>
          <p:cNvSpPr>
            <a:spLocks noGrp="1"/>
          </p:cNvSpPr>
          <p:nvPr>
            <p:ph type="title"/>
          </p:nvPr>
        </p:nvSpPr>
        <p:spPr/>
        <p:txBody>
          <a:bodyPr>
            <a:normAutofit fontScale="90000"/>
          </a:bodyPr>
          <a:lstStyle/>
          <a:p>
            <a:r>
              <a:rPr lang="en-US" dirty="0"/>
              <a:t>Distribution</a:t>
            </a:r>
          </a:p>
        </p:txBody>
      </p:sp>
      <p:sp>
        <p:nvSpPr>
          <p:cNvPr id="3" name="Content Placeholder 2">
            <a:extLst>
              <a:ext uri="{FF2B5EF4-FFF2-40B4-BE49-F238E27FC236}">
                <a16:creationId xmlns:a16="http://schemas.microsoft.com/office/drawing/2014/main" id="{B29ACB27-6397-441B-B92A-4162B3AD0A7A}"/>
              </a:ext>
            </a:extLst>
          </p:cNvPr>
          <p:cNvSpPr>
            <a:spLocks noGrp="1"/>
          </p:cNvSpPr>
          <p:nvPr>
            <p:ph idx="12"/>
          </p:nvPr>
        </p:nvSpPr>
        <p:spPr>
          <a:xfrm>
            <a:off x="307025" y="2574151"/>
            <a:ext cx="3989772" cy="3027507"/>
          </a:xfrm>
        </p:spPr>
        <p:txBody>
          <a:bodyPr>
            <a:normAutofit/>
          </a:bodyPr>
          <a:lstStyle/>
          <a:p>
            <a:r>
              <a:rPr lang="en-US" dirty="0"/>
              <a:t>I can ask a storage server for the file at that hash.</a:t>
            </a:r>
          </a:p>
          <a:p>
            <a:r>
              <a:rPr lang="en-US" dirty="0"/>
              <a:t>It will give me the sub hashes.</a:t>
            </a:r>
          </a:p>
          <a:p>
            <a:r>
              <a:rPr lang="en-US" dirty="0"/>
              <a:t>At each step, I can verify the information by hashing what I downloaded!</a:t>
            </a:r>
          </a:p>
        </p:txBody>
      </p:sp>
      <p:cxnSp>
        <p:nvCxnSpPr>
          <p:cNvPr id="29" name="Straight Arrow Connector 28">
            <a:extLst>
              <a:ext uri="{FF2B5EF4-FFF2-40B4-BE49-F238E27FC236}">
                <a16:creationId xmlns:a16="http://schemas.microsoft.com/office/drawing/2014/main" id="{7ABE5143-D724-4524-AF86-0ED0B914E515}"/>
              </a:ext>
            </a:extLst>
          </p:cNvPr>
          <p:cNvCxnSpPr>
            <a:cxnSpLocks/>
          </p:cNvCxnSpPr>
          <p:nvPr/>
        </p:nvCxnSpPr>
        <p:spPr>
          <a:xfrm>
            <a:off x="4632121" y="4704634"/>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2FC18AA-8635-4C7E-ABA9-9E240D820CD0}"/>
              </a:ext>
            </a:extLst>
          </p:cNvPr>
          <p:cNvSpPr txBox="1"/>
          <p:nvPr/>
        </p:nvSpPr>
        <p:spPr>
          <a:xfrm>
            <a:off x="4380699" y="4325950"/>
            <a:ext cx="3243197" cy="297454"/>
          </a:xfrm>
          <a:prstGeom prst="rect">
            <a:avLst/>
          </a:prstGeom>
          <a:noFill/>
        </p:spPr>
        <p:txBody>
          <a:bodyPr wrap="none" rtlCol="0">
            <a:spAutoFit/>
          </a:bodyPr>
          <a:lstStyle/>
          <a:p>
            <a:pPr algn="ctr"/>
            <a:r>
              <a:rPr lang="en-US" sz="1333" dirty="0">
                <a:latin typeface="Inconsolata" panose="020B0609030003000000" pitchFamily="49" charset="0"/>
              </a:rPr>
              <a:t>(D) 495aa31ae809642160e38868adc7ee8e</a:t>
            </a:r>
            <a:endParaRPr lang="en-US" sz="1333" b="1" dirty="0">
              <a:solidFill>
                <a:srgbClr val="7D4B76"/>
              </a:solidFill>
              <a:latin typeface="Inconsolata" panose="020B0609030003000000" pitchFamily="49" charset="0"/>
            </a:endParaRPr>
          </a:p>
        </p:txBody>
      </p:sp>
      <p:cxnSp>
        <p:nvCxnSpPr>
          <p:cNvPr id="31" name="Straight Arrow Connector 30">
            <a:extLst>
              <a:ext uri="{FF2B5EF4-FFF2-40B4-BE49-F238E27FC236}">
                <a16:creationId xmlns:a16="http://schemas.microsoft.com/office/drawing/2014/main" id="{C5B8783C-BF81-4F0C-A31B-5F1C6251D6DD}"/>
              </a:ext>
            </a:extLst>
          </p:cNvPr>
          <p:cNvCxnSpPr>
            <a:cxnSpLocks/>
          </p:cNvCxnSpPr>
          <p:nvPr/>
        </p:nvCxnSpPr>
        <p:spPr>
          <a:xfrm flipH="1">
            <a:off x="4515340" y="5360380"/>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DE5CEEF-61FB-45C9-8B8A-DF5377FC5F03}"/>
              </a:ext>
            </a:extLst>
          </p:cNvPr>
          <p:cNvSpPr txBox="1"/>
          <p:nvPr/>
        </p:nvSpPr>
        <p:spPr>
          <a:xfrm>
            <a:off x="5826400" y="4919435"/>
            <a:ext cx="1576073"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D’s File Data</a:t>
            </a:r>
          </a:p>
        </p:txBody>
      </p:sp>
      <p:pic>
        <p:nvPicPr>
          <p:cNvPr id="28" name="Graphic 27">
            <a:extLst>
              <a:ext uri="{FF2B5EF4-FFF2-40B4-BE49-F238E27FC236}">
                <a16:creationId xmlns:a16="http://schemas.microsoft.com/office/drawing/2014/main" id="{BDEB71E6-2497-463F-874E-FCD0E13177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792245">
            <a:off x="7642789" y="2191234"/>
            <a:ext cx="2408582" cy="2408582"/>
          </a:xfrm>
          <a:prstGeom prst="rect">
            <a:avLst/>
          </a:prstGeom>
        </p:spPr>
      </p:pic>
      <p:pic>
        <p:nvPicPr>
          <p:cNvPr id="33" name="Graphic 32">
            <a:extLst>
              <a:ext uri="{FF2B5EF4-FFF2-40B4-BE49-F238E27FC236}">
                <a16:creationId xmlns:a16="http://schemas.microsoft.com/office/drawing/2014/main" id="{BE9EC804-1F63-468D-9E29-9F32C3911C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8138" y="680718"/>
            <a:ext cx="1405698" cy="1405698"/>
          </a:xfrm>
          <a:prstGeom prst="rect">
            <a:avLst/>
          </a:prstGeom>
        </p:spPr>
      </p:pic>
      <p:pic>
        <p:nvPicPr>
          <p:cNvPr id="34" name="Graphic 33">
            <a:extLst>
              <a:ext uri="{FF2B5EF4-FFF2-40B4-BE49-F238E27FC236}">
                <a16:creationId xmlns:a16="http://schemas.microsoft.com/office/drawing/2014/main" id="{3D20FD24-E76E-4870-BA0E-4F710AA8C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712" y="680718"/>
            <a:ext cx="1405698" cy="1405698"/>
          </a:xfrm>
          <a:prstGeom prst="rect">
            <a:avLst/>
          </a:prstGeom>
        </p:spPr>
      </p:pic>
      <p:cxnSp>
        <p:nvCxnSpPr>
          <p:cNvPr id="35" name="Straight Arrow Connector 34">
            <a:extLst>
              <a:ext uri="{FF2B5EF4-FFF2-40B4-BE49-F238E27FC236}">
                <a16:creationId xmlns:a16="http://schemas.microsoft.com/office/drawing/2014/main" id="{A830F768-8310-43CC-9235-E9ACF31FE5D7}"/>
              </a:ext>
            </a:extLst>
          </p:cNvPr>
          <p:cNvCxnSpPr>
            <a:cxnSpLocks/>
          </p:cNvCxnSpPr>
          <p:nvPr/>
        </p:nvCxnSpPr>
        <p:spPr>
          <a:xfrm>
            <a:off x="4612084" y="1071217"/>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879A193-80CF-4FA1-AB95-E723DA69E330}"/>
              </a:ext>
            </a:extLst>
          </p:cNvPr>
          <p:cNvSpPr txBox="1"/>
          <p:nvPr/>
        </p:nvSpPr>
        <p:spPr>
          <a:xfrm>
            <a:off x="4284787" y="693381"/>
            <a:ext cx="3328155" cy="297454"/>
          </a:xfrm>
          <a:prstGeom prst="rect">
            <a:avLst/>
          </a:prstGeom>
          <a:noFill/>
        </p:spPr>
        <p:txBody>
          <a:bodyPr wrap="none" rtlCol="0">
            <a:spAutoFit/>
          </a:bodyPr>
          <a:lstStyle/>
          <a:p>
            <a:pPr algn="ctr"/>
            <a:r>
              <a:rPr lang="en-US" sz="1333" dirty="0">
                <a:latin typeface="Inconsolata" panose="020B0609030003000000" pitchFamily="49" charset="0"/>
              </a:rPr>
              <a:t>(N1) 01774f1d8f6621ccd7a7a845525e4157</a:t>
            </a:r>
            <a:endParaRPr lang="en-US" sz="1333" b="1" dirty="0">
              <a:solidFill>
                <a:srgbClr val="7D4B76"/>
              </a:solidFill>
              <a:latin typeface="Inconsolata" panose="020B0609030003000000" pitchFamily="49" charset="0"/>
            </a:endParaRPr>
          </a:p>
        </p:txBody>
      </p:sp>
      <p:cxnSp>
        <p:nvCxnSpPr>
          <p:cNvPr id="37" name="Straight Arrow Connector 36">
            <a:extLst>
              <a:ext uri="{FF2B5EF4-FFF2-40B4-BE49-F238E27FC236}">
                <a16:creationId xmlns:a16="http://schemas.microsoft.com/office/drawing/2014/main" id="{810A4F09-7556-42DD-9E6B-371A4F8DC6F0}"/>
              </a:ext>
            </a:extLst>
          </p:cNvPr>
          <p:cNvCxnSpPr>
            <a:cxnSpLocks/>
          </p:cNvCxnSpPr>
          <p:nvPr/>
        </p:nvCxnSpPr>
        <p:spPr>
          <a:xfrm flipH="1">
            <a:off x="4495302" y="1564977"/>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9A63C3B-08B1-40B1-AA39-78CDE35D7285}"/>
              </a:ext>
            </a:extLst>
          </p:cNvPr>
          <p:cNvSpPr txBox="1"/>
          <p:nvPr/>
        </p:nvSpPr>
        <p:spPr>
          <a:xfrm>
            <a:off x="6037991" y="1124032"/>
            <a:ext cx="1112805"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{N4, N5}</a:t>
            </a:r>
          </a:p>
        </p:txBody>
      </p:sp>
      <p:cxnSp>
        <p:nvCxnSpPr>
          <p:cNvPr id="39" name="Straight Arrow Connector 38">
            <a:extLst>
              <a:ext uri="{FF2B5EF4-FFF2-40B4-BE49-F238E27FC236}">
                <a16:creationId xmlns:a16="http://schemas.microsoft.com/office/drawing/2014/main" id="{95D61875-97AD-4179-92E8-790BD8B80698}"/>
              </a:ext>
            </a:extLst>
          </p:cNvPr>
          <p:cNvCxnSpPr>
            <a:cxnSpLocks/>
          </p:cNvCxnSpPr>
          <p:nvPr/>
        </p:nvCxnSpPr>
        <p:spPr>
          <a:xfrm>
            <a:off x="4612084" y="2280631"/>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DB7B61A-F8AA-4BB7-AA29-D32BCDE57561}"/>
              </a:ext>
            </a:extLst>
          </p:cNvPr>
          <p:cNvSpPr txBox="1"/>
          <p:nvPr/>
        </p:nvSpPr>
        <p:spPr>
          <a:xfrm>
            <a:off x="4318184" y="1901947"/>
            <a:ext cx="3328155" cy="297454"/>
          </a:xfrm>
          <a:prstGeom prst="rect">
            <a:avLst/>
          </a:prstGeom>
          <a:noFill/>
        </p:spPr>
        <p:txBody>
          <a:bodyPr wrap="none" rtlCol="0">
            <a:spAutoFit/>
          </a:bodyPr>
          <a:lstStyle/>
          <a:p>
            <a:pPr algn="ctr"/>
            <a:r>
              <a:rPr lang="en-US" sz="1333" dirty="0">
                <a:latin typeface="Inconsolata" panose="020B0609030003000000" pitchFamily="49" charset="0"/>
              </a:rPr>
              <a:t>(N4) aa7e074434e5ae507ec22f9f1f7df656</a:t>
            </a:r>
            <a:endParaRPr lang="en-US" sz="1333" b="1" dirty="0">
              <a:solidFill>
                <a:srgbClr val="7D4B76"/>
              </a:solidFill>
              <a:latin typeface="Inconsolata" panose="020B0609030003000000" pitchFamily="49" charset="0"/>
            </a:endParaRPr>
          </a:p>
        </p:txBody>
      </p:sp>
      <p:cxnSp>
        <p:nvCxnSpPr>
          <p:cNvPr id="41" name="Straight Arrow Connector 40">
            <a:extLst>
              <a:ext uri="{FF2B5EF4-FFF2-40B4-BE49-F238E27FC236}">
                <a16:creationId xmlns:a16="http://schemas.microsoft.com/office/drawing/2014/main" id="{313D05FA-FFE1-4908-B184-E4ACE63E0FB1}"/>
              </a:ext>
            </a:extLst>
          </p:cNvPr>
          <p:cNvCxnSpPr>
            <a:cxnSpLocks/>
          </p:cNvCxnSpPr>
          <p:nvPr/>
        </p:nvCxnSpPr>
        <p:spPr>
          <a:xfrm flipH="1">
            <a:off x="4495302" y="2760486"/>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5EEBCB0-9DCD-4EF2-8B5B-1A2941D9483C}"/>
              </a:ext>
            </a:extLst>
          </p:cNvPr>
          <p:cNvSpPr txBox="1"/>
          <p:nvPr/>
        </p:nvSpPr>
        <p:spPr>
          <a:xfrm>
            <a:off x="6037991" y="2319541"/>
            <a:ext cx="1112805"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{N0, N1}</a:t>
            </a:r>
          </a:p>
        </p:txBody>
      </p:sp>
      <p:cxnSp>
        <p:nvCxnSpPr>
          <p:cNvPr id="43" name="Straight Arrow Connector 42">
            <a:extLst>
              <a:ext uri="{FF2B5EF4-FFF2-40B4-BE49-F238E27FC236}">
                <a16:creationId xmlns:a16="http://schemas.microsoft.com/office/drawing/2014/main" id="{F39D93D1-7A74-430D-AA0F-ECC448A586DE}"/>
              </a:ext>
            </a:extLst>
          </p:cNvPr>
          <p:cNvCxnSpPr>
            <a:cxnSpLocks/>
          </p:cNvCxnSpPr>
          <p:nvPr/>
        </p:nvCxnSpPr>
        <p:spPr>
          <a:xfrm>
            <a:off x="4612084" y="3524517"/>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723BF1A-4324-4D70-A93C-EEB8046D1887}"/>
              </a:ext>
            </a:extLst>
          </p:cNvPr>
          <p:cNvSpPr txBox="1"/>
          <p:nvPr/>
        </p:nvSpPr>
        <p:spPr>
          <a:xfrm>
            <a:off x="4318184" y="3145833"/>
            <a:ext cx="3328155" cy="297454"/>
          </a:xfrm>
          <a:prstGeom prst="rect">
            <a:avLst/>
          </a:prstGeom>
          <a:noFill/>
        </p:spPr>
        <p:txBody>
          <a:bodyPr wrap="none" rtlCol="0">
            <a:spAutoFit/>
          </a:bodyPr>
          <a:lstStyle/>
          <a:p>
            <a:pPr algn="ctr"/>
            <a:r>
              <a:rPr lang="en-US" sz="1333" dirty="0">
                <a:latin typeface="Inconsolata" panose="020B0609030003000000" pitchFamily="49" charset="0"/>
              </a:rPr>
              <a:t>(N1) aa7e074434e5ae507ec22f9f1f7df656</a:t>
            </a:r>
            <a:endParaRPr lang="en-US" sz="1333" b="1" dirty="0">
              <a:solidFill>
                <a:srgbClr val="7D4B76"/>
              </a:solidFill>
              <a:latin typeface="Inconsolata" panose="020B0609030003000000" pitchFamily="49" charset="0"/>
            </a:endParaRPr>
          </a:p>
        </p:txBody>
      </p:sp>
      <p:cxnSp>
        <p:nvCxnSpPr>
          <p:cNvPr id="45" name="Straight Arrow Connector 44">
            <a:extLst>
              <a:ext uri="{FF2B5EF4-FFF2-40B4-BE49-F238E27FC236}">
                <a16:creationId xmlns:a16="http://schemas.microsoft.com/office/drawing/2014/main" id="{F1F37496-952D-4EF2-A30D-27433907030B}"/>
              </a:ext>
            </a:extLst>
          </p:cNvPr>
          <p:cNvCxnSpPr>
            <a:cxnSpLocks/>
          </p:cNvCxnSpPr>
          <p:nvPr/>
        </p:nvCxnSpPr>
        <p:spPr>
          <a:xfrm flipH="1">
            <a:off x="4495302" y="3979082"/>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8DC34B9-54A6-459E-9F30-F842D8C0A48B}"/>
              </a:ext>
            </a:extLst>
          </p:cNvPr>
          <p:cNvSpPr txBox="1"/>
          <p:nvPr/>
        </p:nvSpPr>
        <p:spPr>
          <a:xfrm>
            <a:off x="6199094" y="3538137"/>
            <a:ext cx="790602"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{C, D}</a:t>
            </a:r>
          </a:p>
        </p:txBody>
      </p:sp>
    </p:spTree>
    <p:extLst>
      <p:ext uri="{BB962C8B-B14F-4D97-AF65-F5344CB8AC3E}">
        <p14:creationId xmlns:p14="http://schemas.microsoft.com/office/powerpoint/2010/main" val="1674298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C6E328-CDD3-403B-B808-16A65F68F927}"/>
              </a:ext>
            </a:extLst>
          </p:cNvPr>
          <p:cNvSpPr>
            <a:spLocks noGrp="1"/>
          </p:cNvSpPr>
          <p:nvPr>
            <p:ph type="title"/>
          </p:nvPr>
        </p:nvSpPr>
        <p:spPr/>
        <p:txBody>
          <a:bodyPr>
            <a:normAutofit fontScale="90000"/>
          </a:bodyPr>
          <a:lstStyle/>
          <a:p>
            <a:r>
              <a:rPr lang="en-US" dirty="0"/>
              <a:t>Distribution</a:t>
            </a:r>
          </a:p>
        </p:txBody>
      </p:sp>
      <p:sp>
        <p:nvSpPr>
          <p:cNvPr id="5" name="Content Placeholder 2">
            <a:extLst>
              <a:ext uri="{FF2B5EF4-FFF2-40B4-BE49-F238E27FC236}">
                <a16:creationId xmlns:a16="http://schemas.microsoft.com/office/drawing/2014/main" id="{B4C66671-3FF5-4728-A1B3-C9440005D112}"/>
              </a:ext>
            </a:extLst>
          </p:cNvPr>
          <p:cNvSpPr>
            <a:spLocks noGrp="1"/>
          </p:cNvSpPr>
          <p:nvPr>
            <p:ph idx="12"/>
          </p:nvPr>
        </p:nvSpPr>
        <p:spPr>
          <a:xfrm>
            <a:off x="153957" y="1793792"/>
            <a:ext cx="3126176" cy="2679370"/>
          </a:xfrm>
        </p:spPr>
        <p:txBody>
          <a:bodyPr>
            <a:normAutofit/>
          </a:bodyPr>
          <a:lstStyle/>
          <a:p>
            <a:r>
              <a:rPr lang="en-US" dirty="0"/>
              <a:t>Nothing is stopping me from asking multiple servers.</a:t>
            </a:r>
          </a:p>
          <a:p>
            <a:r>
              <a:rPr lang="en-US" b="1" i="1" dirty="0">
                <a:solidFill>
                  <a:srgbClr val="A56394"/>
                </a:solidFill>
              </a:rPr>
              <a:t>But how do I know which servers have which chunk?? </a:t>
            </a:r>
            <a:r>
              <a:rPr lang="en-US" sz="1167" dirty="0"/>
              <a:t>Hmm.</a:t>
            </a:r>
          </a:p>
        </p:txBody>
      </p:sp>
      <p:pic>
        <p:nvPicPr>
          <p:cNvPr id="6" name="Graphic 5">
            <a:extLst>
              <a:ext uri="{FF2B5EF4-FFF2-40B4-BE49-F238E27FC236}">
                <a16:creationId xmlns:a16="http://schemas.microsoft.com/office/drawing/2014/main" id="{8DCD1B2B-E252-4938-ADE1-B379FC3D7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8138" y="680718"/>
            <a:ext cx="1405698" cy="1405698"/>
          </a:xfrm>
          <a:prstGeom prst="rect">
            <a:avLst/>
          </a:prstGeom>
        </p:spPr>
      </p:pic>
      <p:pic>
        <p:nvPicPr>
          <p:cNvPr id="7" name="Graphic 6">
            <a:extLst>
              <a:ext uri="{FF2B5EF4-FFF2-40B4-BE49-F238E27FC236}">
                <a16:creationId xmlns:a16="http://schemas.microsoft.com/office/drawing/2014/main" id="{E69D73A5-6B49-4A38-A3F6-A8112205E3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712" y="680718"/>
            <a:ext cx="1405698" cy="1405698"/>
          </a:xfrm>
          <a:prstGeom prst="rect">
            <a:avLst/>
          </a:prstGeom>
        </p:spPr>
      </p:pic>
      <p:cxnSp>
        <p:nvCxnSpPr>
          <p:cNvPr id="8" name="Straight Arrow Connector 7">
            <a:extLst>
              <a:ext uri="{FF2B5EF4-FFF2-40B4-BE49-F238E27FC236}">
                <a16:creationId xmlns:a16="http://schemas.microsoft.com/office/drawing/2014/main" id="{C59F7748-21F6-48DA-8330-54116588905E}"/>
              </a:ext>
            </a:extLst>
          </p:cNvPr>
          <p:cNvCxnSpPr>
            <a:cxnSpLocks/>
          </p:cNvCxnSpPr>
          <p:nvPr/>
        </p:nvCxnSpPr>
        <p:spPr>
          <a:xfrm>
            <a:off x="4612084" y="1071217"/>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9B30FA-A633-45A8-B880-4D0CACBE7C47}"/>
              </a:ext>
            </a:extLst>
          </p:cNvPr>
          <p:cNvSpPr txBox="1"/>
          <p:nvPr/>
        </p:nvSpPr>
        <p:spPr>
          <a:xfrm>
            <a:off x="4284787" y="693381"/>
            <a:ext cx="3328155" cy="297454"/>
          </a:xfrm>
          <a:prstGeom prst="rect">
            <a:avLst/>
          </a:prstGeom>
          <a:noFill/>
        </p:spPr>
        <p:txBody>
          <a:bodyPr wrap="none" rtlCol="0">
            <a:spAutoFit/>
          </a:bodyPr>
          <a:lstStyle/>
          <a:p>
            <a:pPr algn="ctr"/>
            <a:r>
              <a:rPr lang="en-US" sz="1333" dirty="0">
                <a:latin typeface="Inconsolata" panose="020B0609030003000000" pitchFamily="49" charset="0"/>
              </a:rPr>
              <a:t>(N1) 01774f1d8f6621ccd7a7a845525e4157</a:t>
            </a:r>
            <a:endParaRPr lang="en-US" sz="1333" b="1" dirty="0">
              <a:solidFill>
                <a:srgbClr val="7D4B76"/>
              </a:solidFill>
              <a:latin typeface="Inconsolata" panose="020B0609030003000000" pitchFamily="49" charset="0"/>
            </a:endParaRPr>
          </a:p>
        </p:txBody>
      </p:sp>
      <p:cxnSp>
        <p:nvCxnSpPr>
          <p:cNvPr id="10" name="Straight Arrow Connector 9">
            <a:extLst>
              <a:ext uri="{FF2B5EF4-FFF2-40B4-BE49-F238E27FC236}">
                <a16:creationId xmlns:a16="http://schemas.microsoft.com/office/drawing/2014/main" id="{FA8CE0FA-6F6A-4F73-8799-681AFA912DDC}"/>
              </a:ext>
            </a:extLst>
          </p:cNvPr>
          <p:cNvCxnSpPr>
            <a:cxnSpLocks/>
          </p:cNvCxnSpPr>
          <p:nvPr/>
        </p:nvCxnSpPr>
        <p:spPr>
          <a:xfrm flipH="1">
            <a:off x="4495302" y="1564977"/>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7A50CC-F116-49F6-A2B9-186FEC39239E}"/>
              </a:ext>
            </a:extLst>
          </p:cNvPr>
          <p:cNvSpPr txBox="1"/>
          <p:nvPr/>
        </p:nvSpPr>
        <p:spPr>
          <a:xfrm>
            <a:off x="6033983" y="1124032"/>
            <a:ext cx="1120821"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{N4, N5}</a:t>
            </a:r>
          </a:p>
        </p:txBody>
      </p:sp>
      <p:cxnSp>
        <p:nvCxnSpPr>
          <p:cNvPr id="12" name="Straight Arrow Connector 11">
            <a:extLst>
              <a:ext uri="{FF2B5EF4-FFF2-40B4-BE49-F238E27FC236}">
                <a16:creationId xmlns:a16="http://schemas.microsoft.com/office/drawing/2014/main" id="{9A1B330E-DE83-4C1C-B4C3-F4DADFA429CA}"/>
              </a:ext>
            </a:extLst>
          </p:cNvPr>
          <p:cNvCxnSpPr>
            <a:cxnSpLocks/>
          </p:cNvCxnSpPr>
          <p:nvPr/>
        </p:nvCxnSpPr>
        <p:spPr>
          <a:xfrm>
            <a:off x="4612084" y="2280631"/>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A34CEB-3F9E-4B9C-BA83-00467EBCDED3}"/>
              </a:ext>
            </a:extLst>
          </p:cNvPr>
          <p:cNvSpPr txBox="1"/>
          <p:nvPr/>
        </p:nvSpPr>
        <p:spPr>
          <a:xfrm>
            <a:off x="4318184" y="1901947"/>
            <a:ext cx="3328155" cy="297454"/>
          </a:xfrm>
          <a:prstGeom prst="rect">
            <a:avLst/>
          </a:prstGeom>
          <a:noFill/>
        </p:spPr>
        <p:txBody>
          <a:bodyPr wrap="none" rtlCol="0">
            <a:spAutoFit/>
          </a:bodyPr>
          <a:lstStyle/>
          <a:p>
            <a:pPr algn="ctr"/>
            <a:r>
              <a:rPr lang="en-US" sz="1333" dirty="0">
                <a:latin typeface="Inconsolata" panose="020B0609030003000000" pitchFamily="49" charset="0"/>
              </a:rPr>
              <a:t>(N4) aa7e074434e5ae507ec22f9f1f7df656</a:t>
            </a:r>
            <a:endParaRPr lang="en-US" sz="1333" b="1" dirty="0">
              <a:solidFill>
                <a:srgbClr val="7D4B76"/>
              </a:solidFill>
              <a:latin typeface="Inconsolata" panose="020B0609030003000000" pitchFamily="49" charset="0"/>
            </a:endParaRPr>
          </a:p>
        </p:txBody>
      </p:sp>
      <p:cxnSp>
        <p:nvCxnSpPr>
          <p:cNvPr id="14" name="Straight Arrow Connector 13">
            <a:extLst>
              <a:ext uri="{FF2B5EF4-FFF2-40B4-BE49-F238E27FC236}">
                <a16:creationId xmlns:a16="http://schemas.microsoft.com/office/drawing/2014/main" id="{83915FA4-90FD-43CB-BD19-0500AAE84A3A}"/>
              </a:ext>
            </a:extLst>
          </p:cNvPr>
          <p:cNvCxnSpPr>
            <a:cxnSpLocks/>
          </p:cNvCxnSpPr>
          <p:nvPr/>
        </p:nvCxnSpPr>
        <p:spPr>
          <a:xfrm flipH="1">
            <a:off x="4495302" y="2760486"/>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4E9B50-BD21-48E5-AD0D-8999AD05840B}"/>
              </a:ext>
            </a:extLst>
          </p:cNvPr>
          <p:cNvSpPr txBox="1"/>
          <p:nvPr/>
        </p:nvSpPr>
        <p:spPr>
          <a:xfrm>
            <a:off x="6033983" y="2319541"/>
            <a:ext cx="1120821"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{N0, N1}</a:t>
            </a:r>
          </a:p>
        </p:txBody>
      </p:sp>
      <p:cxnSp>
        <p:nvCxnSpPr>
          <p:cNvPr id="16" name="Straight Arrow Connector 15">
            <a:extLst>
              <a:ext uri="{FF2B5EF4-FFF2-40B4-BE49-F238E27FC236}">
                <a16:creationId xmlns:a16="http://schemas.microsoft.com/office/drawing/2014/main" id="{50774B9A-0D46-4C71-923D-6DA3FC59E3E5}"/>
              </a:ext>
            </a:extLst>
          </p:cNvPr>
          <p:cNvCxnSpPr>
            <a:cxnSpLocks/>
          </p:cNvCxnSpPr>
          <p:nvPr/>
        </p:nvCxnSpPr>
        <p:spPr>
          <a:xfrm>
            <a:off x="4612084" y="3524517"/>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F746167-10B0-4351-B392-1E8A67FEE2EF}"/>
              </a:ext>
            </a:extLst>
          </p:cNvPr>
          <p:cNvSpPr txBox="1"/>
          <p:nvPr/>
        </p:nvSpPr>
        <p:spPr>
          <a:xfrm>
            <a:off x="4318184" y="3145833"/>
            <a:ext cx="3328155" cy="297454"/>
          </a:xfrm>
          <a:prstGeom prst="rect">
            <a:avLst/>
          </a:prstGeom>
          <a:noFill/>
        </p:spPr>
        <p:txBody>
          <a:bodyPr wrap="none" rtlCol="0">
            <a:spAutoFit/>
          </a:bodyPr>
          <a:lstStyle/>
          <a:p>
            <a:pPr algn="ctr"/>
            <a:r>
              <a:rPr lang="en-US" sz="1333" dirty="0">
                <a:latin typeface="Inconsolata" panose="020B0609030003000000" pitchFamily="49" charset="0"/>
              </a:rPr>
              <a:t>(N1) aa7e074434e5ae507ec22f9f1f7df656</a:t>
            </a:r>
            <a:endParaRPr lang="en-US" sz="1333" b="1" dirty="0">
              <a:solidFill>
                <a:srgbClr val="7D4B76"/>
              </a:solidFill>
              <a:latin typeface="Inconsolata" panose="020B0609030003000000" pitchFamily="49" charset="0"/>
            </a:endParaRPr>
          </a:p>
        </p:txBody>
      </p:sp>
      <p:cxnSp>
        <p:nvCxnSpPr>
          <p:cNvPr id="18" name="Straight Arrow Connector 17">
            <a:extLst>
              <a:ext uri="{FF2B5EF4-FFF2-40B4-BE49-F238E27FC236}">
                <a16:creationId xmlns:a16="http://schemas.microsoft.com/office/drawing/2014/main" id="{F4C72B7E-FBBF-41F5-9F4A-0753B19FF78B}"/>
              </a:ext>
            </a:extLst>
          </p:cNvPr>
          <p:cNvCxnSpPr>
            <a:cxnSpLocks/>
          </p:cNvCxnSpPr>
          <p:nvPr/>
        </p:nvCxnSpPr>
        <p:spPr>
          <a:xfrm flipH="1">
            <a:off x="4495302" y="3979082"/>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D59FBA-6293-4BC7-9DB4-D84237DF5398}"/>
              </a:ext>
            </a:extLst>
          </p:cNvPr>
          <p:cNvSpPr txBox="1"/>
          <p:nvPr/>
        </p:nvSpPr>
        <p:spPr>
          <a:xfrm>
            <a:off x="6199094" y="3538137"/>
            <a:ext cx="790602"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{C, D}</a:t>
            </a:r>
          </a:p>
        </p:txBody>
      </p:sp>
      <p:pic>
        <p:nvPicPr>
          <p:cNvPr id="20" name="Graphic 19">
            <a:extLst>
              <a:ext uri="{FF2B5EF4-FFF2-40B4-BE49-F238E27FC236}">
                <a16:creationId xmlns:a16="http://schemas.microsoft.com/office/drawing/2014/main" id="{F3AF486C-77C2-46A5-B7B1-537EA50CEE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792245">
            <a:off x="7642789" y="2191234"/>
            <a:ext cx="2408582" cy="2408582"/>
          </a:xfrm>
          <a:prstGeom prst="rect">
            <a:avLst/>
          </a:prstGeom>
        </p:spPr>
      </p:pic>
      <p:cxnSp>
        <p:nvCxnSpPr>
          <p:cNvPr id="21" name="Straight Arrow Connector 20">
            <a:extLst>
              <a:ext uri="{FF2B5EF4-FFF2-40B4-BE49-F238E27FC236}">
                <a16:creationId xmlns:a16="http://schemas.microsoft.com/office/drawing/2014/main" id="{7FBFCC21-BF55-4922-AF28-A24AAEA497E9}"/>
              </a:ext>
            </a:extLst>
          </p:cNvPr>
          <p:cNvCxnSpPr>
            <a:cxnSpLocks/>
          </p:cNvCxnSpPr>
          <p:nvPr/>
        </p:nvCxnSpPr>
        <p:spPr>
          <a:xfrm>
            <a:off x="4632121" y="4704634"/>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063E303-73A4-40D7-9FC1-8A88AE81B222}"/>
              </a:ext>
            </a:extLst>
          </p:cNvPr>
          <p:cNvSpPr txBox="1"/>
          <p:nvPr/>
        </p:nvSpPr>
        <p:spPr>
          <a:xfrm>
            <a:off x="4380699" y="4325950"/>
            <a:ext cx="3243197" cy="297454"/>
          </a:xfrm>
          <a:prstGeom prst="rect">
            <a:avLst/>
          </a:prstGeom>
          <a:noFill/>
        </p:spPr>
        <p:txBody>
          <a:bodyPr wrap="none" rtlCol="0">
            <a:spAutoFit/>
          </a:bodyPr>
          <a:lstStyle/>
          <a:p>
            <a:pPr algn="ctr"/>
            <a:r>
              <a:rPr lang="en-US" sz="1333" dirty="0">
                <a:latin typeface="Inconsolata" panose="020B0609030003000000" pitchFamily="49" charset="0"/>
              </a:rPr>
              <a:t>(D) 495aa31ae809642160e38868adc7ee8e</a:t>
            </a:r>
            <a:endParaRPr lang="en-US" sz="1333" b="1" dirty="0">
              <a:solidFill>
                <a:srgbClr val="7D4B76"/>
              </a:solidFill>
              <a:latin typeface="Inconsolata" panose="020B0609030003000000" pitchFamily="49" charset="0"/>
            </a:endParaRPr>
          </a:p>
        </p:txBody>
      </p:sp>
      <p:cxnSp>
        <p:nvCxnSpPr>
          <p:cNvPr id="23" name="Straight Arrow Connector 22">
            <a:extLst>
              <a:ext uri="{FF2B5EF4-FFF2-40B4-BE49-F238E27FC236}">
                <a16:creationId xmlns:a16="http://schemas.microsoft.com/office/drawing/2014/main" id="{A607305E-4EB3-4A54-B3AF-467836E550C7}"/>
              </a:ext>
            </a:extLst>
          </p:cNvPr>
          <p:cNvCxnSpPr>
            <a:cxnSpLocks/>
          </p:cNvCxnSpPr>
          <p:nvPr/>
        </p:nvCxnSpPr>
        <p:spPr>
          <a:xfrm flipH="1">
            <a:off x="4515340" y="5360380"/>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BD01AB1-5679-40EA-A1AF-2CCABCBCB6B2}"/>
              </a:ext>
            </a:extLst>
          </p:cNvPr>
          <p:cNvSpPr txBox="1"/>
          <p:nvPr/>
        </p:nvSpPr>
        <p:spPr>
          <a:xfrm>
            <a:off x="5826400" y="4919435"/>
            <a:ext cx="1576072"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D’s File Data</a:t>
            </a:r>
          </a:p>
        </p:txBody>
      </p:sp>
      <p:pic>
        <p:nvPicPr>
          <p:cNvPr id="25" name="Graphic 24">
            <a:extLst>
              <a:ext uri="{FF2B5EF4-FFF2-40B4-BE49-F238E27FC236}">
                <a16:creationId xmlns:a16="http://schemas.microsoft.com/office/drawing/2014/main" id="{F507227C-9D58-4039-991E-FE702EC39A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520" y="4048889"/>
            <a:ext cx="1405698" cy="1405698"/>
          </a:xfrm>
          <a:prstGeom prst="rect">
            <a:avLst/>
          </a:prstGeom>
        </p:spPr>
      </p:pic>
      <p:cxnSp>
        <p:nvCxnSpPr>
          <p:cNvPr id="26" name="Straight Arrow Connector 25">
            <a:extLst>
              <a:ext uri="{FF2B5EF4-FFF2-40B4-BE49-F238E27FC236}">
                <a16:creationId xmlns:a16="http://schemas.microsoft.com/office/drawing/2014/main" id="{51609FEF-8564-4C10-B816-E72F3458670B}"/>
              </a:ext>
            </a:extLst>
          </p:cNvPr>
          <p:cNvCxnSpPr>
            <a:cxnSpLocks/>
          </p:cNvCxnSpPr>
          <p:nvPr/>
        </p:nvCxnSpPr>
        <p:spPr>
          <a:xfrm flipH="1">
            <a:off x="1382674" y="4704634"/>
            <a:ext cx="2857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35D3DF5-AECB-4E60-9171-E2F8508D6A07}"/>
              </a:ext>
            </a:extLst>
          </p:cNvPr>
          <p:cNvCxnSpPr>
            <a:cxnSpLocks/>
          </p:cNvCxnSpPr>
          <p:nvPr/>
        </p:nvCxnSpPr>
        <p:spPr>
          <a:xfrm>
            <a:off x="1265892" y="5360380"/>
            <a:ext cx="29739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599EB50-A014-4F6F-A7D1-DD303856F199}"/>
              </a:ext>
            </a:extLst>
          </p:cNvPr>
          <p:cNvSpPr txBox="1"/>
          <p:nvPr/>
        </p:nvSpPr>
        <p:spPr>
          <a:xfrm>
            <a:off x="1214704" y="4325950"/>
            <a:ext cx="3243196" cy="297454"/>
          </a:xfrm>
          <a:prstGeom prst="rect">
            <a:avLst/>
          </a:prstGeom>
          <a:noFill/>
        </p:spPr>
        <p:txBody>
          <a:bodyPr wrap="none" rtlCol="0">
            <a:spAutoFit/>
          </a:bodyPr>
          <a:lstStyle/>
          <a:p>
            <a:pPr algn="ctr"/>
            <a:r>
              <a:rPr lang="en-US" sz="1333" dirty="0">
                <a:latin typeface="Inconsolata" panose="020B0609030003000000" pitchFamily="49" charset="0"/>
              </a:rPr>
              <a:t>(C) 0bdba65117548964bad7181a1a9f99e4</a:t>
            </a:r>
            <a:endParaRPr lang="en-US" sz="1333" b="1" dirty="0">
              <a:solidFill>
                <a:srgbClr val="7D4B76"/>
              </a:solidFill>
              <a:latin typeface="Inconsolata" panose="020B0609030003000000" pitchFamily="49" charset="0"/>
            </a:endParaRPr>
          </a:p>
        </p:txBody>
      </p:sp>
      <p:sp>
        <p:nvSpPr>
          <p:cNvPr id="29" name="TextBox 28">
            <a:extLst>
              <a:ext uri="{FF2B5EF4-FFF2-40B4-BE49-F238E27FC236}">
                <a16:creationId xmlns:a16="http://schemas.microsoft.com/office/drawing/2014/main" id="{7C8E3B2B-F84B-44B4-B960-56B77D9067DF}"/>
              </a:ext>
            </a:extLst>
          </p:cNvPr>
          <p:cNvSpPr txBox="1"/>
          <p:nvPr/>
        </p:nvSpPr>
        <p:spPr>
          <a:xfrm>
            <a:off x="2581701" y="4919435"/>
            <a:ext cx="1553630" cy="400110"/>
          </a:xfrm>
          <a:prstGeom prst="rect">
            <a:avLst/>
          </a:prstGeom>
          <a:noFill/>
        </p:spPr>
        <p:txBody>
          <a:bodyPr wrap="none" rtlCol="0">
            <a:spAutoFit/>
          </a:bodyPr>
          <a:lstStyle/>
          <a:p>
            <a:pPr algn="ctr"/>
            <a:r>
              <a:rPr lang="en-US" sz="2000" i="1" dirty="0">
                <a:solidFill>
                  <a:srgbClr val="7D4B76"/>
                </a:solidFill>
                <a:latin typeface="Lato Black" panose="020F0502020204030203" pitchFamily="34" charset="0"/>
                <a:ea typeface="Lato Black" panose="020F0502020204030203" pitchFamily="34" charset="0"/>
                <a:cs typeface="Lato Black" panose="020F0502020204030203" pitchFamily="34" charset="0"/>
              </a:rPr>
              <a:t>C’s File Data</a:t>
            </a:r>
          </a:p>
        </p:txBody>
      </p:sp>
      <p:sp>
        <p:nvSpPr>
          <p:cNvPr id="30" name="TextBox 29">
            <a:extLst>
              <a:ext uri="{FF2B5EF4-FFF2-40B4-BE49-F238E27FC236}">
                <a16:creationId xmlns:a16="http://schemas.microsoft.com/office/drawing/2014/main" id="{B9150CDF-2385-4EEA-B250-0F76240035DF}"/>
              </a:ext>
            </a:extLst>
          </p:cNvPr>
          <p:cNvSpPr txBox="1"/>
          <p:nvPr/>
        </p:nvSpPr>
        <p:spPr>
          <a:xfrm>
            <a:off x="7607237" y="4265410"/>
            <a:ext cx="404813" cy="1323439"/>
          </a:xfrm>
          <a:prstGeom prst="rect">
            <a:avLst/>
          </a:prstGeom>
          <a:noFill/>
        </p:spPr>
        <p:txBody>
          <a:bodyPr wrap="square" rtlCol="0">
            <a:spAutoFit/>
          </a:bodyPr>
          <a:lstStyle/>
          <a:p>
            <a:r>
              <a:rPr lang="en-US" sz="8000" dirty="0">
                <a:solidFill>
                  <a:srgbClr val="A56394"/>
                </a:solidFill>
              </a:rPr>
              <a:t>}</a:t>
            </a:r>
          </a:p>
        </p:txBody>
      </p:sp>
      <p:sp>
        <p:nvSpPr>
          <p:cNvPr id="31" name="TextBox 30">
            <a:extLst>
              <a:ext uri="{FF2B5EF4-FFF2-40B4-BE49-F238E27FC236}">
                <a16:creationId xmlns:a16="http://schemas.microsoft.com/office/drawing/2014/main" id="{F04C9782-3982-413E-B695-51D383DF60FB}"/>
              </a:ext>
            </a:extLst>
          </p:cNvPr>
          <p:cNvSpPr txBox="1"/>
          <p:nvPr/>
        </p:nvSpPr>
        <p:spPr>
          <a:xfrm>
            <a:off x="8168803" y="4704634"/>
            <a:ext cx="1859805" cy="553998"/>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Concurrently gather</a:t>
            </a:r>
          </a:p>
          <a:p>
            <a:r>
              <a:rPr lang="en-US" sz="1500" dirty="0">
                <a:latin typeface="Lato Light" panose="020F0502020204030203" pitchFamily="34" charset="0"/>
                <a:ea typeface="Lato Light" panose="020F0502020204030203" pitchFamily="34" charset="0"/>
                <a:cs typeface="Lato Light" panose="020F0502020204030203" pitchFamily="34" charset="0"/>
              </a:rPr>
              <a:t>two chunks at once!</a:t>
            </a:r>
          </a:p>
        </p:txBody>
      </p:sp>
    </p:spTree>
    <p:extLst>
      <p:ext uri="{BB962C8B-B14F-4D97-AF65-F5344CB8AC3E}">
        <p14:creationId xmlns:p14="http://schemas.microsoft.com/office/powerpoint/2010/main" val="598626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D65D-C8F1-4AD8-8ED6-C422E9D65D6F}"/>
              </a:ext>
            </a:extLst>
          </p:cNvPr>
          <p:cNvSpPr>
            <a:spLocks noGrp="1"/>
          </p:cNvSpPr>
          <p:nvPr>
            <p:ph type="title"/>
          </p:nvPr>
        </p:nvSpPr>
        <p:spPr/>
        <p:txBody>
          <a:bodyPr/>
          <a:lstStyle/>
          <a:p>
            <a:r>
              <a:rPr lang="en-US" dirty="0"/>
              <a:t>Peer-to-peer Systems</a:t>
            </a:r>
          </a:p>
        </p:txBody>
      </p:sp>
      <p:sp>
        <p:nvSpPr>
          <p:cNvPr id="3" name="Text Placeholder 2">
            <a:extLst>
              <a:ext uri="{FF2B5EF4-FFF2-40B4-BE49-F238E27FC236}">
                <a16:creationId xmlns:a16="http://schemas.microsoft.com/office/drawing/2014/main" id="{53D6D55A-377F-475B-B854-060D4B5320A0}"/>
              </a:ext>
            </a:extLst>
          </p:cNvPr>
          <p:cNvSpPr>
            <a:spLocks noGrp="1"/>
          </p:cNvSpPr>
          <p:nvPr>
            <p:ph type="body" idx="1"/>
          </p:nvPr>
        </p:nvSpPr>
        <p:spPr/>
        <p:txBody>
          <a:bodyPr/>
          <a:lstStyle/>
          <a:p>
            <a:r>
              <a:rPr lang="en-US" dirty="0"/>
              <a:t>Let me… help you… download that new movie.</a:t>
            </a:r>
          </a:p>
        </p:txBody>
      </p:sp>
      <p:sp>
        <p:nvSpPr>
          <p:cNvPr id="4" name="Slide Number Placeholder 3">
            <a:extLst>
              <a:ext uri="{FF2B5EF4-FFF2-40B4-BE49-F238E27FC236}">
                <a16:creationId xmlns:a16="http://schemas.microsoft.com/office/drawing/2014/main" id="{815C1BA9-7993-4D29-BC24-50E9208A9F94}"/>
              </a:ext>
            </a:extLst>
          </p:cNvPr>
          <p:cNvSpPr>
            <a:spLocks noGrp="1"/>
          </p:cNvSpPr>
          <p:nvPr>
            <p:ph type="sldNum" sz="quarter" idx="12"/>
          </p:nvPr>
        </p:nvSpPr>
        <p:spPr/>
        <p:txBody>
          <a:bodyPr/>
          <a:lstStyle/>
          <a:p>
            <a:fld id="{B4AAD609-F83C-4414-814B-B5A2DF99692C}" type="slidenum">
              <a:rPr lang="en-US" smtClean="0"/>
              <a:pPr/>
              <a:t>29</a:t>
            </a:fld>
            <a:endParaRPr lang="en-US" dirty="0"/>
          </a:p>
        </p:txBody>
      </p:sp>
    </p:spTree>
    <p:extLst>
      <p:ext uri="{BB962C8B-B14F-4D97-AF65-F5344CB8AC3E}">
        <p14:creationId xmlns:p14="http://schemas.microsoft.com/office/powerpoint/2010/main" val="1988166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54DF-3717-47C3-B2C6-D3972162F4C2}"/>
              </a:ext>
            </a:extLst>
          </p:cNvPr>
          <p:cNvSpPr>
            <a:spLocks noGrp="1"/>
          </p:cNvSpPr>
          <p:nvPr>
            <p:ph type="title"/>
          </p:nvPr>
        </p:nvSpPr>
        <p:spPr/>
        <p:txBody>
          <a:bodyPr>
            <a:normAutofit fontScale="90000"/>
          </a:bodyPr>
          <a:lstStyle/>
          <a:p>
            <a:r>
              <a:rPr lang="en-US" dirty="0"/>
              <a:t>Problem</a:t>
            </a:r>
          </a:p>
        </p:txBody>
      </p:sp>
      <p:sp>
        <p:nvSpPr>
          <p:cNvPr id="3" name="Content Placeholder 2">
            <a:extLst>
              <a:ext uri="{FF2B5EF4-FFF2-40B4-BE49-F238E27FC236}">
                <a16:creationId xmlns:a16="http://schemas.microsoft.com/office/drawing/2014/main" id="{0BBAF560-8AFC-4245-876C-17BC35AD5120}"/>
              </a:ext>
            </a:extLst>
          </p:cNvPr>
          <p:cNvSpPr>
            <a:spLocks noGrp="1"/>
          </p:cNvSpPr>
          <p:nvPr>
            <p:ph idx="12"/>
          </p:nvPr>
        </p:nvSpPr>
        <p:spPr/>
        <p:txBody>
          <a:bodyPr>
            <a:normAutofit/>
          </a:bodyPr>
          <a:lstStyle/>
          <a:p>
            <a:r>
              <a:rPr lang="en-US" dirty="0"/>
              <a:t>Storage is cheap.</a:t>
            </a:r>
          </a:p>
          <a:p>
            <a:pPr lvl="1"/>
            <a:r>
              <a:rPr lang="en-US" dirty="0"/>
              <a:t>YES. This is a </a:t>
            </a:r>
            <a:r>
              <a:rPr lang="en-US" i="1" dirty="0"/>
              <a:t>problem</a:t>
            </a:r>
            <a:r>
              <a:rPr lang="en-US" dirty="0"/>
              <a:t> in a classical sense.</a:t>
            </a:r>
          </a:p>
          <a:p>
            <a:pPr lvl="1"/>
            <a:r>
              <a:rPr lang="en-US" dirty="0"/>
              <a:t>People are storing more stuff and want very strong storage guarantees.</a:t>
            </a:r>
          </a:p>
          <a:p>
            <a:pPr lvl="1"/>
            <a:r>
              <a:rPr lang="en-US" dirty="0"/>
              <a:t>Networked (web) applications are global and people want strong availability and stable speed/performance (wherever in the world they are.) </a:t>
            </a:r>
            <a:r>
              <a:rPr lang="en-US" i="1" dirty="0"/>
              <a:t>Yikes!</a:t>
            </a:r>
          </a:p>
          <a:p>
            <a:pPr lvl="1"/>
            <a:endParaRPr lang="en-US" dirty="0"/>
          </a:p>
          <a:p>
            <a:r>
              <a:rPr lang="en-US" dirty="0"/>
              <a:t>More data == Greater probability of failure</a:t>
            </a:r>
            <a:endParaRPr lang="en-US" b="1" dirty="0"/>
          </a:p>
          <a:p>
            <a:pPr lvl="1"/>
            <a:r>
              <a:rPr lang="en-US" dirty="0"/>
              <a:t>We want </a:t>
            </a:r>
            <a:r>
              <a:rPr lang="en-US" b="1" dirty="0"/>
              <a:t>consistency </a:t>
            </a:r>
            <a:r>
              <a:rPr lang="en-US" dirty="0"/>
              <a:t>(correct, up-to-date data)</a:t>
            </a:r>
          </a:p>
          <a:p>
            <a:pPr lvl="1"/>
            <a:r>
              <a:rPr lang="en-US" dirty="0"/>
              <a:t>We want </a:t>
            </a:r>
            <a:r>
              <a:rPr lang="en-US" b="1" dirty="0"/>
              <a:t>availability</a:t>
            </a:r>
            <a:r>
              <a:rPr lang="en-US" dirty="0"/>
              <a:t> (when we need it)</a:t>
            </a:r>
            <a:endParaRPr lang="en-US" b="1" dirty="0"/>
          </a:p>
          <a:p>
            <a:pPr lvl="1"/>
            <a:r>
              <a:rPr lang="en-US" dirty="0"/>
              <a:t>We want </a:t>
            </a:r>
            <a:r>
              <a:rPr lang="en-US" b="1" dirty="0"/>
              <a:t>partition tolerance</a:t>
            </a:r>
            <a:r>
              <a:rPr lang="en-US" dirty="0"/>
              <a:t> (even in the presence of downtime)</a:t>
            </a:r>
            <a:endParaRPr lang="en-US" b="1" dirty="0"/>
          </a:p>
          <a:p>
            <a:pPr lvl="1"/>
            <a:r>
              <a:rPr lang="en-US" dirty="0"/>
              <a:t>Oh. Hmm. Well, heck.</a:t>
            </a:r>
          </a:p>
          <a:p>
            <a:pPr lvl="1"/>
            <a:r>
              <a:rPr lang="en-US" dirty="0"/>
              <a:t>That’s hard (technically impossible) so what can we do?</a:t>
            </a:r>
          </a:p>
        </p:txBody>
      </p:sp>
      <p:pic>
        <p:nvPicPr>
          <p:cNvPr id="6" name="Graphic 5">
            <a:extLst>
              <a:ext uri="{FF2B5EF4-FFF2-40B4-BE49-F238E27FC236}">
                <a16:creationId xmlns:a16="http://schemas.microsoft.com/office/drawing/2014/main" id="{F4BEFE85-A5C4-4C13-976C-8D7B1DAD7C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417121">
            <a:off x="7159746" y="2742534"/>
            <a:ext cx="4632093" cy="4632093"/>
          </a:xfrm>
          <a:prstGeom prst="rect">
            <a:avLst/>
          </a:prstGeom>
        </p:spPr>
      </p:pic>
    </p:spTree>
    <p:extLst>
      <p:ext uri="{BB962C8B-B14F-4D97-AF65-F5344CB8AC3E}">
        <p14:creationId xmlns:p14="http://schemas.microsoft.com/office/powerpoint/2010/main" val="54503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582B20-C288-4643-8BC2-588530DEB79B}"/>
              </a:ext>
            </a:extLst>
          </p:cNvPr>
          <p:cNvSpPr>
            <a:spLocks noGrp="1"/>
          </p:cNvSpPr>
          <p:nvPr>
            <p:ph type="title"/>
          </p:nvPr>
        </p:nvSpPr>
        <p:spPr/>
        <p:txBody>
          <a:bodyPr>
            <a:normAutofit fontScale="90000"/>
          </a:bodyPr>
          <a:lstStyle/>
          <a:p>
            <a:r>
              <a:rPr lang="en-US" dirty="0"/>
              <a:t>BitTorrent</a:t>
            </a:r>
          </a:p>
        </p:txBody>
      </p:sp>
      <p:sp>
        <p:nvSpPr>
          <p:cNvPr id="6" name="Content Placeholder 5">
            <a:extLst>
              <a:ext uri="{FF2B5EF4-FFF2-40B4-BE49-F238E27FC236}">
                <a16:creationId xmlns:a16="http://schemas.microsoft.com/office/drawing/2014/main" id="{12C9F6B3-4BEA-412B-8657-81649CFFCB5D}"/>
              </a:ext>
            </a:extLst>
          </p:cNvPr>
          <p:cNvSpPr>
            <a:spLocks noGrp="1"/>
          </p:cNvSpPr>
          <p:nvPr>
            <p:ph idx="12"/>
          </p:nvPr>
        </p:nvSpPr>
        <p:spPr>
          <a:xfrm>
            <a:off x="0" y="882032"/>
            <a:ext cx="6425076" cy="4832968"/>
          </a:xfrm>
        </p:spPr>
        <p:txBody>
          <a:bodyPr>
            <a:normAutofit/>
          </a:bodyPr>
          <a:lstStyle/>
          <a:p>
            <a:r>
              <a:rPr lang="en-US" dirty="0"/>
              <a:t>A basic peer-to-peer system based on block swapping.</a:t>
            </a:r>
          </a:p>
          <a:p>
            <a:pPr lvl="1"/>
            <a:r>
              <a:rPr lang="en-US" dirty="0"/>
              <a:t>These days built on top of Distributed Hash Tables (DHTs)</a:t>
            </a:r>
          </a:p>
          <a:p>
            <a:pPr lvl="1"/>
            <a:endParaRPr lang="en-US" dirty="0"/>
          </a:p>
          <a:p>
            <a:r>
              <a:rPr lang="en-US" dirty="0"/>
              <a:t>Known in non-technical circles for its use within software piracy.</a:t>
            </a:r>
          </a:p>
          <a:p>
            <a:pPr lvl="1"/>
            <a:r>
              <a:rPr lang="en-US" dirty="0"/>
              <a:t>But it, or something similar, is used often!</a:t>
            </a:r>
          </a:p>
          <a:p>
            <a:pPr lvl="1"/>
            <a:r>
              <a:rPr lang="en-US" dirty="0"/>
              <a:t>Blizzard uses it for game download/WoW updates.</a:t>
            </a:r>
          </a:p>
          <a:p>
            <a:pPr lvl="1"/>
            <a:r>
              <a:rPr lang="en-US" dirty="0"/>
              <a:t>Downloading Linux/large software distributions.</a:t>
            </a:r>
          </a:p>
          <a:p>
            <a:pPr lvl="1"/>
            <a:r>
              <a:rPr lang="en-US" dirty="0"/>
              <a:t>AT&amp;T said in 2015 that </a:t>
            </a:r>
            <a:r>
              <a:rPr lang="en-US" dirty="0">
                <a:hlinkClick r:id="rId2"/>
              </a:rPr>
              <a:t>BitTorrent represented around 20% of total broadband bandwidth</a:t>
            </a:r>
            <a:endParaRPr lang="en-US" dirty="0"/>
          </a:p>
          <a:p>
            <a:pPr lvl="2"/>
            <a:r>
              <a:rPr lang="en-US" dirty="0"/>
              <a:t>I’m actually a bit skeptical.</a:t>
            </a:r>
          </a:p>
          <a:p>
            <a:pPr lvl="1"/>
            <a:endParaRPr lang="en-US" dirty="0"/>
          </a:p>
          <a:p>
            <a:endParaRPr lang="en-US" dirty="0"/>
          </a:p>
        </p:txBody>
      </p:sp>
      <p:pic>
        <p:nvPicPr>
          <p:cNvPr id="2050" name="Picture 2" descr="Software Piracy Byte Magazine Cover Robert Tinney : Software ...">
            <a:extLst>
              <a:ext uri="{FF2B5EF4-FFF2-40B4-BE49-F238E27FC236}">
                <a16:creationId xmlns:a16="http://schemas.microsoft.com/office/drawing/2014/main" id="{310C9B51-6BF7-47F9-ADFC-0135F7905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396" y="647362"/>
            <a:ext cx="3487191" cy="466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65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800-1CC0-4C9B-98BD-8C8B2008A3C6}"/>
              </a:ext>
            </a:extLst>
          </p:cNvPr>
          <p:cNvSpPr>
            <a:spLocks noGrp="1"/>
          </p:cNvSpPr>
          <p:nvPr>
            <p:ph type="title"/>
          </p:nvPr>
        </p:nvSpPr>
        <p:spPr/>
        <p:txBody>
          <a:bodyPr>
            <a:normAutofit fontScale="90000"/>
          </a:bodyPr>
          <a:lstStyle/>
          <a:p>
            <a:r>
              <a:rPr lang="en-US" dirty="0"/>
              <a:t>BitTorrent System Model</a:t>
            </a:r>
          </a:p>
        </p:txBody>
      </p:sp>
      <p:sp>
        <p:nvSpPr>
          <p:cNvPr id="3" name="Footer Placeholder 2">
            <a:extLst>
              <a:ext uri="{FF2B5EF4-FFF2-40B4-BE49-F238E27FC236}">
                <a16:creationId xmlns:a16="http://schemas.microsoft.com/office/drawing/2014/main" id="{8B6485E5-1FA0-4F34-BA26-49D049BC3D6C}"/>
              </a:ext>
            </a:extLst>
          </p:cNvPr>
          <p:cNvSpPr>
            <a:spLocks noGrp="1"/>
          </p:cNvSpPr>
          <p:nvPr>
            <p:ph type="ftr" sz="quarter" idx="11"/>
          </p:nvPr>
        </p:nvSpPr>
        <p:spPr/>
        <p:txBody>
          <a:bodyPr/>
          <a:lstStyle/>
          <a:p>
            <a:r>
              <a:rPr lang="en-US" dirty="0"/>
              <a:t>Spring 2019/2020</a:t>
            </a:r>
          </a:p>
        </p:txBody>
      </p:sp>
      <p:sp>
        <p:nvSpPr>
          <p:cNvPr id="4" name="Content Placeholder 3">
            <a:extLst>
              <a:ext uri="{FF2B5EF4-FFF2-40B4-BE49-F238E27FC236}">
                <a16:creationId xmlns:a16="http://schemas.microsoft.com/office/drawing/2014/main" id="{37707678-BD39-4732-9AA5-DF40DFB0A58B}"/>
              </a:ext>
            </a:extLst>
          </p:cNvPr>
          <p:cNvSpPr>
            <a:spLocks noGrp="1"/>
          </p:cNvSpPr>
          <p:nvPr>
            <p:ph idx="12"/>
          </p:nvPr>
        </p:nvSpPr>
        <p:spPr/>
        <p:txBody>
          <a:bodyPr/>
          <a:lstStyle/>
          <a:p>
            <a:pPr marL="0" indent="0">
              <a:buNone/>
            </a:pPr>
            <a:r>
              <a:rPr lang="en-US" dirty="0"/>
              <a:t>When a file is requested, a well-known node yields a peer list.</a:t>
            </a:r>
          </a:p>
          <a:p>
            <a:pPr marL="0" indent="0">
              <a:buNone/>
            </a:pPr>
            <a:r>
              <a:rPr lang="en-US" dirty="0"/>
              <a:t>Our node serves as both client </a:t>
            </a:r>
            <a:r>
              <a:rPr lang="en-US" b="1" i="1" dirty="0"/>
              <a:t>and</a:t>
            </a:r>
            <a:r>
              <a:rPr lang="en-US" b="1" dirty="0"/>
              <a:t> </a:t>
            </a:r>
            <a:r>
              <a:rPr lang="en-US" dirty="0"/>
              <a:t>server. (As opposed to unidirectional NFS)</a:t>
            </a:r>
          </a:p>
          <a:p>
            <a:endParaRPr lang="en-US" dirty="0"/>
          </a:p>
        </p:txBody>
      </p:sp>
      <p:pic>
        <p:nvPicPr>
          <p:cNvPr id="5" name="Graphic 4">
            <a:extLst>
              <a:ext uri="{FF2B5EF4-FFF2-40B4-BE49-F238E27FC236}">
                <a16:creationId xmlns:a16="http://schemas.microsoft.com/office/drawing/2014/main" id="{54A89366-9A67-48C7-855A-A588B58A35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4953" y="3185584"/>
            <a:ext cx="1405698" cy="1405698"/>
          </a:xfrm>
          <a:prstGeom prst="rect">
            <a:avLst/>
          </a:prstGeom>
        </p:spPr>
      </p:pic>
      <p:pic>
        <p:nvPicPr>
          <p:cNvPr id="6" name="Graphic 5">
            <a:extLst>
              <a:ext uri="{FF2B5EF4-FFF2-40B4-BE49-F238E27FC236}">
                <a16:creationId xmlns:a16="http://schemas.microsoft.com/office/drawing/2014/main" id="{8F15574C-7FA3-4285-9486-77144A42B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0650" y="2256798"/>
            <a:ext cx="1405698" cy="1405698"/>
          </a:xfrm>
          <a:prstGeom prst="rect">
            <a:avLst/>
          </a:prstGeom>
        </p:spPr>
      </p:pic>
      <p:pic>
        <p:nvPicPr>
          <p:cNvPr id="7" name="Graphic 6">
            <a:extLst>
              <a:ext uri="{FF2B5EF4-FFF2-40B4-BE49-F238E27FC236}">
                <a16:creationId xmlns:a16="http://schemas.microsoft.com/office/drawing/2014/main" id="{A9AAEB8C-691C-4FBB-9E79-79693D51A5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0650" y="4050489"/>
            <a:ext cx="1405698" cy="1405698"/>
          </a:xfrm>
          <a:prstGeom prst="rect">
            <a:avLst/>
          </a:prstGeom>
        </p:spPr>
      </p:pic>
      <p:pic>
        <p:nvPicPr>
          <p:cNvPr id="8" name="Graphic 7">
            <a:extLst>
              <a:ext uri="{FF2B5EF4-FFF2-40B4-BE49-F238E27FC236}">
                <a16:creationId xmlns:a16="http://schemas.microsoft.com/office/drawing/2014/main" id="{99081AA2-0696-49B4-83D1-9A53B1A6B2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6348" y="3185584"/>
            <a:ext cx="1405698" cy="1405698"/>
          </a:xfrm>
          <a:prstGeom prst="rect">
            <a:avLst/>
          </a:prstGeom>
        </p:spPr>
      </p:pic>
      <p:pic>
        <p:nvPicPr>
          <p:cNvPr id="9" name="Graphic 8">
            <a:extLst>
              <a:ext uri="{FF2B5EF4-FFF2-40B4-BE49-F238E27FC236}">
                <a16:creationId xmlns:a16="http://schemas.microsoft.com/office/drawing/2014/main" id="{B83DC8E9-8D31-44DF-8271-EBC3B4280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7743" y="3185584"/>
            <a:ext cx="1405698" cy="1405698"/>
          </a:xfrm>
          <a:prstGeom prst="rect">
            <a:avLst/>
          </a:prstGeom>
        </p:spPr>
      </p:pic>
      <p:sp>
        <p:nvSpPr>
          <p:cNvPr id="10" name="TextBox 9">
            <a:extLst>
              <a:ext uri="{FF2B5EF4-FFF2-40B4-BE49-F238E27FC236}">
                <a16:creationId xmlns:a16="http://schemas.microsoft.com/office/drawing/2014/main" id="{9377A81A-EC78-4996-A55E-6320CDC3B8FD}"/>
              </a:ext>
            </a:extLst>
          </p:cNvPr>
          <p:cNvSpPr txBox="1"/>
          <p:nvPr/>
        </p:nvSpPr>
        <p:spPr>
          <a:xfrm>
            <a:off x="3080157" y="2557000"/>
            <a:ext cx="381836" cy="502766"/>
          </a:xfrm>
          <a:prstGeom prst="rect">
            <a:avLst/>
          </a:prstGeom>
          <a:noFill/>
        </p:spPr>
        <p:txBody>
          <a:bodyPr wrap="none" rtlCol="0">
            <a:spAutoFit/>
          </a:bodyPr>
          <a:lstStyle/>
          <a:p>
            <a:r>
              <a:rPr lang="en-US" sz="2667" dirty="0"/>
              <a:t>A</a:t>
            </a:r>
          </a:p>
        </p:txBody>
      </p:sp>
      <p:sp>
        <p:nvSpPr>
          <p:cNvPr id="11" name="TextBox 10">
            <a:extLst>
              <a:ext uri="{FF2B5EF4-FFF2-40B4-BE49-F238E27FC236}">
                <a16:creationId xmlns:a16="http://schemas.microsoft.com/office/drawing/2014/main" id="{0C7B13A4-B4A2-4B83-951E-4778D5FD9A78}"/>
              </a:ext>
            </a:extLst>
          </p:cNvPr>
          <p:cNvSpPr txBox="1"/>
          <p:nvPr/>
        </p:nvSpPr>
        <p:spPr>
          <a:xfrm>
            <a:off x="1674459" y="3485166"/>
            <a:ext cx="370614" cy="502766"/>
          </a:xfrm>
          <a:prstGeom prst="rect">
            <a:avLst/>
          </a:prstGeom>
          <a:noFill/>
        </p:spPr>
        <p:txBody>
          <a:bodyPr wrap="none" rtlCol="0">
            <a:spAutoFit/>
          </a:bodyPr>
          <a:lstStyle/>
          <a:p>
            <a:r>
              <a:rPr lang="en-US" sz="2667" dirty="0"/>
              <a:t>B</a:t>
            </a:r>
          </a:p>
        </p:txBody>
      </p:sp>
      <p:sp>
        <p:nvSpPr>
          <p:cNvPr id="12" name="TextBox 11">
            <a:extLst>
              <a:ext uri="{FF2B5EF4-FFF2-40B4-BE49-F238E27FC236}">
                <a16:creationId xmlns:a16="http://schemas.microsoft.com/office/drawing/2014/main" id="{F3E89FB1-4EB6-47D2-A0B9-FBDABDE34F0B}"/>
              </a:ext>
            </a:extLst>
          </p:cNvPr>
          <p:cNvSpPr txBox="1"/>
          <p:nvPr/>
        </p:nvSpPr>
        <p:spPr>
          <a:xfrm>
            <a:off x="3075089" y="4363582"/>
            <a:ext cx="367408" cy="502766"/>
          </a:xfrm>
          <a:prstGeom prst="rect">
            <a:avLst/>
          </a:prstGeom>
          <a:noFill/>
        </p:spPr>
        <p:txBody>
          <a:bodyPr wrap="none" rtlCol="0">
            <a:spAutoFit/>
          </a:bodyPr>
          <a:lstStyle/>
          <a:p>
            <a:r>
              <a:rPr lang="en-US" sz="2667" dirty="0"/>
              <a:t>C</a:t>
            </a:r>
          </a:p>
        </p:txBody>
      </p:sp>
      <p:cxnSp>
        <p:nvCxnSpPr>
          <p:cNvPr id="13" name="Straight Arrow Connector 12">
            <a:extLst>
              <a:ext uri="{FF2B5EF4-FFF2-40B4-BE49-F238E27FC236}">
                <a16:creationId xmlns:a16="http://schemas.microsoft.com/office/drawing/2014/main" id="{1DA72F4E-D4C6-430C-BFBF-9AE313837319}"/>
              </a:ext>
            </a:extLst>
          </p:cNvPr>
          <p:cNvCxnSpPr/>
          <p:nvPr/>
        </p:nvCxnSpPr>
        <p:spPr>
          <a:xfrm>
            <a:off x="5344583" y="3823833"/>
            <a:ext cx="14816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B34FA5-FDB4-4DDF-A076-B132DFD9389D}"/>
              </a:ext>
            </a:extLst>
          </p:cNvPr>
          <p:cNvSpPr txBox="1"/>
          <p:nvPr/>
        </p:nvSpPr>
        <p:spPr>
          <a:xfrm>
            <a:off x="5556122" y="3383608"/>
            <a:ext cx="896399" cy="400110"/>
          </a:xfrm>
          <a:prstGeom prst="rect">
            <a:avLst/>
          </a:prstGeom>
          <a:noFill/>
        </p:spPr>
        <p:txBody>
          <a:bodyPr wrap="none" rtlCol="0">
            <a:spAutoFit/>
          </a:bodyPr>
          <a:lstStyle/>
          <a:p>
            <a:pPr algn="ctr"/>
            <a:r>
              <a:rPr lang="en-US" sz="2000" b="1" dirty="0" err="1">
                <a:solidFill>
                  <a:srgbClr val="7030A0"/>
                </a:solidFill>
              </a:rPr>
              <a:t>main.c</a:t>
            </a:r>
            <a:endParaRPr lang="en-US" sz="2000" b="1" dirty="0">
              <a:solidFill>
                <a:srgbClr val="7030A0"/>
              </a:solidFill>
            </a:endParaRPr>
          </a:p>
        </p:txBody>
      </p:sp>
      <p:cxnSp>
        <p:nvCxnSpPr>
          <p:cNvPr id="15" name="Straight Arrow Connector 14">
            <a:extLst>
              <a:ext uri="{FF2B5EF4-FFF2-40B4-BE49-F238E27FC236}">
                <a16:creationId xmlns:a16="http://schemas.microsoft.com/office/drawing/2014/main" id="{476E2E18-9204-4855-995E-5E34F9068CCC}"/>
              </a:ext>
            </a:extLst>
          </p:cNvPr>
          <p:cNvCxnSpPr>
            <a:cxnSpLocks/>
          </p:cNvCxnSpPr>
          <p:nvPr/>
        </p:nvCxnSpPr>
        <p:spPr>
          <a:xfrm flipH="1">
            <a:off x="5344583" y="4483289"/>
            <a:ext cx="14816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8AA1AA-72AA-4FF5-B6EB-9C371B8BB6AE}"/>
              </a:ext>
            </a:extLst>
          </p:cNvPr>
          <p:cNvSpPr txBox="1"/>
          <p:nvPr/>
        </p:nvSpPr>
        <p:spPr>
          <a:xfrm>
            <a:off x="5706303" y="4043064"/>
            <a:ext cx="1040541" cy="400110"/>
          </a:xfrm>
          <a:prstGeom prst="rect">
            <a:avLst/>
          </a:prstGeom>
          <a:noFill/>
        </p:spPr>
        <p:txBody>
          <a:bodyPr wrap="none" rtlCol="0">
            <a:spAutoFit/>
          </a:bodyPr>
          <a:lstStyle/>
          <a:p>
            <a:pPr algn="ctr"/>
            <a:r>
              <a:rPr lang="en-US" sz="2000" b="1" i="1" dirty="0">
                <a:solidFill>
                  <a:srgbClr val="7030A0"/>
                </a:solidFill>
              </a:rPr>
              <a:t>{A, B, C}</a:t>
            </a:r>
          </a:p>
        </p:txBody>
      </p:sp>
      <p:sp>
        <p:nvSpPr>
          <p:cNvPr id="17" name="TextBox 16">
            <a:extLst>
              <a:ext uri="{FF2B5EF4-FFF2-40B4-BE49-F238E27FC236}">
                <a16:creationId xmlns:a16="http://schemas.microsoft.com/office/drawing/2014/main" id="{C2FB7FA0-C906-42F7-B474-0F304101C831}"/>
              </a:ext>
            </a:extLst>
          </p:cNvPr>
          <p:cNvSpPr txBox="1"/>
          <p:nvPr/>
        </p:nvSpPr>
        <p:spPr>
          <a:xfrm>
            <a:off x="7091621" y="4703728"/>
            <a:ext cx="1225015" cy="400110"/>
          </a:xfrm>
          <a:prstGeom prst="rect">
            <a:avLst/>
          </a:prstGeom>
          <a:noFill/>
        </p:spPr>
        <p:txBody>
          <a:bodyPr wrap="none" rtlCol="0">
            <a:spAutoFit/>
          </a:bodyPr>
          <a:lstStyle/>
          <a:p>
            <a:r>
              <a:rPr lang="en-US" sz="2000" b="1" i="1" dirty="0">
                <a:solidFill>
                  <a:srgbClr val="7030A0"/>
                </a:solidFill>
                <a:latin typeface="Lato Black" panose="020F0502020204030203" pitchFamily="34" charset="0"/>
                <a:ea typeface="Lato Black" panose="020F0502020204030203" pitchFamily="34" charset="0"/>
                <a:cs typeface="Lato Black" panose="020F0502020204030203" pitchFamily="34" charset="0"/>
              </a:rPr>
              <a:t>“Tracker”</a:t>
            </a:r>
          </a:p>
        </p:txBody>
      </p:sp>
      <p:cxnSp>
        <p:nvCxnSpPr>
          <p:cNvPr id="18" name="Connector: Curved 17">
            <a:extLst>
              <a:ext uri="{FF2B5EF4-FFF2-40B4-BE49-F238E27FC236}">
                <a16:creationId xmlns:a16="http://schemas.microsoft.com/office/drawing/2014/main" id="{6E359710-6300-4484-8941-E2552A5D9F08}"/>
              </a:ext>
            </a:extLst>
          </p:cNvPr>
          <p:cNvCxnSpPr>
            <a:cxnSpLocks/>
          </p:cNvCxnSpPr>
          <p:nvPr/>
        </p:nvCxnSpPr>
        <p:spPr>
          <a:xfrm>
            <a:off x="3862917" y="2667000"/>
            <a:ext cx="1006280" cy="465667"/>
          </a:xfrm>
          <a:prstGeom prst="curved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51D257E3-CBA5-4BD8-BD3C-7B6FAA3AC616}"/>
              </a:ext>
            </a:extLst>
          </p:cNvPr>
          <p:cNvCxnSpPr>
            <a:cxnSpLocks/>
            <a:endCxn id="23" idx="2"/>
          </p:cNvCxnSpPr>
          <p:nvPr/>
        </p:nvCxnSpPr>
        <p:spPr>
          <a:xfrm flipV="1">
            <a:off x="4102848" y="4882944"/>
            <a:ext cx="702849" cy="411187"/>
          </a:xfrm>
          <a:prstGeom prst="curved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86B7C0-8F5C-49FA-8DFD-C232DDF6C06F}"/>
              </a:ext>
            </a:extLst>
          </p:cNvPr>
          <p:cNvCxnSpPr>
            <a:cxnSpLocks/>
          </p:cNvCxnSpPr>
          <p:nvPr/>
        </p:nvCxnSpPr>
        <p:spPr>
          <a:xfrm>
            <a:off x="2582334" y="3888433"/>
            <a:ext cx="1520514"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BE07544-C661-4623-A77F-1938514EEA33}"/>
              </a:ext>
            </a:extLst>
          </p:cNvPr>
          <p:cNvSpPr txBox="1"/>
          <p:nvPr/>
        </p:nvSpPr>
        <p:spPr>
          <a:xfrm>
            <a:off x="4485855" y="3493302"/>
            <a:ext cx="394660" cy="502766"/>
          </a:xfrm>
          <a:prstGeom prst="rect">
            <a:avLst/>
          </a:prstGeom>
          <a:noFill/>
        </p:spPr>
        <p:txBody>
          <a:bodyPr wrap="none" rtlCol="0">
            <a:spAutoFit/>
          </a:bodyPr>
          <a:lstStyle/>
          <a:p>
            <a:r>
              <a:rPr lang="en-US" sz="2667" dirty="0"/>
              <a:t>D</a:t>
            </a:r>
          </a:p>
        </p:txBody>
      </p:sp>
      <p:sp>
        <p:nvSpPr>
          <p:cNvPr id="22" name="TextBox 21">
            <a:extLst>
              <a:ext uri="{FF2B5EF4-FFF2-40B4-BE49-F238E27FC236}">
                <a16:creationId xmlns:a16="http://schemas.microsoft.com/office/drawing/2014/main" id="{112895D8-A044-45AA-A689-D6770543C78E}"/>
              </a:ext>
            </a:extLst>
          </p:cNvPr>
          <p:cNvSpPr txBox="1"/>
          <p:nvPr/>
        </p:nvSpPr>
        <p:spPr>
          <a:xfrm>
            <a:off x="8060788" y="3440907"/>
            <a:ext cx="1888659" cy="323165"/>
          </a:xfrm>
          <a:prstGeom prst="rect">
            <a:avLst/>
          </a:prstGeom>
          <a:noFill/>
        </p:spPr>
        <p:txBody>
          <a:bodyPr wrap="none" rtlCol="0">
            <a:spAutoFit/>
          </a:bodyPr>
          <a:lstStyle/>
          <a:p>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Adds “</a:t>
            </a:r>
            <a:r>
              <a:rPr lang="en-US" sz="1500" b="1" dirty="0">
                <a:solidFill>
                  <a:srgbClr val="7030A0"/>
                </a:solidFill>
                <a:latin typeface="Lato Black" panose="020F0502020204030203" pitchFamily="34" charset="0"/>
                <a:ea typeface="Lato Black" panose="020F0502020204030203" pitchFamily="34" charset="0"/>
                <a:cs typeface="Lato Black" panose="020F0502020204030203" pitchFamily="34" charset="0"/>
              </a:rPr>
              <a:t>D</a:t>
            </a: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 to the list.</a:t>
            </a:r>
          </a:p>
        </p:txBody>
      </p:sp>
      <p:sp>
        <p:nvSpPr>
          <p:cNvPr id="23" name="TextBox 22">
            <a:extLst>
              <a:ext uri="{FF2B5EF4-FFF2-40B4-BE49-F238E27FC236}">
                <a16:creationId xmlns:a16="http://schemas.microsoft.com/office/drawing/2014/main" id="{DEC8D037-93CF-4CC8-AA56-C9EF251AFD3A}"/>
              </a:ext>
            </a:extLst>
          </p:cNvPr>
          <p:cNvSpPr txBox="1"/>
          <p:nvPr/>
        </p:nvSpPr>
        <p:spPr>
          <a:xfrm>
            <a:off x="4102848" y="4610562"/>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Client/Server</a:t>
            </a:r>
          </a:p>
        </p:txBody>
      </p:sp>
      <p:sp>
        <p:nvSpPr>
          <p:cNvPr id="24" name="TextBox 23">
            <a:extLst>
              <a:ext uri="{FF2B5EF4-FFF2-40B4-BE49-F238E27FC236}">
                <a16:creationId xmlns:a16="http://schemas.microsoft.com/office/drawing/2014/main" id="{37D501DD-CA20-4195-8A02-D302DBDAD737}"/>
              </a:ext>
            </a:extLst>
          </p:cNvPr>
          <p:cNvSpPr txBox="1"/>
          <p:nvPr/>
        </p:nvSpPr>
        <p:spPr>
          <a:xfrm>
            <a:off x="8488844" y="3889176"/>
            <a:ext cx="1584088" cy="553998"/>
          </a:xfrm>
          <a:prstGeom prst="rect">
            <a:avLst/>
          </a:prstGeom>
          <a:noFill/>
        </p:spPr>
        <p:txBody>
          <a:bodyPr wrap="none" rtlCol="0">
            <a:spAutoFit/>
          </a:bodyPr>
          <a:lstStyle/>
          <a:p>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Possibly: Gossip</a:t>
            </a:r>
            <a:b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b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to other nodes.</a:t>
            </a:r>
          </a:p>
        </p:txBody>
      </p:sp>
      <p:sp>
        <p:nvSpPr>
          <p:cNvPr id="25" name="TextBox 24">
            <a:extLst>
              <a:ext uri="{FF2B5EF4-FFF2-40B4-BE49-F238E27FC236}">
                <a16:creationId xmlns:a16="http://schemas.microsoft.com/office/drawing/2014/main" id="{B610184D-8ABF-4737-9487-993F11BC01B8}"/>
              </a:ext>
            </a:extLst>
          </p:cNvPr>
          <p:cNvSpPr txBox="1"/>
          <p:nvPr/>
        </p:nvSpPr>
        <p:spPr>
          <a:xfrm>
            <a:off x="270731" y="4527456"/>
            <a:ext cx="1874231" cy="1015663"/>
          </a:xfrm>
          <a:prstGeom prst="rect">
            <a:avLst/>
          </a:prstGeom>
          <a:noFill/>
        </p:spPr>
        <p:txBody>
          <a:bodyPr wrap="none" rtlCol="0">
            <a:spAutoFit/>
          </a:bodyPr>
          <a:lstStyle/>
          <a:p>
            <a:pPr algn="ct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Possibly: Gossip</a:t>
            </a:r>
            <a:b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b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about </a:t>
            </a:r>
            <a:r>
              <a:rPr lang="en-US" sz="1500" b="1" dirty="0">
                <a:solidFill>
                  <a:srgbClr val="7030A0"/>
                </a:solidFill>
                <a:latin typeface="Lato Black" panose="020F0502020204030203" pitchFamily="34" charset="0"/>
                <a:ea typeface="Lato Black" panose="020F0502020204030203" pitchFamily="34" charset="0"/>
                <a:cs typeface="Lato Black" panose="020F0502020204030203" pitchFamily="34" charset="0"/>
              </a:rPr>
              <a:t>D</a:t>
            </a: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 to other</a:t>
            </a:r>
            <a:b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b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nodes downloading</a:t>
            </a:r>
            <a:b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br>
            <a:r>
              <a:rPr lang="en-US" sz="15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this file.</a:t>
            </a:r>
          </a:p>
        </p:txBody>
      </p:sp>
      <p:cxnSp>
        <p:nvCxnSpPr>
          <p:cNvPr id="26" name="Connector: Curved 25">
            <a:extLst>
              <a:ext uri="{FF2B5EF4-FFF2-40B4-BE49-F238E27FC236}">
                <a16:creationId xmlns:a16="http://schemas.microsoft.com/office/drawing/2014/main" id="{F91A29DA-B2F4-496A-B656-94E617144506}"/>
              </a:ext>
            </a:extLst>
          </p:cNvPr>
          <p:cNvCxnSpPr>
            <a:cxnSpLocks/>
          </p:cNvCxnSpPr>
          <p:nvPr/>
        </p:nvCxnSpPr>
        <p:spPr>
          <a:xfrm rot="10800000" flipV="1">
            <a:off x="240459" y="4272773"/>
            <a:ext cx="783481" cy="686037"/>
          </a:xfrm>
          <a:prstGeom prst="curved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526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C14E-6AD6-4262-97EC-9BDCF9B46078}"/>
              </a:ext>
            </a:extLst>
          </p:cNvPr>
          <p:cNvSpPr>
            <a:spLocks noGrp="1"/>
          </p:cNvSpPr>
          <p:nvPr>
            <p:ph type="title"/>
          </p:nvPr>
        </p:nvSpPr>
        <p:spPr/>
        <p:txBody>
          <a:bodyPr>
            <a:normAutofit fontScale="90000"/>
          </a:bodyPr>
          <a:lstStyle/>
          <a:p>
            <a:r>
              <a:rPr lang="en-US" dirty="0"/>
              <a:t>Block Sharing</a:t>
            </a:r>
          </a:p>
        </p:txBody>
      </p:sp>
      <p:sp>
        <p:nvSpPr>
          <p:cNvPr id="3" name="Footer Placeholder 2">
            <a:extLst>
              <a:ext uri="{FF2B5EF4-FFF2-40B4-BE49-F238E27FC236}">
                <a16:creationId xmlns:a16="http://schemas.microsoft.com/office/drawing/2014/main" id="{BF73C0DD-4E8F-4736-8D87-26A839856466}"/>
              </a:ext>
            </a:extLst>
          </p:cNvPr>
          <p:cNvSpPr>
            <a:spLocks noGrp="1"/>
          </p:cNvSpPr>
          <p:nvPr>
            <p:ph type="ftr" sz="quarter" idx="11"/>
          </p:nvPr>
        </p:nvSpPr>
        <p:spPr/>
        <p:txBody>
          <a:bodyPr/>
          <a:lstStyle/>
          <a:p>
            <a:r>
              <a:rPr lang="en-US"/>
              <a:t>Spring 2019/2020</a:t>
            </a:r>
            <a:endParaRPr lang="en-US" dirty="0"/>
          </a:p>
        </p:txBody>
      </p:sp>
      <p:sp>
        <p:nvSpPr>
          <p:cNvPr id="4" name="Content Placeholder 3">
            <a:extLst>
              <a:ext uri="{FF2B5EF4-FFF2-40B4-BE49-F238E27FC236}">
                <a16:creationId xmlns:a16="http://schemas.microsoft.com/office/drawing/2014/main" id="{5EDAD522-1B3C-4CB7-91E8-13BCEC91C776}"/>
              </a:ext>
            </a:extLst>
          </p:cNvPr>
          <p:cNvSpPr>
            <a:spLocks noGrp="1"/>
          </p:cNvSpPr>
          <p:nvPr>
            <p:ph idx="12"/>
          </p:nvPr>
        </p:nvSpPr>
        <p:spPr>
          <a:xfrm>
            <a:off x="307025" y="869076"/>
            <a:ext cx="6892391" cy="4330323"/>
          </a:xfrm>
        </p:spPr>
        <p:txBody>
          <a:bodyPr/>
          <a:lstStyle/>
          <a:p>
            <a:r>
              <a:rPr lang="en-US" dirty="0"/>
              <a:t>Files are divided into chunks (blocks) and</a:t>
            </a:r>
            <a:br>
              <a:rPr lang="en-US" dirty="0"/>
            </a:br>
            <a:r>
              <a:rPr lang="en-US" dirty="0"/>
              <a:t>traded among the different peers.</a:t>
            </a:r>
          </a:p>
          <a:p>
            <a:endParaRPr lang="en-US" dirty="0"/>
          </a:p>
          <a:p>
            <a:r>
              <a:rPr lang="en-US" dirty="0"/>
              <a:t>As your local machine gathers</a:t>
            </a:r>
            <a:br>
              <a:rPr lang="en-US" dirty="0"/>
            </a:br>
            <a:r>
              <a:rPr lang="en-US" dirty="0"/>
              <a:t>blocks, those are available</a:t>
            </a:r>
            <a:br>
              <a:rPr lang="en-US" dirty="0"/>
            </a:br>
            <a:r>
              <a:rPr lang="en-US" dirty="0"/>
              <a:t>for other peers, who will</a:t>
            </a:r>
            <a:br>
              <a:rPr lang="en-US" dirty="0"/>
            </a:br>
            <a:r>
              <a:rPr lang="en-US" dirty="0"/>
              <a:t>ask you for them.</a:t>
            </a:r>
          </a:p>
          <a:p>
            <a:endParaRPr lang="en-US" dirty="0"/>
          </a:p>
          <a:p>
            <a:r>
              <a:rPr lang="en-US" dirty="0"/>
              <a:t>You can concurrently download</a:t>
            </a:r>
            <a:br>
              <a:rPr lang="en-US" dirty="0"/>
            </a:br>
            <a:r>
              <a:rPr lang="en-US" dirty="0"/>
              <a:t>parts of files from different sources.</a:t>
            </a:r>
          </a:p>
          <a:p>
            <a:r>
              <a:rPr lang="en-US" dirty="0"/>
              <a:t>Peers can leave and join this network at any time.</a:t>
            </a:r>
          </a:p>
          <a:p>
            <a:endParaRPr lang="en-US" dirty="0"/>
          </a:p>
        </p:txBody>
      </p:sp>
      <p:pic>
        <p:nvPicPr>
          <p:cNvPr id="5" name="Graphic 4">
            <a:extLst>
              <a:ext uri="{FF2B5EF4-FFF2-40B4-BE49-F238E27FC236}">
                <a16:creationId xmlns:a16="http://schemas.microsoft.com/office/drawing/2014/main" id="{0539340C-AFDF-429B-AFF7-9A7819D02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9814" y="2136054"/>
            <a:ext cx="1405698" cy="1405698"/>
          </a:xfrm>
          <a:prstGeom prst="rect">
            <a:avLst/>
          </a:prstGeom>
        </p:spPr>
      </p:pic>
      <p:pic>
        <p:nvPicPr>
          <p:cNvPr id="6" name="Graphic 5">
            <a:extLst>
              <a:ext uri="{FF2B5EF4-FFF2-40B4-BE49-F238E27FC236}">
                <a16:creationId xmlns:a16="http://schemas.microsoft.com/office/drawing/2014/main" id="{F5FD0F9B-C249-44B7-B16C-C3858BD6BF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5512" y="1207268"/>
            <a:ext cx="1405698" cy="1405698"/>
          </a:xfrm>
          <a:prstGeom prst="rect">
            <a:avLst/>
          </a:prstGeom>
        </p:spPr>
      </p:pic>
      <p:pic>
        <p:nvPicPr>
          <p:cNvPr id="7" name="Graphic 6">
            <a:extLst>
              <a:ext uri="{FF2B5EF4-FFF2-40B4-BE49-F238E27FC236}">
                <a16:creationId xmlns:a16="http://schemas.microsoft.com/office/drawing/2014/main" id="{ADEEED65-508B-4541-AB2B-188FC94B6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1209" y="2136054"/>
            <a:ext cx="1405698" cy="1405698"/>
          </a:xfrm>
          <a:prstGeom prst="rect">
            <a:avLst/>
          </a:prstGeom>
        </p:spPr>
      </p:pic>
      <p:cxnSp>
        <p:nvCxnSpPr>
          <p:cNvPr id="8" name="Connector: Curved 7">
            <a:extLst>
              <a:ext uri="{FF2B5EF4-FFF2-40B4-BE49-F238E27FC236}">
                <a16:creationId xmlns:a16="http://schemas.microsoft.com/office/drawing/2014/main" id="{20F6E769-AEE6-4B85-B166-1272042A1AFB}"/>
              </a:ext>
            </a:extLst>
          </p:cNvPr>
          <p:cNvCxnSpPr>
            <a:cxnSpLocks/>
          </p:cNvCxnSpPr>
          <p:nvPr/>
        </p:nvCxnSpPr>
        <p:spPr>
          <a:xfrm>
            <a:off x="7857778" y="1617470"/>
            <a:ext cx="1006280" cy="465667"/>
          </a:xfrm>
          <a:prstGeom prst="curvedConnector2">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12817D9-2E54-4E1B-B768-C0D671105317}"/>
              </a:ext>
            </a:extLst>
          </p:cNvPr>
          <p:cNvCxnSpPr>
            <a:cxnSpLocks/>
          </p:cNvCxnSpPr>
          <p:nvPr/>
        </p:nvCxnSpPr>
        <p:spPr>
          <a:xfrm>
            <a:off x="6577196" y="2838903"/>
            <a:ext cx="1520514" cy="0"/>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C9D8198-2830-49BF-B0FC-7443371695C6}"/>
              </a:ext>
            </a:extLst>
          </p:cNvPr>
          <p:cNvSpPr txBox="1"/>
          <p:nvPr/>
        </p:nvSpPr>
        <p:spPr>
          <a:xfrm>
            <a:off x="8161209" y="3594669"/>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Client/Server</a:t>
            </a:r>
          </a:p>
        </p:txBody>
      </p:sp>
    </p:spTree>
    <p:extLst>
      <p:ext uri="{BB962C8B-B14F-4D97-AF65-F5344CB8AC3E}">
        <p14:creationId xmlns:p14="http://schemas.microsoft.com/office/powerpoint/2010/main" val="28732629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1D12-DCFA-430D-98F0-BE1CF1F64E08}"/>
              </a:ext>
            </a:extLst>
          </p:cNvPr>
          <p:cNvSpPr>
            <a:spLocks noGrp="1"/>
          </p:cNvSpPr>
          <p:nvPr>
            <p:ph type="title"/>
          </p:nvPr>
        </p:nvSpPr>
        <p:spPr/>
        <p:txBody>
          <a:bodyPr>
            <a:normAutofit fontScale="90000"/>
          </a:bodyPr>
          <a:lstStyle/>
          <a:p>
            <a:r>
              <a:rPr lang="en-US" dirty="0"/>
              <a:t>Heuristics for Fairness</a:t>
            </a:r>
          </a:p>
        </p:txBody>
      </p:sp>
      <p:sp>
        <p:nvSpPr>
          <p:cNvPr id="3" name="Footer Placeholder 2">
            <a:extLst>
              <a:ext uri="{FF2B5EF4-FFF2-40B4-BE49-F238E27FC236}">
                <a16:creationId xmlns:a16="http://schemas.microsoft.com/office/drawing/2014/main" id="{36692A7E-2381-4258-8C54-4C8501894C2D}"/>
              </a:ext>
            </a:extLst>
          </p:cNvPr>
          <p:cNvSpPr>
            <a:spLocks noGrp="1"/>
          </p:cNvSpPr>
          <p:nvPr>
            <p:ph type="ftr" sz="quarter" idx="11"/>
          </p:nvPr>
        </p:nvSpPr>
        <p:spPr/>
        <p:txBody>
          <a:bodyPr/>
          <a:lstStyle/>
          <a:p>
            <a:r>
              <a:rPr lang="en-US"/>
              <a:t>Spring 2019/2020</a:t>
            </a:r>
            <a:endParaRPr lang="en-US" dirty="0"/>
          </a:p>
        </p:txBody>
      </p:sp>
      <p:sp>
        <p:nvSpPr>
          <p:cNvPr id="4" name="Content Placeholder 3">
            <a:extLst>
              <a:ext uri="{FF2B5EF4-FFF2-40B4-BE49-F238E27FC236}">
                <a16:creationId xmlns:a16="http://schemas.microsoft.com/office/drawing/2014/main" id="{D9026130-7160-47E3-8D49-D5950E1214AD}"/>
              </a:ext>
            </a:extLst>
          </p:cNvPr>
          <p:cNvSpPr>
            <a:spLocks noGrp="1"/>
          </p:cNvSpPr>
          <p:nvPr>
            <p:ph idx="12"/>
          </p:nvPr>
        </p:nvSpPr>
        <p:spPr>
          <a:xfrm>
            <a:off x="307025" y="869076"/>
            <a:ext cx="9584514" cy="4825902"/>
          </a:xfrm>
        </p:spPr>
        <p:txBody>
          <a:bodyPr/>
          <a:lstStyle/>
          <a:p>
            <a:r>
              <a:rPr lang="en-US" dirty="0"/>
              <a:t>How to choose who gets a block? (No right/obvious answer)</a:t>
            </a:r>
          </a:p>
          <a:p>
            <a:pPr lvl="1"/>
            <a:r>
              <a:rPr lang="en-US" dirty="0"/>
              <a:t>This is two-sided. How can you trust a server to give you the right thing?</a:t>
            </a:r>
          </a:p>
          <a:p>
            <a:pPr lvl="1"/>
            <a:r>
              <a:rPr lang="en-US" dirty="0"/>
              <a:t>Some peers are faster/slower than others.</a:t>
            </a:r>
          </a:p>
          <a:p>
            <a:pPr lvl="1"/>
            <a:r>
              <a:rPr lang="en-US" dirty="0"/>
              <a:t>In an open system: Some don’t play fair. They take but never give back.</a:t>
            </a:r>
          </a:p>
          <a:p>
            <a:r>
              <a:rPr lang="en-US" dirty="0"/>
              <a:t>You could prioritize older nodes.</a:t>
            </a:r>
          </a:p>
          <a:p>
            <a:pPr lvl="1"/>
            <a:r>
              <a:rPr lang="en-US" dirty="0"/>
              <a:t>They are less likely to suddenly disappear.</a:t>
            </a:r>
          </a:p>
          <a:p>
            <a:pPr lvl="1"/>
            <a:r>
              <a:rPr lang="en-US" dirty="0"/>
              <a:t>They are more likely to cooperate.</a:t>
            </a:r>
          </a:p>
          <a:p>
            <a:pPr lvl="1"/>
            <a:r>
              <a:rPr lang="en-US" dirty="0"/>
              <a:t>What if everybody did this… hmm… old nodes shunning young nodes…</a:t>
            </a:r>
          </a:p>
          <a:p>
            <a:r>
              <a:rPr lang="en-US" dirty="0"/>
              <a:t>You can only give if the other node gives you a block you need.</a:t>
            </a:r>
          </a:p>
          <a:p>
            <a:pPr lvl="1"/>
            <a:r>
              <a:rPr lang="en-US" dirty="0"/>
              <a:t>Fair Block/Bit-swapping. Works as long as you </a:t>
            </a:r>
            <a:r>
              <a:rPr lang="en-US" i="1" dirty="0"/>
              <a:t>have some data</a:t>
            </a:r>
            <a:r>
              <a:rPr lang="en-US" dirty="0"/>
              <a:t>.</a:t>
            </a:r>
          </a:p>
          <a:p>
            <a:pPr lvl="1"/>
            <a:r>
              <a:rPr lang="en-US" dirty="0"/>
              <a:t>Obviously punishes first-timers (who don’t have any data to give)</a:t>
            </a:r>
          </a:p>
          <a:p>
            <a:pPr lvl="1"/>
            <a:r>
              <a:rPr lang="en-US" dirty="0"/>
              <a:t>Incentivizes longevity with respect to cooperation.</a:t>
            </a:r>
          </a:p>
          <a:p>
            <a:endParaRPr lang="en-US" dirty="0"/>
          </a:p>
        </p:txBody>
      </p:sp>
      <p:pic>
        <p:nvPicPr>
          <p:cNvPr id="5" name="Graphic 4">
            <a:extLst>
              <a:ext uri="{FF2B5EF4-FFF2-40B4-BE49-F238E27FC236}">
                <a16:creationId xmlns:a16="http://schemas.microsoft.com/office/drawing/2014/main" id="{889778B6-D622-43CF-97F5-B7674705A5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9597" y="2268578"/>
            <a:ext cx="1799168" cy="1799168"/>
          </a:xfrm>
          <a:prstGeom prst="rect">
            <a:avLst/>
          </a:prstGeom>
        </p:spPr>
      </p:pic>
      <p:sp>
        <p:nvSpPr>
          <p:cNvPr id="6" name="TextBox 5">
            <a:extLst>
              <a:ext uri="{FF2B5EF4-FFF2-40B4-BE49-F238E27FC236}">
                <a16:creationId xmlns:a16="http://schemas.microsoft.com/office/drawing/2014/main" id="{AA74EFE6-B4F6-4D94-8BDE-0B2F448701D9}"/>
              </a:ext>
            </a:extLst>
          </p:cNvPr>
          <p:cNvSpPr txBox="1"/>
          <p:nvPr/>
        </p:nvSpPr>
        <p:spPr>
          <a:xfrm>
            <a:off x="5578432" y="3047615"/>
            <a:ext cx="3158237" cy="323165"/>
          </a:xfrm>
          <a:prstGeom prst="rect">
            <a:avLst/>
          </a:prstGeom>
          <a:noFill/>
        </p:spPr>
        <p:txBody>
          <a:bodyPr wrap="none" rtlCol="0">
            <a:spAutoFit/>
          </a:bodyPr>
          <a:lstStyle/>
          <a:p>
            <a:r>
              <a:rPr lang="en-US" sz="1500" i="1" dirty="0">
                <a:solidFill>
                  <a:srgbClr val="7030A0"/>
                </a:solidFill>
                <a:latin typeface="Lato Black" panose="020F0502020204030203" pitchFamily="34" charset="0"/>
                <a:ea typeface="Lato Black" panose="020F0502020204030203" pitchFamily="34" charset="0"/>
                <a:cs typeface="Lato Black" panose="020F0502020204030203" pitchFamily="34" charset="0"/>
              </a:rPr>
              <a:t>(The Millennial Struggle, am I right?)</a:t>
            </a:r>
          </a:p>
        </p:txBody>
      </p:sp>
      <p:sp>
        <p:nvSpPr>
          <p:cNvPr id="7" name="TextBox 6">
            <a:extLst>
              <a:ext uri="{FF2B5EF4-FFF2-40B4-BE49-F238E27FC236}">
                <a16:creationId xmlns:a16="http://schemas.microsoft.com/office/drawing/2014/main" id="{31566372-5C92-4FF8-B952-51EE1C149B45}"/>
              </a:ext>
            </a:extLst>
          </p:cNvPr>
          <p:cNvSpPr txBox="1"/>
          <p:nvPr/>
        </p:nvSpPr>
        <p:spPr>
          <a:xfrm rot="19562107">
            <a:off x="9077322" y="2314596"/>
            <a:ext cx="935711" cy="307777"/>
          </a:xfrm>
          <a:prstGeom prst="rect">
            <a:avLst/>
          </a:prstGeom>
          <a:noFill/>
        </p:spPr>
        <p:txBody>
          <a:bodyPr wrap="none" rtlCol="0">
            <a:prstTxWarp prst="textArchUp">
              <a:avLst/>
            </a:prstTxWarp>
            <a:spAutoFit/>
          </a:bodyPr>
          <a:lstStyle/>
          <a:p>
            <a:r>
              <a:rPr lang="en-US" sz="4000" dirty="0">
                <a:solidFill>
                  <a:srgbClr val="7030A0"/>
                </a:solidFill>
                <a:latin typeface="Lato Light" panose="020F0502020204030203" pitchFamily="34" charset="0"/>
                <a:ea typeface="Lato Light" panose="020F0502020204030203" pitchFamily="34" charset="0"/>
                <a:cs typeface="Lato Light" panose="020F0502020204030203" pitchFamily="34" charset="0"/>
              </a:rPr>
              <a:t>Charge Money???</a:t>
            </a:r>
          </a:p>
        </p:txBody>
      </p:sp>
    </p:spTree>
    <p:extLst>
      <p:ext uri="{BB962C8B-B14F-4D97-AF65-F5344CB8AC3E}">
        <p14:creationId xmlns:p14="http://schemas.microsoft.com/office/powerpoint/2010/main" val="166054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fade">
                                      <p:cBhvr>
                                        <p:cTn id="45" dur="500"/>
                                        <p:tgtEl>
                                          <p:spTgt spid="4">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fade">
                                      <p:cBhvr>
                                        <p:cTn id="48" dur="500"/>
                                        <p:tgtEl>
                                          <p:spTgt spid="4">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5947-687E-4EAB-8222-AEDE34C54F31}"/>
              </a:ext>
            </a:extLst>
          </p:cNvPr>
          <p:cNvSpPr>
            <a:spLocks noGrp="1"/>
          </p:cNvSpPr>
          <p:nvPr>
            <p:ph type="title"/>
          </p:nvPr>
        </p:nvSpPr>
        <p:spPr/>
        <p:txBody>
          <a:bodyPr>
            <a:normAutofit fontScale="90000"/>
          </a:bodyPr>
          <a:lstStyle/>
          <a:p>
            <a:r>
              <a:rPr lang="en-US" dirty="0"/>
              <a:t>Centralization Problems</a:t>
            </a:r>
          </a:p>
        </p:txBody>
      </p:sp>
      <p:sp>
        <p:nvSpPr>
          <p:cNvPr id="3" name="Footer Placeholder 2">
            <a:extLst>
              <a:ext uri="{FF2B5EF4-FFF2-40B4-BE49-F238E27FC236}">
                <a16:creationId xmlns:a16="http://schemas.microsoft.com/office/drawing/2014/main" id="{284899C6-9C38-4B42-8A55-F623F09ED059}"/>
              </a:ext>
            </a:extLst>
          </p:cNvPr>
          <p:cNvSpPr>
            <a:spLocks noGrp="1"/>
          </p:cNvSpPr>
          <p:nvPr>
            <p:ph type="ftr" sz="quarter" idx="11"/>
          </p:nvPr>
        </p:nvSpPr>
        <p:spPr/>
        <p:txBody>
          <a:bodyPr/>
          <a:lstStyle/>
          <a:p>
            <a:r>
              <a:rPr lang="en-US"/>
              <a:t>Spring 2019/2020</a:t>
            </a:r>
            <a:endParaRPr lang="en-US" dirty="0"/>
          </a:p>
        </p:txBody>
      </p:sp>
      <p:sp>
        <p:nvSpPr>
          <p:cNvPr id="4" name="Content Placeholder 3">
            <a:extLst>
              <a:ext uri="{FF2B5EF4-FFF2-40B4-BE49-F238E27FC236}">
                <a16:creationId xmlns:a16="http://schemas.microsoft.com/office/drawing/2014/main" id="{30F535E0-5FDC-4A56-9B0C-B487A5ADC3F1}"/>
              </a:ext>
            </a:extLst>
          </p:cNvPr>
          <p:cNvSpPr>
            <a:spLocks noGrp="1"/>
          </p:cNvSpPr>
          <p:nvPr>
            <p:ph idx="12"/>
          </p:nvPr>
        </p:nvSpPr>
        <p:spPr>
          <a:xfrm>
            <a:off x="307025" y="869076"/>
            <a:ext cx="9584514" cy="4657371"/>
          </a:xfrm>
        </p:spPr>
        <p:txBody>
          <a:bodyPr/>
          <a:lstStyle/>
          <a:p>
            <a:r>
              <a:rPr lang="en-US" dirty="0"/>
              <a:t>“Tracker” based solution introduces unreliable </a:t>
            </a:r>
            <a:r>
              <a:rPr lang="en-US" b="1" i="1" dirty="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centralization</a:t>
            </a:r>
            <a:r>
              <a:rPr lang="en-US" dirty="0"/>
              <a:t>.</a:t>
            </a:r>
          </a:p>
          <a:p>
            <a:endParaRPr lang="en-US" dirty="0"/>
          </a:p>
          <a:p>
            <a:r>
              <a:rPr lang="en-US" dirty="0"/>
              <a:t>Getting rid of that (decentralized tracking) means:</a:t>
            </a:r>
          </a:p>
          <a:p>
            <a:pPr lvl="1"/>
            <a:r>
              <a:rPr lang="en-US" dirty="0"/>
              <a:t>Organizing nodes such that it is easy to find data.</a:t>
            </a:r>
          </a:p>
          <a:p>
            <a:pPr lvl="1"/>
            <a:r>
              <a:rPr lang="en-US" dirty="0"/>
              <a:t>Yet, also, not requiring knowledge about where that data is.</a:t>
            </a:r>
          </a:p>
          <a:p>
            <a:pPr lvl="1"/>
            <a:r>
              <a:rPr lang="en-US" dirty="0"/>
              <a:t>And therefore, allowing data to move (migrate) as it sees fit.</a:t>
            </a:r>
          </a:p>
          <a:p>
            <a:endParaRPr lang="en-US" dirty="0"/>
          </a:p>
          <a:p>
            <a:r>
              <a:rPr lang="en-US" dirty="0"/>
              <a:t>Many possible solutions. Most are VERY interesting and some are slightly counter-intuitive (hence interesting!)</a:t>
            </a:r>
          </a:p>
          <a:p>
            <a:endParaRPr lang="en-US" dirty="0"/>
          </a:p>
        </p:txBody>
      </p:sp>
    </p:spTree>
    <p:extLst>
      <p:ext uri="{BB962C8B-B14F-4D97-AF65-F5344CB8AC3E}">
        <p14:creationId xmlns:p14="http://schemas.microsoft.com/office/powerpoint/2010/main" val="1642595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12FD-4986-4531-ABA7-857CED7F7CAC}"/>
              </a:ext>
            </a:extLst>
          </p:cNvPr>
          <p:cNvSpPr>
            <a:spLocks noGrp="1"/>
          </p:cNvSpPr>
          <p:nvPr>
            <p:ph type="title"/>
          </p:nvPr>
        </p:nvSpPr>
        <p:spPr/>
        <p:txBody>
          <a:bodyPr>
            <a:normAutofit fontScale="90000"/>
          </a:bodyPr>
          <a:lstStyle/>
          <a:p>
            <a:r>
              <a:rPr lang="en-US" dirty="0"/>
              <a:t>Distributed Hash Tables (DHT)</a:t>
            </a:r>
          </a:p>
        </p:txBody>
      </p:sp>
      <p:sp>
        <p:nvSpPr>
          <p:cNvPr id="3" name="Footer Placeholder 2">
            <a:extLst>
              <a:ext uri="{FF2B5EF4-FFF2-40B4-BE49-F238E27FC236}">
                <a16:creationId xmlns:a16="http://schemas.microsoft.com/office/drawing/2014/main" id="{008CF869-F4AC-4C62-83E1-D686744F9D87}"/>
              </a:ext>
            </a:extLst>
          </p:cNvPr>
          <p:cNvSpPr>
            <a:spLocks noGrp="1"/>
          </p:cNvSpPr>
          <p:nvPr>
            <p:ph type="ftr" sz="quarter" idx="11"/>
          </p:nvPr>
        </p:nvSpPr>
        <p:spPr/>
        <p:txBody>
          <a:bodyPr/>
          <a:lstStyle/>
          <a:p>
            <a:r>
              <a:rPr lang="en-US"/>
              <a:t>Spring 2019/2020</a:t>
            </a:r>
            <a:endParaRPr lang="en-US" dirty="0"/>
          </a:p>
        </p:txBody>
      </p:sp>
      <p:sp>
        <p:nvSpPr>
          <p:cNvPr id="4" name="Content Placeholder 3">
            <a:extLst>
              <a:ext uri="{FF2B5EF4-FFF2-40B4-BE49-F238E27FC236}">
                <a16:creationId xmlns:a16="http://schemas.microsoft.com/office/drawing/2014/main" id="{9BE0BC8B-F50F-4704-A336-7B793BB46FE2}"/>
              </a:ext>
            </a:extLst>
          </p:cNvPr>
          <p:cNvSpPr>
            <a:spLocks noGrp="1"/>
          </p:cNvSpPr>
          <p:nvPr>
            <p:ph idx="12"/>
          </p:nvPr>
        </p:nvSpPr>
        <p:spPr>
          <a:xfrm>
            <a:off x="307025" y="869076"/>
            <a:ext cx="9584514" cy="4722520"/>
          </a:xfrm>
        </p:spPr>
        <p:txBody>
          <a:bodyPr/>
          <a:lstStyle/>
          <a:p>
            <a:r>
              <a:rPr lang="en-US" dirty="0"/>
              <a:t>A distributed system devoted to decentralized key/value storage across a (presumably large or global) network.</a:t>
            </a:r>
          </a:p>
          <a:p>
            <a:endParaRPr lang="en-US" dirty="0"/>
          </a:p>
          <a:p>
            <a:r>
              <a:rPr lang="en-US" dirty="0"/>
              <a:t>These are “tracker”-less. They are built to not require a centralized database matching files against peers who have them.</a:t>
            </a:r>
          </a:p>
          <a:p>
            <a:endParaRPr lang="en-US" dirty="0"/>
          </a:p>
          <a:p>
            <a:r>
              <a:rPr lang="en-US" dirty="0"/>
              <a:t>Early DHTs were motivated by peer-to-peer networks.</a:t>
            </a:r>
          </a:p>
          <a:p>
            <a:pPr lvl="1"/>
            <a:r>
              <a:rPr lang="en-US" dirty="0"/>
              <a:t>Early systems (around 2001): Chord, Pastry, Tapestry</a:t>
            </a:r>
          </a:p>
          <a:p>
            <a:pPr lvl="1"/>
            <a:r>
              <a:rPr lang="en-US" dirty="0"/>
              <a:t>All building off one another.</a:t>
            </a:r>
          </a:p>
          <a:p>
            <a:endParaRPr lang="en-US" dirty="0"/>
          </a:p>
        </p:txBody>
      </p:sp>
    </p:spTree>
    <p:extLst>
      <p:ext uri="{BB962C8B-B14F-4D97-AF65-F5344CB8AC3E}">
        <p14:creationId xmlns:p14="http://schemas.microsoft.com/office/powerpoint/2010/main" val="75029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31D0-0E5A-42E6-8C67-5CAB06F4FF3A}"/>
              </a:ext>
            </a:extLst>
          </p:cNvPr>
          <p:cNvSpPr>
            <a:spLocks noGrp="1"/>
          </p:cNvSpPr>
          <p:nvPr>
            <p:ph type="title"/>
          </p:nvPr>
        </p:nvSpPr>
        <p:spPr/>
        <p:txBody>
          <a:bodyPr>
            <a:normAutofit fontScale="90000"/>
          </a:bodyPr>
          <a:lstStyle/>
          <a:p>
            <a:r>
              <a:rPr lang="en-US" dirty="0"/>
              <a:t>Distributed Hash Tables: Basics</a:t>
            </a:r>
          </a:p>
        </p:txBody>
      </p:sp>
      <p:sp>
        <p:nvSpPr>
          <p:cNvPr id="3" name="Footer Placeholder 2">
            <a:extLst>
              <a:ext uri="{FF2B5EF4-FFF2-40B4-BE49-F238E27FC236}">
                <a16:creationId xmlns:a16="http://schemas.microsoft.com/office/drawing/2014/main" id="{BE3452B0-CC20-49D6-AB62-B0CCA0C918DE}"/>
              </a:ext>
            </a:extLst>
          </p:cNvPr>
          <p:cNvSpPr>
            <a:spLocks noGrp="1"/>
          </p:cNvSpPr>
          <p:nvPr>
            <p:ph type="ftr" sz="quarter" idx="11"/>
          </p:nvPr>
        </p:nvSpPr>
        <p:spPr/>
        <p:txBody>
          <a:bodyPr/>
          <a:lstStyle/>
          <a:p>
            <a:r>
              <a:rPr lang="en-US"/>
              <a:t>Spring 2019/2020</a:t>
            </a:r>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B5D67390-5581-4B32-A759-64B5E53F5B77}"/>
                  </a:ext>
                </a:extLst>
              </p:cNvPr>
              <p:cNvSpPr>
                <a:spLocks noGrp="1"/>
              </p:cNvSpPr>
              <p:nvPr>
                <p:ph idx="12"/>
              </p:nvPr>
            </p:nvSpPr>
            <p:spPr/>
            <p:txBody>
              <a:bodyPr/>
              <a:lstStyle/>
              <a:p>
                <a:r>
                  <a:rPr lang="en-US" dirty="0"/>
                  <a:t>Files are content-addressed and stored by their hash (key).</a:t>
                </a:r>
              </a:p>
              <a:p>
                <a:endParaRPr lang="en-US" dirty="0"/>
              </a:p>
              <a:p>
                <a:r>
                  <a:rPr lang="en-US" dirty="0"/>
                  <a:t>Fulfills one simple function:      </a:t>
                </a:r>
                <a14:m>
                  <m:oMath xmlns:m="http://schemas.openxmlformats.org/officeDocument/2006/math">
                    <m:r>
                      <m:rPr>
                        <m:sty m:val="p"/>
                      </m:rPr>
                      <a:rPr lang="en-US">
                        <a:latin typeface="Cambria Math" panose="02040503050406030204" pitchFamily="18" charset="0"/>
                      </a:rPr>
                      <m:t>value</m:t>
                    </m:r>
                    <m:r>
                      <a:rPr lang="en-US">
                        <a:latin typeface="Cambria Math" panose="02040503050406030204" pitchFamily="18" charset="0"/>
                      </a:rPr>
                      <m:t>= </m:t>
                    </m:r>
                    <m:r>
                      <a:rPr lang="en-US" i="1">
                        <a:latin typeface="Cambria Math" panose="02040503050406030204" pitchFamily="18" charset="0"/>
                      </a:rPr>
                      <m:t>𝑙𝑜𝑜𝑘𝑢𝑝</m:t>
                    </m:r>
                    <m:r>
                      <a:rPr lang="en-US" i="1">
                        <a:latin typeface="Cambria Math" panose="02040503050406030204" pitchFamily="18" charset="0"/>
                      </a:rPr>
                      <m:t>(</m:t>
                    </m:r>
                    <m:r>
                      <a:rPr lang="en-US" i="1">
                        <a:latin typeface="Cambria Math" panose="02040503050406030204" pitchFamily="18" charset="0"/>
                      </a:rPr>
                      <m:t>𝑘𝑒𝑦</m:t>
                    </m:r>
                    <m:r>
                      <a:rPr lang="en-US" i="1">
                        <a:latin typeface="Cambria Math" panose="02040503050406030204" pitchFamily="18" charset="0"/>
                      </a:rPr>
                      <m:t>)</m:t>
                    </m:r>
                  </m:oMath>
                </a14:m>
                <a:endParaRPr lang="en-US" dirty="0"/>
              </a:p>
              <a:p>
                <a:r>
                  <a:rPr lang="en-US" dirty="0"/>
                  <a:t>However, the value could be anywhere! IN THE WORLD. Hmm.</a:t>
                </a:r>
              </a:p>
              <a:p>
                <a:endParaRPr lang="en-US" dirty="0"/>
              </a:p>
              <a:p>
                <a:r>
                  <a:rPr lang="en-US" dirty="0"/>
                  <a:t>Mainly: find a way to relate the key to the location of the server that holds the value.</a:t>
                </a:r>
              </a:p>
              <a:p>
                <a:endParaRPr lang="en-US" dirty="0"/>
              </a:p>
              <a:p>
                <a:r>
                  <a:rPr lang="en-US" dirty="0"/>
                  <a:t>The goal is at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e>
                    </m:d>
                  </m:oMath>
                </a14:m>
                <a:r>
                  <a:rPr lang="en-US" dirty="0"/>
                  <a:t> queries to find data.</a:t>
                </a:r>
              </a:p>
              <a:p>
                <a:pPr lvl="1"/>
                <a:r>
                  <a:rPr lang="en-US" dirty="0"/>
                  <a:t>Size of your network can increase exponentially as lookup cost increases linearly. (Good if you want to scale to millions of nodes)</a:t>
                </a:r>
              </a:p>
              <a:p>
                <a:endParaRPr lang="en-US" dirty="0"/>
              </a:p>
            </p:txBody>
          </p:sp>
        </mc:Choice>
        <mc:Fallback>
          <p:sp>
            <p:nvSpPr>
              <p:cNvPr id="4" name="Content Placeholder 3">
                <a:extLst>
                  <a:ext uri="{FF2B5EF4-FFF2-40B4-BE49-F238E27FC236}">
                    <a16:creationId xmlns:a16="http://schemas.microsoft.com/office/drawing/2014/main" id="{B5D67390-5581-4B32-A759-64B5E53F5B77}"/>
                  </a:ext>
                </a:extLst>
              </p:cNvPr>
              <p:cNvSpPr>
                <a:spLocks noGrp="1" noRot="1" noChangeAspect="1" noMove="1" noResize="1" noEditPoints="1" noAdjustHandles="1" noChangeArrowheads="1" noChangeShapeType="1" noTextEdit="1"/>
              </p:cNvSpPr>
              <p:nvPr>
                <p:ph idx="12"/>
              </p:nvPr>
            </p:nvSpPr>
            <p:spPr>
              <a:blipFill>
                <a:blip r:embed="rId2"/>
                <a:stretch>
                  <a:fillRect l="-763" t="-2113" b="-1549"/>
                </a:stretch>
              </a:blipFill>
            </p:spPr>
            <p:txBody>
              <a:bodyPr/>
              <a:lstStyle/>
              <a:p>
                <a:r>
                  <a:rPr lang="en-US">
                    <a:noFill/>
                  </a:rPr>
                  <a:t> </a:t>
                </a:r>
              </a:p>
            </p:txBody>
          </p:sp>
        </mc:Fallback>
      </mc:AlternateContent>
    </p:spTree>
    <p:extLst>
      <p:ext uri="{BB962C8B-B14F-4D97-AF65-F5344CB8AC3E}">
        <p14:creationId xmlns:p14="http://schemas.microsoft.com/office/powerpoint/2010/main" val="1800248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6F49-661C-4CA4-9688-D9BE9D3B0E78}"/>
              </a:ext>
            </a:extLst>
          </p:cNvPr>
          <p:cNvSpPr>
            <a:spLocks noGrp="1"/>
          </p:cNvSpPr>
          <p:nvPr>
            <p:ph type="title"/>
          </p:nvPr>
        </p:nvSpPr>
        <p:spPr/>
        <p:txBody>
          <a:bodyPr>
            <a:normAutofit fontScale="90000"/>
          </a:bodyPr>
          <a:lstStyle/>
          <a:p>
            <a:r>
              <a:rPr lang="en-US" dirty="0"/>
              <a:t>The Chord DHT</a:t>
            </a:r>
          </a:p>
        </p:txBody>
      </p:sp>
      <p:sp>
        <p:nvSpPr>
          <p:cNvPr id="3" name="Footer Placeholder 2">
            <a:extLst>
              <a:ext uri="{FF2B5EF4-FFF2-40B4-BE49-F238E27FC236}">
                <a16:creationId xmlns:a16="http://schemas.microsoft.com/office/drawing/2014/main" id="{8336C618-9796-428F-AD5B-34275CF0D7CA}"/>
              </a:ext>
            </a:extLst>
          </p:cNvPr>
          <p:cNvSpPr>
            <a:spLocks noGrp="1"/>
          </p:cNvSpPr>
          <p:nvPr>
            <p:ph type="ftr" sz="quarter" idx="11"/>
          </p:nvPr>
        </p:nvSpPr>
        <p:spPr/>
        <p:txBody>
          <a:bodyPr/>
          <a:lstStyle/>
          <a:p>
            <a:r>
              <a:rPr lang="en-US"/>
              <a:t>Spring 2019/2020</a:t>
            </a:r>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79746A69-D36F-4DAA-9423-BC58A1E780A9}"/>
                  </a:ext>
                </a:extLst>
              </p:cNvPr>
              <p:cNvSpPr>
                <a:spLocks noGrp="1"/>
              </p:cNvSpPr>
              <p:nvPr>
                <p:ph idx="12"/>
              </p:nvPr>
            </p:nvSpPr>
            <p:spPr>
              <a:xfrm>
                <a:off x="4253759" y="700605"/>
                <a:ext cx="5637779" cy="5009086"/>
              </a:xfrm>
            </p:spPr>
            <p:txBody>
              <a:bodyPr>
                <a:normAutofit fontScale="92500"/>
              </a:bodyPr>
              <a:lstStyle/>
              <a:p>
                <a:r>
                  <a:rPr lang="en-US" dirty="0"/>
                  <a:t>Peers are given an ID as a hash of their IP address. (unique, uniform)</a:t>
                </a:r>
              </a:p>
              <a:p>
                <a:r>
                  <a:rPr lang="en-US" dirty="0"/>
                  <a:t>Such nodes maintain information about files that have hashes that resemble their IDs. (Distance can be the difference: A-B)</a:t>
                </a:r>
              </a:p>
              <a:p>
                <a:r>
                  <a:rPr lang="en-US" dirty="0"/>
                  <a:t>Nodes also store information about neighbors of successive distances. (very near, near, far, very far… </a:t>
                </a:r>
                <a:r>
                  <a:rPr lang="en-US" dirty="0" err="1"/>
                  <a:t>etc</a:t>
                </a:r>
                <a:r>
                  <a:rPr lang="en-US" dirty="0"/>
                  <a:t>)</a:t>
                </a:r>
              </a:p>
              <a:p>
                <a:r>
                  <a:rPr lang="en-US" dirty="0"/>
                  <a:t>Organizes metadata across the network to reduce the problem to a binary search.</a:t>
                </a:r>
              </a:p>
              <a:p>
                <a:pPr lvl="1"/>
                <a:r>
                  <a:rPr lang="en-US" dirty="0"/>
                  <a:t>Therefore needs to contact </a:t>
                </a:r>
                <a14:m>
                  <m:oMath xmlns:m="http://schemas.openxmlformats.org/officeDocument/2006/math">
                    <m:r>
                      <m:rPr>
                        <m:sty m:val="p"/>
                      </m:rPr>
                      <a:rPr lang="en-US">
                        <a:latin typeface="Cambria Math" panose="02040503050406030204" pitchFamily="18" charset="0"/>
                      </a:rPr>
                      <m:t>O</m:t>
                    </m:r>
                    <m:r>
                      <a:rPr lang="en-US">
                        <a:latin typeface="Cambria Math" panose="02040503050406030204" pitchFamily="18" charset="0"/>
                      </a:rPr>
                      <m:t>(</m:t>
                    </m:r>
                    <m:r>
                      <m:rPr>
                        <m:sty m:val="p"/>
                      </m:rPr>
                      <a:rPr lang="en-US">
                        <a:latin typeface="Cambria Math" panose="02040503050406030204" pitchFamily="18" charset="0"/>
                      </a:rPr>
                      <m:t>log</m:t>
                    </m:r>
                    <m:r>
                      <a:rPr lang="en-US">
                        <a:latin typeface="Cambria Math" panose="02040503050406030204" pitchFamily="18" charset="0"/>
                      </a:rPr>
                      <m:t> </m:t>
                    </m:r>
                    <m:r>
                      <m:rPr>
                        <m:sty m:val="p"/>
                      </m:rPr>
                      <a:rPr lang="en-US">
                        <a:latin typeface="Cambria Math" panose="02040503050406030204" pitchFamily="18" charset="0"/>
                      </a:rPr>
                      <m:t>N</m:t>
                    </m:r>
                    <m:r>
                      <a:rPr lang="en-US">
                        <a:latin typeface="Cambria Math" panose="02040503050406030204" pitchFamily="18" charset="0"/>
                      </a:rPr>
                      <m:t>)</m:t>
                    </m:r>
                  </m:oMath>
                </a14:m>
                <a:r>
                  <a:rPr lang="en-US" dirty="0"/>
                  <a:t> servers.</a:t>
                </a:r>
              </a:p>
              <a:p>
                <a:r>
                  <a:rPr lang="en-US" dirty="0"/>
                  <a:t>To find a file, contact the server with an ID equal or slightly less than the file hash.</a:t>
                </a:r>
              </a:p>
              <a:p>
                <a:pPr lvl="1"/>
                <a:r>
                  <a:rPr lang="en-US" dirty="0"/>
                  <a:t>They will then reroute to their neighbors. Repeat.</a:t>
                </a:r>
              </a:p>
              <a:p>
                <a:endParaRPr lang="en-US" dirty="0"/>
              </a:p>
            </p:txBody>
          </p:sp>
        </mc:Choice>
        <mc:Fallback>
          <p:sp>
            <p:nvSpPr>
              <p:cNvPr id="4" name="Content Placeholder 3">
                <a:extLst>
                  <a:ext uri="{FF2B5EF4-FFF2-40B4-BE49-F238E27FC236}">
                    <a16:creationId xmlns:a16="http://schemas.microsoft.com/office/drawing/2014/main" id="{79746A69-D36F-4DAA-9423-BC58A1E780A9}"/>
                  </a:ext>
                </a:extLst>
              </p:cNvPr>
              <p:cNvSpPr>
                <a:spLocks noGrp="1" noRot="1" noChangeAspect="1" noMove="1" noResize="1" noEditPoints="1" noAdjustHandles="1" noChangeArrowheads="1" noChangeShapeType="1" noTextEdit="1"/>
              </p:cNvSpPr>
              <p:nvPr>
                <p:ph idx="12"/>
              </p:nvPr>
            </p:nvSpPr>
            <p:spPr>
              <a:xfrm>
                <a:off x="4253759" y="700605"/>
                <a:ext cx="5637779" cy="5009086"/>
              </a:xfrm>
              <a:blipFill>
                <a:blip r:embed="rId2"/>
                <a:stretch>
                  <a:fillRect l="-1297" t="-1460" r="-1946" b="-1946"/>
                </a:stretch>
              </a:blipFill>
            </p:spPr>
            <p:txBody>
              <a:bodyPr/>
              <a:lstStyle/>
              <a:p>
                <a:r>
                  <a:rPr lang="en-US">
                    <a:noFill/>
                  </a:rPr>
                  <a:t> </a:t>
                </a:r>
              </a:p>
            </p:txBody>
          </p:sp>
        </mc:Fallback>
      </mc:AlternateContent>
      <p:pic>
        <p:nvPicPr>
          <p:cNvPr id="5" name="Content Placeholder 5">
            <a:extLst>
              <a:ext uri="{FF2B5EF4-FFF2-40B4-BE49-F238E27FC236}">
                <a16:creationId xmlns:a16="http://schemas.microsoft.com/office/drawing/2014/main" id="{6988AE7D-5847-41D4-B068-97A0B3881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3" y="683696"/>
            <a:ext cx="4330700" cy="4330700"/>
          </a:xfrm>
          <a:prstGeom prst="rect">
            <a:avLst/>
          </a:prstGeom>
        </p:spPr>
      </p:pic>
      <p:sp>
        <p:nvSpPr>
          <p:cNvPr id="6" name="TextBox 5">
            <a:extLst>
              <a:ext uri="{FF2B5EF4-FFF2-40B4-BE49-F238E27FC236}">
                <a16:creationId xmlns:a16="http://schemas.microsoft.com/office/drawing/2014/main" id="{E8BB8DCC-4EAD-4AC0-9FAE-37C53BBD65C4}"/>
              </a:ext>
            </a:extLst>
          </p:cNvPr>
          <p:cNvSpPr txBox="1"/>
          <p:nvPr/>
        </p:nvSpPr>
        <p:spPr>
          <a:xfrm>
            <a:off x="1159678" y="4844522"/>
            <a:ext cx="1935145" cy="553998"/>
          </a:xfrm>
          <a:prstGeom prst="rect">
            <a:avLst/>
          </a:prstGeom>
          <a:noFill/>
        </p:spPr>
        <p:txBody>
          <a:bodyPr wrap="none" rtlCol="0">
            <a:spAutoFit/>
          </a:bodyPr>
          <a:lstStyle/>
          <a:p>
            <a:pPr algn="ctr"/>
            <a:r>
              <a:rPr lang="en-US" sz="1500" dirty="0">
                <a:latin typeface="Lato Light" panose="020F0502020204030203" pitchFamily="34" charset="0"/>
                <a:ea typeface="Lato Light" panose="020F0502020204030203" pitchFamily="34" charset="0"/>
                <a:cs typeface="Lato Light" panose="020F0502020204030203" pitchFamily="34" charset="0"/>
              </a:rPr>
              <a:t>16 Node Network</a:t>
            </a:r>
          </a:p>
          <a:p>
            <a:pPr algn="ctr"/>
            <a:r>
              <a:rPr lang="en-US" sz="1500" dirty="0">
                <a:latin typeface="Lato Light" panose="020F0502020204030203" pitchFamily="34" charset="0"/>
                <a:ea typeface="Lato Light" panose="020F0502020204030203" pitchFamily="34" charset="0"/>
                <a:cs typeface="Lato Light" panose="020F0502020204030203" pitchFamily="34" charset="0"/>
              </a:rPr>
              <a:t>(image via Wikipedia)</a:t>
            </a:r>
          </a:p>
        </p:txBody>
      </p:sp>
    </p:spTree>
    <p:extLst>
      <p:ext uri="{BB962C8B-B14F-4D97-AF65-F5344CB8AC3E}">
        <p14:creationId xmlns:p14="http://schemas.microsoft.com/office/powerpoint/2010/main" val="978598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C487-2DAC-4240-9745-C4E57C18CC53}"/>
              </a:ext>
            </a:extLst>
          </p:cNvPr>
          <p:cNvSpPr>
            <a:spLocks noGrp="1"/>
          </p:cNvSpPr>
          <p:nvPr>
            <p:ph type="title"/>
          </p:nvPr>
        </p:nvSpPr>
        <p:spPr/>
        <p:txBody>
          <a:bodyPr>
            <a:normAutofit fontScale="90000"/>
          </a:bodyPr>
          <a:lstStyle/>
          <a:p>
            <a:r>
              <a:rPr lang="en-US" dirty="0"/>
              <a:t>The Chord System Model</a:t>
            </a:r>
          </a:p>
        </p:txBody>
      </p:sp>
      <p:sp>
        <p:nvSpPr>
          <p:cNvPr id="3" name="Footer Placeholder 2">
            <a:extLst>
              <a:ext uri="{FF2B5EF4-FFF2-40B4-BE49-F238E27FC236}">
                <a16:creationId xmlns:a16="http://schemas.microsoft.com/office/drawing/2014/main" id="{D02B61D8-188A-4D3E-8FEA-6BB4723E0B4C}"/>
              </a:ext>
            </a:extLst>
          </p:cNvPr>
          <p:cNvSpPr>
            <a:spLocks noGrp="1"/>
          </p:cNvSpPr>
          <p:nvPr>
            <p:ph type="ftr" sz="quarter" idx="11"/>
          </p:nvPr>
        </p:nvSpPr>
        <p:spPr/>
        <p:txBody>
          <a:bodyPr/>
          <a:lstStyle/>
          <a:p>
            <a:r>
              <a:rPr lang="en-US"/>
              <a:t>Spring 2019/2020</a:t>
            </a:r>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1425681D-93C3-4097-B9B2-67ED56F1F350}"/>
                  </a:ext>
                </a:extLst>
              </p:cNvPr>
              <p:cNvSpPr>
                <a:spLocks noGrp="1"/>
              </p:cNvSpPr>
              <p:nvPr>
                <p:ph idx="12"/>
              </p:nvPr>
            </p:nvSpPr>
            <p:spPr>
              <a:xfrm>
                <a:off x="4689289" y="800100"/>
                <a:ext cx="5202250" cy="4807682"/>
              </a:xfrm>
            </p:spPr>
            <p:txBody>
              <a:bodyPr>
                <a:normAutofit lnSpcReduction="10000"/>
              </a:bodyPr>
              <a:lstStyle/>
              <a:p>
                <a:r>
                  <a:rPr lang="en-US" dirty="0"/>
                  <a:t>Nodes are logically organized into a ring formation sorted by their ID (</a:t>
                </a:r>
                <a14:m>
                  <m:oMath xmlns:m="http://schemas.openxmlformats.org/officeDocument/2006/math">
                    <m:r>
                      <a:rPr lang="en-US" i="1">
                        <a:latin typeface="Cambria Math" panose="02040503050406030204" pitchFamily="18" charset="0"/>
                      </a:rPr>
                      <m:t>𝑛</m:t>
                    </m:r>
                  </m:oMath>
                </a14:m>
                <a:r>
                  <a:rPr lang="en-US" dirty="0"/>
                  <a:t>).</a:t>
                </a:r>
              </a:p>
              <a:p>
                <a:pPr lvl="1"/>
                <a:r>
                  <a:rPr lang="en-US" dirty="0"/>
                  <a:t>IDs increase as one moves clockwise.</a:t>
                </a:r>
              </a:p>
              <a:p>
                <a:pPr lvl="1"/>
                <a:r>
                  <a:rPr lang="en-US" dirty="0"/>
                  <a:t>IDs should have the same bit-width as the keys.</a:t>
                </a:r>
              </a:p>
              <a:p>
                <a:pPr lvl="1"/>
                <a:r>
                  <a:rPr lang="en-US" dirty="0"/>
                  <a:t>For our purposes, keys are file hashes.</a:t>
                </a:r>
              </a:p>
              <a:p>
                <a:endParaRPr lang="en-US" dirty="0"/>
              </a:p>
              <a:p>
                <a:r>
                  <a:rPr lang="en-US" dirty="0"/>
                  <a:t>Nodes store information about neighbors with IDs relative to their own in the form: (</a:t>
                </a:r>
                <a14:m>
                  <m:oMath xmlns:m="http://schemas.openxmlformats.org/officeDocument/2006/math">
                    <m:r>
                      <a:rPr lang="en-US" i="1">
                        <a:latin typeface="Cambria Math" panose="02040503050406030204" pitchFamily="18" charset="0"/>
                      </a:rPr>
                      <m:t>𝑚</m:t>
                    </m:r>
                  </m:oMath>
                </a14:m>
                <a:r>
                  <a:rPr lang="en-US" dirty="0"/>
                  <a:t> is key size in bits)</a:t>
                </a:r>
              </a:p>
              <a:p>
                <a:pPr lvl="1"/>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e>
                    </m:d>
                    <m:r>
                      <a:rPr lang="en-US" i="1">
                        <a:latin typeface="Cambria Math" panose="02040503050406030204" pitchFamily="18" charset="0"/>
                      </a:rPr>
                      <m:t> </m:t>
                    </m:r>
                    <m:r>
                      <m:rPr>
                        <m:nor/>
                      </m:rPr>
                      <a:rPr lang="en-US">
                        <a:latin typeface="Cambria Math" panose="02040503050406030204" pitchFamily="18" charset="0"/>
                      </a:rPr>
                      <m:t>mod</m:t>
                    </m:r>
                    <m:r>
                      <m:rPr>
                        <m:nor/>
                      </m:rPr>
                      <a:rPr lang="en-US">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𝑚</m:t>
                        </m:r>
                      </m:sup>
                    </m:sSup>
                  </m:oMath>
                </a14:m>
                <a:r>
                  <a:rPr lang="en-US" dirty="0"/>
                  <a:t> where </a:t>
                </a:r>
                <a14:m>
                  <m:oMath xmlns:m="http://schemas.openxmlformats.org/officeDocument/2006/math">
                    <m:r>
                      <a:rPr lang="en-US">
                        <a:latin typeface="Cambria Math" panose="02040503050406030204" pitchFamily="18" charset="0"/>
                      </a:rPr>
                      <m:t>0≤ </m:t>
                    </m:r>
                    <m:r>
                      <a:rPr lang="en-US" i="1">
                        <a:latin typeface="Cambria Math" panose="02040503050406030204" pitchFamily="18" charset="0"/>
                      </a:rPr>
                      <m:t>𝑖</m:t>
                    </m:r>
                    <m:r>
                      <a:rPr lang="en-US" i="1">
                        <a:latin typeface="Cambria Math" panose="02040503050406030204" pitchFamily="18" charset="0"/>
                      </a:rPr>
                      <m:t>&lt;</m:t>
                    </m:r>
                    <m:r>
                      <a:rPr lang="en-US" i="1">
                        <a:latin typeface="Cambria Math" panose="02040503050406030204" pitchFamily="18" charset="0"/>
                      </a:rPr>
                      <m:t>𝑚</m:t>
                    </m:r>
                  </m:oMath>
                </a14:m>
                <a:endParaRPr lang="en-US" dirty="0"/>
              </a:p>
              <a:p>
                <a:pPr lvl="1"/>
                <a:endParaRPr lang="en-US" dirty="0"/>
              </a:p>
              <a:p>
                <a:r>
                  <a:rPr lang="en-US" dirty="0"/>
                  <a:t>Imagine a ring with </a:t>
                </a:r>
                <a:r>
                  <a:rPr lang="en-US" i="1" dirty="0"/>
                  <a:t>millions</a:t>
                </a:r>
                <a:r>
                  <a:rPr lang="en-US" dirty="0"/>
                  <a:t> of nodes.</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oMath>
                </a14:m>
                <a:r>
                  <a:rPr lang="en-US" dirty="0"/>
                  <a:t> diverges quickly!</a:t>
                </a:r>
              </a:p>
              <a:p>
                <a:endParaRPr lang="en-US" dirty="0"/>
              </a:p>
            </p:txBody>
          </p:sp>
        </mc:Choice>
        <mc:Fallback>
          <p:sp>
            <p:nvSpPr>
              <p:cNvPr id="4" name="Content Placeholder 3">
                <a:extLst>
                  <a:ext uri="{FF2B5EF4-FFF2-40B4-BE49-F238E27FC236}">
                    <a16:creationId xmlns:a16="http://schemas.microsoft.com/office/drawing/2014/main" id="{1425681D-93C3-4097-B9B2-67ED56F1F350}"/>
                  </a:ext>
                </a:extLst>
              </p:cNvPr>
              <p:cNvSpPr>
                <a:spLocks noGrp="1" noRot="1" noChangeAspect="1" noMove="1" noResize="1" noEditPoints="1" noAdjustHandles="1" noChangeArrowheads="1" noChangeShapeType="1" noTextEdit="1"/>
              </p:cNvSpPr>
              <p:nvPr>
                <p:ph idx="12"/>
              </p:nvPr>
            </p:nvSpPr>
            <p:spPr>
              <a:xfrm>
                <a:off x="4689289" y="800100"/>
                <a:ext cx="5202250" cy="4807682"/>
              </a:xfrm>
              <a:blipFill>
                <a:blip r:embed="rId2"/>
                <a:stretch>
                  <a:fillRect l="-1405" t="-2535" r="-937" b="-380"/>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62F895C9-9D63-4AA2-B34A-ACFE5E6E5CCE}"/>
              </a:ext>
            </a:extLst>
          </p:cNvPr>
          <p:cNvSpPr/>
          <p:nvPr/>
        </p:nvSpPr>
        <p:spPr>
          <a:xfrm>
            <a:off x="581744" y="1271539"/>
            <a:ext cx="3657865" cy="3657865"/>
          </a:xfrm>
          <a:prstGeom prst="ellipse">
            <a:avLst/>
          </a:prstGeom>
          <a:noFill/>
          <a:ln w="76200">
            <a:solidFill>
              <a:srgbClr val="BC8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Oval 5">
            <a:extLst>
              <a:ext uri="{FF2B5EF4-FFF2-40B4-BE49-F238E27FC236}">
                <a16:creationId xmlns:a16="http://schemas.microsoft.com/office/drawing/2014/main" id="{DE52027E-14E0-4D58-916B-BC010D4A6B0C}"/>
              </a:ext>
            </a:extLst>
          </p:cNvPr>
          <p:cNvSpPr/>
          <p:nvPr/>
        </p:nvSpPr>
        <p:spPr>
          <a:xfrm>
            <a:off x="2294260" y="1155122"/>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Oval 6">
            <a:extLst>
              <a:ext uri="{FF2B5EF4-FFF2-40B4-BE49-F238E27FC236}">
                <a16:creationId xmlns:a16="http://schemas.microsoft.com/office/drawing/2014/main" id="{85BC5C00-CBF0-40ED-BB31-5F6A6E085995}"/>
              </a:ext>
            </a:extLst>
          </p:cNvPr>
          <p:cNvSpPr/>
          <p:nvPr/>
        </p:nvSpPr>
        <p:spPr>
          <a:xfrm>
            <a:off x="4123193" y="298405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Oval 7">
            <a:extLst>
              <a:ext uri="{FF2B5EF4-FFF2-40B4-BE49-F238E27FC236}">
                <a16:creationId xmlns:a16="http://schemas.microsoft.com/office/drawing/2014/main" id="{0EF63D27-1F3C-4AD6-83D4-97DA063D1E39}"/>
              </a:ext>
            </a:extLst>
          </p:cNvPr>
          <p:cNvSpPr/>
          <p:nvPr/>
        </p:nvSpPr>
        <p:spPr>
          <a:xfrm>
            <a:off x="2294260" y="481298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Oval 8">
            <a:extLst>
              <a:ext uri="{FF2B5EF4-FFF2-40B4-BE49-F238E27FC236}">
                <a16:creationId xmlns:a16="http://schemas.microsoft.com/office/drawing/2014/main" id="{33B9162F-A232-4ECD-9895-B8C7A9BD55DB}"/>
              </a:ext>
            </a:extLst>
          </p:cNvPr>
          <p:cNvSpPr/>
          <p:nvPr/>
        </p:nvSpPr>
        <p:spPr>
          <a:xfrm>
            <a:off x="465328" y="298405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 name="Oval 9">
            <a:extLst>
              <a:ext uri="{FF2B5EF4-FFF2-40B4-BE49-F238E27FC236}">
                <a16:creationId xmlns:a16="http://schemas.microsoft.com/office/drawing/2014/main" id="{8663F6DB-B9DB-46F3-8D3A-EC6C0A53BDBE}"/>
              </a:ext>
            </a:extLst>
          </p:cNvPr>
          <p:cNvSpPr/>
          <p:nvPr/>
        </p:nvSpPr>
        <p:spPr>
          <a:xfrm rot="20700000">
            <a:off x="1820898" y="121744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Oval 10">
            <a:extLst>
              <a:ext uri="{FF2B5EF4-FFF2-40B4-BE49-F238E27FC236}">
                <a16:creationId xmlns:a16="http://schemas.microsoft.com/office/drawing/2014/main" id="{426E0AB3-D0ED-4173-8F40-E97AD52EDB0F}"/>
              </a:ext>
            </a:extLst>
          </p:cNvPr>
          <p:cNvSpPr/>
          <p:nvPr/>
        </p:nvSpPr>
        <p:spPr>
          <a:xfrm rot="20700000">
            <a:off x="4060873" y="2510692"/>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Oval 11">
            <a:extLst>
              <a:ext uri="{FF2B5EF4-FFF2-40B4-BE49-F238E27FC236}">
                <a16:creationId xmlns:a16="http://schemas.microsoft.com/office/drawing/2014/main" id="{320588B1-461C-4C45-B894-36D398B035D4}"/>
              </a:ext>
            </a:extLst>
          </p:cNvPr>
          <p:cNvSpPr/>
          <p:nvPr/>
        </p:nvSpPr>
        <p:spPr>
          <a:xfrm rot="20700000">
            <a:off x="2767623" y="4750668"/>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Oval 12">
            <a:extLst>
              <a:ext uri="{FF2B5EF4-FFF2-40B4-BE49-F238E27FC236}">
                <a16:creationId xmlns:a16="http://schemas.microsoft.com/office/drawing/2014/main" id="{9A960B02-8688-44CB-A99C-1C3992D91A6C}"/>
              </a:ext>
            </a:extLst>
          </p:cNvPr>
          <p:cNvSpPr/>
          <p:nvPr/>
        </p:nvSpPr>
        <p:spPr>
          <a:xfrm rot="20700000">
            <a:off x="527647" y="345741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Oval 13">
            <a:extLst>
              <a:ext uri="{FF2B5EF4-FFF2-40B4-BE49-F238E27FC236}">
                <a16:creationId xmlns:a16="http://schemas.microsoft.com/office/drawing/2014/main" id="{50BCEBFD-3D40-4792-B16F-D518E8B39E93}"/>
              </a:ext>
            </a:extLst>
          </p:cNvPr>
          <p:cNvSpPr/>
          <p:nvPr/>
        </p:nvSpPr>
        <p:spPr>
          <a:xfrm rot="19800000">
            <a:off x="1379793" y="140015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Oval 14">
            <a:extLst>
              <a:ext uri="{FF2B5EF4-FFF2-40B4-BE49-F238E27FC236}">
                <a16:creationId xmlns:a16="http://schemas.microsoft.com/office/drawing/2014/main" id="{271437E4-1CA1-4B16-A62E-6C41F7EF3268}"/>
              </a:ext>
            </a:extLst>
          </p:cNvPr>
          <p:cNvSpPr/>
          <p:nvPr/>
        </p:nvSpPr>
        <p:spPr>
          <a:xfrm rot="19800000">
            <a:off x="3878162" y="2069588"/>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6" name="Oval 15">
            <a:extLst>
              <a:ext uri="{FF2B5EF4-FFF2-40B4-BE49-F238E27FC236}">
                <a16:creationId xmlns:a16="http://schemas.microsoft.com/office/drawing/2014/main" id="{D7F045B4-78CC-4DD5-81B4-5ACA3DA6523B}"/>
              </a:ext>
            </a:extLst>
          </p:cNvPr>
          <p:cNvSpPr/>
          <p:nvPr/>
        </p:nvSpPr>
        <p:spPr>
          <a:xfrm rot="19800000">
            <a:off x="3208727" y="456795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7" name="Oval 16">
            <a:extLst>
              <a:ext uri="{FF2B5EF4-FFF2-40B4-BE49-F238E27FC236}">
                <a16:creationId xmlns:a16="http://schemas.microsoft.com/office/drawing/2014/main" id="{5342C26E-A938-45E9-8375-4FE5925DD81D}"/>
              </a:ext>
            </a:extLst>
          </p:cNvPr>
          <p:cNvSpPr/>
          <p:nvPr/>
        </p:nvSpPr>
        <p:spPr>
          <a:xfrm rot="19800000">
            <a:off x="710358" y="389852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8" name="Oval 17">
            <a:extLst>
              <a:ext uri="{FF2B5EF4-FFF2-40B4-BE49-F238E27FC236}">
                <a16:creationId xmlns:a16="http://schemas.microsoft.com/office/drawing/2014/main" id="{9658BA45-B4F0-43C9-9606-7102296FF1AF}"/>
              </a:ext>
            </a:extLst>
          </p:cNvPr>
          <p:cNvSpPr/>
          <p:nvPr/>
        </p:nvSpPr>
        <p:spPr>
          <a:xfrm rot="18900000">
            <a:off x="1001009" y="169080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9" name="Oval 18">
            <a:extLst>
              <a:ext uri="{FF2B5EF4-FFF2-40B4-BE49-F238E27FC236}">
                <a16:creationId xmlns:a16="http://schemas.microsoft.com/office/drawing/2014/main" id="{2EFFF5B1-EA03-4FE4-A95D-C3EBD659D510}"/>
              </a:ext>
            </a:extLst>
          </p:cNvPr>
          <p:cNvSpPr/>
          <p:nvPr/>
        </p:nvSpPr>
        <p:spPr>
          <a:xfrm rot="18900000">
            <a:off x="3587511" y="169080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0" name="Oval 19">
            <a:extLst>
              <a:ext uri="{FF2B5EF4-FFF2-40B4-BE49-F238E27FC236}">
                <a16:creationId xmlns:a16="http://schemas.microsoft.com/office/drawing/2014/main" id="{5D054478-61F7-42A6-824E-E0D2ECBF2F27}"/>
              </a:ext>
            </a:extLst>
          </p:cNvPr>
          <p:cNvSpPr/>
          <p:nvPr/>
        </p:nvSpPr>
        <p:spPr>
          <a:xfrm rot="18900000">
            <a:off x="3587511" y="427730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 name="Oval 20">
            <a:extLst>
              <a:ext uri="{FF2B5EF4-FFF2-40B4-BE49-F238E27FC236}">
                <a16:creationId xmlns:a16="http://schemas.microsoft.com/office/drawing/2014/main" id="{E18827ED-E36D-49FC-99C4-C3F60C0A4FD8}"/>
              </a:ext>
            </a:extLst>
          </p:cNvPr>
          <p:cNvSpPr/>
          <p:nvPr/>
        </p:nvSpPr>
        <p:spPr>
          <a:xfrm rot="18900000">
            <a:off x="1001009" y="427730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 name="Oval 21">
            <a:extLst>
              <a:ext uri="{FF2B5EF4-FFF2-40B4-BE49-F238E27FC236}">
                <a16:creationId xmlns:a16="http://schemas.microsoft.com/office/drawing/2014/main" id="{49B53BAE-D1A6-4786-A133-4ADA98A5E947}"/>
              </a:ext>
            </a:extLst>
          </p:cNvPr>
          <p:cNvSpPr/>
          <p:nvPr/>
        </p:nvSpPr>
        <p:spPr>
          <a:xfrm rot="18000000">
            <a:off x="710358" y="206958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 name="Oval 22">
            <a:extLst>
              <a:ext uri="{FF2B5EF4-FFF2-40B4-BE49-F238E27FC236}">
                <a16:creationId xmlns:a16="http://schemas.microsoft.com/office/drawing/2014/main" id="{E9E7C909-F9F9-482F-9162-B15579AC3640}"/>
              </a:ext>
            </a:extLst>
          </p:cNvPr>
          <p:cNvSpPr/>
          <p:nvPr/>
        </p:nvSpPr>
        <p:spPr>
          <a:xfrm rot="18000000">
            <a:off x="3208727" y="140015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Oval 23">
            <a:extLst>
              <a:ext uri="{FF2B5EF4-FFF2-40B4-BE49-F238E27FC236}">
                <a16:creationId xmlns:a16="http://schemas.microsoft.com/office/drawing/2014/main" id="{91D85A5E-4BBF-456D-98EA-14B5AFD5FA59}"/>
              </a:ext>
            </a:extLst>
          </p:cNvPr>
          <p:cNvSpPr/>
          <p:nvPr/>
        </p:nvSpPr>
        <p:spPr>
          <a:xfrm rot="18000000">
            <a:off x="3878162" y="3898522"/>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 name="Oval 24">
            <a:extLst>
              <a:ext uri="{FF2B5EF4-FFF2-40B4-BE49-F238E27FC236}">
                <a16:creationId xmlns:a16="http://schemas.microsoft.com/office/drawing/2014/main" id="{2CA8665F-1FDD-4D19-8025-7C577632160F}"/>
              </a:ext>
            </a:extLst>
          </p:cNvPr>
          <p:cNvSpPr/>
          <p:nvPr/>
        </p:nvSpPr>
        <p:spPr>
          <a:xfrm rot="18000000">
            <a:off x="1379793" y="456795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Oval 25">
            <a:extLst>
              <a:ext uri="{FF2B5EF4-FFF2-40B4-BE49-F238E27FC236}">
                <a16:creationId xmlns:a16="http://schemas.microsoft.com/office/drawing/2014/main" id="{D2527295-8ADD-4810-A9AF-A26AF3E5AE18}"/>
              </a:ext>
            </a:extLst>
          </p:cNvPr>
          <p:cNvSpPr/>
          <p:nvPr/>
        </p:nvSpPr>
        <p:spPr>
          <a:xfrm rot="17100000">
            <a:off x="527647" y="25106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7" name="Oval 26">
            <a:extLst>
              <a:ext uri="{FF2B5EF4-FFF2-40B4-BE49-F238E27FC236}">
                <a16:creationId xmlns:a16="http://schemas.microsoft.com/office/drawing/2014/main" id="{84A3DDD2-9E95-483A-BFE9-EDF6DFFF3BFB}"/>
              </a:ext>
            </a:extLst>
          </p:cNvPr>
          <p:cNvSpPr/>
          <p:nvPr/>
        </p:nvSpPr>
        <p:spPr>
          <a:xfrm rot="17100000">
            <a:off x="2767623" y="121744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Oval 27">
            <a:extLst>
              <a:ext uri="{FF2B5EF4-FFF2-40B4-BE49-F238E27FC236}">
                <a16:creationId xmlns:a16="http://schemas.microsoft.com/office/drawing/2014/main" id="{67BCA693-B43D-4D45-A430-3256A206BE00}"/>
              </a:ext>
            </a:extLst>
          </p:cNvPr>
          <p:cNvSpPr/>
          <p:nvPr/>
        </p:nvSpPr>
        <p:spPr>
          <a:xfrm rot="17100000">
            <a:off x="4060873" y="345741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9" name="Oval 28">
            <a:extLst>
              <a:ext uri="{FF2B5EF4-FFF2-40B4-BE49-F238E27FC236}">
                <a16:creationId xmlns:a16="http://schemas.microsoft.com/office/drawing/2014/main" id="{16D2D957-7D4E-448E-B800-A45C4EC8E608}"/>
              </a:ext>
            </a:extLst>
          </p:cNvPr>
          <p:cNvSpPr/>
          <p:nvPr/>
        </p:nvSpPr>
        <p:spPr>
          <a:xfrm rot="17100000">
            <a:off x="1820898" y="475066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0" name="Oval 29">
            <a:extLst>
              <a:ext uri="{FF2B5EF4-FFF2-40B4-BE49-F238E27FC236}">
                <a16:creationId xmlns:a16="http://schemas.microsoft.com/office/drawing/2014/main" id="{18D74510-36D1-404E-8EA8-407106928E14}"/>
              </a:ext>
            </a:extLst>
          </p:cNvPr>
          <p:cNvSpPr/>
          <p:nvPr/>
        </p:nvSpPr>
        <p:spPr>
          <a:xfrm>
            <a:off x="2294260" y="1155122"/>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1" name="Oval 30">
            <a:extLst>
              <a:ext uri="{FF2B5EF4-FFF2-40B4-BE49-F238E27FC236}">
                <a16:creationId xmlns:a16="http://schemas.microsoft.com/office/drawing/2014/main" id="{AE82E190-11AF-472B-B63A-C8A9C732B489}"/>
              </a:ext>
            </a:extLst>
          </p:cNvPr>
          <p:cNvSpPr/>
          <p:nvPr/>
        </p:nvSpPr>
        <p:spPr>
          <a:xfrm rot="17100000">
            <a:off x="2767623" y="1217441"/>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2" name="Oval 31">
            <a:extLst>
              <a:ext uri="{FF2B5EF4-FFF2-40B4-BE49-F238E27FC236}">
                <a16:creationId xmlns:a16="http://schemas.microsoft.com/office/drawing/2014/main" id="{9F9844F8-A2D0-4F12-B8C6-B4878196FBE0}"/>
              </a:ext>
            </a:extLst>
          </p:cNvPr>
          <p:cNvSpPr/>
          <p:nvPr/>
        </p:nvSpPr>
        <p:spPr>
          <a:xfrm rot="18900000">
            <a:off x="3208726" y="1400152"/>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3" name="Oval 32">
            <a:extLst>
              <a:ext uri="{FF2B5EF4-FFF2-40B4-BE49-F238E27FC236}">
                <a16:creationId xmlns:a16="http://schemas.microsoft.com/office/drawing/2014/main" id="{24A4A546-5019-4807-BEBE-2EBEEADEA6DF}"/>
              </a:ext>
            </a:extLst>
          </p:cNvPr>
          <p:cNvSpPr/>
          <p:nvPr/>
        </p:nvSpPr>
        <p:spPr>
          <a:xfrm rot="19800000">
            <a:off x="3878162" y="2069587"/>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4" name="Oval 33">
            <a:extLst>
              <a:ext uri="{FF2B5EF4-FFF2-40B4-BE49-F238E27FC236}">
                <a16:creationId xmlns:a16="http://schemas.microsoft.com/office/drawing/2014/main" id="{D73E2ED7-CDCA-40A5-937B-8ED68F4F4133}"/>
              </a:ext>
            </a:extLst>
          </p:cNvPr>
          <p:cNvSpPr/>
          <p:nvPr/>
        </p:nvSpPr>
        <p:spPr>
          <a:xfrm rot="18000000">
            <a:off x="3878162" y="3898521"/>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5" name="Oval 34">
            <a:extLst>
              <a:ext uri="{FF2B5EF4-FFF2-40B4-BE49-F238E27FC236}">
                <a16:creationId xmlns:a16="http://schemas.microsoft.com/office/drawing/2014/main" id="{357E5FE8-242C-4589-BDA1-C0EA75365ADF}"/>
              </a:ext>
            </a:extLst>
          </p:cNvPr>
          <p:cNvSpPr/>
          <p:nvPr/>
        </p:nvSpPr>
        <p:spPr>
          <a:xfrm rot="19800000">
            <a:off x="710358" y="3898522"/>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6" name="Oval 35">
            <a:extLst>
              <a:ext uri="{FF2B5EF4-FFF2-40B4-BE49-F238E27FC236}">
                <a16:creationId xmlns:a16="http://schemas.microsoft.com/office/drawing/2014/main" id="{FEFB1550-842D-4CA3-A78F-C86C88EA4EDB}"/>
              </a:ext>
            </a:extLst>
          </p:cNvPr>
          <p:cNvSpPr/>
          <p:nvPr/>
        </p:nvSpPr>
        <p:spPr>
          <a:xfrm rot="20700000">
            <a:off x="2245294" y="1105416"/>
            <a:ext cx="331353" cy="331353"/>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AD3F6AF-7787-4FE6-A339-8F610A325EB1}"/>
                  </a:ext>
                </a:extLst>
              </p:cNvPr>
              <p:cNvSpPr txBox="1"/>
              <p:nvPr/>
            </p:nvSpPr>
            <p:spPr>
              <a:xfrm>
                <a:off x="1011043" y="3319388"/>
                <a:ext cx="1877117" cy="359009"/>
              </a:xfrm>
              <a:prstGeom prst="rect">
                <a:avLst/>
              </a:prstGeom>
              <a:noFill/>
            </p:spPr>
            <p:txBody>
              <a:bodyPr wrap="none" lIns="0" tIns="0" rIns="0" bIns="0" rtlCol="0">
                <a:spAutoFit/>
              </a:bodyPr>
              <a:lstStyle/>
              <a:p>
                <a:r>
                  <a:rPr lang="en-US" sz="2333" dirty="0">
                    <a:latin typeface="Lato Light" panose="020F0502020204030203" pitchFamily="34" charset="0"/>
                    <a:ea typeface="Lato Light" panose="020F0502020204030203" pitchFamily="34" charset="0"/>
                    <a:cs typeface="Lato Light" panose="020F0502020204030203" pitchFamily="34" charset="0"/>
                  </a:rPr>
                  <a:t>ID near </a:t>
                </a:r>
                <a14:m>
                  <m:oMath xmlns:m="http://schemas.openxmlformats.org/officeDocument/2006/math">
                    <m:r>
                      <a:rPr lang="en-US" sz="2333" i="1">
                        <a:latin typeface="Cambria Math" panose="02040503050406030204" pitchFamily="18" charset="0"/>
                      </a:rPr>
                      <m:t>𝑛</m:t>
                    </m:r>
                    <m:r>
                      <a:rPr lang="en-US" sz="2333" i="1">
                        <a:latin typeface="Cambria Math" panose="02040503050406030204" pitchFamily="18" charset="0"/>
                      </a:rPr>
                      <m:t>+</m:t>
                    </m:r>
                    <m:sSup>
                      <m:sSupPr>
                        <m:ctrlPr>
                          <a:rPr lang="en-US" sz="2333" i="1">
                            <a:latin typeface="Cambria Math" panose="02040503050406030204" pitchFamily="18" charset="0"/>
                          </a:rPr>
                        </m:ctrlPr>
                      </m:sSupPr>
                      <m:e>
                        <m:r>
                          <a:rPr lang="en-US" sz="2333" i="1">
                            <a:latin typeface="Cambria Math" panose="02040503050406030204" pitchFamily="18" charset="0"/>
                          </a:rPr>
                          <m:t>2</m:t>
                        </m:r>
                      </m:e>
                      <m:sup>
                        <m:r>
                          <a:rPr lang="en-US" sz="2333" i="1">
                            <a:latin typeface="Cambria Math" panose="02040503050406030204" pitchFamily="18" charset="0"/>
                          </a:rPr>
                          <m:t>4</m:t>
                        </m:r>
                      </m:sup>
                    </m:sSup>
                  </m:oMath>
                </a14:m>
                <a:endParaRPr lang="en-US" sz="2333" dirty="0">
                  <a:latin typeface="Lato Light" panose="020F0502020204030203" pitchFamily="34" charset="0"/>
                  <a:ea typeface="Lato Light" panose="020F0502020204030203" pitchFamily="34" charset="0"/>
                  <a:cs typeface="Lato Light" panose="020F0502020204030203" pitchFamily="34" charset="0"/>
                </a:endParaRPr>
              </a:p>
            </p:txBody>
          </p:sp>
        </mc:Choice>
        <mc:Fallback xmlns="">
          <p:sp>
            <p:nvSpPr>
              <p:cNvPr id="37" name="TextBox 36">
                <a:extLst>
                  <a:ext uri="{FF2B5EF4-FFF2-40B4-BE49-F238E27FC236}">
                    <a16:creationId xmlns:a16="http://schemas.microsoft.com/office/drawing/2014/main" id="{DAD3F6AF-7787-4FE6-A339-8F610A325EB1}"/>
                  </a:ext>
                </a:extLst>
              </p:cNvPr>
              <p:cNvSpPr txBox="1">
                <a:spLocks noRot="1" noChangeAspect="1" noMove="1" noResize="1" noEditPoints="1" noAdjustHandles="1" noChangeArrowheads="1" noChangeShapeType="1" noTextEdit="1"/>
              </p:cNvSpPr>
              <p:nvPr/>
            </p:nvSpPr>
            <p:spPr>
              <a:xfrm>
                <a:off x="1011043" y="3319388"/>
                <a:ext cx="1877117" cy="359009"/>
              </a:xfrm>
              <a:prstGeom prst="rect">
                <a:avLst/>
              </a:prstGeom>
              <a:blipFill>
                <a:blip r:embed="rId3"/>
                <a:stretch>
                  <a:fillRect l="-9740" t="-29310" r="-2597" b="-51724"/>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C687723-3B51-4FDF-92CD-72400DBA9273}"/>
              </a:ext>
            </a:extLst>
          </p:cNvPr>
          <p:cNvCxnSpPr>
            <a:cxnSpLocks/>
          </p:cNvCxnSpPr>
          <p:nvPr/>
        </p:nvCxnSpPr>
        <p:spPr>
          <a:xfrm flipH="1">
            <a:off x="1031424" y="3705956"/>
            <a:ext cx="305759" cy="203358"/>
          </a:xfrm>
          <a:prstGeom prst="line">
            <a:avLst/>
          </a:prstGeom>
          <a:ln w="28575">
            <a:solidFill>
              <a:srgbClr val="E5717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7FF5B3D-2C22-4F2B-873E-B056CFB51083}"/>
                  </a:ext>
                </a:extLst>
              </p:cNvPr>
              <p:cNvSpPr txBox="1"/>
              <p:nvPr/>
            </p:nvSpPr>
            <p:spPr>
              <a:xfrm>
                <a:off x="1969131" y="1516568"/>
                <a:ext cx="819455" cy="359009"/>
              </a:xfrm>
              <a:prstGeom prst="rect">
                <a:avLst/>
              </a:prstGeom>
              <a:noFill/>
            </p:spPr>
            <p:txBody>
              <a:bodyPr wrap="none" lIns="0" tIns="0" rIns="0" bIns="0" rtlCol="0">
                <a:spAutoFit/>
              </a:bodyPr>
              <a:lstStyle/>
              <a:p>
                <a:r>
                  <a:rPr lang="en-US" sz="2333" dirty="0">
                    <a:latin typeface="Lato Light" panose="020F0502020204030203" pitchFamily="34" charset="0"/>
                    <a:ea typeface="Lato Light" panose="020F0502020204030203" pitchFamily="34" charset="0"/>
                    <a:cs typeface="Lato Light" panose="020F0502020204030203" pitchFamily="34" charset="0"/>
                  </a:rPr>
                  <a:t>ID = </a:t>
                </a:r>
                <a14:m>
                  <m:oMath xmlns:m="http://schemas.openxmlformats.org/officeDocument/2006/math">
                    <m:r>
                      <a:rPr lang="en-US" sz="2333" i="1">
                        <a:latin typeface="Cambria Math" panose="02040503050406030204" pitchFamily="18" charset="0"/>
                      </a:rPr>
                      <m:t>𝑛</m:t>
                    </m:r>
                  </m:oMath>
                </a14:m>
                <a:endParaRPr lang="en-US" sz="2333" dirty="0">
                  <a:latin typeface="Lato Light" panose="020F0502020204030203" pitchFamily="34" charset="0"/>
                  <a:ea typeface="Lato Light" panose="020F0502020204030203" pitchFamily="34" charset="0"/>
                  <a:cs typeface="Lato Light" panose="020F0502020204030203" pitchFamily="34" charset="0"/>
                </a:endParaRPr>
              </a:p>
            </p:txBody>
          </p:sp>
        </mc:Choice>
        <mc:Fallback xmlns="">
          <p:sp>
            <p:nvSpPr>
              <p:cNvPr id="39" name="TextBox 38">
                <a:extLst>
                  <a:ext uri="{FF2B5EF4-FFF2-40B4-BE49-F238E27FC236}">
                    <a16:creationId xmlns:a16="http://schemas.microsoft.com/office/drawing/2014/main" id="{57FF5B3D-2C22-4F2B-873E-B056CFB51083}"/>
                  </a:ext>
                </a:extLst>
              </p:cNvPr>
              <p:cNvSpPr txBox="1">
                <a:spLocks noRot="1" noChangeAspect="1" noMove="1" noResize="1" noEditPoints="1" noAdjustHandles="1" noChangeArrowheads="1" noChangeShapeType="1" noTextEdit="1"/>
              </p:cNvSpPr>
              <p:nvPr/>
            </p:nvSpPr>
            <p:spPr>
              <a:xfrm>
                <a:off x="1969131" y="1516568"/>
                <a:ext cx="819455" cy="359009"/>
              </a:xfrm>
              <a:prstGeom prst="rect">
                <a:avLst/>
              </a:prstGeom>
              <a:blipFill>
                <a:blip r:embed="rId4"/>
                <a:stretch>
                  <a:fillRect l="-22388" t="-27119" r="-7463" b="-49153"/>
                </a:stretch>
              </a:blipFill>
            </p:spPr>
            <p:txBody>
              <a:bodyPr/>
              <a:lstStyle/>
              <a:p>
                <a:r>
                  <a:rPr lang="en-US">
                    <a:noFill/>
                  </a:rPr>
                  <a:t> </a:t>
                </a:r>
              </a:p>
            </p:txBody>
          </p:sp>
        </mc:Fallback>
      </mc:AlternateContent>
    </p:spTree>
    <p:extLst>
      <p:ext uri="{BB962C8B-B14F-4D97-AF65-F5344CB8AC3E}">
        <p14:creationId xmlns:p14="http://schemas.microsoft.com/office/powerpoint/2010/main" val="793190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500"/>
                                        <p:tgtEl>
                                          <p:spTgt spid="4">
                                            <p:txEl>
                                              <p:pRg st="5" end="5"/>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500"/>
                                        <p:tgtEl>
                                          <p:spTgt spid="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500"/>
                                        <p:tgtEl>
                                          <p:spTgt spid="4">
                                            <p:txEl>
                                              <p:pRg st="8" end="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fade">
                                      <p:cBhvr>
                                        <p:cTn id="6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0" grpId="0" animBg="1"/>
      <p:bldP spid="31" grpId="0" animBg="1"/>
      <p:bldP spid="32" grpId="0" animBg="1"/>
      <p:bldP spid="33" grpId="0" animBg="1"/>
      <p:bldP spid="34" grpId="0" animBg="1"/>
      <p:bldP spid="35" grpId="0" animBg="1"/>
      <p:bldP spid="36" grpId="0" animBg="1"/>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val 99">
            <a:extLst>
              <a:ext uri="{FF2B5EF4-FFF2-40B4-BE49-F238E27FC236}">
                <a16:creationId xmlns:a16="http://schemas.microsoft.com/office/drawing/2014/main" id="{70F907AD-67D7-4D56-8D18-D8E1B19EEA90}"/>
              </a:ext>
            </a:extLst>
          </p:cNvPr>
          <p:cNvSpPr/>
          <p:nvPr/>
        </p:nvSpPr>
        <p:spPr>
          <a:xfrm rot="19800000">
            <a:off x="1374181" y="139564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Title 1">
            <a:extLst>
              <a:ext uri="{FF2B5EF4-FFF2-40B4-BE49-F238E27FC236}">
                <a16:creationId xmlns:a16="http://schemas.microsoft.com/office/drawing/2014/main" id="{082FC487-2DAC-4240-9745-C4E57C18CC53}"/>
              </a:ext>
            </a:extLst>
          </p:cNvPr>
          <p:cNvSpPr>
            <a:spLocks noGrp="1"/>
          </p:cNvSpPr>
          <p:nvPr>
            <p:ph type="title"/>
          </p:nvPr>
        </p:nvSpPr>
        <p:spPr/>
        <p:txBody>
          <a:bodyPr>
            <a:normAutofit fontScale="90000"/>
          </a:bodyPr>
          <a:lstStyle/>
          <a:p>
            <a:r>
              <a:rPr lang="en-US" dirty="0"/>
              <a:t>Chord: Lookup</a:t>
            </a:r>
          </a:p>
        </p:txBody>
      </p:sp>
      <p:sp>
        <p:nvSpPr>
          <p:cNvPr id="3" name="Footer Placeholder 2">
            <a:extLst>
              <a:ext uri="{FF2B5EF4-FFF2-40B4-BE49-F238E27FC236}">
                <a16:creationId xmlns:a16="http://schemas.microsoft.com/office/drawing/2014/main" id="{D02B61D8-188A-4D3E-8FEA-6BB4723E0B4C}"/>
              </a:ext>
            </a:extLst>
          </p:cNvPr>
          <p:cNvSpPr>
            <a:spLocks noGrp="1"/>
          </p:cNvSpPr>
          <p:nvPr>
            <p:ph type="ftr" sz="quarter" idx="11"/>
          </p:nvPr>
        </p:nvSpPr>
        <p:spPr/>
        <p:txBody>
          <a:bodyPr/>
          <a:lstStyle/>
          <a:p>
            <a:r>
              <a:rPr lang="en-US" dirty="0"/>
              <a:t>Spring 2019/2020</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1425681D-93C3-4097-B9B2-67ED56F1F350}"/>
                  </a:ext>
                </a:extLst>
              </p:cNvPr>
              <p:cNvSpPr>
                <a:spLocks noGrp="1"/>
              </p:cNvSpPr>
              <p:nvPr>
                <p:ph idx="12"/>
              </p:nvPr>
            </p:nvSpPr>
            <p:spPr>
              <a:xfrm>
                <a:off x="4689289" y="785596"/>
                <a:ext cx="5202250" cy="4822186"/>
              </a:xfrm>
            </p:spPr>
            <p:txBody>
              <a:bodyPr>
                <a:normAutofit fontScale="92500" lnSpcReduction="20000"/>
              </a:bodyPr>
              <a:lstStyle/>
              <a:p>
                <a:r>
                  <a:rPr lang="en-US" dirty="0"/>
                  <a:t>Notice how locality is encoded.</a:t>
                </a:r>
              </a:p>
              <a:p>
                <a:pPr lvl="1"/>
                <a:r>
                  <a:rPr lang="en-US" dirty="0"/>
                  <a:t>Nodes know at most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𝑚</m:t>
                        </m:r>
                      </m:e>
                    </m:func>
                  </m:oMath>
                </a14:m>
                <a:r>
                  <a:rPr lang="en-US" dirty="0"/>
                  <a:t> nodes.</a:t>
                </a:r>
              </a:p>
              <a:p>
                <a:pPr lvl="1"/>
                <a:r>
                  <a:rPr lang="en-US" dirty="0"/>
                  <a:t>Nodes know more “nearby” nodes.</a:t>
                </a:r>
              </a:p>
              <a:p>
                <a:pPr lvl="1"/>
                <a:endParaRPr lang="en-US" dirty="0"/>
              </a:p>
              <a:p>
                <a:r>
                  <a:rPr lang="en-US" dirty="0"/>
                  <a:t>When performing </a:t>
                </a:r>
                <a14:m>
                  <m:oMath xmlns:m="http://schemas.openxmlformats.org/officeDocument/2006/math">
                    <m:r>
                      <a:rPr lang="en-US" i="1">
                        <a:latin typeface="Cambria Math" panose="02040503050406030204" pitchFamily="18" charset="0"/>
                      </a:rPr>
                      <m:t>𝑙𝑜𝑜𝑘𝑢𝑝</m:t>
                    </m:r>
                    <m:d>
                      <m:dPr>
                        <m:ctrlPr>
                          <a:rPr lang="en-US" i="1">
                            <a:latin typeface="Cambria Math" panose="02040503050406030204" pitchFamily="18" charset="0"/>
                          </a:rPr>
                        </m:ctrlPr>
                      </m:dPr>
                      <m:e>
                        <m:r>
                          <a:rPr lang="en-US" i="1">
                            <a:latin typeface="Cambria Math" panose="02040503050406030204" pitchFamily="18" charset="0"/>
                          </a:rPr>
                          <m:t>𝑘𝑒𝑦</m:t>
                        </m:r>
                      </m:e>
                    </m:d>
                  </m:oMath>
                </a14:m>
                <a:r>
                  <a:rPr lang="en-US" dirty="0"/>
                  <a:t>, the node only needs to find the node closest to that key and forward the request.</a:t>
                </a:r>
              </a:p>
              <a:p>
                <a:endParaRPr lang="en-US" dirty="0"/>
              </a:p>
              <a:p>
                <a:r>
                  <a:rPr lang="en-US" dirty="0"/>
                  <a:t>Let’s say </a:t>
                </a:r>
                <a14:m>
                  <m:oMath xmlns:m="http://schemas.openxmlformats.org/officeDocument/2006/math">
                    <m:r>
                      <a:rPr lang="en-US" i="1">
                        <a:latin typeface="Cambria Math" panose="02040503050406030204" pitchFamily="18" charset="0"/>
                      </a:rPr>
                      <m:t>𝑘𝑒𝑦</m:t>
                    </m:r>
                  </m:oMath>
                </a14:m>
                <a:r>
                  <a:rPr lang="en-US" dirty="0"/>
                  <a:t> is far away from us.</a:t>
                </a:r>
              </a:p>
              <a:p>
                <a:pPr lvl="1"/>
                <a:r>
                  <a:rPr lang="en-US" dirty="0"/>
                  <a:t>We will ask the node farthest from us (with the “nearest” ID less than the key)</a:t>
                </a:r>
              </a:p>
              <a:p>
                <a:pPr lvl="1"/>
                <a:endParaRPr lang="en-US" dirty="0"/>
              </a:p>
              <a:p>
                <a:r>
                  <a:rPr lang="en-US" dirty="0"/>
                  <a:t>This node, as before, also knows about neighbors in a similar fashion.</a:t>
                </a:r>
              </a:p>
              <a:p>
                <a:pPr lvl="1"/>
                <a:r>
                  <a:rPr lang="en-US" dirty="0"/>
                  <a:t>Notice it’s own locality! It looks up the same key. Binary search…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i="1">
                        <a:latin typeface="Cambria Math" panose="02040503050406030204" pitchFamily="18" charset="0"/>
                      </a:rPr>
                      <m:t>)</m:t>
                    </m:r>
                  </m:oMath>
                </a14:m>
                <a:r>
                  <a:rPr lang="en-US" dirty="0"/>
                  <a:t> msgs.</a:t>
                </a:r>
              </a:p>
            </p:txBody>
          </p:sp>
        </mc:Choice>
        <mc:Fallback>
          <p:sp>
            <p:nvSpPr>
              <p:cNvPr id="4" name="Content Placeholder 3">
                <a:extLst>
                  <a:ext uri="{FF2B5EF4-FFF2-40B4-BE49-F238E27FC236}">
                    <a16:creationId xmlns:a16="http://schemas.microsoft.com/office/drawing/2014/main" id="{1425681D-93C3-4097-B9B2-67ED56F1F350}"/>
                  </a:ext>
                </a:extLst>
              </p:cNvPr>
              <p:cNvSpPr>
                <a:spLocks noGrp="1" noRot="1" noChangeAspect="1" noMove="1" noResize="1" noEditPoints="1" noAdjustHandles="1" noChangeArrowheads="1" noChangeShapeType="1" noTextEdit="1"/>
              </p:cNvSpPr>
              <p:nvPr>
                <p:ph idx="12"/>
              </p:nvPr>
            </p:nvSpPr>
            <p:spPr>
              <a:xfrm>
                <a:off x="4689289" y="785596"/>
                <a:ext cx="5202250" cy="4822186"/>
              </a:xfrm>
              <a:blipFill>
                <a:blip r:embed="rId2"/>
                <a:stretch>
                  <a:fillRect l="-1288" t="-2908" r="-1639"/>
                </a:stretch>
              </a:blipFill>
            </p:spPr>
            <p:txBody>
              <a:bodyPr/>
              <a:lstStyle/>
              <a:p>
                <a:r>
                  <a:rPr lang="en-US">
                    <a:noFill/>
                  </a:rPr>
                  <a:t> </a:t>
                </a:r>
              </a:p>
            </p:txBody>
          </p:sp>
        </mc:Fallback>
      </mc:AlternateContent>
      <p:sp>
        <p:nvSpPr>
          <p:cNvPr id="91" name="Oval 90">
            <a:extLst>
              <a:ext uri="{FF2B5EF4-FFF2-40B4-BE49-F238E27FC236}">
                <a16:creationId xmlns:a16="http://schemas.microsoft.com/office/drawing/2014/main" id="{5F54AE22-E62E-41A0-97FB-BBFFF4B96C05}"/>
              </a:ext>
            </a:extLst>
          </p:cNvPr>
          <p:cNvSpPr/>
          <p:nvPr/>
        </p:nvSpPr>
        <p:spPr>
          <a:xfrm>
            <a:off x="576132" y="1267027"/>
            <a:ext cx="3657865" cy="3657865"/>
          </a:xfrm>
          <a:prstGeom prst="ellipse">
            <a:avLst/>
          </a:prstGeom>
          <a:noFill/>
          <a:ln w="76200">
            <a:solidFill>
              <a:srgbClr val="BC8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2" name="Oval 91">
            <a:extLst>
              <a:ext uri="{FF2B5EF4-FFF2-40B4-BE49-F238E27FC236}">
                <a16:creationId xmlns:a16="http://schemas.microsoft.com/office/drawing/2014/main" id="{E4E383BE-C529-4B4D-8CF5-5914C762F15A}"/>
              </a:ext>
            </a:extLst>
          </p:cNvPr>
          <p:cNvSpPr/>
          <p:nvPr/>
        </p:nvSpPr>
        <p:spPr>
          <a:xfrm>
            <a:off x="2288648" y="115061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3" name="Oval 92">
            <a:extLst>
              <a:ext uri="{FF2B5EF4-FFF2-40B4-BE49-F238E27FC236}">
                <a16:creationId xmlns:a16="http://schemas.microsoft.com/office/drawing/2014/main" id="{E8F028C7-A0ED-4F7B-A553-C11852B0F38C}"/>
              </a:ext>
            </a:extLst>
          </p:cNvPr>
          <p:cNvSpPr/>
          <p:nvPr/>
        </p:nvSpPr>
        <p:spPr>
          <a:xfrm>
            <a:off x="4117581" y="297954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4" name="Oval 93">
            <a:extLst>
              <a:ext uri="{FF2B5EF4-FFF2-40B4-BE49-F238E27FC236}">
                <a16:creationId xmlns:a16="http://schemas.microsoft.com/office/drawing/2014/main" id="{84FE0C7C-1E02-4BAA-A9B4-474B31241709}"/>
              </a:ext>
            </a:extLst>
          </p:cNvPr>
          <p:cNvSpPr/>
          <p:nvPr/>
        </p:nvSpPr>
        <p:spPr>
          <a:xfrm>
            <a:off x="2288648" y="480847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5" name="Oval 94">
            <a:extLst>
              <a:ext uri="{FF2B5EF4-FFF2-40B4-BE49-F238E27FC236}">
                <a16:creationId xmlns:a16="http://schemas.microsoft.com/office/drawing/2014/main" id="{9651836D-5417-4C0D-9CD7-C17A65628C9A}"/>
              </a:ext>
            </a:extLst>
          </p:cNvPr>
          <p:cNvSpPr/>
          <p:nvPr/>
        </p:nvSpPr>
        <p:spPr>
          <a:xfrm>
            <a:off x="459716" y="297954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6" name="Oval 95">
            <a:extLst>
              <a:ext uri="{FF2B5EF4-FFF2-40B4-BE49-F238E27FC236}">
                <a16:creationId xmlns:a16="http://schemas.microsoft.com/office/drawing/2014/main" id="{361DC9AE-AE73-4455-A752-EAEE6450BFB8}"/>
              </a:ext>
            </a:extLst>
          </p:cNvPr>
          <p:cNvSpPr/>
          <p:nvPr/>
        </p:nvSpPr>
        <p:spPr>
          <a:xfrm rot="20700000">
            <a:off x="1815286" y="121292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7" name="Oval 96">
            <a:extLst>
              <a:ext uri="{FF2B5EF4-FFF2-40B4-BE49-F238E27FC236}">
                <a16:creationId xmlns:a16="http://schemas.microsoft.com/office/drawing/2014/main" id="{B4496BF8-9D7A-4006-9893-A1A0B39A5A44}"/>
              </a:ext>
            </a:extLst>
          </p:cNvPr>
          <p:cNvSpPr/>
          <p:nvPr/>
        </p:nvSpPr>
        <p:spPr>
          <a:xfrm rot="20700000">
            <a:off x="4055261" y="250618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8" name="Oval 97">
            <a:extLst>
              <a:ext uri="{FF2B5EF4-FFF2-40B4-BE49-F238E27FC236}">
                <a16:creationId xmlns:a16="http://schemas.microsoft.com/office/drawing/2014/main" id="{961AF598-BC4C-4663-80C7-82DE0B7655DB}"/>
              </a:ext>
            </a:extLst>
          </p:cNvPr>
          <p:cNvSpPr/>
          <p:nvPr/>
        </p:nvSpPr>
        <p:spPr>
          <a:xfrm rot="20700000">
            <a:off x="2762011" y="474615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9" name="Oval 98">
            <a:extLst>
              <a:ext uri="{FF2B5EF4-FFF2-40B4-BE49-F238E27FC236}">
                <a16:creationId xmlns:a16="http://schemas.microsoft.com/office/drawing/2014/main" id="{8694004B-47EE-4275-889E-294555AD23CA}"/>
              </a:ext>
            </a:extLst>
          </p:cNvPr>
          <p:cNvSpPr/>
          <p:nvPr/>
        </p:nvSpPr>
        <p:spPr>
          <a:xfrm rot="20700000">
            <a:off x="522035" y="345290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1" name="Oval 100">
            <a:extLst>
              <a:ext uri="{FF2B5EF4-FFF2-40B4-BE49-F238E27FC236}">
                <a16:creationId xmlns:a16="http://schemas.microsoft.com/office/drawing/2014/main" id="{B7956E0D-CAC4-436E-85EB-2E390C6D737E}"/>
              </a:ext>
            </a:extLst>
          </p:cNvPr>
          <p:cNvSpPr/>
          <p:nvPr/>
        </p:nvSpPr>
        <p:spPr>
          <a:xfrm rot="19800000">
            <a:off x="3872550" y="206507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2" name="Oval 101">
            <a:extLst>
              <a:ext uri="{FF2B5EF4-FFF2-40B4-BE49-F238E27FC236}">
                <a16:creationId xmlns:a16="http://schemas.microsoft.com/office/drawing/2014/main" id="{6928A84D-4A21-400E-970B-E15047E15729}"/>
              </a:ext>
            </a:extLst>
          </p:cNvPr>
          <p:cNvSpPr/>
          <p:nvPr/>
        </p:nvSpPr>
        <p:spPr>
          <a:xfrm rot="19800000">
            <a:off x="3203115" y="456344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3" name="Oval 102">
            <a:extLst>
              <a:ext uri="{FF2B5EF4-FFF2-40B4-BE49-F238E27FC236}">
                <a16:creationId xmlns:a16="http://schemas.microsoft.com/office/drawing/2014/main" id="{A31D27C9-FAE1-4A9F-B920-A74A5CFB3BB1}"/>
              </a:ext>
            </a:extLst>
          </p:cNvPr>
          <p:cNvSpPr/>
          <p:nvPr/>
        </p:nvSpPr>
        <p:spPr>
          <a:xfrm rot="19800000">
            <a:off x="704746" y="389400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4" name="Oval 103">
            <a:extLst>
              <a:ext uri="{FF2B5EF4-FFF2-40B4-BE49-F238E27FC236}">
                <a16:creationId xmlns:a16="http://schemas.microsoft.com/office/drawing/2014/main" id="{1A8A36D0-9AAF-4759-8D0A-96A6DEA51392}"/>
              </a:ext>
            </a:extLst>
          </p:cNvPr>
          <p:cNvSpPr/>
          <p:nvPr/>
        </p:nvSpPr>
        <p:spPr>
          <a:xfrm rot="18900000">
            <a:off x="995397" y="16862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5" name="Oval 104">
            <a:extLst>
              <a:ext uri="{FF2B5EF4-FFF2-40B4-BE49-F238E27FC236}">
                <a16:creationId xmlns:a16="http://schemas.microsoft.com/office/drawing/2014/main" id="{1AC748AE-C3DB-4993-AE0B-F2BCCD80CB1D}"/>
              </a:ext>
            </a:extLst>
          </p:cNvPr>
          <p:cNvSpPr/>
          <p:nvPr/>
        </p:nvSpPr>
        <p:spPr>
          <a:xfrm rot="18900000">
            <a:off x="3581899" y="16862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6" name="Oval 105">
            <a:extLst>
              <a:ext uri="{FF2B5EF4-FFF2-40B4-BE49-F238E27FC236}">
                <a16:creationId xmlns:a16="http://schemas.microsoft.com/office/drawing/2014/main" id="{8BE4F535-EB14-48F8-837A-FD527168A420}"/>
              </a:ext>
            </a:extLst>
          </p:cNvPr>
          <p:cNvSpPr/>
          <p:nvPr/>
        </p:nvSpPr>
        <p:spPr>
          <a:xfrm rot="18900000">
            <a:off x="3581899" y="427279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7" name="Oval 106">
            <a:extLst>
              <a:ext uri="{FF2B5EF4-FFF2-40B4-BE49-F238E27FC236}">
                <a16:creationId xmlns:a16="http://schemas.microsoft.com/office/drawing/2014/main" id="{359C7AC8-858D-4274-A3B1-5E0D6D599F75}"/>
              </a:ext>
            </a:extLst>
          </p:cNvPr>
          <p:cNvSpPr/>
          <p:nvPr/>
        </p:nvSpPr>
        <p:spPr>
          <a:xfrm rot="18900000">
            <a:off x="995397" y="427279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8" name="Oval 107">
            <a:extLst>
              <a:ext uri="{FF2B5EF4-FFF2-40B4-BE49-F238E27FC236}">
                <a16:creationId xmlns:a16="http://schemas.microsoft.com/office/drawing/2014/main" id="{90AD2CB1-B39C-4796-899C-B09CD4905104}"/>
              </a:ext>
            </a:extLst>
          </p:cNvPr>
          <p:cNvSpPr/>
          <p:nvPr/>
        </p:nvSpPr>
        <p:spPr>
          <a:xfrm rot="18000000">
            <a:off x="704746" y="206507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9" name="Oval 108">
            <a:extLst>
              <a:ext uri="{FF2B5EF4-FFF2-40B4-BE49-F238E27FC236}">
                <a16:creationId xmlns:a16="http://schemas.microsoft.com/office/drawing/2014/main" id="{15CAF6CF-CACA-4FA8-B437-EBD73AD90D81}"/>
              </a:ext>
            </a:extLst>
          </p:cNvPr>
          <p:cNvSpPr/>
          <p:nvPr/>
        </p:nvSpPr>
        <p:spPr>
          <a:xfrm rot="18000000">
            <a:off x="3203115" y="1395642"/>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0" name="Oval 109">
            <a:extLst>
              <a:ext uri="{FF2B5EF4-FFF2-40B4-BE49-F238E27FC236}">
                <a16:creationId xmlns:a16="http://schemas.microsoft.com/office/drawing/2014/main" id="{B1E0B2AE-0C13-4AA0-A588-EEB74EB5C686}"/>
              </a:ext>
            </a:extLst>
          </p:cNvPr>
          <p:cNvSpPr/>
          <p:nvPr/>
        </p:nvSpPr>
        <p:spPr>
          <a:xfrm rot="18000000">
            <a:off x="3872550" y="389401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1" name="Oval 110">
            <a:extLst>
              <a:ext uri="{FF2B5EF4-FFF2-40B4-BE49-F238E27FC236}">
                <a16:creationId xmlns:a16="http://schemas.microsoft.com/office/drawing/2014/main" id="{E751D68A-CFC1-4868-8C32-5C32F02A4948}"/>
              </a:ext>
            </a:extLst>
          </p:cNvPr>
          <p:cNvSpPr/>
          <p:nvPr/>
        </p:nvSpPr>
        <p:spPr>
          <a:xfrm rot="18000000">
            <a:off x="1374181" y="456344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2" name="Oval 111">
            <a:extLst>
              <a:ext uri="{FF2B5EF4-FFF2-40B4-BE49-F238E27FC236}">
                <a16:creationId xmlns:a16="http://schemas.microsoft.com/office/drawing/2014/main" id="{81F2CE6A-9796-4ABA-A130-3CAABAFE78F4}"/>
              </a:ext>
            </a:extLst>
          </p:cNvPr>
          <p:cNvSpPr/>
          <p:nvPr/>
        </p:nvSpPr>
        <p:spPr>
          <a:xfrm rot="17100000">
            <a:off x="522035" y="250617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3" name="Oval 112">
            <a:extLst>
              <a:ext uri="{FF2B5EF4-FFF2-40B4-BE49-F238E27FC236}">
                <a16:creationId xmlns:a16="http://schemas.microsoft.com/office/drawing/2014/main" id="{095280EE-C73E-465A-BE61-778812072256}"/>
              </a:ext>
            </a:extLst>
          </p:cNvPr>
          <p:cNvSpPr/>
          <p:nvPr/>
        </p:nvSpPr>
        <p:spPr>
          <a:xfrm rot="17100000">
            <a:off x="2762011" y="121292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4" name="Oval 113">
            <a:extLst>
              <a:ext uri="{FF2B5EF4-FFF2-40B4-BE49-F238E27FC236}">
                <a16:creationId xmlns:a16="http://schemas.microsoft.com/office/drawing/2014/main" id="{C1C37742-3401-469F-95F3-219619674473}"/>
              </a:ext>
            </a:extLst>
          </p:cNvPr>
          <p:cNvSpPr/>
          <p:nvPr/>
        </p:nvSpPr>
        <p:spPr>
          <a:xfrm rot="17100000">
            <a:off x="4055261" y="345290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5" name="Oval 114">
            <a:extLst>
              <a:ext uri="{FF2B5EF4-FFF2-40B4-BE49-F238E27FC236}">
                <a16:creationId xmlns:a16="http://schemas.microsoft.com/office/drawing/2014/main" id="{F9837A76-592D-469C-92C5-EC0F7E5B8F08}"/>
              </a:ext>
            </a:extLst>
          </p:cNvPr>
          <p:cNvSpPr/>
          <p:nvPr/>
        </p:nvSpPr>
        <p:spPr>
          <a:xfrm rot="17100000">
            <a:off x="1815286" y="474615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6" name="Oval 115">
            <a:extLst>
              <a:ext uri="{FF2B5EF4-FFF2-40B4-BE49-F238E27FC236}">
                <a16:creationId xmlns:a16="http://schemas.microsoft.com/office/drawing/2014/main" id="{DB1DA0B5-B11B-404D-B09B-4913A1E39388}"/>
              </a:ext>
            </a:extLst>
          </p:cNvPr>
          <p:cNvSpPr/>
          <p:nvPr/>
        </p:nvSpPr>
        <p:spPr>
          <a:xfrm>
            <a:off x="2288648" y="1150610"/>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7" name="Oval 116">
            <a:extLst>
              <a:ext uri="{FF2B5EF4-FFF2-40B4-BE49-F238E27FC236}">
                <a16:creationId xmlns:a16="http://schemas.microsoft.com/office/drawing/2014/main" id="{9E3BC2FC-D72F-4D23-9036-24CF63E689F2}"/>
              </a:ext>
            </a:extLst>
          </p:cNvPr>
          <p:cNvSpPr/>
          <p:nvPr/>
        </p:nvSpPr>
        <p:spPr>
          <a:xfrm rot="17100000">
            <a:off x="2762011" y="1212929"/>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8" name="Oval 117">
            <a:extLst>
              <a:ext uri="{FF2B5EF4-FFF2-40B4-BE49-F238E27FC236}">
                <a16:creationId xmlns:a16="http://schemas.microsoft.com/office/drawing/2014/main" id="{78F7E012-8077-4147-B172-F0161B1400BA}"/>
              </a:ext>
            </a:extLst>
          </p:cNvPr>
          <p:cNvSpPr/>
          <p:nvPr/>
        </p:nvSpPr>
        <p:spPr>
          <a:xfrm rot="18900000">
            <a:off x="3203114" y="1395640"/>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9" name="Oval 118">
            <a:extLst>
              <a:ext uri="{FF2B5EF4-FFF2-40B4-BE49-F238E27FC236}">
                <a16:creationId xmlns:a16="http://schemas.microsoft.com/office/drawing/2014/main" id="{57FD2A4B-E759-4E49-BD15-015052500592}"/>
              </a:ext>
            </a:extLst>
          </p:cNvPr>
          <p:cNvSpPr/>
          <p:nvPr/>
        </p:nvSpPr>
        <p:spPr>
          <a:xfrm rot="19800000">
            <a:off x="3872550" y="2065075"/>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0" name="Oval 119">
            <a:extLst>
              <a:ext uri="{FF2B5EF4-FFF2-40B4-BE49-F238E27FC236}">
                <a16:creationId xmlns:a16="http://schemas.microsoft.com/office/drawing/2014/main" id="{8524190B-CD9B-487A-8BC0-5C2B1E9938F1}"/>
              </a:ext>
            </a:extLst>
          </p:cNvPr>
          <p:cNvSpPr/>
          <p:nvPr/>
        </p:nvSpPr>
        <p:spPr>
          <a:xfrm rot="18000000">
            <a:off x="3872550" y="3894009"/>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1" name="Oval 120">
            <a:extLst>
              <a:ext uri="{FF2B5EF4-FFF2-40B4-BE49-F238E27FC236}">
                <a16:creationId xmlns:a16="http://schemas.microsoft.com/office/drawing/2014/main" id="{E7DC91E0-862D-42D9-89B8-19D651A3996D}"/>
              </a:ext>
            </a:extLst>
          </p:cNvPr>
          <p:cNvSpPr/>
          <p:nvPr/>
        </p:nvSpPr>
        <p:spPr>
          <a:xfrm rot="19800000">
            <a:off x="704746" y="3894010"/>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2" name="Oval 121">
            <a:extLst>
              <a:ext uri="{FF2B5EF4-FFF2-40B4-BE49-F238E27FC236}">
                <a16:creationId xmlns:a16="http://schemas.microsoft.com/office/drawing/2014/main" id="{BAA41E0C-CAEA-4822-9D6F-1E882DCBB8B9}"/>
              </a:ext>
            </a:extLst>
          </p:cNvPr>
          <p:cNvSpPr/>
          <p:nvPr/>
        </p:nvSpPr>
        <p:spPr>
          <a:xfrm rot="20700000">
            <a:off x="2239682" y="1100904"/>
            <a:ext cx="331353" cy="331353"/>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21D928C-7FF1-4C66-B6B5-2F64295CCC17}"/>
                  </a:ext>
                </a:extLst>
              </p:cNvPr>
              <p:cNvSpPr txBox="1"/>
              <p:nvPr/>
            </p:nvSpPr>
            <p:spPr>
              <a:xfrm>
                <a:off x="310265" y="4713796"/>
                <a:ext cx="904094" cy="3590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333" i="1">
                          <a:latin typeface="Cambria Math" panose="02040503050406030204" pitchFamily="18" charset="0"/>
                        </a:rPr>
                        <m:t>𝑛</m:t>
                      </m:r>
                      <m:r>
                        <a:rPr lang="en-US" sz="2333" i="1">
                          <a:latin typeface="Cambria Math" panose="02040503050406030204" pitchFamily="18" charset="0"/>
                        </a:rPr>
                        <m:t>+</m:t>
                      </m:r>
                      <m:sSup>
                        <m:sSupPr>
                          <m:ctrlPr>
                            <a:rPr lang="en-US" sz="2333" i="1">
                              <a:latin typeface="Cambria Math" panose="02040503050406030204" pitchFamily="18" charset="0"/>
                            </a:rPr>
                          </m:ctrlPr>
                        </m:sSupPr>
                        <m:e>
                          <m:r>
                            <a:rPr lang="en-US" sz="2333" i="1">
                              <a:latin typeface="Cambria Math" panose="02040503050406030204" pitchFamily="18" charset="0"/>
                            </a:rPr>
                            <m:t>2</m:t>
                          </m:r>
                        </m:e>
                        <m:sup>
                          <m:r>
                            <a:rPr lang="en-US" sz="2333" i="1">
                              <a:latin typeface="Cambria Math" panose="02040503050406030204" pitchFamily="18" charset="0"/>
                            </a:rPr>
                            <m:t>4</m:t>
                          </m:r>
                        </m:sup>
                      </m:sSup>
                    </m:oMath>
                  </m:oMathPara>
                </a14:m>
                <a:endParaRPr lang="en-US" sz="2333" dirty="0"/>
              </a:p>
            </p:txBody>
          </p:sp>
        </mc:Choice>
        <mc:Fallback xmlns="">
          <p:sp>
            <p:nvSpPr>
              <p:cNvPr id="123" name="TextBox 122">
                <a:extLst>
                  <a:ext uri="{FF2B5EF4-FFF2-40B4-BE49-F238E27FC236}">
                    <a16:creationId xmlns:a16="http://schemas.microsoft.com/office/drawing/2014/main" id="{421D928C-7FF1-4C66-B6B5-2F64295CCC17}"/>
                  </a:ext>
                </a:extLst>
              </p:cNvPr>
              <p:cNvSpPr txBox="1">
                <a:spLocks noRot="1" noChangeAspect="1" noMove="1" noResize="1" noEditPoints="1" noAdjustHandles="1" noChangeArrowheads="1" noChangeShapeType="1" noTextEdit="1"/>
              </p:cNvSpPr>
              <p:nvPr/>
            </p:nvSpPr>
            <p:spPr>
              <a:xfrm>
                <a:off x="310265" y="4713796"/>
                <a:ext cx="904094" cy="359009"/>
              </a:xfrm>
              <a:prstGeom prst="rect">
                <a:avLst/>
              </a:prstGeom>
              <a:blipFill>
                <a:blip r:embed="rId3"/>
                <a:stretch>
                  <a:fillRect l="-4054" t="-1695" r="-3378" b="-8475"/>
                </a:stretch>
              </a:blipFill>
            </p:spPr>
            <p:txBody>
              <a:bodyPr/>
              <a:lstStyle/>
              <a:p>
                <a:r>
                  <a:rPr lang="en-US">
                    <a:noFill/>
                  </a:rPr>
                  <a:t> </a:t>
                </a:r>
              </a:p>
            </p:txBody>
          </p:sp>
        </mc:Fallback>
      </mc:AlternateContent>
      <p:sp>
        <p:nvSpPr>
          <p:cNvPr id="124" name="Oval 123">
            <a:extLst>
              <a:ext uri="{FF2B5EF4-FFF2-40B4-BE49-F238E27FC236}">
                <a16:creationId xmlns:a16="http://schemas.microsoft.com/office/drawing/2014/main" id="{C17DE5A1-B6C8-4041-8A7B-164DB4835D8B}"/>
              </a:ext>
            </a:extLst>
          </p:cNvPr>
          <p:cNvSpPr/>
          <p:nvPr/>
        </p:nvSpPr>
        <p:spPr>
          <a:xfrm rot="20700000">
            <a:off x="655486" y="3848714"/>
            <a:ext cx="331353" cy="331353"/>
          </a:xfrm>
          <a:prstGeom prst="ellipse">
            <a:avLst/>
          </a:prstGeom>
          <a:noFill/>
          <a:ln w="57150">
            <a:solidFill>
              <a:srgbClr val="E5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25" name="Oval 124">
            <a:extLst>
              <a:ext uri="{FF2B5EF4-FFF2-40B4-BE49-F238E27FC236}">
                <a16:creationId xmlns:a16="http://schemas.microsoft.com/office/drawing/2014/main" id="{56095300-556A-4BB7-87A2-26B79230037D}"/>
              </a:ext>
            </a:extLst>
          </p:cNvPr>
          <p:cNvSpPr/>
          <p:nvPr/>
        </p:nvSpPr>
        <p:spPr>
          <a:xfrm rot="20700000">
            <a:off x="522035" y="3450802"/>
            <a:ext cx="232833" cy="232833"/>
          </a:xfrm>
          <a:prstGeom prst="ellipse">
            <a:avLst/>
          </a:prstGeom>
          <a:solidFill>
            <a:srgbClr val="E5717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26" name="Oval 125">
            <a:extLst>
              <a:ext uri="{FF2B5EF4-FFF2-40B4-BE49-F238E27FC236}">
                <a16:creationId xmlns:a16="http://schemas.microsoft.com/office/drawing/2014/main" id="{29670DD5-81D3-4F2F-8076-2C7D5FA1DDD2}"/>
              </a:ext>
            </a:extLst>
          </p:cNvPr>
          <p:cNvSpPr/>
          <p:nvPr/>
        </p:nvSpPr>
        <p:spPr>
          <a:xfrm rot="20700000">
            <a:off x="459716" y="2981361"/>
            <a:ext cx="232833" cy="232833"/>
          </a:xfrm>
          <a:prstGeom prst="ellipse">
            <a:avLst/>
          </a:prstGeom>
          <a:solidFill>
            <a:srgbClr val="E5717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27" name="Oval 126">
            <a:extLst>
              <a:ext uri="{FF2B5EF4-FFF2-40B4-BE49-F238E27FC236}">
                <a16:creationId xmlns:a16="http://schemas.microsoft.com/office/drawing/2014/main" id="{D19F6526-8324-4473-973F-A89728704C00}"/>
              </a:ext>
            </a:extLst>
          </p:cNvPr>
          <p:cNvSpPr/>
          <p:nvPr/>
        </p:nvSpPr>
        <p:spPr>
          <a:xfrm rot="20700000">
            <a:off x="704746" y="2068149"/>
            <a:ext cx="232833" cy="232833"/>
          </a:xfrm>
          <a:prstGeom prst="ellipse">
            <a:avLst/>
          </a:prstGeom>
          <a:solidFill>
            <a:srgbClr val="E5717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28" name="Oval 127">
            <a:extLst>
              <a:ext uri="{FF2B5EF4-FFF2-40B4-BE49-F238E27FC236}">
                <a16:creationId xmlns:a16="http://schemas.microsoft.com/office/drawing/2014/main" id="{9F01A014-E9C6-45E8-B1E8-821A10506C50}"/>
              </a:ext>
            </a:extLst>
          </p:cNvPr>
          <p:cNvSpPr/>
          <p:nvPr/>
        </p:nvSpPr>
        <p:spPr>
          <a:xfrm rot="20700000">
            <a:off x="2294137" y="1150164"/>
            <a:ext cx="232833" cy="232833"/>
          </a:xfrm>
          <a:prstGeom prst="ellipse">
            <a:avLst/>
          </a:prstGeom>
          <a:solidFill>
            <a:srgbClr val="E5717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29" name="Oval 128">
            <a:extLst>
              <a:ext uri="{FF2B5EF4-FFF2-40B4-BE49-F238E27FC236}">
                <a16:creationId xmlns:a16="http://schemas.microsoft.com/office/drawing/2014/main" id="{D3C6EE69-4CEB-4446-8337-BF4D43ADEF42}"/>
              </a:ext>
            </a:extLst>
          </p:cNvPr>
          <p:cNvSpPr/>
          <p:nvPr/>
        </p:nvSpPr>
        <p:spPr>
          <a:xfrm rot="20700000">
            <a:off x="3872550" y="3894009"/>
            <a:ext cx="232833" cy="232833"/>
          </a:xfrm>
          <a:prstGeom prst="ellipse">
            <a:avLst/>
          </a:prstGeom>
          <a:solidFill>
            <a:srgbClr val="E5717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dirty="0"/>
          </a:p>
        </p:txBody>
      </p:sp>
      <p:sp>
        <p:nvSpPr>
          <p:cNvPr id="130" name="Oval 129">
            <a:extLst>
              <a:ext uri="{FF2B5EF4-FFF2-40B4-BE49-F238E27FC236}">
                <a16:creationId xmlns:a16="http://schemas.microsoft.com/office/drawing/2014/main" id="{BD9196A9-86D8-4162-B22C-09547F3A194E}"/>
              </a:ext>
            </a:extLst>
          </p:cNvPr>
          <p:cNvSpPr/>
          <p:nvPr/>
        </p:nvSpPr>
        <p:spPr>
          <a:xfrm rot="20700000">
            <a:off x="410456" y="2935514"/>
            <a:ext cx="331353" cy="33135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31" name="Oval 130">
            <a:extLst>
              <a:ext uri="{FF2B5EF4-FFF2-40B4-BE49-F238E27FC236}">
                <a16:creationId xmlns:a16="http://schemas.microsoft.com/office/drawing/2014/main" id="{F3E63056-8126-4230-85A1-1D9B8EB81950}"/>
              </a:ext>
            </a:extLst>
          </p:cNvPr>
          <p:cNvSpPr/>
          <p:nvPr/>
        </p:nvSpPr>
        <p:spPr>
          <a:xfrm rot="20700000">
            <a:off x="472775" y="2459790"/>
            <a:ext cx="331353" cy="33135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32" name="TextBox 131">
            <a:extLst>
              <a:ext uri="{FF2B5EF4-FFF2-40B4-BE49-F238E27FC236}">
                <a16:creationId xmlns:a16="http://schemas.microsoft.com/office/drawing/2014/main" id="{D0CEC145-0FBE-405B-BCD6-55AC69091424}"/>
              </a:ext>
            </a:extLst>
          </p:cNvPr>
          <p:cNvSpPr txBox="1"/>
          <p:nvPr/>
        </p:nvSpPr>
        <p:spPr>
          <a:xfrm>
            <a:off x="2168461" y="730617"/>
            <a:ext cx="473206" cy="323165"/>
          </a:xfrm>
          <a:prstGeom prst="rect">
            <a:avLst/>
          </a:prstGeom>
          <a:noFill/>
        </p:spPr>
        <p:txBody>
          <a:bodyPr wrap="none" rtlCol="0">
            <a:spAutoFit/>
          </a:bodyPr>
          <a:lstStyle/>
          <a:p>
            <a:r>
              <a:rPr lang="en-US" sz="1500" dirty="0">
                <a:latin typeface="Inconsolata" panose="020B0609030003000000" pitchFamily="49" charset="0"/>
              </a:rPr>
              <a:t>(1)</a:t>
            </a:r>
          </a:p>
        </p:txBody>
      </p:sp>
      <p:sp>
        <p:nvSpPr>
          <p:cNvPr id="133" name="TextBox 132">
            <a:extLst>
              <a:ext uri="{FF2B5EF4-FFF2-40B4-BE49-F238E27FC236}">
                <a16:creationId xmlns:a16="http://schemas.microsoft.com/office/drawing/2014/main" id="{5D61758D-D9B1-4C1F-B958-7A1A13D3F606}"/>
              </a:ext>
            </a:extLst>
          </p:cNvPr>
          <p:cNvSpPr txBox="1"/>
          <p:nvPr/>
        </p:nvSpPr>
        <p:spPr>
          <a:xfrm>
            <a:off x="924039" y="3637723"/>
            <a:ext cx="473206" cy="323165"/>
          </a:xfrm>
          <a:prstGeom prst="rect">
            <a:avLst/>
          </a:prstGeom>
          <a:noFill/>
        </p:spPr>
        <p:txBody>
          <a:bodyPr wrap="none" rtlCol="0">
            <a:spAutoFit/>
          </a:bodyPr>
          <a:lstStyle/>
          <a:p>
            <a:r>
              <a:rPr lang="en-US" sz="1500" dirty="0">
                <a:latin typeface="Inconsolata" panose="020B0609030003000000" pitchFamily="49" charset="0"/>
              </a:rPr>
              <a:t>(2)</a:t>
            </a:r>
          </a:p>
        </p:txBody>
      </p:sp>
      <p:sp>
        <p:nvSpPr>
          <p:cNvPr id="134" name="TextBox 133">
            <a:extLst>
              <a:ext uri="{FF2B5EF4-FFF2-40B4-BE49-F238E27FC236}">
                <a16:creationId xmlns:a16="http://schemas.microsoft.com/office/drawing/2014/main" id="{C57F55F5-AD02-43B8-89EE-D3A6C25DF282}"/>
              </a:ext>
            </a:extLst>
          </p:cNvPr>
          <p:cNvSpPr txBox="1"/>
          <p:nvPr/>
        </p:nvSpPr>
        <p:spPr>
          <a:xfrm>
            <a:off x="731979" y="2930650"/>
            <a:ext cx="473206" cy="323165"/>
          </a:xfrm>
          <a:prstGeom prst="rect">
            <a:avLst/>
          </a:prstGeom>
          <a:noFill/>
        </p:spPr>
        <p:txBody>
          <a:bodyPr wrap="none" rtlCol="0">
            <a:spAutoFit/>
          </a:bodyPr>
          <a:lstStyle/>
          <a:p>
            <a:r>
              <a:rPr lang="en-US" sz="1500" dirty="0">
                <a:latin typeface="Inconsolata" panose="020B0609030003000000" pitchFamily="49" charset="0"/>
              </a:rPr>
              <a:t>(3)</a:t>
            </a:r>
          </a:p>
        </p:txBody>
      </p:sp>
      <p:sp>
        <p:nvSpPr>
          <p:cNvPr id="135" name="TextBox 134">
            <a:extLst>
              <a:ext uri="{FF2B5EF4-FFF2-40B4-BE49-F238E27FC236}">
                <a16:creationId xmlns:a16="http://schemas.microsoft.com/office/drawing/2014/main" id="{029F4DEB-9ED9-485C-9B26-10AAD3645B2D}"/>
              </a:ext>
            </a:extLst>
          </p:cNvPr>
          <p:cNvSpPr txBox="1"/>
          <p:nvPr/>
        </p:nvSpPr>
        <p:spPr>
          <a:xfrm>
            <a:off x="834520" y="2483337"/>
            <a:ext cx="473206" cy="323165"/>
          </a:xfrm>
          <a:prstGeom prst="rect">
            <a:avLst/>
          </a:prstGeom>
          <a:noFill/>
        </p:spPr>
        <p:txBody>
          <a:bodyPr wrap="none" rtlCol="0">
            <a:spAutoFit/>
          </a:bodyPr>
          <a:lstStyle/>
          <a:p>
            <a:r>
              <a:rPr lang="en-US" sz="1500" dirty="0">
                <a:latin typeface="Inconsolata" panose="020B0609030003000000" pitchFamily="49" charset="0"/>
              </a:rPr>
              <a:t>(4)</a:t>
            </a:r>
          </a:p>
        </p:txBody>
      </p:sp>
      <p:cxnSp>
        <p:nvCxnSpPr>
          <p:cNvPr id="136" name="Straight Arrow Connector 135">
            <a:extLst>
              <a:ext uri="{FF2B5EF4-FFF2-40B4-BE49-F238E27FC236}">
                <a16:creationId xmlns:a16="http://schemas.microsoft.com/office/drawing/2014/main" id="{AE207CC7-ABA0-4D82-B668-460531B52CBD}"/>
              </a:ext>
            </a:extLst>
          </p:cNvPr>
          <p:cNvCxnSpPr>
            <a:stCxn id="122" idx="3"/>
            <a:endCxn id="124" idx="7"/>
          </p:cNvCxnSpPr>
          <p:nvPr/>
        </p:nvCxnSpPr>
        <p:spPr>
          <a:xfrm flipH="1">
            <a:off x="904002" y="1410060"/>
            <a:ext cx="1418519" cy="246085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76DEDAAF-7571-4957-9CFC-43D7EF3D46CF}"/>
              </a:ext>
            </a:extLst>
          </p:cNvPr>
          <p:cNvCxnSpPr>
            <a:stCxn id="124" idx="0"/>
            <a:endCxn id="130" idx="4"/>
          </p:cNvCxnSpPr>
          <p:nvPr/>
        </p:nvCxnSpPr>
        <p:spPr>
          <a:xfrm flipH="1" flipV="1">
            <a:off x="619012" y="3261222"/>
            <a:ext cx="159271" cy="59313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0E0DBEDF-6BF0-4A73-8403-C34672E80AB5}"/>
              </a:ext>
            </a:extLst>
          </p:cNvPr>
          <p:cNvCxnSpPr>
            <a:stCxn id="130" idx="7"/>
            <a:endCxn id="131" idx="4"/>
          </p:cNvCxnSpPr>
          <p:nvPr/>
        </p:nvCxnSpPr>
        <p:spPr>
          <a:xfrm flipV="1">
            <a:off x="658971" y="2785498"/>
            <a:ext cx="22361" cy="17221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9917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500"/>
                                        <p:tgtEl>
                                          <p:spTgt spid="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Effect transition="in" filter="fade">
                                      <p:cBhvr>
                                        <p:cTn id="64" dur="500"/>
                                        <p:tgtEl>
                                          <p:spTgt spid="4">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5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fade">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fade">
                                      <p:cBhvr>
                                        <p:cTn id="77" dur="500"/>
                                        <p:tgtEl>
                                          <p:spTgt spid="4">
                                            <p:txEl>
                                              <p:pRg st="6" end="6"/>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xEl>
                                              <p:pRg st="7" end="7"/>
                                            </p:txEl>
                                          </p:spTgt>
                                        </p:tgtEl>
                                        <p:attrNameLst>
                                          <p:attrName>style.visibility</p:attrName>
                                        </p:attrNameLst>
                                      </p:cBhvr>
                                      <p:to>
                                        <p:strVal val="visible"/>
                                      </p:to>
                                    </p:set>
                                    <p:animEffect transition="in" filter="fade">
                                      <p:cBhvr>
                                        <p:cTn id="80" dur="500"/>
                                        <p:tgtEl>
                                          <p:spTgt spid="4">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animEffect transition="in" filter="fade">
                                      <p:cBhvr>
                                        <p:cTn id="85" dur="500"/>
                                        <p:tgtEl>
                                          <p:spTgt spid="4">
                                            <p:txEl>
                                              <p:pRg st="9" end="9"/>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
                                            <p:txEl>
                                              <p:pRg st="10" end="10"/>
                                            </p:txEl>
                                          </p:spTgt>
                                        </p:tgtEl>
                                        <p:attrNameLst>
                                          <p:attrName>style.visibility</p:attrName>
                                        </p:attrNameLst>
                                      </p:cBhvr>
                                      <p:to>
                                        <p:strVal val="visible"/>
                                      </p:to>
                                    </p:set>
                                    <p:animEffect transition="in" filter="fade">
                                      <p:cBhvr>
                                        <p:cTn id="8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4" grpId="0" animBg="1"/>
      <p:bldP spid="125" grpId="0" animBg="1"/>
      <p:bldP spid="126" grpId="0" animBg="1"/>
      <p:bldP spid="127" grpId="0" animBg="1"/>
      <p:bldP spid="128" grpId="0" animBg="1"/>
      <p:bldP spid="129" grpId="0" animBg="1"/>
      <p:bldP spid="130" grpId="0" animBg="1"/>
      <p:bldP spid="131" grpId="0" animBg="1"/>
      <p:bldP spid="132" grpId="0"/>
      <p:bldP spid="133" grpId="0"/>
      <p:bldP spid="134" grpId="0"/>
      <p:bldP spid="1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32AF-DAEB-4A1B-960E-1B296F558F83}"/>
              </a:ext>
            </a:extLst>
          </p:cNvPr>
          <p:cNvSpPr>
            <a:spLocks noGrp="1"/>
          </p:cNvSpPr>
          <p:nvPr>
            <p:ph type="title"/>
          </p:nvPr>
        </p:nvSpPr>
        <p:spPr/>
        <p:txBody>
          <a:bodyPr>
            <a:normAutofit fontScale="90000"/>
          </a:bodyPr>
          <a:lstStyle/>
          <a:p>
            <a:r>
              <a:rPr lang="en-US" dirty="0"/>
              <a:t>Lightning Round: Distributed Storage</a:t>
            </a:r>
          </a:p>
        </p:txBody>
      </p:sp>
      <p:sp>
        <p:nvSpPr>
          <p:cNvPr id="3" name="Content Placeholder 2">
            <a:extLst>
              <a:ext uri="{FF2B5EF4-FFF2-40B4-BE49-F238E27FC236}">
                <a16:creationId xmlns:a16="http://schemas.microsoft.com/office/drawing/2014/main" id="{DEE89899-C726-44F8-B342-365A7B6BCBE9}"/>
              </a:ext>
            </a:extLst>
          </p:cNvPr>
          <p:cNvSpPr>
            <a:spLocks noGrp="1"/>
          </p:cNvSpPr>
          <p:nvPr>
            <p:ph idx="12"/>
          </p:nvPr>
        </p:nvSpPr>
        <p:spPr>
          <a:xfrm>
            <a:off x="190500" y="869076"/>
            <a:ext cx="5610559" cy="4330323"/>
          </a:xfrm>
        </p:spPr>
        <p:txBody>
          <a:bodyPr/>
          <a:lstStyle/>
          <a:p>
            <a:r>
              <a:rPr lang="en-US" dirty="0"/>
              <a:t>Network File System (NFS)</a:t>
            </a:r>
          </a:p>
          <a:p>
            <a:pPr lvl="1"/>
            <a:r>
              <a:rPr lang="en-US" dirty="0"/>
              <a:t>We will gloss over details, here, but the papers are definitely worth a read.</a:t>
            </a:r>
          </a:p>
          <a:p>
            <a:pPr lvl="1"/>
            <a:r>
              <a:rPr lang="en-US" dirty="0"/>
              <a:t>NFS invented the Virtual File System (VFS)</a:t>
            </a:r>
          </a:p>
          <a:p>
            <a:pPr lvl="1"/>
            <a:r>
              <a:rPr lang="en-US" dirty="0"/>
              <a:t>Basically, though, it is an early attempt to investigate the </a:t>
            </a:r>
            <a:br>
              <a:rPr lang="en-US" dirty="0"/>
            </a:br>
            <a:r>
              <a:rPr lang="en-US" b="1" i="1" dirty="0"/>
              <a:t>trade-offs </a:t>
            </a:r>
            <a:r>
              <a:rPr lang="en-US" dirty="0"/>
              <a:t>for client/server file consistency</a:t>
            </a:r>
          </a:p>
          <a:p>
            <a:pPr lvl="1"/>
            <a:endParaRPr lang="en-US" dirty="0"/>
          </a:p>
        </p:txBody>
      </p:sp>
      <p:pic>
        <p:nvPicPr>
          <p:cNvPr id="5" name="Graphic 4">
            <a:extLst>
              <a:ext uri="{FF2B5EF4-FFF2-40B4-BE49-F238E27FC236}">
                <a16:creationId xmlns:a16="http://schemas.microsoft.com/office/drawing/2014/main" id="{331D2AF3-9033-4D5E-A012-7F195923E5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118" y="1448017"/>
            <a:ext cx="1124753" cy="1124753"/>
          </a:xfrm>
          <a:prstGeom prst="rect">
            <a:avLst/>
          </a:prstGeom>
        </p:spPr>
      </p:pic>
      <p:sp>
        <p:nvSpPr>
          <p:cNvPr id="6" name="TextBox 5">
            <a:extLst>
              <a:ext uri="{FF2B5EF4-FFF2-40B4-BE49-F238E27FC236}">
                <a16:creationId xmlns:a16="http://schemas.microsoft.com/office/drawing/2014/main" id="{188BE566-3181-49B6-B7AC-5885B0EBB8B7}"/>
              </a:ext>
            </a:extLst>
          </p:cNvPr>
          <p:cNvSpPr txBox="1"/>
          <p:nvPr/>
        </p:nvSpPr>
        <p:spPr>
          <a:xfrm>
            <a:off x="7956834" y="1849365"/>
            <a:ext cx="960894"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Unreliable</a:t>
            </a:r>
          </a:p>
        </p:txBody>
      </p:sp>
      <p:pic>
        <p:nvPicPr>
          <p:cNvPr id="8" name="Graphic 7">
            <a:extLst>
              <a:ext uri="{FF2B5EF4-FFF2-40B4-BE49-F238E27FC236}">
                <a16:creationId xmlns:a16="http://schemas.microsoft.com/office/drawing/2014/main" id="{F65D9FFF-28D7-4725-9D76-3B1060FF8F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1022" y="2345722"/>
            <a:ext cx="2760307" cy="2760307"/>
          </a:xfrm>
          <a:prstGeom prst="rect">
            <a:avLst/>
          </a:prstGeom>
        </p:spPr>
      </p:pic>
      <p:sp>
        <p:nvSpPr>
          <p:cNvPr id="9" name="TextBox 8">
            <a:extLst>
              <a:ext uri="{FF2B5EF4-FFF2-40B4-BE49-F238E27FC236}">
                <a16:creationId xmlns:a16="http://schemas.microsoft.com/office/drawing/2014/main" id="{A3F5ED3E-FD48-4987-9763-0B54B1E075E3}"/>
              </a:ext>
            </a:extLst>
          </p:cNvPr>
          <p:cNvSpPr txBox="1"/>
          <p:nvPr/>
        </p:nvSpPr>
        <p:spPr>
          <a:xfrm>
            <a:off x="6470525" y="4679758"/>
            <a:ext cx="1733757"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Most Reliable??</a:t>
            </a:r>
          </a:p>
        </p:txBody>
      </p:sp>
      <p:sp>
        <p:nvSpPr>
          <p:cNvPr id="10" name="TextBox 9">
            <a:extLst>
              <a:ext uri="{FF2B5EF4-FFF2-40B4-BE49-F238E27FC236}">
                <a16:creationId xmlns:a16="http://schemas.microsoft.com/office/drawing/2014/main" id="{46415C37-941E-4263-A10B-F471FB59ABC0}"/>
              </a:ext>
            </a:extLst>
          </p:cNvPr>
          <p:cNvSpPr txBox="1"/>
          <p:nvPr/>
        </p:nvSpPr>
        <p:spPr>
          <a:xfrm rot="19853886">
            <a:off x="2912887" y="4546965"/>
            <a:ext cx="2480167" cy="810350"/>
          </a:xfrm>
          <a:prstGeom prst="rect">
            <a:avLst/>
          </a:prstGeom>
          <a:noFill/>
        </p:spPr>
        <p:txBody>
          <a:bodyPr wrap="none" rtlCol="0">
            <a:spAutoFit/>
          </a:bodyPr>
          <a:lstStyle/>
          <a:p>
            <a:pPr algn="ctr"/>
            <a:r>
              <a:rPr lang="en-US" sz="2333" dirty="0">
                <a:latin typeface="Lato Light" panose="020F0502020204030203" pitchFamily="34" charset="0"/>
                <a:ea typeface="Lato Light" panose="020F0502020204030203" pitchFamily="34" charset="0"/>
                <a:cs typeface="Lato Light" panose="020F0502020204030203" pitchFamily="34" charset="0"/>
              </a:rPr>
              <a:t>There’s more to it</a:t>
            </a:r>
            <a:br>
              <a:rPr lang="en-US" sz="2333" dirty="0">
                <a:latin typeface="Lato Light" panose="020F0502020204030203" pitchFamily="34" charset="0"/>
                <a:ea typeface="Lato Light" panose="020F0502020204030203" pitchFamily="34" charset="0"/>
                <a:cs typeface="Lato Light" panose="020F0502020204030203" pitchFamily="34" charset="0"/>
              </a:rPr>
            </a:br>
            <a:r>
              <a:rPr lang="en-US" sz="2333" dirty="0">
                <a:latin typeface="Lato Light" panose="020F0502020204030203" pitchFamily="34" charset="0"/>
                <a:ea typeface="Lato Light" panose="020F0502020204030203" pitchFamily="34" charset="0"/>
                <a:cs typeface="Lato Light" panose="020F0502020204030203" pitchFamily="34" charset="0"/>
              </a:rPr>
              <a:t>obviously…..</a:t>
            </a:r>
          </a:p>
        </p:txBody>
      </p:sp>
      <p:sp>
        <p:nvSpPr>
          <p:cNvPr id="22" name="Oval 21">
            <a:extLst>
              <a:ext uri="{FF2B5EF4-FFF2-40B4-BE49-F238E27FC236}">
                <a16:creationId xmlns:a16="http://schemas.microsoft.com/office/drawing/2014/main" id="{CDAF8B5D-D59D-42CA-98BA-09DDF0130B77}"/>
              </a:ext>
            </a:extLst>
          </p:cNvPr>
          <p:cNvSpPr/>
          <p:nvPr/>
        </p:nvSpPr>
        <p:spPr>
          <a:xfrm>
            <a:off x="5318760" y="3723900"/>
            <a:ext cx="1390316" cy="13903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170"/>
          </a:p>
        </p:txBody>
      </p:sp>
      <p:pic>
        <p:nvPicPr>
          <p:cNvPr id="12" name="Graphic 11">
            <a:extLst>
              <a:ext uri="{FF2B5EF4-FFF2-40B4-BE49-F238E27FC236}">
                <a16:creationId xmlns:a16="http://schemas.microsoft.com/office/drawing/2014/main" id="{88138747-C67D-4B01-8466-07B1CA861EF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928" r="3896" b="16823"/>
          <a:stretch/>
        </p:blipFill>
        <p:spPr>
          <a:xfrm>
            <a:off x="5329099" y="3704606"/>
            <a:ext cx="1403019" cy="1403019"/>
          </a:xfrm>
          <a:prstGeom prst="ellipse">
            <a:avLst/>
          </a:prstGeom>
        </p:spPr>
      </p:pic>
      <p:sp>
        <p:nvSpPr>
          <p:cNvPr id="14" name="Oval 13">
            <a:extLst>
              <a:ext uri="{FF2B5EF4-FFF2-40B4-BE49-F238E27FC236}">
                <a16:creationId xmlns:a16="http://schemas.microsoft.com/office/drawing/2014/main" id="{A86B5036-0539-4AE9-B204-C0005CA1AF4C}"/>
              </a:ext>
            </a:extLst>
          </p:cNvPr>
          <p:cNvSpPr/>
          <p:nvPr/>
        </p:nvSpPr>
        <p:spPr>
          <a:xfrm>
            <a:off x="5318760" y="3725875"/>
            <a:ext cx="1390316" cy="139031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170"/>
          </a:p>
        </p:txBody>
      </p:sp>
      <p:sp>
        <p:nvSpPr>
          <p:cNvPr id="21" name="Oval 20">
            <a:extLst>
              <a:ext uri="{FF2B5EF4-FFF2-40B4-BE49-F238E27FC236}">
                <a16:creationId xmlns:a16="http://schemas.microsoft.com/office/drawing/2014/main" id="{3A49656E-A26A-4629-A803-5BD8B468015C}"/>
              </a:ext>
            </a:extLst>
          </p:cNvPr>
          <p:cNvSpPr/>
          <p:nvPr/>
        </p:nvSpPr>
        <p:spPr>
          <a:xfrm>
            <a:off x="5318760" y="3725875"/>
            <a:ext cx="1390316" cy="1390316"/>
          </a:xfrm>
          <a:prstGeom prst="ellipse">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170"/>
          </a:p>
        </p:txBody>
      </p:sp>
      <p:pic>
        <p:nvPicPr>
          <p:cNvPr id="24" name="Graphic 23">
            <a:extLst>
              <a:ext uri="{FF2B5EF4-FFF2-40B4-BE49-F238E27FC236}">
                <a16:creationId xmlns:a16="http://schemas.microsoft.com/office/drawing/2014/main" id="{5FB3AC34-1A01-4B67-9CB2-FAEFE7B187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417121">
            <a:off x="7923936" y="3535667"/>
            <a:ext cx="3188198" cy="3188198"/>
          </a:xfrm>
          <a:prstGeom prst="rect">
            <a:avLst/>
          </a:prstGeom>
        </p:spPr>
      </p:pic>
      <p:sp>
        <p:nvSpPr>
          <p:cNvPr id="45" name="TextBox 44">
            <a:extLst>
              <a:ext uri="{FF2B5EF4-FFF2-40B4-BE49-F238E27FC236}">
                <a16:creationId xmlns:a16="http://schemas.microsoft.com/office/drawing/2014/main" id="{65D867AF-1875-49F0-9B4C-8ECD9D276183}"/>
              </a:ext>
            </a:extLst>
          </p:cNvPr>
          <p:cNvSpPr txBox="1"/>
          <p:nvPr/>
        </p:nvSpPr>
        <p:spPr>
          <a:xfrm rot="19175325">
            <a:off x="8469101" y="4449580"/>
            <a:ext cx="1159292" cy="207749"/>
          </a:xfrm>
          <a:prstGeom prst="rect">
            <a:avLst/>
          </a:prstGeom>
          <a:noFill/>
        </p:spPr>
        <p:txBody>
          <a:bodyPr wrap="none" rtlCol="0">
            <a:spAutoFit/>
          </a:bodyPr>
          <a:lstStyle/>
          <a:p>
            <a:r>
              <a:rPr lang="en-US" sz="750" dirty="0">
                <a:latin typeface="Lato Light" panose="020F0502020204030203" pitchFamily="34" charset="0"/>
                <a:ea typeface="Lato Light" panose="020F0502020204030203" pitchFamily="34" charset="0"/>
                <a:cs typeface="Lato Light" panose="020F0502020204030203" pitchFamily="34" charset="0"/>
              </a:rPr>
              <a:t>Don’t Forget About Me</a:t>
            </a:r>
          </a:p>
        </p:txBody>
      </p:sp>
    </p:spTree>
    <p:extLst>
      <p:ext uri="{BB962C8B-B14F-4D97-AF65-F5344CB8AC3E}">
        <p14:creationId xmlns:p14="http://schemas.microsoft.com/office/powerpoint/2010/main" val="3327344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C487-2DAC-4240-9745-C4E57C18CC53}"/>
              </a:ext>
            </a:extLst>
          </p:cNvPr>
          <p:cNvSpPr>
            <a:spLocks noGrp="1"/>
          </p:cNvSpPr>
          <p:nvPr>
            <p:ph type="title"/>
          </p:nvPr>
        </p:nvSpPr>
        <p:spPr/>
        <p:txBody>
          <a:bodyPr>
            <a:normAutofit fontScale="90000"/>
          </a:bodyPr>
          <a:lstStyle/>
          <a:p>
            <a:r>
              <a:rPr lang="en-US" dirty="0"/>
              <a:t>Chord: Upkeep, Join</a:t>
            </a:r>
          </a:p>
        </p:txBody>
      </p:sp>
      <p:sp>
        <p:nvSpPr>
          <p:cNvPr id="3" name="Footer Placeholder 2">
            <a:extLst>
              <a:ext uri="{FF2B5EF4-FFF2-40B4-BE49-F238E27FC236}">
                <a16:creationId xmlns:a16="http://schemas.microsoft.com/office/drawing/2014/main" id="{D02B61D8-188A-4D3E-8FEA-6BB4723E0B4C}"/>
              </a:ext>
            </a:extLst>
          </p:cNvPr>
          <p:cNvSpPr>
            <a:spLocks noGrp="1"/>
          </p:cNvSpPr>
          <p:nvPr>
            <p:ph type="ftr" sz="quarter" idx="11"/>
          </p:nvPr>
        </p:nvSpPr>
        <p:spPr/>
        <p:txBody>
          <a:bodyPr/>
          <a:lstStyle/>
          <a:p>
            <a:r>
              <a:rPr lang="en-US" dirty="0"/>
              <a:t>Spring 2019/2020</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1425681D-93C3-4097-B9B2-67ED56F1F350}"/>
                  </a:ext>
                </a:extLst>
              </p:cNvPr>
              <p:cNvSpPr>
                <a:spLocks noGrp="1"/>
              </p:cNvSpPr>
              <p:nvPr>
                <p:ph idx="12"/>
              </p:nvPr>
            </p:nvSpPr>
            <p:spPr>
              <a:xfrm>
                <a:off x="4689289" y="876300"/>
                <a:ext cx="5202250" cy="4731482"/>
              </a:xfrm>
            </p:spPr>
            <p:txBody>
              <a:bodyPr>
                <a:normAutofit lnSpcReduction="10000"/>
              </a:bodyPr>
              <a:lstStyle/>
              <a:p>
                <a:r>
                  <a:rPr lang="en-US" dirty="0"/>
                  <a:t>Periodically, the node must check to ensure it’s perception of the world (the ring structure) is accurate.</a:t>
                </a:r>
              </a:p>
              <a:p>
                <a:endParaRPr lang="en-US" dirty="0"/>
              </a:p>
              <a:p>
                <a:r>
                  <a:rPr lang="en-US" dirty="0"/>
                  <a:t>It can ask its neighbor who their neighbor is.</a:t>
                </a:r>
              </a:p>
              <a:p>
                <a:pPr lvl="1"/>
                <a:r>
                  <a:rPr lang="en-US" dirty="0"/>
                  <a:t>If it reports a node whose ID is closer to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sup>
                    </m:sSup>
                  </m:oMath>
                </a14:m>
                <a:r>
                  <a:rPr lang="en-US" dirty="0"/>
                  <a:t> than they are… use them as that neighbor instead.</a:t>
                </a:r>
              </a:p>
              <a:p>
                <a:pPr lvl="1"/>
                <a:endParaRPr lang="en-US" dirty="0"/>
              </a:p>
              <a:p>
                <a:r>
                  <a:rPr lang="en-US" dirty="0"/>
                  <a:t>This is done when a node enters the system as well.</a:t>
                </a:r>
              </a:p>
              <a:p>
                <a:pPr lvl="1"/>
                <a:r>
                  <a:rPr lang="en-US" dirty="0"/>
                  <a:t>All new neighbors receive information about, and responsibility for, nearby keys.</a:t>
                </a:r>
              </a:p>
            </p:txBody>
          </p:sp>
        </mc:Choice>
        <mc:Fallback>
          <p:sp>
            <p:nvSpPr>
              <p:cNvPr id="4" name="Content Placeholder 3">
                <a:extLst>
                  <a:ext uri="{FF2B5EF4-FFF2-40B4-BE49-F238E27FC236}">
                    <a16:creationId xmlns:a16="http://schemas.microsoft.com/office/drawing/2014/main" id="{1425681D-93C3-4097-B9B2-67ED56F1F350}"/>
                  </a:ext>
                </a:extLst>
              </p:cNvPr>
              <p:cNvSpPr>
                <a:spLocks noGrp="1" noRot="1" noChangeAspect="1" noMove="1" noResize="1" noEditPoints="1" noAdjustHandles="1" noChangeArrowheads="1" noChangeShapeType="1" noTextEdit="1"/>
              </p:cNvSpPr>
              <p:nvPr>
                <p:ph idx="12"/>
              </p:nvPr>
            </p:nvSpPr>
            <p:spPr>
              <a:xfrm>
                <a:off x="4689289" y="876300"/>
                <a:ext cx="5202250" cy="4731482"/>
              </a:xfrm>
              <a:blipFill>
                <a:blip r:embed="rId2"/>
                <a:stretch>
                  <a:fillRect l="-1405" t="-2706" r="-1405"/>
                </a:stretch>
              </a:blipFill>
            </p:spPr>
            <p:txBody>
              <a:bodyPr/>
              <a:lstStyle/>
              <a:p>
                <a:r>
                  <a:rPr lang="en-US">
                    <a:noFill/>
                  </a:rPr>
                  <a:t> </a:t>
                </a:r>
              </a:p>
            </p:txBody>
          </p:sp>
        </mc:Fallback>
      </mc:AlternateContent>
      <p:sp>
        <p:nvSpPr>
          <p:cNvPr id="54" name="Oval 53">
            <a:extLst>
              <a:ext uri="{FF2B5EF4-FFF2-40B4-BE49-F238E27FC236}">
                <a16:creationId xmlns:a16="http://schemas.microsoft.com/office/drawing/2014/main" id="{20071D7E-242E-4511-A725-D5DB44455AF0}"/>
              </a:ext>
            </a:extLst>
          </p:cNvPr>
          <p:cNvSpPr/>
          <p:nvPr/>
        </p:nvSpPr>
        <p:spPr>
          <a:xfrm>
            <a:off x="578780" y="1267027"/>
            <a:ext cx="3657865" cy="3657865"/>
          </a:xfrm>
          <a:prstGeom prst="ellipse">
            <a:avLst/>
          </a:prstGeom>
          <a:noFill/>
          <a:ln w="76200">
            <a:solidFill>
              <a:srgbClr val="BC8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5" name="Oval 54">
            <a:extLst>
              <a:ext uri="{FF2B5EF4-FFF2-40B4-BE49-F238E27FC236}">
                <a16:creationId xmlns:a16="http://schemas.microsoft.com/office/drawing/2014/main" id="{0627D55A-C3F7-4550-A805-E5A53971368B}"/>
              </a:ext>
            </a:extLst>
          </p:cNvPr>
          <p:cNvSpPr/>
          <p:nvPr/>
        </p:nvSpPr>
        <p:spPr>
          <a:xfrm>
            <a:off x="2291296" y="115061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6" name="Oval 55">
            <a:extLst>
              <a:ext uri="{FF2B5EF4-FFF2-40B4-BE49-F238E27FC236}">
                <a16:creationId xmlns:a16="http://schemas.microsoft.com/office/drawing/2014/main" id="{2D18A831-4433-45D7-BE0A-F69C87F06F34}"/>
              </a:ext>
            </a:extLst>
          </p:cNvPr>
          <p:cNvSpPr/>
          <p:nvPr/>
        </p:nvSpPr>
        <p:spPr>
          <a:xfrm>
            <a:off x="4120229" y="297954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7" name="Oval 56">
            <a:extLst>
              <a:ext uri="{FF2B5EF4-FFF2-40B4-BE49-F238E27FC236}">
                <a16:creationId xmlns:a16="http://schemas.microsoft.com/office/drawing/2014/main" id="{83FE2FE6-A1E5-483B-8333-DAD0257D8E50}"/>
              </a:ext>
            </a:extLst>
          </p:cNvPr>
          <p:cNvSpPr/>
          <p:nvPr/>
        </p:nvSpPr>
        <p:spPr>
          <a:xfrm>
            <a:off x="2291296" y="480847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8" name="Oval 57">
            <a:extLst>
              <a:ext uri="{FF2B5EF4-FFF2-40B4-BE49-F238E27FC236}">
                <a16:creationId xmlns:a16="http://schemas.microsoft.com/office/drawing/2014/main" id="{E13568E0-C203-47E4-8BF4-8750447EC934}"/>
              </a:ext>
            </a:extLst>
          </p:cNvPr>
          <p:cNvSpPr/>
          <p:nvPr/>
        </p:nvSpPr>
        <p:spPr>
          <a:xfrm>
            <a:off x="462364" y="297954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9" name="Oval 58">
            <a:extLst>
              <a:ext uri="{FF2B5EF4-FFF2-40B4-BE49-F238E27FC236}">
                <a16:creationId xmlns:a16="http://schemas.microsoft.com/office/drawing/2014/main" id="{FD3435AD-6305-47C1-A909-5ABACBF910F8}"/>
              </a:ext>
            </a:extLst>
          </p:cNvPr>
          <p:cNvSpPr/>
          <p:nvPr/>
        </p:nvSpPr>
        <p:spPr>
          <a:xfrm rot="20700000">
            <a:off x="1817934" y="121292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0" name="Oval 59">
            <a:extLst>
              <a:ext uri="{FF2B5EF4-FFF2-40B4-BE49-F238E27FC236}">
                <a16:creationId xmlns:a16="http://schemas.microsoft.com/office/drawing/2014/main" id="{10AFBECA-66E8-497A-8D1F-EDFC1468F2E8}"/>
              </a:ext>
            </a:extLst>
          </p:cNvPr>
          <p:cNvSpPr/>
          <p:nvPr/>
        </p:nvSpPr>
        <p:spPr>
          <a:xfrm rot="20700000">
            <a:off x="4057909" y="250618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1" name="Oval 60">
            <a:extLst>
              <a:ext uri="{FF2B5EF4-FFF2-40B4-BE49-F238E27FC236}">
                <a16:creationId xmlns:a16="http://schemas.microsoft.com/office/drawing/2014/main" id="{D89077DC-FE10-42F7-8647-C8ECF2117B27}"/>
              </a:ext>
            </a:extLst>
          </p:cNvPr>
          <p:cNvSpPr/>
          <p:nvPr/>
        </p:nvSpPr>
        <p:spPr>
          <a:xfrm rot="20700000">
            <a:off x="2764659" y="474615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2" name="Oval 61">
            <a:extLst>
              <a:ext uri="{FF2B5EF4-FFF2-40B4-BE49-F238E27FC236}">
                <a16:creationId xmlns:a16="http://schemas.microsoft.com/office/drawing/2014/main" id="{A53F0B65-EBB4-4D8D-A0ED-D65BFB196FC5}"/>
              </a:ext>
            </a:extLst>
          </p:cNvPr>
          <p:cNvSpPr/>
          <p:nvPr/>
        </p:nvSpPr>
        <p:spPr>
          <a:xfrm rot="20700000">
            <a:off x="524683" y="345290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3" name="Oval 62">
            <a:extLst>
              <a:ext uri="{FF2B5EF4-FFF2-40B4-BE49-F238E27FC236}">
                <a16:creationId xmlns:a16="http://schemas.microsoft.com/office/drawing/2014/main" id="{480A7BDE-547F-47F3-9683-964D3B7D705E}"/>
              </a:ext>
            </a:extLst>
          </p:cNvPr>
          <p:cNvSpPr/>
          <p:nvPr/>
        </p:nvSpPr>
        <p:spPr>
          <a:xfrm rot="19800000">
            <a:off x="1376829" y="139564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4" name="Oval 63">
            <a:extLst>
              <a:ext uri="{FF2B5EF4-FFF2-40B4-BE49-F238E27FC236}">
                <a16:creationId xmlns:a16="http://schemas.microsoft.com/office/drawing/2014/main" id="{D2ABFDD2-5903-4876-B5DF-730778199252}"/>
              </a:ext>
            </a:extLst>
          </p:cNvPr>
          <p:cNvSpPr/>
          <p:nvPr/>
        </p:nvSpPr>
        <p:spPr>
          <a:xfrm rot="19800000">
            <a:off x="3875198" y="206507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5" name="Oval 64">
            <a:extLst>
              <a:ext uri="{FF2B5EF4-FFF2-40B4-BE49-F238E27FC236}">
                <a16:creationId xmlns:a16="http://schemas.microsoft.com/office/drawing/2014/main" id="{04130BCC-8F03-4B6A-9CC2-9023A148F6BD}"/>
              </a:ext>
            </a:extLst>
          </p:cNvPr>
          <p:cNvSpPr/>
          <p:nvPr/>
        </p:nvSpPr>
        <p:spPr>
          <a:xfrm rot="19800000">
            <a:off x="3205763" y="456344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6" name="Oval 65">
            <a:extLst>
              <a:ext uri="{FF2B5EF4-FFF2-40B4-BE49-F238E27FC236}">
                <a16:creationId xmlns:a16="http://schemas.microsoft.com/office/drawing/2014/main" id="{881B1EAF-05D2-4ECE-A51C-7B7079053D6C}"/>
              </a:ext>
            </a:extLst>
          </p:cNvPr>
          <p:cNvSpPr/>
          <p:nvPr/>
        </p:nvSpPr>
        <p:spPr>
          <a:xfrm rot="19800000">
            <a:off x="707394" y="389400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7" name="Oval 66">
            <a:extLst>
              <a:ext uri="{FF2B5EF4-FFF2-40B4-BE49-F238E27FC236}">
                <a16:creationId xmlns:a16="http://schemas.microsoft.com/office/drawing/2014/main" id="{95D705FA-C9F7-4554-848B-CC7DD6EBF1C9}"/>
              </a:ext>
            </a:extLst>
          </p:cNvPr>
          <p:cNvSpPr/>
          <p:nvPr/>
        </p:nvSpPr>
        <p:spPr>
          <a:xfrm rot="18900000">
            <a:off x="998045" y="16862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8" name="Oval 67">
            <a:extLst>
              <a:ext uri="{FF2B5EF4-FFF2-40B4-BE49-F238E27FC236}">
                <a16:creationId xmlns:a16="http://schemas.microsoft.com/office/drawing/2014/main" id="{9EC98DAB-A1B3-4FAC-99CD-01C0B383037B}"/>
              </a:ext>
            </a:extLst>
          </p:cNvPr>
          <p:cNvSpPr/>
          <p:nvPr/>
        </p:nvSpPr>
        <p:spPr>
          <a:xfrm rot="18900000">
            <a:off x="3584547" y="16862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9" name="Oval 68">
            <a:extLst>
              <a:ext uri="{FF2B5EF4-FFF2-40B4-BE49-F238E27FC236}">
                <a16:creationId xmlns:a16="http://schemas.microsoft.com/office/drawing/2014/main" id="{26E2E0B5-7D4F-4C75-9FDD-52E5190A465A}"/>
              </a:ext>
            </a:extLst>
          </p:cNvPr>
          <p:cNvSpPr/>
          <p:nvPr/>
        </p:nvSpPr>
        <p:spPr>
          <a:xfrm rot="18900000">
            <a:off x="3584547" y="427279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0" name="Oval 69">
            <a:extLst>
              <a:ext uri="{FF2B5EF4-FFF2-40B4-BE49-F238E27FC236}">
                <a16:creationId xmlns:a16="http://schemas.microsoft.com/office/drawing/2014/main" id="{0EAA5FE6-DB4F-430F-AF2C-B64C59812DB8}"/>
              </a:ext>
            </a:extLst>
          </p:cNvPr>
          <p:cNvSpPr/>
          <p:nvPr/>
        </p:nvSpPr>
        <p:spPr>
          <a:xfrm rot="18900000">
            <a:off x="998045" y="427279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1" name="Oval 70">
            <a:extLst>
              <a:ext uri="{FF2B5EF4-FFF2-40B4-BE49-F238E27FC236}">
                <a16:creationId xmlns:a16="http://schemas.microsoft.com/office/drawing/2014/main" id="{B7B1E8DD-3972-4BEF-8AB5-0214F080214E}"/>
              </a:ext>
            </a:extLst>
          </p:cNvPr>
          <p:cNvSpPr/>
          <p:nvPr/>
        </p:nvSpPr>
        <p:spPr>
          <a:xfrm rot="18000000">
            <a:off x="707394" y="206507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2" name="Oval 71">
            <a:extLst>
              <a:ext uri="{FF2B5EF4-FFF2-40B4-BE49-F238E27FC236}">
                <a16:creationId xmlns:a16="http://schemas.microsoft.com/office/drawing/2014/main" id="{B5307CBA-0A19-4307-9552-0AB8F43D5F64}"/>
              </a:ext>
            </a:extLst>
          </p:cNvPr>
          <p:cNvSpPr/>
          <p:nvPr/>
        </p:nvSpPr>
        <p:spPr>
          <a:xfrm rot="18000000">
            <a:off x="3205763" y="1395642"/>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3" name="Oval 72">
            <a:extLst>
              <a:ext uri="{FF2B5EF4-FFF2-40B4-BE49-F238E27FC236}">
                <a16:creationId xmlns:a16="http://schemas.microsoft.com/office/drawing/2014/main" id="{22B7D962-770E-46B9-9382-9774F30495BD}"/>
              </a:ext>
            </a:extLst>
          </p:cNvPr>
          <p:cNvSpPr/>
          <p:nvPr/>
        </p:nvSpPr>
        <p:spPr>
          <a:xfrm rot="18000000">
            <a:off x="3875198" y="389401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4" name="Oval 73">
            <a:extLst>
              <a:ext uri="{FF2B5EF4-FFF2-40B4-BE49-F238E27FC236}">
                <a16:creationId xmlns:a16="http://schemas.microsoft.com/office/drawing/2014/main" id="{958578F7-8FE0-4F78-BCCB-F76B5BF0CEB1}"/>
              </a:ext>
            </a:extLst>
          </p:cNvPr>
          <p:cNvSpPr/>
          <p:nvPr/>
        </p:nvSpPr>
        <p:spPr>
          <a:xfrm rot="18000000">
            <a:off x="1376829" y="456344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5" name="Oval 74">
            <a:extLst>
              <a:ext uri="{FF2B5EF4-FFF2-40B4-BE49-F238E27FC236}">
                <a16:creationId xmlns:a16="http://schemas.microsoft.com/office/drawing/2014/main" id="{3CFBDED5-6B98-4E51-88B6-D05E8D7FCED9}"/>
              </a:ext>
            </a:extLst>
          </p:cNvPr>
          <p:cNvSpPr/>
          <p:nvPr/>
        </p:nvSpPr>
        <p:spPr>
          <a:xfrm rot="17100000">
            <a:off x="524683" y="250617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6" name="Oval 75">
            <a:extLst>
              <a:ext uri="{FF2B5EF4-FFF2-40B4-BE49-F238E27FC236}">
                <a16:creationId xmlns:a16="http://schemas.microsoft.com/office/drawing/2014/main" id="{FAF32D73-1471-4A15-ACB6-65E3913F0E9B}"/>
              </a:ext>
            </a:extLst>
          </p:cNvPr>
          <p:cNvSpPr/>
          <p:nvPr/>
        </p:nvSpPr>
        <p:spPr>
          <a:xfrm rot="17100000">
            <a:off x="2764659" y="121292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7" name="Oval 76">
            <a:extLst>
              <a:ext uri="{FF2B5EF4-FFF2-40B4-BE49-F238E27FC236}">
                <a16:creationId xmlns:a16="http://schemas.microsoft.com/office/drawing/2014/main" id="{05F93369-8A55-4CA8-8C07-D4F09357C941}"/>
              </a:ext>
            </a:extLst>
          </p:cNvPr>
          <p:cNvSpPr/>
          <p:nvPr/>
        </p:nvSpPr>
        <p:spPr>
          <a:xfrm rot="17100000">
            <a:off x="4057909" y="345290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8" name="Oval 77">
            <a:extLst>
              <a:ext uri="{FF2B5EF4-FFF2-40B4-BE49-F238E27FC236}">
                <a16:creationId xmlns:a16="http://schemas.microsoft.com/office/drawing/2014/main" id="{3728AD2B-90D3-40C0-AB6F-E377A9C3F10F}"/>
              </a:ext>
            </a:extLst>
          </p:cNvPr>
          <p:cNvSpPr/>
          <p:nvPr/>
        </p:nvSpPr>
        <p:spPr>
          <a:xfrm rot="17100000">
            <a:off x="1817934" y="474615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9" name="Oval 78">
            <a:extLst>
              <a:ext uri="{FF2B5EF4-FFF2-40B4-BE49-F238E27FC236}">
                <a16:creationId xmlns:a16="http://schemas.microsoft.com/office/drawing/2014/main" id="{347E886E-EE7A-459E-B415-1CE7413C325F}"/>
              </a:ext>
            </a:extLst>
          </p:cNvPr>
          <p:cNvSpPr/>
          <p:nvPr/>
        </p:nvSpPr>
        <p:spPr>
          <a:xfrm>
            <a:off x="2291296" y="1150610"/>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0" name="Oval 79">
            <a:extLst>
              <a:ext uri="{FF2B5EF4-FFF2-40B4-BE49-F238E27FC236}">
                <a16:creationId xmlns:a16="http://schemas.microsoft.com/office/drawing/2014/main" id="{CA0E226E-D98B-4747-992B-5BAB98C7D1D9}"/>
              </a:ext>
            </a:extLst>
          </p:cNvPr>
          <p:cNvSpPr/>
          <p:nvPr/>
        </p:nvSpPr>
        <p:spPr>
          <a:xfrm rot="17100000">
            <a:off x="2764659" y="1212929"/>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1" name="Oval 80">
            <a:extLst>
              <a:ext uri="{FF2B5EF4-FFF2-40B4-BE49-F238E27FC236}">
                <a16:creationId xmlns:a16="http://schemas.microsoft.com/office/drawing/2014/main" id="{8FEA0C30-D0E1-46F6-A860-8A4B007BFF6C}"/>
              </a:ext>
            </a:extLst>
          </p:cNvPr>
          <p:cNvSpPr/>
          <p:nvPr/>
        </p:nvSpPr>
        <p:spPr>
          <a:xfrm rot="18900000">
            <a:off x="3205762" y="1395640"/>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2" name="Oval 81">
            <a:extLst>
              <a:ext uri="{FF2B5EF4-FFF2-40B4-BE49-F238E27FC236}">
                <a16:creationId xmlns:a16="http://schemas.microsoft.com/office/drawing/2014/main" id="{7174DF9D-F224-4440-AAF5-B01661078986}"/>
              </a:ext>
            </a:extLst>
          </p:cNvPr>
          <p:cNvSpPr/>
          <p:nvPr/>
        </p:nvSpPr>
        <p:spPr>
          <a:xfrm rot="19800000">
            <a:off x="3875198" y="2065075"/>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3" name="Oval 82">
            <a:extLst>
              <a:ext uri="{FF2B5EF4-FFF2-40B4-BE49-F238E27FC236}">
                <a16:creationId xmlns:a16="http://schemas.microsoft.com/office/drawing/2014/main" id="{4B261070-FD9D-4BF7-83FB-46C9A62B066E}"/>
              </a:ext>
            </a:extLst>
          </p:cNvPr>
          <p:cNvSpPr/>
          <p:nvPr/>
        </p:nvSpPr>
        <p:spPr>
          <a:xfrm rot="18000000">
            <a:off x="3875198" y="3894009"/>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4" name="Oval 83">
            <a:extLst>
              <a:ext uri="{FF2B5EF4-FFF2-40B4-BE49-F238E27FC236}">
                <a16:creationId xmlns:a16="http://schemas.microsoft.com/office/drawing/2014/main" id="{EE1A129A-ADC1-4F06-8C5C-22F30FB073F8}"/>
              </a:ext>
            </a:extLst>
          </p:cNvPr>
          <p:cNvSpPr/>
          <p:nvPr/>
        </p:nvSpPr>
        <p:spPr>
          <a:xfrm rot="19800000">
            <a:off x="707394" y="3894010"/>
            <a:ext cx="232833" cy="232833"/>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5" name="Oval 84">
            <a:extLst>
              <a:ext uri="{FF2B5EF4-FFF2-40B4-BE49-F238E27FC236}">
                <a16:creationId xmlns:a16="http://schemas.microsoft.com/office/drawing/2014/main" id="{2BCB278F-24CF-439F-94D3-E21BC3846C00}"/>
              </a:ext>
            </a:extLst>
          </p:cNvPr>
          <p:cNvSpPr/>
          <p:nvPr/>
        </p:nvSpPr>
        <p:spPr>
          <a:xfrm rot="20700000">
            <a:off x="2242330" y="1100904"/>
            <a:ext cx="331353" cy="331353"/>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6" name="Oval 85">
            <a:extLst>
              <a:ext uri="{FF2B5EF4-FFF2-40B4-BE49-F238E27FC236}">
                <a16:creationId xmlns:a16="http://schemas.microsoft.com/office/drawing/2014/main" id="{BABFC384-9B57-4E5E-8D5B-5F2CC29AEC34}"/>
              </a:ext>
            </a:extLst>
          </p:cNvPr>
          <p:cNvSpPr/>
          <p:nvPr/>
        </p:nvSpPr>
        <p:spPr>
          <a:xfrm rot="18900000">
            <a:off x="2286648" y="297954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7" name="TextBox 86">
            <a:extLst>
              <a:ext uri="{FF2B5EF4-FFF2-40B4-BE49-F238E27FC236}">
                <a16:creationId xmlns:a16="http://schemas.microsoft.com/office/drawing/2014/main" id="{68A8AD8F-9042-4C04-A486-3604A70193CB}"/>
              </a:ext>
            </a:extLst>
          </p:cNvPr>
          <p:cNvSpPr txBox="1"/>
          <p:nvPr/>
        </p:nvSpPr>
        <p:spPr>
          <a:xfrm>
            <a:off x="2501038" y="2797443"/>
            <a:ext cx="377026" cy="323165"/>
          </a:xfrm>
          <a:prstGeom prst="rect">
            <a:avLst/>
          </a:prstGeom>
          <a:noFill/>
        </p:spPr>
        <p:txBody>
          <a:bodyPr wrap="none" rtlCol="0">
            <a:spAutoFit/>
          </a:bodyPr>
          <a:lstStyle/>
          <a:p>
            <a:r>
              <a:rPr lang="en-US" sz="1500" dirty="0">
                <a:latin typeface="Inconsolata" panose="020B0609030003000000" pitchFamily="49" charset="0"/>
              </a:rPr>
              <a:t>??</a:t>
            </a:r>
          </a:p>
        </p:txBody>
      </p:sp>
      <p:sp>
        <p:nvSpPr>
          <p:cNvPr id="88" name="TextBox 87">
            <a:extLst>
              <a:ext uri="{FF2B5EF4-FFF2-40B4-BE49-F238E27FC236}">
                <a16:creationId xmlns:a16="http://schemas.microsoft.com/office/drawing/2014/main" id="{8DCD5B71-3479-4564-8BEB-1B44D380E662}"/>
              </a:ext>
            </a:extLst>
          </p:cNvPr>
          <p:cNvSpPr txBox="1"/>
          <p:nvPr/>
        </p:nvSpPr>
        <p:spPr>
          <a:xfrm>
            <a:off x="741392" y="3257508"/>
            <a:ext cx="3323346" cy="784830"/>
          </a:xfrm>
          <a:prstGeom prst="rect">
            <a:avLst/>
          </a:prstGeom>
          <a:noFill/>
        </p:spPr>
        <p:txBody>
          <a:bodyPr wrap="none" rtlCol="0">
            <a:spAutoFit/>
          </a:bodyPr>
          <a:lstStyle/>
          <a:p>
            <a:pPr algn="ctr"/>
            <a:r>
              <a:rPr lang="en-US" sz="1500" dirty="0">
                <a:latin typeface="Lato Light" panose="020F0502020204030203" pitchFamily="34" charset="0"/>
                <a:ea typeface="Lato Light" panose="020F0502020204030203" pitchFamily="34" charset="0"/>
                <a:cs typeface="Lato Light" panose="020F0502020204030203" pitchFamily="34" charset="0"/>
              </a:rPr>
              <a:t>Lookup our node ID to find neighbors</a:t>
            </a:r>
          </a:p>
          <a:p>
            <a:pPr algn="ctr"/>
            <a:r>
              <a:rPr lang="en-US" sz="1500" dirty="0">
                <a:latin typeface="Lato Light" panose="020F0502020204030203" pitchFamily="34" charset="0"/>
                <a:ea typeface="Lato Light" panose="020F0502020204030203" pitchFamily="34" charset="0"/>
                <a:cs typeface="Lato Light" panose="020F0502020204030203" pitchFamily="34" charset="0"/>
              </a:rPr>
              <a:t>Tell those nodes we exist</a:t>
            </a:r>
          </a:p>
          <a:p>
            <a:pPr algn="ctr"/>
            <a:r>
              <a:rPr lang="en-US" sz="1500" dirty="0">
                <a:latin typeface="Lato Light" panose="020F0502020204030203" pitchFamily="34" charset="0"/>
                <a:ea typeface="Lato Light" panose="020F0502020204030203" pitchFamily="34" charset="0"/>
                <a:cs typeface="Lato Light" panose="020F0502020204030203" pitchFamily="34" charset="0"/>
              </a:rPr>
              <a:t>Upkeep will stabilize other nodes</a:t>
            </a:r>
          </a:p>
        </p:txBody>
      </p:sp>
      <p:sp>
        <p:nvSpPr>
          <p:cNvPr id="89" name="TextBox 88">
            <a:extLst>
              <a:ext uri="{FF2B5EF4-FFF2-40B4-BE49-F238E27FC236}">
                <a16:creationId xmlns:a16="http://schemas.microsoft.com/office/drawing/2014/main" id="{A6760210-3C3B-4E1E-BD5B-5BEAB68C8BFD}"/>
              </a:ext>
            </a:extLst>
          </p:cNvPr>
          <p:cNvSpPr txBox="1"/>
          <p:nvPr/>
        </p:nvSpPr>
        <p:spPr>
          <a:xfrm>
            <a:off x="771664" y="3001941"/>
            <a:ext cx="591829" cy="323165"/>
          </a:xfrm>
          <a:prstGeom prst="rect">
            <a:avLst/>
          </a:prstGeom>
          <a:noFill/>
        </p:spPr>
        <p:txBody>
          <a:bodyPr wrap="none" rtlCol="0">
            <a:spAutoFit/>
          </a:bodyPr>
          <a:lstStyle/>
          <a:p>
            <a:r>
              <a:rPr lang="en-US" sz="1500" b="1" dirty="0">
                <a:latin typeface="Lato Black" panose="020F0502020204030203" pitchFamily="34" charset="0"/>
                <a:ea typeface="Lato Black" panose="020F0502020204030203" pitchFamily="34" charset="0"/>
                <a:cs typeface="Lato Black" panose="020F0502020204030203" pitchFamily="34" charset="0"/>
              </a:rPr>
              <a:t>Join:</a:t>
            </a:r>
          </a:p>
        </p:txBody>
      </p:sp>
    </p:spTree>
    <p:extLst>
      <p:ext uri="{BB962C8B-B14F-4D97-AF65-F5344CB8AC3E}">
        <p14:creationId xmlns:p14="http://schemas.microsoft.com/office/powerpoint/2010/main" val="4813611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8" grpId="0"/>
      <p:bldP spid="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C487-2DAC-4240-9745-C4E57C18CC53}"/>
              </a:ext>
            </a:extLst>
          </p:cNvPr>
          <p:cNvSpPr>
            <a:spLocks noGrp="1"/>
          </p:cNvSpPr>
          <p:nvPr>
            <p:ph type="title"/>
          </p:nvPr>
        </p:nvSpPr>
        <p:spPr/>
        <p:txBody>
          <a:bodyPr>
            <a:normAutofit fontScale="90000"/>
          </a:bodyPr>
          <a:lstStyle/>
          <a:p>
            <a:r>
              <a:rPr lang="en-US" dirty="0"/>
              <a:t>Problems with Chord</a:t>
            </a:r>
          </a:p>
        </p:txBody>
      </p:sp>
      <p:sp>
        <p:nvSpPr>
          <p:cNvPr id="3" name="Footer Placeholder 2">
            <a:extLst>
              <a:ext uri="{FF2B5EF4-FFF2-40B4-BE49-F238E27FC236}">
                <a16:creationId xmlns:a16="http://schemas.microsoft.com/office/drawing/2014/main" id="{D02B61D8-188A-4D3E-8FEA-6BB4723E0B4C}"/>
              </a:ext>
            </a:extLst>
          </p:cNvPr>
          <p:cNvSpPr>
            <a:spLocks noGrp="1"/>
          </p:cNvSpPr>
          <p:nvPr>
            <p:ph type="ftr" sz="quarter" idx="11"/>
          </p:nvPr>
        </p:nvSpPr>
        <p:spPr/>
        <p:txBody>
          <a:bodyPr/>
          <a:lstStyle/>
          <a:p>
            <a:r>
              <a:rPr lang="en-US" dirty="0"/>
              <a:t>Spring 2019/2020</a:t>
            </a:r>
          </a:p>
        </p:txBody>
      </p:sp>
      <p:sp>
        <p:nvSpPr>
          <p:cNvPr id="4" name="Content Placeholder 3">
            <a:extLst>
              <a:ext uri="{FF2B5EF4-FFF2-40B4-BE49-F238E27FC236}">
                <a16:creationId xmlns:a16="http://schemas.microsoft.com/office/drawing/2014/main" id="{1425681D-93C3-4097-B9B2-67ED56F1F350}"/>
              </a:ext>
            </a:extLst>
          </p:cNvPr>
          <p:cNvSpPr>
            <a:spLocks noGrp="1"/>
          </p:cNvSpPr>
          <p:nvPr>
            <p:ph idx="12"/>
          </p:nvPr>
        </p:nvSpPr>
        <p:spPr>
          <a:xfrm>
            <a:off x="4933795" y="1267027"/>
            <a:ext cx="4957743" cy="4340755"/>
          </a:xfrm>
        </p:spPr>
        <p:txBody>
          <a:bodyPr>
            <a:normAutofit/>
          </a:bodyPr>
          <a:lstStyle/>
          <a:p>
            <a:r>
              <a:rPr lang="en-US" dirty="0"/>
              <a:t>Maintaining the invariants of the distributed data structure is hard.</a:t>
            </a:r>
          </a:p>
          <a:p>
            <a:pPr lvl="1"/>
            <a:r>
              <a:rPr lang="en-US" dirty="0"/>
              <a:t>That is, the ring shape.</a:t>
            </a:r>
          </a:p>
          <a:p>
            <a:pPr lvl="1"/>
            <a:endParaRPr lang="en-US" dirty="0"/>
          </a:p>
          <a:p>
            <a:r>
              <a:rPr lang="en-US" dirty="0"/>
              <a:t>When new nodes enter, they dangle off of the ring until nodes see them.</a:t>
            </a:r>
          </a:p>
          <a:p>
            <a:pPr lvl="1"/>
            <a:endParaRPr lang="en-US" dirty="0"/>
          </a:p>
          <a:p>
            <a:r>
              <a:rPr lang="en-US" dirty="0"/>
              <a:t>That means, it doesn’t handle short-lived nodes very well.</a:t>
            </a:r>
          </a:p>
          <a:p>
            <a:pPr lvl="1"/>
            <a:r>
              <a:rPr lang="en-US" dirty="0"/>
              <a:t>Which can be very common for systems with millions of nodes!</a:t>
            </a:r>
          </a:p>
        </p:txBody>
      </p:sp>
      <p:sp>
        <p:nvSpPr>
          <p:cNvPr id="42" name="Oval 41">
            <a:extLst>
              <a:ext uri="{FF2B5EF4-FFF2-40B4-BE49-F238E27FC236}">
                <a16:creationId xmlns:a16="http://schemas.microsoft.com/office/drawing/2014/main" id="{F8616943-0224-4A39-8681-CC4127078854}"/>
              </a:ext>
            </a:extLst>
          </p:cNvPr>
          <p:cNvSpPr/>
          <p:nvPr/>
        </p:nvSpPr>
        <p:spPr>
          <a:xfrm>
            <a:off x="583012" y="1267027"/>
            <a:ext cx="3657865" cy="3657865"/>
          </a:xfrm>
          <a:prstGeom prst="ellipse">
            <a:avLst/>
          </a:prstGeom>
          <a:noFill/>
          <a:ln w="76200">
            <a:solidFill>
              <a:srgbClr val="BC8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3" name="Oval 42">
            <a:extLst>
              <a:ext uri="{FF2B5EF4-FFF2-40B4-BE49-F238E27FC236}">
                <a16:creationId xmlns:a16="http://schemas.microsoft.com/office/drawing/2014/main" id="{8ECC02FA-E56D-4B58-A6BE-8F90B52FB8BE}"/>
              </a:ext>
            </a:extLst>
          </p:cNvPr>
          <p:cNvSpPr/>
          <p:nvPr/>
        </p:nvSpPr>
        <p:spPr>
          <a:xfrm>
            <a:off x="2295528" y="115061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4" name="Oval 43">
            <a:extLst>
              <a:ext uri="{FF2B5EF4-FFF2-40B4-BE49-F238E27FC236}">
                <a16:creationId xmlns:a16="http://schemas.microsoft.com/office/drawing/2014/main" id="{8AEDD25E-2920-43D4-8797-4E3E45966888}"/>
              </a:ext>
            </a:extLst>
          </p:cNvPr>
          <p:cNvSpPr/>
          <p:nvPr/>
        </p:nvSpPr>
        <p:spPr>
          <a:xfrm>
            <a:off x="4124461" y="297954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5" name="Oval 44">
            <a:extLst>
              <a:ext uri="{FF2B5EF4-FFF2-40B4-BE49-F238E27FC236}">
                <a16:creationId xmlns:a16="http://schemas.microsoft.com/office/drawing/2014/main" id="{8A4851F2-A67A-45EF-851C-2F824230BB6F}"/>
              </a:ext>
            </a:extLst>
          </p:cNvPr>
          <p:cNvSpPr/>
          <p:nvPr/>
        </p:nvSpPr>
        <p:spPr>
          <a:xfrm>
            <a:off x="2295528" y="480847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6" name="Oval 45">
            <a:extLst>
              <a:ext uri="{FF2B5EF4-FFF2-40B4-BE49-F238E27FC236}">
                <a16:creationId xmlns:a16="http://schemas.microsoft.com/office/drawing/2014/main" id="{E6DBEE61-3815-4504-A14E-D419A2769634}"/>
              </a:ext>
            </a:extLst>
          </p:cNvPr>
          <p:cNvSpPr/>
          <p:nvPr/>
        </p:nvSpPr>
        <p:spPr>
          <a:xfrm>
            <a:off x="466596" y="297954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7" name="Oval 46">
            <a:extLst>
              <a:ext uri="{FF2B5EF4-FFF2-40B4-BE49-F238E27FC236}">
                <a16:creationId xmlns:a16="http://schemas.microsoft.com/office/drawing/2014/main" id="{BA73AD59-D019-42C2-906F-35813797CF85}"/>
              </a:ext>
            </a:extLst>
          </p:cNvPr>
          <p:cNvSpPr/>
          <p:nvPr/>
        </p:nvSpPr>
        <p:spPr>
          <a:xfrm rot="20700000">
            <a:off x="1822166" y="121292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8" name="Oval 47">
            <a:extLst>
              <a:ext uri="{FF2B5EF4-FFF2-40B4-BE49-F238E27FC236}">
                <a16:creationId xmlns:a16="http://schemas.microsoft.com/office/drawing/2014/main" id="{DBA5E7FD-CA2A-4E7F-80DE-6BCBA0B03534}"/>
              </a:ext>
            </a:extLst>
          </p:cNvPr>
          <p:cNvSpPr/>
          <p:nvPr/>
        </p:nvSpPr>
        <p:spPr>
          <a:xfrm rot="20700000">
            <a:off x="4062141" y="250618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49" name="Oval 48">
            <a:extLst>
              <a:ext uri="{FF2B5EF4-FFF2-40B4-BE49-F238E27FC236}">
                <a16:creationId xmlns:a16="http://schemas.microsoft.com/office/drawing/2014/main" id="{F9C4E011-372F-4BA0-94CF-AF1A03C3BD6D}"/>
              </a:ext>
            </a:extLst>
          </p:cNvPr>
          <p:cNvSpPr/>
          <p:nvPr/>
        </p:nvSpPr>
        <p:spPr>
          <a:xfrm rot="20700000">
            <a:off x="2768891" y="474615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0" name="Oval 49">
            <a:extLst>
              <a:ext uri="{FF2B5EF4-FFF2-40B4-BE49-F238E27FC236}">
                <a16:creationId xmlns:a16="http://schemas.microsoft.com/office/drawing/2014/main" id="{A07A5DC6-BB5F-45F8-8AAA-36CC39CC50C3}"/>
              </a:ext>
            </a:extLst>
          </p:cNvPr>
          <p:cNvSpPr/>
          <p:nvPr/>
        </p:nvSpPr>
        <p:spPr>
          <a:xfrm rot="20700000">
            <a:off x="528915" y="345290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1" name="Oval 50">
            <a:extLst>
              <a:ext uri="{FF2B5EF4-FFF2-40B4-BE49-F238E27FC236}">
                <a16:creationId xmlns:a16="http://schemas.microsoft.com/office/drawing/2014/main" id="{3A3C1F5D-0470-4F15-B369-E4D14928B4A7}"/>
              </a:ext>
            </a:extLst>
          </p:cNvPr>
          <p:cNvSpPr/>
          <p:nvPr/>
        </p:nvSpPr>
        <p:spPr>
          <a:xfrm rot="19800000">
            <a:off x="1381061" y="139564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2" name="Oval 51">
            <a:extLst>
              <a:ext uri="{FF2B5EF4-FFF2-40B4-BE49-F238E27FC236}">
                <a16:creationId xmlns:a16="http://schemas.microsoft.com/office/drawing/2014/main" id="{6782E572-903A-438D-8572-00A9791CBBEC}"/>
              </a:ext>
            </a:extLst>
          </p:cNvPr>
          <p:cNvSpPr/>
          <p:nvPr/>
        </p:nvSpPr>
        <p:spPr>
          <a:xfrm rot="19800000">
            <a:off x="3879430" y="2065076"/>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3" name="Oval 52">
            <a:extLst>
              <a:ext uri="{FF2B5EF4-FFF2-40B4-BE49-F238E27FC236}">
                <a16:creationId xmlns:a16="http://schemas.microsoft.com/office/drawing/2014/main" id="{68127EFD-3F32-4EC9-87C3-F3FA536664F9}"/>
              </a:ext>
            </a:extLst>
          </p:cNvPr>
          <p:cNvSpPr/>
          <p:nvPr/>
        </p:nvSpPr>
        <p:spPr>
          <a:xfrm rot="19800000">
            <a:off x="3209995" y="456344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0" name="Oval 89">
            <a:extLst>
              <a:ext uri="{FF2B5EF4-FFF2-40B4-BE49-F238E27FC236}">
                <a16:creationId xmlns:a16="http://schemas.microsoft.com/office/drawing/2014/main" id="{E9863DD2-839D-4F7B-8834-7C3F42C44BE9}"/>
              </a:ext>
            </a:extLst>
          </p:cNvPr>
          <p:cNvSpPr/>
          <p:nvPr/>
        </p:nvSpPr>
        <p:spPr>
          <a:xfrm rot="19800000">
            <a:off x="711626" y="389400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1" name="Oval 90">
            <a:extLst>
              <a:ext uri="{FF2B5EF4-FFF2-40B4-BE49-F238E27FC236}">
                <a16:creationId xmlns:a16="http://schemas.microsoft.com/office/drawing/2014/main" id="{AAE3CC32-8CE6-4E7E-85C2-BBBB2D692B7D}"/>
              </a:ext>
            </a:extLst>
          </p:cNvPr>
          <p:cNvSpPr/>
          <p:nvPr/>
        </p:nvSpPr>
        <p:spPr>
          <a:xfrm rot="18900000">
            <a:off x="1002277" y="16862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2" name="Oval 91">
            <a:extLst>
              <a:ext uri="{FF2B5EF4-FFF2-40B4-BE49-F238E27FC236}">
                <a16:creationId xmlns:a16="http://schemas.microsoft.com/office/drawing/2014/main" id="{347DE65A-7739-489D-906A-F07C7B73991D}"/>
              </a:ext>
            </a:extLst>
          </p:cNvPr>
          <p:cNvSpPr/>
          <p:nvPr/>
        </p:nvSpPr>
        <p:spPr>
          <a:xfrm rot="18900000">
            <a:off x="3588779" y="1686291"/>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3" name="Oval 92">
            <a:extLst>
              <a:ext uri="{FF2B5EF4-FFF2-40B4-BE49-F238E27FC236}">
                <a16:creationId xmlns:a16="http://schemas.microsoft.com/office/drawing/2014/main" id="{8DA902FB-26C3-41B6-954F-4BDF75D65969}"/>
              </a:ext>
            </a:extLst>
          </p:cNvPr>
          <p:cNvSpPr/>
          <p:nvPr/>
        </p:nvSpPr>
        <p:spPr>
          <a:xfrm rot="18900000">
            <a:off x="3588779" y="427279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4" name="Oval 93">
            <a:extLst>
              <a:ext uri="{FF2B5EF4-FFF2-40B4-BE49-F238E27FC236}">
                <a16:creationId xmlns:a16="http://schemas.microsoft.com/office/drawing/2014/main" id="{4386D820-EF36-4FFA-AECA-4E487C58B1A2}"/>
              </a:ext>
            </a:extLst>
          </p:cNvPr>
          <p:cNvSpPr/>
          <p:nvPr/>
        </p:nvSpPr>
        <p:spPr>
          <a:xfrm rot="18900000">
            <a:off x="1002277" y="4272793"/>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5" name="Oval 94">
            <a:extLst>
              <a:ext uri="{FF2B5EF4-FFF2-40B4-BE49-F238E27FC236}">
                <a16:creationId xmlns:a16="http://schemas.microsoft.com/office/drawing/2014/main" id="{BA0A6734-93A3-450F-9501-46C2AA4F5523}"/>
              </a:ext>
            </a:extLst>
          </p:cNvPr>
          <p:cNvSpPr/>
          <p:nvPr/>
        </p:nvSpPr>
        <p:spPr>
          <a:xfrm rot="18000000">
            <a:off x="711626" y="2065077"/>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6" name="Oval 95">
            <a:extLst>
              <a:ext uri="{FF2B5EF4-FFF2-40B4-BE49-F238E27FC236}">
                <a16:creationId xmlns:a16="http://schemas.microsoft.com/office/drawing/2014/main" id="{F387B0A1-4010-40D1-A247-2B2BCD2EC211}"/>
              </a:ext>
            </a:extLst>
          </p:cNvPr>
          <p:cNvSpPr/>
          <p:nvPr/>
        </p:nvSpPr>
        <p:spPr>
          <a:xfrm rot="18000000">
            <a:off x="3209995" y="1395642"/>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7" name="Oval 96">
            <a:extLst>
              <a:ext uri="{FF2B5EF4-FFF2-40B4-BE49-F238E27FC236}">
                <a16:creationId xmlns:a16="http://schemas.microsoft.com/office/drawing/2014/main" id="{6B30A4BE-B07D-4CDB-BC6C-B62EF5B3AB4B}"/>
              </a:ext>
            </a:extLst>
          </p:cNvPr>
          <p:cNvSpPr/>
          <p:nvPr/>
        </p:nvSpPr>
        <p:spPr>
          <a:xfrm rot="18000000">
            <a:off x="3879430" y="3894010"/>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8" name="Oval 97">
            <a:extLst>
              <a:ext uri="{FF2B5EF4-FFF2-40B4-BE49-F238E27FC236}">
                <a16:creationId xmlns:a16="http://schemas.microsoft.com/office/drawing/2014/main" id="{7CEDE024-B97F-4E9E-B28B-EA2CE59D5DC0}"/>
              </a:ext>
            </a:extLst>
          </p:cNvPr>
          <p:cNvSpPr/>
          <p:nvPr/>
        </p:nvSpPr>
        <p:spPr>
          <a:xfrm rot="18000000">
            <a:off x="1381061" y="456344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9" name="Oval 98">
            <a:extLst>
              <a:ext uri="{FF2B5EF4-FFF2-40B4-BE49-F238E27FC236}">
                <a16:creationId xmlns:a16="http://schemas.microsoft.com/office/drawing/2014/main" id="{D683E7AE-2A39-4C86-A734-46C91434D64B}"/>
              </a:ext>
            </a:extLst>
          </p:cNvPr>
          <p:cNvSpPr/>
          <p:nvPr/>
        </p:nvSpPr>
        <p:spPr>
          <a:xfrm rot="17100000">
            <a:off x="528915" y="250617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0" name="Oval 99">
            <a:extLst>
              <a:ext uri="{FF2B5EF4-FFF2-40B4-BE49-F238E27FC236}">
                <a16:creationId xmlns:a16="http://schemas.microsoft.com/office/drawing/2014/main" id="{E3F2C8B6-FDBF-4DBA-8158-6AC5E80FCDC0}"/>
              </a:ext>
            </a:extLst>
          </p:cNvPr>
          <p:cNvSpPr/>
          <p:nvPr/>
        </p:nvSpPr>
        <p:spPr>
          <a:xfrm rot="17100000">
            <a:off x="2768891" y="1212929"/>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1" name="Oval 100">
            <a:extLst>
              <a:ext uri="{FF2B5EF4-FFF2-40B4-BE49-F238E27FC236}">
                <a16:creationId xmlns:a16="http://schemas.microsoft.com/office/drawing/2014/main" id="{21747FA6-2DCE-4262-89B6-631C6B5A1061}"/>
              </a:ext>
            </a:extLst>
          </p:cNvPr>
          <p:cNvSpPr/>
          <p:nvPr/>
        </p:nvSpPr>
        <p:spPr>
          <a:xfrm rot="17100000">
            <a:off x="4062141" y="3452904"/>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2" name="Oval 101">
            <a:extLst>
              <a:ext uri="{FF2B5EF4-FFF2-40B4-BE49-F238E27FC236}">
                <a16:creationId xmlns:a16="http://schemas.microsoft.com/office/drawing/2014/main" id="{AA3560A4-01A2-4646-A3A3-BBD8394B9438}"/>
              </a:ext>
            </a:extLst>
          </p:cNvPr>
          <p:cNvSpPr/>
          <p:nvPr/>
        </p:nvSpPr>
        <p:spPr>
          <a:xfrm rot="17100000">
            <a:off x="1822166" y="4746155"/>
            <a:ext cx="232833" cy="232833"/>
          </a:xfrm>
          <a:prstGeom prst="ellipse">
            <a:avLst/>
          </a:prstGeom>
          <a:solidFill>
            <a:srgbClr val="BC8F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3" name="Oval 102">
            <a:extLst>
              <a:ext uri="{FF2B5EF4-FFF2-40B4-BE49-F238E27FC236}">
                <a16:creationId xmlns:a16="http://schemas.microsoft.com/office/drawing/2014/main" id="{770A2D46-BA8B-48B6-9A36-25C929A21D9C}"/>
              </a:ext>
            </a:extLst>
          </p:cNvPr>
          <p:cNvSpPr/>
          <p:nvPr/>
        </p:nvSpPr>
        <p:spPr>
          <a:xfrm rot="19800000">
            <a:off x="4240877" y="1635170"/>
            <a:ext cx="232833" cy="232833"/>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4" name="Oval 103">
            <a:extLst>
              <a:ext uri="{FF2B5EF4-FFF2-40B4-BE49-F238E27FC236}">
                <a16:creationId xmlns:a16="http://schemas.microsoft.com/office/drawing/2014/main" id="{DD6F18C7-C137-44FD-9294-F9E1061793F5}"/>
              </a:ext>
            </a:extLst>
          </p:cNvPr>
          <p:cNvSpPr/>
          <p:nvPr/>
        </p:nvSpPr>
        <p:spPr>
          <a:xfrm rot="19800000">
            <a:off x="3863444" y="1172326"/>
            <a:ext cx="232833" cy="232833"/>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105" name="Connector: Curved 104">
            <a:extLst>
              <a:ext uri="{FF2B5EF4-FFF2-40B4-BE49-F238E27FC236}">
                <a16:creationId xmlns:a16="http://schemas.microsoft.com/office/drawing/2014/main" id="{A1CD5402-1E38-46BB-8D7A-9BFE98A71084}"/>
              </a:ext>
            </a:extLst>
          </p:cNvPr>
          <p:cNvCxnSpPr>
            <a:cxnSpLocks/>
          </p:cNvCxnSpPr>
          <p:nvPr/>
        </p:nvCxnSpPr>
        <p:spPr>
          <a:xfrm>
            <a:off x="4104313" y="1292805"/>
            <a:ext cx="250642" cy="342016"/>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Curved 105">
            <a:extLst>
              <a:ext uri="{FF2B5EF4-FFF2-40B4-BE49-F238E27FC236}">
                <a16:creationId xmlns:a16="http://schemas.microsoft.com/office/drawing/2014/main" id="{4D77B848-8B9A-4F93-8295-742861DE75A3}"/>
              </a:ext>
            </a:extLst>
          </p:cNvPr>
          <p:cNvCxnSpPr>
            <a:cxnSpLocks/>
          </p:cNvCxnSpPr>
          <p:nvPr/>
        </p:nvCxnSpPr>
        <p:spPr>
          <a:xfrm rot="5400000">
            <a:off x="4121589" y="1907216"/>
            <a:ext cx="259248" cy="230497"/>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E39CA22F-81E6-43C8-997B-3561899EC830}"/>
              </a:ext>
            </a:extLst>
          </p:cNvPr>
          <p:cNvSpPr/>
          <p:nvPr/>
        </p:nvSpPr>
        <p:spPr>
          <a:xfrm rot="19800000">
            <a:off x="4493109" y="2528342"/>
            <a:ext cx="232833" cy="232833"/>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108" name="Connector: Curved 107">
            <a:extLst>
              <a:ext uri="{FF2B5EF4-FFF2-40B4-BE49-F238E27FC236}">
                <a16:creationId xmlns:a16="http://schemas.microsoft.com/office/drawing/2014/main" id="{2EA9DFE8-CDEC-4F73-BBCF-2D23E3DBF8E1}"/>
              </a:ext>
            </a:extLst>
          </p:cNvPr>
          <p:cNvCxnSpPr>
            <a:cxnSpLocks/>
          </p:cNvCxnSpPr>
          <p:nvPr/>
        </p:nvCxnSpPr>
        <p:spPr>
          <a:xfrm rot="5400000">
            <a:off x="4373821" y="2800387"/>
            <a:ext cx="259248" cy="230497"/>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D1AEE124-1613-49A0-A576-36C5EF25BC25}"/>
              </a:ext>
            </a:extLst>
          </p:cNvPr>
          <p:cNvSpPr/>
          <p:nvPr/>
        </p:nvSpPr>
        <p:spPr>
          <a:xfrm rot="999578">
            <a:off x="4474793" y="3879886"/>
            <a:ext cx="232833" cy="232833"/>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110" name="Connector: Curved 109">
            <a:extLst>
              <a:ext uri="{FF2B5EF4-FFF2-40B4-BE49-F238E27FC236}">
                <a16:creationId xmlns:a16="http://schemas.microsoft.com/office/drawing/2014/main" id="{EC00C46B-5242-480E-9C79-E4660D86DD57}"/>
              </a:ext>
            </a:extLst>
          </p:cNvPr>
          <p:cNvCxnSpPr>
            <a:cxnSpLocks/>
          </p:cNvCxnSpPr>
          <p:nvPr/>
        </p:nvCxnSpPr>
        <p:spPr>
          <a:xfrm rot="8199578">
            <a:off x="4173350" y="3979717"/>
            <a:ext cx="259248" cy="230497"/>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3C9D76E4-D369-4501-B5C9-B60E559B55B0}"/>
              </a:ext>
            </a:extLst>
          </p:cNvPr>
          <p:cNvGrpSpPr/>
          <p:nvPr/>
        </p:nvGrpSpPr>
        <p:grpSpPr>
          <a:xfrm rot="7975880">
            <a:off x="1165204" y="1848507"/>
            <a:ext cx="610267" cy="979762"/>
            <a:chOff x="2281331" y="2655948"/>
            <a:chExt cx="732320" cy="1175714"/>
          </a:xfrm>
        </p:grpSpPr>
        <p:sp>
          <p:nvSpPr>
            <p:cNvPr id="112" name="Oval 111">
              <a:extLst>
                <a:ext uri="{FF2B5EF4-FFF2-40B4-BE49-F238E27FC236}">
                  <a16:creationId xmlns:a16="http://schemas.microsoft.com/office/drawing/2014/main" id="{01238D4F-E7B4-420D-9B67-784CD39511EC}"/>
                </a:ext>
              </a:extLst>
            </p:cNvPr>
            <p:cNvSpPr/>
            <p:nvPr/>
          </p:nvSpPr>
          <p:spPr>
            <a:xfrm rot="19800000">
              <a:off x="2734251" y="3211361"/>
              <a:ext cx="279400" cy="279400"/>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3" name="Oval 112">
              <a:extLst>
                <a:ext uri="{FF2B5EF4-FFF2-40B4-BE49-F238E27FC236}">
                  <a16:creationId xmlns:a16="http://schemas.microsoft.com/office/drawing/2014/main" id="{EF1252EB-3BBA-459F-9644-9A1C35BB9006}"/>
                </a:ext>
              </a:extLst>
            </p:cNvPr>
            <p:cNvSpPr/>
            <p:nvPr/>
          </p:nvSpPr>
          <p:spPr>
            <a:xfrm rot="19800000">
              <a:off x="2281331" y="2655948"/>
              <a:ext cx="279400" cy="279400"/>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114" name="Connector: Curved 113">
              <a:extLst>
                <a:ext uri="{FF2B5EF4-FFF2-40B4-BE49-F238E27FC236}">
                  <a16:creationId xmlns:a16="http://schemas.microsoft.com/office/drawing/2014/main" id="{651BFAC9-0137-4C80-A4C9-1338E024BA0F}"/>
                </a:ext>
              </a:extLst>
            </p:cNvPr>
            <p:cNvCxnSpPr>
              <a:cxnSpLocks/>
            </p:cNvCxnSpPr>
            <p:nvPr/>
          </p:nvCxnSpPr>
          <p:spPr>
            <a:xfrm>
              <a:off x="2570374" y="2800522"/>
              <a:ext cx="300770" cy="410419"/>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Curved 114">
              <a:extLst>
                <a:ext uri="{FF2B5EF4-FFF2-40B4-BE49-F238E27FC236}">
                  <a16:creationId xmlns:a16="http://schemas.microsoft.com/office/drawing/2014/main" id="{A2D7E6AA-782A-457F-8153-8C13C26117ED}"/>
                </a:ext>
              </a:extLst>
            </p:cNvPr>
            <p:cNvCxnSpPr>
              <a:cxnSpLocks/>
            </p:cNvCxnSpPr>
            <p:nvPr/>
          </p:nvCxnSpPr>
          <p:spPr>
            <a:xfrm rot="5400000">
              <a:off x="2591105" y="3537816"/>
              <a:ext cx="311097" cy="276596"/>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4693280C-E2AA-4912-84AA-478C2DD9AE0C}"/>
              </a:ext>
            </a:extLst>
          </p:cNvPr>
          <p:cNvGrpSpPr/>
          <p:nvPr/>
        </p:nvGrpSpPr>
        <p:grpSpPr>
          <a:xfrm rot="18719459">
            <a:off x="1839223" y="3967432"/>
            <a:ext cx="610267" cy="979762"/>
            <a:chOff x="2281331" y="2655948"/>
            <a:chExt cx="732320" cy="1175714"/>
          </a:xfrm>
        </p:grpSpPr>
        <p:sp>
          <p:nvSpPr>
            <p:cNvPr id="117" name="Oval 116">
              <a:extLst>
                <a:ext uri="{FF2B5EF4-FFF2-40B4-BE49-F238E27FC236}">
                  <a16:creationId xmlns:a16="http://schemas.microsoft.com/office/drawing/2014/main" id="{29FC007B-9971-4EEA-89CB-9858888B5CCC}"/>
                </a:ext>
              </a:extLst>
            </p:cNvPr>
            <p:cNvSpPr/>
            <p:nvPr/>
          </p:nvSpPr>
          <p:spPr>
            <a:xfrm rot="19800000">
              <a:off x="2734251" y="3211361"/>
              <a:ext cx="279400" cy="279400"/>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8" name="Oval 117">
              <a:extLst>
                <a:ext uri="{FF2B5EF4-FFF2-40B4-BE49-F238E27FC236}">
                  <a16:creationId xmlns:a16="http://schemas.microsoft.com/office/drawing/2014/main" id="{0F944EFE-7BED-4F68-ABC6-83C9BCFF72DF}"/>
                </a:ext>
              </a:extLst>
            </p:cNvPr>
            <p:cNvSpPr/>
            <p:nvPr/>
          </p:nvSpPr>
          <p:spPr>
            <a:xfrm rot="19800000">
              <a:off x="2281331" y="2655948"/>
              <a:ext cx="279400" cy="279400"/>
            </a:xfrm>
            <a:prstGeom prst="ellipse">
              <a:avLst/>
            </a:prstGeom>
            <a:solidFill>
              <a:srgbClr val="7D4B7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119" name="Connector: Curved 118">
              <a:extLst>
                <a:ext uri="{FF2B5EF4-FFF2-40B4-BE49-F238E27FC236}">
                  <a16:creationId xmlns:a16="http://schemas.microsoft.com/office/drawing/2014/main" id="{4A6FE1CA-9BC7-4383-ACCE-42A3C74D4208}"/>
                </a:ext>
              </a:extLst>
            </p:cNvPr>
            <p:cNvCxnSpPr>
              <a:cxnSpLocks/>
            </p:cNvCxnSpPr>
            <p:nvPr/>
          </p:nvCxnSpPr>
          <p:spPr>
            <a:xfrm>
              <a:off x="2570374" y="2800522"/>
              <a:ext cx="300770" cy="410419"/>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Curved 119">
              <a:extLst>
                <a:ext uri="{FF2B5EF4-FFF2-40B4-BE49-F238E27FC236}">
                  <a16:creationId xmlns:a16="http://schemas.microsoft.com/office/drawing/2014/main" id="{527CE05B-50A1-4B3F-A0DE-4C5F598AA78C}"/>
                </a:ext>
              </a:extLst>
            </p:cNvPr>
            <p:cNvCxnSpPr>
              <a:cxnSpLocks/>
            </p:cNvCxnSpPr>
            <p:nvPr/>
          </p:nvCxnSpPr>
          <p:spPr>
            <a:xfrm rot="5400000">
              <a:off x="2591105" y="3537816"/>
              <a:ext cx="311097" cy="276596"/>
            </a:xfrm>
            <a:prstGeom prst="curved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1" name="Connector: Curved 120">
            <a:extLst>
              <a:ext uri="{FF2B5EF4-FFF2-40B4-BE49-F238E27FC236}">
                <a16:creationId xmlns:a16="http://schemas.microsoft.com/office/drawing/2014/main" id="{1D867A77-2281-4C1B-9B75-3A65822C9B36}"/>
              </a:ext>
            </a:extLst>
          </p:cNvPr>
          <p:cNvCxnSpPr>
            <a:cxnSpLocks/>
          </p:cNvCxnSpPr>
          <p:nvPr/>
        </p:nvCxnSpPr>
        <p:spPr>
          <a:xfrm flipV="1">
            <a:off x="3824858" y="1447771"/>
            <a:ext cx="162215" cy="319196"/>
          </a:xfrm>
          <a:prstGeom prst="curved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E90ACB64-7890-4064-A57B-E180DDCD406F}"/>
              </a:ext>
            </a:extLst>
          </p:cNvPr>
          <p:cNvSpPr txBox="1"/>
          <p:nvPr/>
        </p:nvSpPr>
        <p:spPr>
          <a:xfrm>
            <a:off x="1435426" y="773730"/>
            <a:ext cx="3743332"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Stabilization isn’t immediate for new nodes</a:t>
            </a:r>
          </a:p>
        </p:txBody>
      </p:sp>
      <p:cxnSp>
        <p:nvCxnSpPr>
          <p:cNvPr id="123" name="Straight Connector 122">
            <a:extLst>
              <a:ext uri="{FF2B5EF4-FFF2-40B4-BE49-F238E27FC236}">
                <a16:creationId xmlns:a16="http://schemas.microsoft.com/office/drawing/2014/main" id="{9950234D-E04B-4EFC-BEC5-8E701A794D26}"/>
              </a:ext>
            </a:extLst>
          </p:cNvPr>
          <p:cNvCxnSpPr/>
          <p:nvPr/>
        </p:nvCxnSpPr>
        <p:spPr>
          <a:xfrm>
            <a:off x="3391565" y="1081506"/>
            <a:ext cx="478269" cy="511053"/>
          </a:xfrm>
          <a:prstGeom prst="line">
            <a:avLst/>
          </a:prstGeom>
          <a:ln w="28575">
            <a:solidFill>
              <a:srgbClr val="E5717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867AAA0-AF7C-401F-A392-21303566EBFD}"/>
              </a:ext>
            </a:extLst>
          </p:cNvPr>
          <p:cNvCxnSpPr/>
          <p:nvPr/>
        </p:nvCxnSpPr>
        <p:spPr>
          <a:xfrm>
            <a:off x="3090413" y="3765965"/>
            <a:ext cx="478269" cy="511053"/>
          </a:xfrm>
          <a:prstGeom prst="line">
            <a:avLst/>
          </a:prstGeom>
          <a:ln w="28575">
            <a:solidFill>
              <a:srgbClr val="E57171"/>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A0EC6487-34FA-415B-9006-34AD3DD84CF4}"/>
              </a:ext>
            </a:extLst>
          </p:cNvPr>
          <p:cNvSpPr txBox="1"/>
          <p:nvPr/>
        </p:nvSpPr>
        <p:spPr>
          <a:xfrm>
            <a:off x="1011759" y="3431339"/>
            <a:ext cx="3023585"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Older nodes maintain a stable ring</a:t>
            </a:r>
          </a:p>
        </p:txBody>
      </p:sp>
    </p:spTree>
    <p:extLst>
      <p:ext uri="{BB962C8B-B14F-4D97-AF65-F5344CB8AC3E}">
        <p14:creationId xmlns:p14="http://schemas.microsoft.com/office/powerpoint/2010/main" val="37558149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4BC7-EB0F-490E-B15A-31552073F9A1}"/>
              </a:ext>
            </a:extLst>
          </p:cNvPr>
          <p:cNvSpPr>
            <a:spLocks noGrp="1"/>
          </p:cNvSpPr>
          <p:nvPr>
            <p:ph type="title"/>
          </p:nvPr>
        </p:nvSpPr>
        <p:spPr/>
        <p:txBody>
          <a:bodyPr>
            <a:normAutofit fontScale="90000"/>
          </a:bodyPr>
          <a:lstStyle/>
          <a:p>
            <a:r>
              <a:rPr lang="en-US" dirty="0" err="1"/>
              <a:t>Kademlia</a:t>
            </a:r>
            <a:r>
              <a:rPr lang="en-US" dirty="0"/>
              <a:t> (Pseudo Geography)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833D64-D326-47B5-8858-9DBC4F68BBBC}"/>
                  </a:ext>
                </a:extLst>
              </p:cNvPr>
              <p:cNvSpPr>
                <a:spLocks noGrp="1"/>
              </p:cNvSpPr>
              <p:nvPr>
                <p:ph idx="12"/>
              </p:nvPr>
            </p:nvSpPr>
            <p:spPr>
              <a:xfrm>
                <a:off x="307025" y="869076"/>
                <a:ext cx="9584514" cy="4825902"/>
              </a:xfrm>
            </p:spPr>
            <p:txBody>
              <a:bodyPr>
                <a:normAutofit/>
              </a:bodyPr>
              <a:lstStyle/>
              <a:p>
                <a:r>
                  <a:rPr lang="en-US" dirty="0"/>
                  <a:t>Randomly assign yourself a node ID </a:t>
                </a:r>
                <a:r>
                  <a:rPr lang="en-US" dirty="0">
                    <a:sym typeface="Wingdings" panose="05000000000000000000" pitchFamily="2" charset="2"/>
                  </a:rPr>
                  <a:t></a:t>
                </a:r>
              </a:p>
              <a:p>
                <a:pPr lvl="2"/>
                <a:endParaRPr lang="en-US" dirty="0">
                  <a:sym typeface="Wingdings" panose="05000000000000000000" pitchFamily="2" charset="2"/>
                </a:endParaRPr>
              </a:p>
              <a:p>
                <a:r>
                  <a:rPr lang="en-US" dirty="0">
                    <a:sym typeface="Wingdings" panose="05000000000000000000" pitchFamily="2" charset="2"/>
                  </a:rPr>
                  <a:t>Measure distance using XOR: </a:t>
                </a:r>
                <a14:m>
                  <m:oMath xmlns:m="http://schemas.openxmlformats.org/officeDocument/2006/math">
                    <m:r>
                      <a:rPr lang="en-US" b="0" i="1" smtClean="0">
                        <a:latin typeface="Cambria Math" panose="02040503050406030204" pitchFamily="18" charset="0"/>
                        <a:sym typeface="Wingdings" panose="05000000000000000000" pitchFamily="2" charset="2"/>
                      </a:rPr>
                      <m:t>𝑑</m:t>
                    </m:r>
                    <m:d>
                      <m:dPr>
                        <m:ctrlPr>
                          <a:rPr lang="en-US" b="0" i="1" smtClean="0">
                            <a:latin typeface="Cambria Math" panose="02040503050406030204" pitchFamily="18" charset="0"/>
                            <a:sym typeface="Wingdings" panose="05000000000000000000" pitchFamily="2" charset="2"/>
                          </a:rPr>
                        </m:ctrlPr>
                      </m:dPr>
                      <m:e>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𝑁</m:t>
                            </m:r>
                          </m:e>
                          <m:sub>
                            <m:r>
                              <a:rPr lang="en-US" b="0" i="1" smtClean="0">
                                <a:latin typeface="Cambria Math" panose="02040503050406030204" pitchFamily="18" charset="0"/>
                                <a:sym typeface="Wingdings" panose="05000000000000000000" pitchFamily="2" charset="2"/>
                              </a:rPr>
                              <m:t>1</m:t>
                            </m:r>
                          </m:sub>
                        </m:sSub>
                        <m:r>
                          <a:rPr lang="en-US" b="0" i="1" smtClean="0">
                            <a:latin typeface="Cambria Math" panose="02040503050406030204" pitchFamily="18" charset="0"/>
                            <a:sym typeface="Wingdings" panose="05000000000000000000" pitchFamily="2" charset="2"/>
                          </a:rPr>
                          <m:t>,</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𝑁</m:t>
                            </m:r>
                          </m:e>
                          <m:sub>
                            <m:r>
                              <a:rPr lang="en-US" b="0" i="1" smtClean="0">
                                <a:latin typeface="Cambria Math" panose="02040503050406030204" pitchFamily="18" charset="0"/>
                                <a:sym typeface="Wingdings" panose="05000000000000000000" pitchFamily="2" charset="2"/>
                              </a:rPr>
                              <m:t>2</m:t>
                            </m:r>
                          </m:sub>
                        </m:sSub>
                      </m:e>
                    </m:d>
                    <m:r>
                      <a:rPr lang="en-US" b="0" i="1" smtClean="0">
                        <a:latin typeface="Cambria Math" panose="02040503050406030204" pitchFamily="18" charset="0"/>
                        <a:sym typeface="Wingdings" panose="05000000000000000000" pitchFamily="2" charset="2"/>
                      </a:rPr>
                      <m:t>=</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𝑁</m:t>
                        </m:r>
                      </m:e>
                      <m:sub>
                        <m:r>
                          <a:rPr lang="en-US" b="0" i="1" smtClean="0">
                            <a:latin typeface="Cambria Math" panose="02040503050406030204" pitchFamily="18" charset="0"/>
                            <a:sym typeface="Wingdings" panose="05000000000000000000" pitchFamily="2" charset="2"/>
                          </a:rPr>
                          <m:t>1</m:t>
                        </m:r>
                      </m:sub>
                    </m:sSub>
                    <m:r>
                      <a:rPr lang="en-US" b="0" i="1" smtClean="0">
                        <a:latin typeface="Cambria Math" panose="02040503050406030204" pitchFamily="18" charset="0"/>
                        <a:sym typeface="Wingdings" panose="05000000000000000000" pitchFamily="2" charset="2"/>
                      </a:rPr>
                      <m:t>⊕</m:t>
                    </m:r>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𝑁</m:t>
                        </m:r>
                      </m:e>
                      <m:sub>
                        <m:r>
                          <a:rPr lang="en-US" b="0" i="1" smtClean="0">
                            <a:latin typeface="Cambria Math" panose="02040503050406030204" pitchFamily="18" charset="0"/>
                            <a:sym typeface="Wingdings" panose="05000000000000000000" pitchFamily="2" charset="2"/>
                          </a:rPr>
                          <m:t>2</m:t>
                        </m:r>
                      </m:sub>
                    </m:sSub>
                  </m:oMath>
                </a14:m>
                <a:r>
                  <a:rPr lang="en-US" dirty="0">
                    <a:sym typeface="Wingdings" panose="05000000000000000000" pitchFamily="2" charset="2"/>
                  </a:rPr>
                  <a:t> (Interesting…)</a:t>
                </a:r>
              </a:p>
              <a:p>
                <a:pPr lvl="1"/>
                <a:r>
                  <a:rPr lang="en-US" dirty="0">
                    <a:sym typeface="Wingdings" panose="05000000000000000000" pitchFamily="2" charset="2"/>
                  </a:rPr>
                  <a:t>Unlike arithmetic difference (A – B) no two nodes can have the same distance to any key.</a:t>
                </a:r>
              </a:p>
              <a:p>
                <a:pPr lvl="1"/>
                <a:r>
                  <a:rPr lang="en-US" dirty="0">
                    <a:sym typeface="Wingdings" panose="05000000000000000000" pitchFamily="2" charset="2"/>
                  </a:rPr>
                  <a:t>XOR has the same properties as Euclidian distance, but cheaper:</a:t>
                </a:r>
              </a:p>
              <a:p>
                <a:pPr lvl="2"/>
                <a:r>
                  <a:rPr lang="en-US" dirty="0"/>
                  <a:t>Identity:		</a:t>
                </a:r>
                <a14:m>
                  <m:oMath xmlns:m="http://schemas.openxmlformats.org/officeDocument/2006/math">
                    <m:r>
                      <a:rPr lang="en-US" b="0" i="1" smtClean="0">
                        <a:latin typeface="Cambria Math" panose="02040503050406030204" pitchFamily="18" charset="0"/>
                      </a:rPr>
                      <m:t>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=0</m:t>
                    </m:r>
                  </m:oMath>
                </a14:m>
                <a:endParaRPr lang="en-US" b="0" dirty="0"/>
              </a:p>
              <a:p>
                <a:pPr lvl="2"/>
                <a:r>
                  <a:rPr lang="en-US" dirty="0"/>
                  <a:t>Symmetry:		</a:t>
                </a:r>
                <a14:m>
                  <m:oMath xmlns:m="http://schemas.openxmlformats.org/officeDocument/2006/math">
                    <m:r>
                      <a:rPr lang="en-US" b="0" i="1" smtClean="0">
                        <a:latin typeface="Cambria Math" panose="02040503050406030204" pitchFamily="18" charset="0"/>
                      </a:rPr>
                      <m:t>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oMath>
                </a14:m>
                <a:endParaRPr lang="en-US" b="0" dirty="0"/>
              </a:p>
              <a:p>
                <a:pPr lvl="2"/>
                <a:r>
                  <a:rPr lang="en-US" dirty="0"/>
                  <a:t>Triangle Inequality:	</a:t>
                </a:r>
                <a14:m>
                  <m:oMath xmlns:m="http://schemas.openxmlformats.org/officeDocument/2006/math">
                    <m:r>
                      <a:rPr lang="en-US" b="0" i="1" smtClean="0">
                        <a:latin typeface="Cambria Math" panose="02040503050406030204" pitchFamily="18" charset="0"/>
                      </a:rPr>
                      <m:t>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a:rPr lang="en-US" b="0" i="1" smtClean="0">
                        <a:latin typeface="Cambria Math" panose="02040503050406030204" pitchFamily="18" charset="0"/>
                      </a:rPr>
                      <m:t>𝑑</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3</m:t>
                            </m:r>
                          </m:sub>
                        </m:sSub>
                      </m:e>
                    </m:d>
                  </m:oMath>
                </a14:m>
                <a:endParaRPr lang="en-US" dirty="0"/>
              </a:p>
              <a:p>
                <a:pPr marL="3047802" lvl="8" indent="0">
                  <a:buNone/>
                </a:pPr>
                <a:r>
                  <a:rPr lang="en-US" sz="1667" dirty="0"/>
                  <a:t>  </a:t>
                </a:r>
                <a14:m>
                  <m:oMath xmlns:m="http://schemas.openxmlformats.org/officeDocument/2006/math">
                    <m:sSub>
                      <m:sSubPr>
                        <m:ctrlPr>
                          <a:rPr lang="en-US" sz="1667" i="1">
                            <a:latin typeface="Cambria Math" panose="02040503050406030204" pitchFamily="18" charset="0"/>
                          </a:rPr>
                        </m:ctrlPr>
                      </m:sSubPr>
                      <m:e>
                        <m:r>
                          <a:rPr lang="en-US" sz="1667" i="1">
                            <a:latin typeface="Cambria Math" panose="02040503050406030204" pitchFamily="18" charset="0"/>
                          </a:rPr>
                          <m:t>𝑁</m:t>
                        </m:r>
                      </m:e>
                      <m:sub>
                        <m:r>
                          <a:rPr lang="en-US" sz="1667" i="1">
                            <a:latin typeface="Cambria Math" panose="02040503050406030204" pitchFamily="18" charset="0"/>
                          </a:rPr>
                          <m:t>1</m:t>
                        </m:r>
                      </m:sub>
                    </m:sSub>
                    <m:r>
                      <a:rPr lang="en-US" sz="1667" i="1">
                        <a:latin typeface="Cambria Math" panose="02040503050406030204" pitchFamily="18" charset="0"/>
                      </a:rPr>
                      <m:t>⊕</m:t>
                    </m:r>
                    <m:sSub>
                      <m:sSubPr>
                        <m:ctrlPr>
                          <a:rPr lang="en-US" sz="1667" i="1">
                            <a:latin typeface="Cambria Math" panose="02040503050406030204" pitchFamily="18" charset="0"/>
                          </a:rPr>
                        </m:ctrlPr>
                      </m:sSubPr>
                      <m:e>
                        <m:r>
                          <a:rPr lang="en-US" sz="1667" i="1">
                            <a:latin typeface="Cambria Math" panose="02040503050406030204" pitchFamily="18" charset="0"/>
                          </a:rPr>
                          <m:t>𝑁</m:t>
                        </m:r>
                      </m:e>
                      <m:sub>
                        <m:r>
                          <a:rPr lang="en-US" sz="1667" i="1">
                            <a:latin typeface="Cambria Math" panose="02040503050406030204" pitchFamily="18" charset="0"/>
                          </a:rPr>
                          <m:t>2</m:t>
                        </m:r>
                      </m:sub>
                    </m:sSub>
                    <m:r>
                      <a:rPr lang="en-US" sz="1667" i="1">
                        <a:latin typeface="Cambria Math" panose="02040503050406030204" pitchFamily="18" charset="0"/>
                      </a:rPr>
                      <m:t>≤</m:t>
                    </m:r>
                    <m:d>
                      <m:dPr>
                        <m:ctrlPr>
                          <a:rPr lang="en-US" sz="1667" i="1">
                            <a:latin typeface="Cambria Math" panose="02040503050406030204" pitchFamily="18" charset="0"/>
                          </a:rPr>
                        </m:ctrlPr>
                      </m:dPr>
                      <m:e>
                        <m:sSub>
                          <m:sSubPr>
                            <m:ctrlPr>
                              <a:rPr lang="en-US" sz="1667" i="1">
                                <a:latin typeface="Cambria Math" panose="02040503050406030204" pitchFamily="18" charset="0"/>
                              </a:rPr>
                            </m:ctrlPr>
                          </m:sSubPr>
                          <m:e>
                            <m:r>
                              <a:rPr lang="en-US" sz="1667" i="1">
                                <a:latin typeface="Cambria Math" panose="02040503050406030204" pitchFamily="18" charset="0"/>
                              </a:rPr>
                              <m:t>𝑁</m:t>
                            </m:r>
                          </m:e>
                          <m:sub>
                            <m:r>
                              <a:rPr lang="en-US" sz="1667" i="1">
                                <a:latin typeface="Cambria Math" panose="02040503050406030204" pitchFamily="18" charset="0"/>
                              </a:rPr>
                              <m:t>1</m:t>
                            </m:r>
                          </m:sub>
                        </m:sSub>
                        <m:r>
                          <a:rPr lang="en-US" sz="1667" i="1">
                            <a:latin typeface="Cambria Math" panose="02040503050406030204" pitchFamily="18" charset="0"/>
                          </a:rPr>
                          <m:t>⊕</m:t>
                        </m:r>
                        <m:sSub>
                          <m:sSubPr>
                            <m:ctrlPr>
                              <a:rPr lang="en-US" sz="1667" i="1">
                                <a:latin typeface="Cambria Math" panose="02040503050406030204" pitchFamily="18" charset="0"/>
                              </a:rPr>
                            </m:ctrlPr>
                          </m:sSubPr>
                          <m:e>
                            <m:r>
                              <a:rPr lang="en-US" sz="1667" i="1">
                                <a:latin typeface="Cambria Math" panose="02040503050406030204" pitchFamily="18" charset="0"/>
                              </a:rPr>
                              <m:t>𝑁</m:t>
                            </m:r>
                          </m:e>
                          <m:sub>
                            <m:r>
                              <a:rPr lang="en-US" sz="1667" i="1">
                                <a:latin typeface="Cambria Math" panose="02040503050406030204" pitchFamily="18" charset="0"/>
                              </a:rPr>
                              <m:t>3</m:t>
                            </m:r>
                          </m:sub>
                        </m:sSub>
                      </m:e>
                    </m:d>
                    <m:r>
                      <a:rPr lang="en-US" sz="1667" i="1">
                        <a:latin typeface="Cambria Math" panose="02040503050406030204" pitchFamily="18" charset="0"/>
                      </a:rPr>
                      <m:t>+</m:t>
                    </m:r>
                    <m:d>
                      <m:dPr>
                        <m:ctrlPr>
                          <a:rPr lang="en-US" sz="1667" i="1">
                            <a:latin typeface="Cambria Math" panose="02040503050406030204" pitchFamily="18" charset="0"/>
                          </a:rPr>
                        </m:ctrlPr>
                      </m:dPr>
                      <m:e>
                        <m:sSub>
                          <m:sSubPr>
                            <m:ctrlPr>
                              <a:rPr lang="en-US" sz="1667" i="1">
                                <a:latin typeface="Cambria Math" panose="02040503050406030204" pitchFamily="18" charset="0"/>
                              </a:rPr>
                            </m:ctrlPr>
                          </m:sSubPr>
                          <m:e>
                            <m:r>
                              <a:rPr lang="en-US" sz="1667" i="1">
                                <a:latin typeface="Cambria Math" panose="02040503050406030204" pitchFamily="18" charset="0"/>
                              </a:rPr>
                              <m:t>𝑁</m:t>
                            </m:r>
                          </m:e>
                          <m:sub>
                            <m:r>
                              <a:rPr lang="en-US" sz="1667" i="1">
                                <a:latin typeface="Cambria Math" panose="02040503050406030204" pitchFamily="18" charset="0"/>
                              </a:rPr>
                              <m:t>2</m:t>
                            </m:r>
                          </m:sub>
                        </m:sSub>
                        <m:r>
                          <a:rPr lang="en-US" sz="1667" i="1">
                            <a:latin typeface="Cambria Math" panose="02040503050406030204" pitchFamily="18" charset="0"/>
                          </a:rPr>
                          <m:t>⊕</m:t>
                        </m:r>
                        <m:sSub>
                          <m:sSubPr>
                            <m:ctrlPr>
                              <a:rPr lang="en-US" sz="1667" i="1">
                                <a:latin typeface="Cambria Math" panose="02040503050406030204" pitchFamily="18" charset="0"/>
                              </a:rPr>
                            </m:ctrlPr>
                          </m:sSubPr>
                          <m:e>
                            <m:r>
                              <a:rPr lang="en-US" sz="1667" i="1">
                                <a:latin typeface="Cambria Math" panose="02040503050406030204" pitchFamily="18" charset="0"/>
                              </a:rPr>
                              <m:t>𝑁</m:t>
                            </m:r>
                          </m:e>
                          <m:sub>
                            <m:r>
                              <a:rPr lang="en-US" sz="1667" i="1">
                                <a:latin typeface="Cambria Math" panose="02040503050406030204" pitchFamily="18" charset="0"/>
                              </a:rPr>
                              <m:t>3</m:t>
                            </m:r>
                          </m:sub>
                        </m:sSub>
                      </m:e>
                    </m:d>
                  </m:oMath>
                </a14:m>
                <a:r>
                  <a:rPr lang="en-US" sz="1667" dirty="0"/>
                  <a:t> … Confounding, but true.</a:t>
                </a:r>
              </a:p>
              <a:p>
                <a:pPr marL="3047802" lvl="8" indent="0">
                  <a:buNone/>
                </a:pPr>
                <a:endParaRPr lang="en-US" sz="1667" dirty="0"/>
              </a:p>
              <a:p>
                <a:r>
                  <a:rPr lang="en-US" sz="2500" dirty="0"/>
                  <a:t>Once again, we store keys near similar IDs.</a:t>
                </a:r>
              </a:p>
              <a:p>
                <a:pPr lvl="1"/>
                <a:r>
                  <a:rPr lang="en-US" sz="2167" dirty="0"/>
                  <a:t>This time, we minimize the distance:</a:t>
                </a:r>
              </a:p>
              <a:p>
                <a:pPr lvl="2"/>
                <a:r>
                  <a:rPr lang="en-US" sz="1833" dirty="0"/>
                  <a:t>Store key </a:t>
                </a:r>
                <a14:m>
                  <m:oMath xmlns:m="http://schemas.openxmlformats.org/officeDocument/2006/math">
                    <m:r>
                      <a:rPr lang="en-US" sz="1833" i="1">
                        <a:latin typeface="Cambria Math" panose="02040503050406030204" pitchFamily="18" charset="0"/>
                      </a:rPr>
                      <m:t>𝑘</m:t>
                    </m:r>
                  </m:oMath>
                </a14:m>
                <a:r>
                  <a:rPr lang="en-US" sz="1833" dirty="0"/>
                  <a:t> at any node </a:t>
                </a:r>
                <a14:m>
                  <m:oMath xmlns:m="http://schemas.openxmlformats.org/officeDocument/2006/math">
                    <m:r>
                      <a:rPr lang="en-US" sz="1833" i="1">
                        <a:latin typeface="Cambria Math" panose="02040503050406030204" pitchFamily="18" charset="0"/>
                      </a:rPr>
                      <m:t>𝑛</m:t>
                    </m:r>
                  </m:oMath>
                </a14:m>
                <a:r>
                  <a:rPr lang="en-US" sz="1833" dirty="0"/>
                  <a:t> that minimizes </a:t>
                </a:r>
                <a14:m>
                  <m:oMath xmlns:m="http://schemas.openxmlformats.org/officeDocument/2006/math">
                    <m:r>
                      <a:rPr lang="en-US" sz="1833" i="1">
                        <a:latin typeface="Cambria Math" panose="02040503050406030204" pitchFamily="18" charset="0"/>
                      </a:rPr>
                      <m:t>𝑑</m:t>
                    </m:r>
                    <m:d>
                      <m:dPr>
                        <m:ctrlPr>
                          <a:rPr lang="en-US" sz="1833" i="1">
                            <a:latin typeface="Cambria Math" panose="02040503050406030204" pitchFamily="18" charset="0"/>
                          </a:rPr>
                        </m:ctrlPr>
                      </m:dPr>
                      <m:e>
                        <m:r>
                          <a:rPr lang="en-US" sz="1833" i="1">
                            <a:latin typeface="Cambria Math" panose="02040503050406030204" pitchFamily="18" charset="0"/>
                          </a:rPr>
                          <m:t>𝑛</m:t>
                        </m:r>
                        <m:r>
                          <a:rPr lang="en-US" sz="1833" i="1">
                            <a:latin typeface="Cambria Math" panose="02040503050406030204" pitchFamily="18" charset="0"/>
                          </a:rPr>
                          <m:t>, </m:t>
                        </m:r>
                        <m:r>
                          <a:rPr lang="en-US" sz="1833" i="1">
                            <a:latin typeface="Cambria Math" panose="02040503050406030204" pitchFamily="18" charset="0"/>
                          </a:rPr>
                          <m:t>𝑘</m:t>
                        </m:r>
                      </m:e>
                    </m:d>
                  </m:oMath>
                </a14:m>
                <a:endParaRPr lang="en-US" sz="1833" dirty="0"/>
              </a:p>
            </p:txBody>
          </p:sp>
        </mc:Choice>
        <mc:Fallback>
          <p:sp>
            <p:nvSpPr>
              <p:cNvPr id="3" name="Content Placeholder 2">
                <a:extLst>
                  <a:ext uri="{FF2B5EF4-FFF2-40B4-BE49-F238E27FC236}">
                    <a16:creationId xmlns:a16="http://schemas.microsoft.com/office/drawing/2014/main" id="{03833D64-D326-47B5-8858-9DBC4F68BBBC}"/>
                  </a:ext>
                </a:extLst>
              </p:cNvPr>
              <p:cNvSpPr>
                <a:spLocks noGrp="1" noRot="1" noChangeAspect="1" noMove="1" noResize="1" noEditPoints="1" noAdjustHandles="1" noChangeArrowheads="1" noChangeShapeType="1" noTextEdit="1"/>
              </p:cNvSpPr>
              <p:nvPr>
                <p:ph idx="12"/>
              </p:nvPr>
            </p:nvSpPr>
            <p:spPr>
              <a:xfrm>
                <a:off x="307025" y="869076"/>
                <a:ext cx="9584514" cy="4825902"/>
              </a:xfrm>
              <a:blipFill>
                <a:blip r:embed="rId2"/>
                <a:stretch>
                  <a:fillRect l="-890" t="-1896"/>
                </a:stretch>
              </a:blipFill>
            </p:spPr>
            <p:txBody>
              <a:bodyPr/>
              <a:lstStyle/>
              <a:p>
                <a:r>
                  <a:rPr lang="en-US">
                    <a:noFill/>
                  </a:rPr>
                  <a:t> </a:t>
                </a:r>
              </a:p>
            </p:txBody>
          </p:sp>
        </mc:Fallback>
      </mc:AlternateContent>
    </p:spTree>
    <p:extLst>
      <p:ext uri="{BB962C8B-B14F-4D97-AF65-F5344CB8AC3E}">
        <p14:creationId xmlns:p14="http://schemas.microsoft.com/office/powerpoint/2010/main" val="4288171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0AE10D7-B15D-424E-B310-31D15128A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857375" y="1377819"/>
            <a:ext cx="6641041" cy="6641035"/>
          </a:xfrm>
          <a:prstGeom prst="rect">
            <a:avLst/>
          </a:prstGeom>
        </p:spPr>
      </p:pic>
      <p:sp>
        <p:nvSpPr>
          <p:cNvPr id="2" name="Title 1">
            <a:extLst>
              <a:ext uri="{FF2B5EF4-FFF2-40B4-BE49-F238E27FC236}">
                <a16:creationId xmlns:a16="http://schemas.microsoft.com/office/drawing/2014/main" id="{14244729-95F7-4850-A779-95FA872040D4}"/>
              </a:ext>
            </a:extLst>
          </p:cNvPr>
          <p:cNvSpPr>
            <a:spLocks noGrp="1"/>
          </p:cNvSpPr>
          <p:nvPr>
            <p:ph type="title"/>
          </p:nvPr>
        </p:nvSpPr>
        <p:spPr/>
        <p:txBody>
          <a:bodyPr>
            <a:normAutofit fontScale="90000"/>
          </a:bodyPr>
          <a:lstStyle/>
          <a:p>
            <a:r>
              <a:rPr lang="en-US" dirty="0" err="1"/>
              <a:t>Kademlia</a:t>
            </a:r>
            <a:r>
              <a:rPr lang="en-US" dirty="0"/>
              <a:t> Network Topology</a:t>
            </a:r>
          </a:p>
        </p:txBody>
      </p:sp>
      <p:sp>
        <p:nvSpPr>
          <p:cNvPr id="3" name="Content Placeholder 2">
            <a:extLst>
              <a:ext uri="{FF2B5EF4-FFF2-40B4-BE49-F238E27FC236}">
                <a16:creationId xmlns:a16="http://schemas.microsoft.com/office/drawing/2014/main" id="{6B7D13CA-6F60-4DD3-AC2C-DEAA2A7DEEB9}"/>
              </a:ext>
            </a:extLst>
          </p:cNvPr>
          <p:cNvSpPr>
            <a:spLocks noGrp="1"/>
          </p:cNvSpPr>
          <p:nvPr>
            <p:ph idx="12"/>
          </p:nvPr>
        </p:nvSpPr>
        <p:spPr/>
        <p:txBody>
          <a:bodyPr/>
          <a:lstStyle/>
          <a:p>
            <a:r>
              <a:rPr lang="en-US" dirty="0"/>
              <a:t>Two “neighbors” may be entirely across the planet! (or right next door)</a:t>
            </a:r>
          </a:p>
        </p:txBody>
      </p:sp>
      <p:sp>
        <p:nvSpPr>
          <p:cNvPr id="9" name="Rectangle 8">
            <a:extLst>
              <a:ext uri="{FF2B5EF4-FFF2-40B4-BE49-F238E27FC236}">
                <a16:creationId xmlns:a16="http://schemas.microsoft.com/office/drawing/2014/main" id="{73D4622A-0722-4EE0-AC15-55C7B0361EBF}"/>
              </a:ext>
            </a:extLst>
          </p:cNvPr>
          <p:cNvSpPr/>
          <p:nvPr/>
        </p:nvSpPr>
        <p:spPr>
          <a:xfrm>
            <a:off x="1495425" y="1657350"/>
            <a:ext cx="7381875" cy="455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A62D01-C6DC-485C-957A-A5A7F6CFB6DD}"/>
              </a:ext>
            </a:extLst>
          </p:cNvPr>
          <p:cNvSpPr txBox="1"/>
          <p:nvPr/>
        </p:nvSpPr>
        <p:spPr>
          <a:xfrm>
            <a:off x="4047254" y="3034237"/>
            <a:ext cx="1057204" cy="451342"/>
          </a:xfrm>
          <a:prstGeom prst="rect">
            <a:avLst/>
          </a:prstGeom>
          <a:noFill/>
        </p:spPr>
        <p:txBody>
          <a:bodyPr wrap="square" rtlCol="0">
            <a:spAutoFit/>
          </a:bodyPr>
          <a:lstStyle/>
          <a:p>
            <a:r>
              <a:rPr lang="en-US" sz="2333"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rPr>
              <a:t>00110</a:t>
            </a:r>
          </a:p>
        </p:txBody>
      </p:sp>
      <p:sp>
        <p:nvSpPr>
          <p:cNvPr id="7" name="TextBox 6">
            <a:extLst>
              <a:ext uri="{FF2B5EF4-FFF2-40B4-BE49-F238E27FC236}">
                <a16:creationId xmlns:a16="http://schemas.microsoft.com/office/drawing/2014/main" id="{D426E373-CEBB-410B-A98E-86B5E335E759}"/>
              </a:ext>
            </a:extLst>
          </p:cNvPr>
          <p:cNvSpPr txBox="1"/>
          <p:nvPr/>
        </p:nvSpPr>
        <p:spPr>
          <a:xfrm>
            <a:off x="5802526" y="5029580"/>
            <a:ext cx="1553374" cy="451342"/>
          </a:xfrm>
          <a:prstGeom prst="rect">
            <a:avLst/>
          </a:prstGeom>
          <a:noFill/>
        </p:spPr>
        <p:txBody>
          <a:bodyPr wrap="square" rtlCol="0">
            <a:spAutoFit/>
          </a:bodyPr>
          <a:lstStyle/>
          <a:p>
            <a:r>
              <a:rPr lang="en-US" sz="2333" dirty="0">
                <a:latin typeface="Lato Black" panose="020F0502020204030203" pitchFamily="34" charset="0"/>
                <a:ea typeface="Lato Black" panose="020F0502020204030203" pitchFamily="34" charset="0"/>
                <a:cs typeface="Lato Black" panose="020F0502020204030203" pitchFamily="34" charset="0"/>
              </a:rPr>
              <a:t>00111</a:t>
            </a:r>
          </a:p>
        </p:txBody>
      </p:sp>
      <p:pic>
        <p:nvPicPr>
          <p:cNvPr id="5" name="Graphic 4">
            <a:extLst>
              <a:ext uri="{FF2B5EF4-FFF2-40B4-BE49-F238E27FC236}">
                <a16:creationId xmlns:a16="http://schemas.microsoft.com/office/drawing/2014/main" id="{5E670610-2D54-4B62-B264-41E056590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7375" y="1377820"/>
            <a:ext cx="6641041" cy="6641035"/>
          </a:xfrm>
          <a:prstGeom prst="rect">
            <a:avLst/>
          </a:prstGeom>
        </p:spPr>
      </p:pic>
      <p:sp>
        <p:nvSpPr>
          <p:cNvPr id="11" name="Rectangle 10">
            <a:extLst>
              <a:ext uri="{FF2B5EF4-FFF2-40B4-BE49-F238E27FC236}">
                <a16:creationId xmlns:a16="http://schemas.microsoft.com/office/drawing/2014/main" id="{3C6408FA-0854-4333-B3E9-982E0C0F0014}"/>
              </a:ext>
            </a:extLst>
          </p:cNvPr>
          <p:cNvSpPr/>
          <p:nvPr/>
        </p:nvSpPr>
        <p:spPr>
          <a:xfrm>
            <a:off x="7113037" y="4581086"/>
            <a:ext cx="40672" cy="64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032" name="Picture 8" descr="Flag of Australia.svg">
            <a:extLst>
              <a:ext uri="{FF2B5EF4-FFF2-40B4-BE49-F238E27FC236}">
                <a16:creationId xmlns:a16="http://schemas.microsoft.com/office/drawing/2014/main" id="{A3A0B819-0401-450F-9CF0-390B4FC823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707" y="4606978"/>
            <a:ext cx="519576" cy="2597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lag of Germany.svg">
            <a:extLst>
              <a:ext uri="{FF2B5EF4-FFF2-40B4-BE49-F238E27FC236}">
                <a16:creationId xmlns:a16="http://schemas.microsoft.com/office/drawing/2014/main" id="{24590705-134D-4B94-9844-3D21949723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859" y="2106665"/>
            <a:ext cx="520020" cy="3120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3AC1C9-EB79-4B89-8142-3D3674D6C6F1}"/>
              </a:ext>
            </a:extLst>
          </p:cNvPr>
          <p:cNvSpPr/>
          <p:nvPr/>
        </p:nvSpPr>
        <p:spPr>
          <a:xfrm>
            <a:off x="4555520" y="2080774"/>
            <a:ext cx="40672" cy="64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3925588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8" presetClass="emph" presetSubtype="0" fill="hold" nodeType="withEffect">
                                  <p:stCondLst>
                                    <p:cond delay="0"/>
                                  </p:stCondLst>
                                  <p:childTnLst>
                                    <p:animRot by="5400000">
                                      <p:cBhvr>
                                        <p:cTn id="9" dur="1000" fill="hold"/>
                                        <p:tgtEl>
                                          <p:spTgt spid="13"/>
                                        </p:tgtEl>
                                        <p:attrNameLst>
                                          <p:attrName>r</p:attrName>
                                        </p:attrNameLst>
                                      </p:cBhvr>
                                    </p:animRo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032"/>
                                        </p:tgtEl>
                                        <p:attrNameLst>
                                          <p:attrName>style.visibility</p:attrName>
                                        </p:attrNameLst>
                                      </p:cBhvr>
                                      <p:to>
                                        <p:strVal val="visible"/>
                                      </p:to>
                                    </p:set>
                                    <p:animEffect transition="in" filter="fade">
                                      <p:cBhvr>
                                        <p:cTn id="3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P spid="11"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4729-95F7-4850-A779-95FA872040D4}"/>
              </a:ext>
            </a:extLst>
          </p:cNvPr>
          <p:cNvSpPr>
            <a:spLocks noGrp="1"/>
          </p:cNvSpPr>
          <p:nvPr>
            <p:ph type="title"/>
          </p:nvPr>
        </p:nvSpPr>
        <p:spPr/>
        <p:txBody>
          <a:bodyPr>
            <a:normAutofit fontScale="90000"/>
          </a:bodyPr>
          <a:lstStyle/>
          <a:p>
            <a:r>
              <a:rPr lang="en-US" dirty="0" err="1"/>
              <a:t>Kademlia</a:t>
            </a:r>
            <a:r>
              <a:rPr lang="en-US" dirty="0"/>
              <a:t> Network Topology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7D13CA-6F60-4DD3-AC2C-DEAA2A7DEEB9}"/>
                  </a:ext>
                </a:extLst>
              </p:cNvPr>
              <p:cNvSpPr>
                <a:spLocks noGrp="1"/>
              </p:cNvSpPr>
              <p:nvPr>
                <p:ph idx="12"/>
              </p:nvPr>
            </p:nvSpPr>
            <p:spPr>
              <a:xfrm>
                <a:off x="4846916" y="762000"/>
                <a:ext cx="5148859" cy="4772025"/>
              </a:xfrm>
            </p:spPr>
            <p:txBody>
              <a:bodyPr>
                <a:normAutofit/>
              </a:bodyPr>
              <a:lstStyle/>
              <a:p>
                <a:r>
                  <a:rPr lang="en-US" dirty="0"/>
                  <a:t>Each node knows about nodes that have a distance successively larger than it.</a:t>
                </a:r>
              </a:p>
              <a:p>
                <a:pPr lvl="1"/>
                <a:r>
                  <a:rPr lang="en-US" dirty="0"/>
                  <a:t>Recall XOR is distance, so largest distance occurs </a:t>
                </a:r>
                <a:r>
                  <a:rPr lang="en-US" b="1" dirty="0"/>
                  <a:t>when MSB is different</a:t>
                </a:r>
                <a:r>
                  <a:rPr lang="en-US" dirty="0"/>
                  <a:t>.</a:t>
                </a:r>
              </a:p>
              <a:p>
                <a:r>
                  <a:rPr lang="en-US" dirty="0"/>
                  <a:t>It maintains buckets of nodes with IDs that share a </a:t>
                </a:r>
                <a:r>
                  <a:rPr lang="en-US" b="1" dirty="0"/>
                  <a:t>prefix</a:t>
                </a:r>
                <a:r>
                  <a:rPr lang="en-US" dirty="0"/>
                  <a:t> of </a:t>
                </a:r>
                <a14:m>
                  <m:oMath xmlns:m="http://schemas.openxmlformats.org/officeDocument/2006/math">
                    <m:r>
                      <a:rPr lang="en-US" b="0" i="1" smtClean="0">
                        <a:latin typeface="Cambria Math" panose="02040503050406030204" pitchFamily="18" charset="0"/>
                      </a:rPr>
                      <m:t>𝑘</m:t>
                    </m:r>
                  </m:oMath>
                </a14:m>
                <a:r>
                  <a:rPr lang="en-US" dirty="0"/>
                  <a:t> bits (matching MSBs)</a:t>
                </a:r>
              </a:p>
              <a:p>
                <a:pPr lvl="1"/>
                <a:r>
                  <a:rPr lang="en-US" dirty="0"/>
                  <a:t>There are a certain number of entries in each bucket. (not exhaustive)</a:t>
                </a:r>
              </a:p>
              <a:p>
                <a:pPr lvl="1"/>
                <a:r>
                  <a:rPr lang="en-US" dirty="0"/>
                  <a:t>The number of entries relates to the replication amount.</a:t>
                </a:r>
              </a:p>
              <a:p>
                <a:r>
                  <a:rPr lang="en-US" dirty="0"/>
                  <a:t>The overall network is a </a:t>
                </a:r>
                <a:r>
                  <a:rPr lang="en-US" b="1" dirty="0" err="1"/>
                  <a:t>trie</a:t>
                </a:r>
                <a:r>
                  <a:rPr lang="en-US" dirty="0"/>
                  <a:t>.</a:t>
                </a:r>
              </a:p>
              <a:p>
                <a:pPr lvl="1"/>
                <a:r>
                  <a:rPr lang="en-US" dirty="0"/>
                  <a:t>The buckets are </a:t>
                </a:r>
                <a:r>
                  <a:rPr lang="en-US" i="1" dirty="0"/>
                  <a:t>subtrees </a:t>
                </a:r>
                <a:r>
                  <a:rPr lang="en-US" dirty="0"/>
                  <a:t>of that </a:t>
                </a:r>
                <a:r>
                  <a:rPr lang="en-US" dirty="0" err="1"/>
                  <a:t>trie</a:t>
                </a:r>
                <a:r>
                  <a:rPr lang="en-US" dirty="0"/>
                  <a:t>.</a:t>
                </a:r>
              </a:p>
            </p:txBody>
          </p:sp>
        </mc:Choice>
        <mc:Fallback>
          <p:sp>
            <p:nvSpPr>
              <p:cNvPr id="3" name="Content Placeholder 2">
                <a:extLst>
                  <a:ext uri="{FF2B5EF4-FFF2-40B4-BE49-F238E27FC236}">
                    <a16:creationId xmlns:a16="http://schemas.microsoft.com/office/drawing/2014/main" id="{6B7D13CA-6F60-4DD3-AC2C-DEAA2A7DEEB9}"/>
                  </a:ext>
                </a:extLst>
              </p:cNvPr>
              <p:cNvSpPr>
                <a:spLocks noGrp="1" noRot="1" noChangeAspect="1" noMove="1" noResize="1" noEditPoints="1" noAdjustHandles="1" noChangeArrowheads="1" noChangeShapeType="1" noTextEdit="1"/>
              </p:cNvSpPr>
              <p:nvPr>
                <p:ph idx="12"/>
              </p:nvPr>
            </p:nvSpPr>
            <p:spPr>
              <a:xfrm>
                <a:off x="4846916" y="762000"/>
                <a:ext cx="5148859" cy="4772025"/>
              </a:xfrm>
              <a:blipFill>
                <a:blip r:embed="rId2"/>
                <a:stretch>
                  <a:fillRect l="-1420" t="-1916" r="-1538"/>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5E670610-2D54-4B62-B264-41E056590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5910" y="1215448"/>
            <a:ext cx="1516277" cy="1516274"/>
          </a:xfrm>
          <a:prstGeom prst="rect">
            <a:avLst/>
          </a:prstGeom>
        </p:spPr>
      </p:pic>
      <p:cxnSp>
        <p:nvCxnSpPr>
          <p:cNvPr id="15" name="Connector: Curved 14">
            <a:extLst>
              <a:ext uri="{FF2B5EF4-FFF2-40B4-BE49-F238E27FC236}">
                <a16:creationId xmlns:a16="http://schemas.microsoft.com/office/drawing/2014/main" id="{45E0F56F-EC7B-4669-BEEC-2C9DC844AD3F}"/>
              </a:ext>
            </a:extLst>
          </p:cNvPr>
          <p:cNvCxnSpPr>
            <a:cxnSpLocks/>
          </p:cNvCxnSpPr>
          <p:nvPr/>
        </p:nvCxnSpPr>
        <p:spPr>
          <a:xfrm rot="5400000" flipH="1" flipV="1">
            <a:off x="1996691" y="1410991"/>
            <a:ext cx="87898" cy="790961"/>
          </a:xfrm>
          <a:prstGeom prst="curvedConnector3">
            <a:avLst>
              <a:gd name="adj1" fmla="val 31673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7F4E849F-CE63-48EE-A1DA-6D5D34FE0BBA}"/>
              </a:ext>
            </a:extLst>
          </p:cNvPr>
          <p:cNvCxnSpPr>
            <a:cxnSpLocks/>
          </p:cNvCxnSpPr>
          <p:nvPr/>
        </p:nvCxnSpPr>
        <p:spPr>
          <a:xfrm rot="5400000" flipH="1" flipV="1">
            <a:off x="1925254" y="1384623"/>
            <a:ext cx="87898" cy="790961"/>
          </a:xfrm>
          <a:prstGeom prst="curvedConnector3">
            <a:avLst>
              <a:gd name="adj1" fmla="val 31673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419040-6B84-4173-A760-513F224C4224}"/>
              </a:ext>
            </a:extLst>
          </p:cNvPr>
          <p:cNvSpPr txBox="1"/>
          <p:nvPr/>
        </p:nvSpPr>
        <p:spPr>
          <a:xfrm>
            <a:off x="1084315"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1001</a:t>
            </a:r>
          </a:p>
        </p:txBody>
      </p:sp>
      <p:sp>
        <p:nvSpPr>
          <p:cNvPr id="17" name="TextBox 16">
            <a:extLst>
              <a:ext uri="{FF2B5EF4-FFF2-40B4-BE49-F238E27FC236}">
                <a16:creationId xmlns:a16="http://schemas.microsoft.com/office/drawing/2014/main" id="{00473250-1569-46C8-B0AD-C23979E2EF1A}"/>
              </a:ext>
            </a:extLst>
          </p:cNvPr>
          <p:cNvSpPr txBox="1"/>
          <p:nvPr/>
        </p:nvSpPr>
        <p:spPr>
          <a:xfrm>
            <a:off x="1084315"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1100</a:t>
            </a:r>
          </a:p>
        </p:txBody>
      </p:sp>
      <p:sp>
        <p:nvSpPr>
          <p:cNvPr id="18" name="TextBox 17">
            <a:extLst>
              <a:ext uri="{FF2B5EF4-FFF2-40B4-BE49-F238E27FC236}">
                <a16:creationId xmlns:a16="http://schemas.microsoft.com/office/drawing/2014/main" id="{E5FEAAD6-A91E-4722-9AD7-DCBC62F7CE54}"/>
              </a:ext>
            </a:extLst>
          </p:cNvPr>
          <p:cNvSpPr txBox="1"/>
          <p:nvPr/>
        </p:nvSpPr>
        <p:spPr>
          <a:xfrm>
            <a:off x="1084315" y="4463707"/>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1010</a:t>
            </a:r>
          </a:p>
        </p:txBody>
      </p:sp>
      <p:sp>
        <p:nvSpPr>
          <p:cNvPr id="19" name="TextBox 18">
            <a:extLst>
              <a:ext uri="{FF2B5EF4-FFF2-40B4-BE49-F238E27FC236}">
                <a16:creationId xmlns:a16="http://schemas.microsoft.com/office/drawing/2014/main" id="{770C4053-9BCD-46DA-94F0-7ADCCD4CA9B8}"/>
              </a:ext>
            </a:extLst>
          </p:cNvPr>
          <p:cNvSpPr txBox="1"/>
          <p:nvPr/>
        </p:nvSpPr>
        <p:spPr>
          <a:xfrm>
            <a:off x="1084315" y="4842841"/>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1001</a:t>
            </a:r>
          </a:p>
        </p:txBody>
      </p:sp>
      <p:sp>
        <p:nvSpPr>
          <p:cNvPr id="20" name="TextBox 19">
            <a:extLst>
              <a:ext uri="{FF2B5EF4-FFF2-40B4-BE49-F238E27FC236}">
                <a16:creationId xmlns:a16="http://schemas.microsoft.com/office/drawing/2014/main" id="{9E27065A-9542-46B8-9916-18B82EF05926}"/>
              </a:ext>
            </a:extLst>
          </p:cNvPr>
          <p:cNvSpPr txBox="1"/>
          <p:nvPr/>
        </p:nvSpPr>
        <p:spPr>
          <a:xfrm>
            <a:off x="1976832"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011</a:t>
            </a:r>
          </a:p>
        </p:txBody>
      </p:sp>
      <p:sp>
        <p:nvSpPr>
          <p:cNvPr id="21" name="TextBox 20">
            <a:extLst>
              <a:ext uri="{FF2B5EF4-FFF2-40B4-BE49-F238E27FC236}">
                <a16:creationId xmlns:a16="http://schemas.microsoft.com/office/drawing/2014/main" id="{95311048-7045-4996-AD5E-1B0CAB1F1469}"/>
              </a:ext>
            </a:extLst>
          </p:cNvPr>
          <p:cNvSpPr txBox="1"/>
          <p:nvPr/>
        </p:nvSpPr>
        <p:spPr>
          <a:xfrm>
            <a:off x="1976832"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010</a:t>
            </a:r>
          </a:p>
        </p:txBody>
      </p:sp>
      <p:sp>
        <p:nvSpPr>
          <p:cNvPr id="22" name="TextBox 21">
            <a:extLst>
              <a:ext uri="{FF2B5EF4-FFF2-40B4-BE49-F238E27FC236}">
                <a16:creationId xmlns:a16="http://schemas.microsoft.com/office/drawing/2014/main" id="{13109181-1B2B-408E-AE9E-E362920267ED}"/>
              </a:ext>
            </a:extLst>
          </p:cNvPr>
          <p:cNvSpPr txBox="1"/>
          <p:nvPr/>
        </p:nvSpPr>
        <p:spPr>
          <a:xfrm>
            <a:off x="1976832" y="4463707"/>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001</a:t>
            </a:r>
          </a:p>
        </p:txBody>
      </p:sp>
      <p:sp>
        <p:nvSpPr>
          <p:cNvPr id="23" name="TextBox 22">
            <a:extLst>
              <a:ext uri="{FF2B5EF4-FFF2-40B4-BE49-F238E27FC236}">
                <a16:creationId xmlns:a16="http://schemas.microsoft.com/office/drawing/2014/main" id="{EA743C63-5BFD-4B35-8865-E8F522CAA3B7}"/>
              </a:ext>
            </a:extLst>
          </p:cNvPr>
          <p:cNvSpPr txBox="1"/>
          <p:nvPr/>
        </p:nvSpPr>
        <p:spPr>
          <a:xfrm>
            <a:off x="1976832" y="4842841"/>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000</a:t>
            </a:r>
          </a:p>
        </p:txBody>
      </p:sp>
      <p:sp>
        <p:nvSpPr>
          <p:cNvPr id="24" name="TextBox 23">
            <a:extLst>
              <a:ext uri="{FF2B5EF4-FFF2-40B4-BE49-F238E27FC236}">
                <a16:creationId xmlns:a16="http://schemas.microsoft.com/office/drawing/2014/main" id="{7C801436-D40A-4828-B8BB-106DDCAA52D0}"/>
              </a:ext>
            </a:extLst>
          </p:cNvPr>
          <p:cNvSpPr txBox="1"/>
          <p:nvPr/>
        </p:nvSpPr>
        <p:spPr>
          <a:xfrm>
            <a:off x="2866460"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a:t>
            </a:r>
            <a:r>
              <a:rPr lang="en-US" sz="2333" dirty="0">
                <a:solidFill>
                  <a:schemeClr val="accent5">
                    <a:lumMod val="75000"/>
                  </a:schemeClr>
                </a:solidFill>
                <a:latin typeface="Inconsolata" panose="020B0609030003000000" pitchFamily="49" charset="0"/>
              </a:rPr>
              <a:t>00</a:t>
            </a:r>
          </a:p>
        </p:txBody>
      </p:sp>
      <p:sp>
        <p:nvSpPr>
          <p:cNvPr id="25" name="TextBox 24">
            <a:extLst>
              <a:ext uri="{FF2B5EF4-FFF2-40B4-BE49-F238E27FC236}">
                <a16:creationId xmlns:a16="http://schemas.microsoft.com/office/drawing/2014/main" id="{37C391FF-EB15-4207-A0A1-443A47237A01}"/>
              </a:ext>
            </a:extLst>
          </p:cNvPr>
          <p:cNvSpPr txBox="1"/>
          <p:nvPr/>
        </p:nvSpPr>
        <p:spPr>
          <a:xfrm>
            <a:off x="2866460"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a:t>
            </a:r>
            <a:r>
              <a:rPr lang="en-US" sz="2333" dirty="0">
                <a:solidFill>
                  <a:schemeClr val="accent5">
                    <a:lumMod val="75000"/>
                  </a:schemeClr>
                </a:solidFill>
                <a:latin typeface="Inconsolata" panose="020B0609030003000000" pitchFamily="49" charset="0"/>
              </a:rPr>
              <a:t>01</a:t>
            </a:r>
          </a:p>
        </p:txBody>
      </p:sp>
      <p:sp>
        <p:nvSpPr>
          <p:cNvPr id="28" name="TextBox 27">
            <a:extLst>
              <a:ext uri="{FF2B5EF4-FFF2-40B4-BE49-F238E27FC236}">
                <a16:creationId xmlns:a16="http://schemas.microsoft.com/office/drawing/2014/main" id="{88909FD2-B564-4243-BA42-374ACC8ACB43}"/>
              </a:ext>
            </a:extLst>
          </p:cNvPr>
          <p:cNvSpPr txBox="1"/>
          <p:nvPr/>
        </p:nvSpPr>
        <p:spPr>
          <a:xfrm>
            <a:off x="3757849"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0011</a:t>
            </a:r>
            <a:r>
              <a:rPr lang="en-US" sz="2333" dirty="0">
                <a:solidFill>
                  <a:schemeClr val="accent5">
                    <a:lumMod val="75000"/>
                  </a:schemeClr>
                </a:solidFill>
                <a:latin typeface="Inconsolata" panose="020B0609030003000000" pitchFamily="49" charset="0"/>
              </a:rPr>
              <a:t>1</a:t>
            </a:r>
          </a:p>
        </p:txBody>
      </p:sp>
      <p:sp>
        <p:nvSpPr>
          <p:cNvPr id="35" name="TextBox 34">
            <a:extLst>
              <a:ext uri="{FF2B5EF4-FFF2-40B4-BE49-F238E27FC236}">
                <a16:creationId xmlns:a16="http://schemas.microsoft.com/office/drawing/2014/main" id="{52153B4E-4FBB-4F2A-844D-40535850ACA2}"/>
              </a:ext>
            </a:extLst>
          </p:cNvPr>
          <p:cNvSpPr txBox="1"/>
          <p:nvPr/>
        </p:nvSpPr>
        <p:spPr>
          <a:xfrm>
            <a:off x="1131443"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1-bit</a:t>
            </a:r>
          </a:p>
        </p:txBody>
      </p:sp>
      <p:sp>
        <p:nvSpPr>
          <p:cNvPr id="36" name="TextBox 35">
            <a:extLst>
              <a:ext uri="{FF2B5EF4-FFF2-40B4-BE49-F238E27FC236}">
                <a16:creationId xmlns:a16="http://schemas.microsoft.com/office/drawing/2014/main" id="{11C7FBAA-463A-44A9-AFD3-D6100CAC4704}"/>
              </a:ext>
            </a:extLst>
          </p:cNvPr>
          <p:cNvSpPr txBox="1"/>
          <p:nvPr/>
        </p:nvSpPr>
        <p:spPr>
          <a:xfrm>
            <a:off x="2011117"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2-bit</a:t>
            </a:r>
          </a:p>
        </p:txBody>
      </p:sp>
      <p:sp>
        <p:nvSpPr>
          <p:cNvPr id="37" name="TextBox 36">
            <a:extLst>
              <a:ext uri="{FF2B5EF4-FFF2-40B4-BE49-F238E27FC236}">
                <a16:creationId xmlns:a16="http://schemas.microsoft.com/office/drawing/2014/main" id="{E2F0B0E3-71D8-464A-8748-F5F5741FC426}"/>
              </a:ext>
            </a:extLst>
          </p:cNvPr>
          <p:cNvSpPr txBox="1"/>
          <p:nvPr/>
        </p:nvSpPr>
        <p:spPr>
          <a:xfrm>
            <a:off x="2877948"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3-bit</a:t>
            </a:r>
          </a:p>
        </p:txBody>
      </p:sp>
      <p:sp>
        <p:nvSpPr>
          <p:cNvPr id="38" name="TextBox 37">
            <a:extLst>
              <a:ext uri="{FF2B5EF4-FFF2-40B4-BE49-F238E27FC236}">
                <a16:creationId xmlns:a16="http://schemas.microsoft.com/office/drawing/2014/main" id="{CD3925A8-BA4E-4AA6-9E7F-617EAC2201B6}"/>
              </a:ext>
            </a:extLst>
          </p:cNvPr>
          <p:cNvSpPr txBox="1"/>
          <p:nvPr/>
        </p:nvSpPr>
        <p:spPr>
          <a:xfrm>
            <a:off x="3769336"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4-bit</a:t>
            </a:r>
          </a:p>
        </p:txBody>
      </p:sp>
      <p:sp>
        <p:nvSpPr>
          <p:cNvPr id="39" name="TextBox 38">
            <a:extLst>
              <a:ext uri="{FF2B5EF4-FFF2-40B4-BE49-F238E27FC236}">
                <a16:creationId xmlns:a16="http://schemas.microsoft.com/office/drawing/2014/main" id="{F1A3C7A8-01C0-4B58-9E2D-C0AB191DAB2B}"/>
              </a:ext>
            </a:extLst>
          </p:cNvPr>
          <p:cNvSpPr txBox="1"/>
          <p:nvPr/>
        </p:nvSpPr>
        <p:spPr>
          <a:xfrm>
            <a:off x="588952" y="2842035"/>
            <a:ext cx="3482043" cy="451342"/>
          </a:xfrm>
          <a:prstGeom prst="rect">
            <a:avLst/>
          </a:prstGeom>
          <a:noFill/>
        </p:spPr>
        <p:txBody>
          <a:bodyPr wrap="none" rtlCol="0">
            <a:spAutoFit/>
          </a:bodyPr>
          <a:lstStyle/>
          <a:p>
            <a:pPr algn="ctr"/>
            <a:r>
              <a:rPr lang="en-US" sz="2333"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Routing Table k-buckets</a:t>
            </a:r>
          </a:p>
        </p:txBody>
      </p:sp>
      <p:sp>
        <p:nvSpPr>
          <p:cNvPr id="40" name="TextBox 39">
            <a:extLst>
              <a:ext uri="{FF2B5EF4-FFF2-40B4-BE49-F238E27FC236}">
                <a16:creationId xmlns:a16="http://schemas.microsoft.com/office/drawing/2014/main" id="{E9A26E35-5384-4272-B68C-7F3AA14954AE}"/>
              </a:ext>
            </a:extLst>
          </p:cNvPr>
          <p:cNvSpPr txBox="1"/>
          <p:nvPr/>
        </p:nvSpPr>
        <p:spPr>
          <a:xfrm>
            <a:off x="195815" y="3705439"/>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10001</a:t>
            </a:r>
          </a:p>
        </p:txBody>
      </p:sp>
      <p:sp>
        <p:nvSpPr>
          <p:cNvPr id="41" name="TextBox 40">
            <a:extLst>
              <a:ext uri="{FF2B5EF4-FFF2-40B4-BE49-F238E27FC236}">
                <a16:creationId xmlns:a16="http://schemas.microsoft.com/office/drawing/2014/main" id="{C008EBFF-C737-45A5-9EAF-D3448BB833D1}"/>
              </a:ext>
            </a:extLst>
          </p:cNvPr>
          <p:cNvSpPr txBox="1"/>
          <p:nvPr/>
        </p:nvSpPr>
        <p:spPr>
          <a:xfrm>
            <a:off x="195815" y="4084573"/>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10100</a:t>
            </a:r>
          </a:p>
        </p:txBody>
      </p:sp>
      <p:sp>
        <p:nvSpPr>
          <p:cNvPr id="42" name="TextBox 41">
            <a:extLst>
              <a:ext uri="{FF2B5EF4-FFF2-40B4-BE49-F238E27FC236}">
                <a16:creationId xmlns:a16="http://schemas.microsoft.com/office/drawing/2014/main" id="{69C044AA-9319-4319-9372-08574B9A60D3}"/>
              </a:ext>
            </a:extLst>
          </p:cNvPr>
          <p:cNvSpPr txBox="1"/>
          <p:nvPr/>
        </p:nvSpPr>
        <p:spPr>
          <a:xfrm>
            <a:off x="195815" y="4463707"/>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10110</a:t>
            </a:r>
          </a:p>
        </p:txBody>
      </p:sp>
      <p:sp>
        <p:nvSpPr>
          <p:cNvPr id="43" name="TextBox 42">
            <a:extLst>
              <a:ext uri="{FF2B5EF4-FFF2-40B4-BE49-F238E27FC236}">
                <a16:creationId xmlns:a16="http://schemas.microsoft.com/office/drawing/2014/main" id="{B7FB134F-A799-4658-AF05-13EE01983904}"/>
              </a:ext>
            </a:extLst>
          </p:cNvPr>
          <p:cNvSpPr txBox="1"/>
          <p:nvPr/>
        </p:nvSpPr>
        <p:spPr>
          <a:xfrm>
            <a:off x="195815" y="4842841"/>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11001</a:t>
            </a:r>
          </a:p>
        </p:txBody>
      </p:sp>
      <p:sp>
        <p:nvSpPr>
          <p:cNvPr id="44" name="TextBox 43">
            <a:extLst>
              <a:ext uri="{FF2B5EF4-FFF2-40B4-BE49-F238E27FC236}">
                <a16:creationId xmlns:a16="http://schemas.microsoft.com/office/drawing/2014/main" id="{68E880E6-B169-438C-B21B-E39FC9F95DCA}"/>
              </a:ext>
            </a:extLst>
          </p:cNvPr>
          <p:cNvSpPr txBox="1"/>
          <p:nvPr/>
        </p:nvSpPr>
        <p:spPr>
          <a:xfrm>
            <a:off x="242944"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0-bit</a:t>
            </a:r>
          </a:p>
        </p:txBody>
      </p:sp>
      <p:sp>
        <p:nvSpPr>
          <p:cNvPr id="45" name="TextBox 44">
            <a:extLst>
              <a:ext uri="{FF2B5EF4-FFF2-40B4-BE49-F238E27FC236}">
                <a16:creationId xmlns:a16="http://schemas.microsoft.com/office/drawing/2014/main" id="{8DB3278B-BF84-487A-813C-BC9B03F5DA09}"/>
              </a:ext>
            </a:extLst>
          </p:cNvPr>
          <p:cNvSpPr txBox="1"/>
          <p:nvPr/>
        </p:nvSpPr>
        <p:spPr>
          <a:xfrm>
            <a:off x="219894" y="5308249"/>
            <a:ext cx="4431021" cy="323165"/>
          </a:xfrm>
          <a:prstGeom prst="rect">
            <a:avLst/>
          </a:prstGeom>
          <a:noFill/>
        </p:spPr>
        <p:txBody>
          <a:bodyPr wrap="none" rtlCol="0">
            <a:spAutoFit/>
          </a:bodyPr>
          <a:lstStyle/>
          <a:p>
            <a:r>
              <a:rPr lang="en-US" sz="1500" dirty="0">
                <a:latin typeface="Lato Black" panose="020F0502020204030203" pitchFamily="34" charset="0"/>
                <a:ea typeface="Lato Black" panose="020F0502020204030203" pitchFamily="34" charset="0"/>
                <a:cs typeface="Lato Black" panose="020F0502020204030203" pitchFamily="34" charset="0"/>
              </a:rPr>
              <a:t>Note</a:t>
            </a:r>
            <a:r>
              <a:rPr lang="en-US" sz="1500" dirty="0">
                <a:latin typeface="Lato Light" panose="020F0502020204030203" pitchFamily="34" charset="0"/>
                <a:ea typeface="Lato Light" panose="020F0502020204030203" pitchFamily="34" charset="0"/>
                <a:cs typeface="Lato Light" panose="020F0502020204030203" pitchFamily="34" charset="0"/>
              </a:rPr>
              <a:t>: 0-bit list contains half of the overall network!</a:t>
            </a:r>
          </a:p>
        </p:txBody>
      </p:sp>
      <p:sp>
        <p:nvSpPr>
          <p:cNvPr id="31" name="TextBox 30">
            <a:extLst>
              <a:ext uri="{FF2B5EF4-FFF2-40B4-BE49-F238E27FC236}">
                <a16:creationId xmlns:a16="http://schemas.microsoft.com/office/drawing/2014/main" id="{1D25DD1D-48C4-41B8-A585-9B10FFD76DA6}"/>
              </a:ext>
            </a:extLst>
          </p:cNvPr>
          <p:cNvSpPr txBox="1"/>
          <p:nvPr/>
        </p:nvSpPr>
        <p:spPr>
          <a:xfrm>
            <a:off x="671191" y="1817143"/>
            <a:ext cx="1362874" cy="400110"/>
          </a:xfrm>
          <a:prstGeom prst="rect">
            <a:avLst/>
          </a:prstGeom>
          <a:noFill/>
        </p:spPr>
        <p:txBody>
          <a:bodyPr wrap="none" rtlCol="0">
            <a:spAutoFit/>
          </a:bodyPr>
          <a:lstStyle/>
          <a:p>
            <a:r>
              <a:rPr lang="en-US" sz="2000"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rPr>
              <a:t>Us: 00110</a:t>
            </a:r>
          </a:p>
        </p:txBody>
      </p:sp>
      <p:sp>
        <p:nvSpPr>
          <p:cNvPr id="32" name="TextBox 31">
            <a:extLst>
              <a:ext uri="{FF2B5EF4-FFF2-40B4-BE49-F238E27FC236}">
                <a16:creationId xmlns:a16="http://schemas.microsoft.com/office/drawing/2014/main" id="{C5768DFE-2C6A-4E3E-A014-F6B9D681C519}"/>
              </a:ext>
            </a:extLst>
          </p:cNvPr>
          <p:cNvSpPr txBox="1"/>
          <p:nvPr/>
        </p:nvSpPr>
        <p:spPr>
          <a:xfrm>
            <a:off x="3249649" y="4658152"/>
            <a:ext cx="1053494" cy="400110"/>
          </a:xfrm>
          <a:prstGeom prst="rect">
            <a:avLst/>
          </a:prstGeom>
          <a:noFill/>
        </p:spPr>
        <p:txBody>
          <a:bodyPr wrap="none" rtlCol="0">
            <a:spAutoFit/>
          </a:bodyPr>
          <a:lstStyle/>
          <a:p>
            <a:r>
              <a:rPr lang="en-US" sz="20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“Them”</a:t>
            </a:r>
          </a:p>
        </p:txBody>
      </p:sp>
    </p:spTree>
    <p:extLst>
      <p:ext uri="{BB962C8B-B14F-4D97-AF65-F5344CB8AC3E}">
        <p14:creationId xmlns:p14="http://schemas.microsoft.com/office/powerpoint/2010/main" val="102851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17" grpId="0"/>
      <p:bldP spid="18" grpId="0"/>
      <p:bldP spid="19" grpId="0"/>
      <p:bldP spid="20" grpId="0"/>
      <p:bldP spid="21" grpId="0"/>
      <p:bldP spid="22" grpId="0"/>
      <p:bldP spid="23" grpId="0"/>
      <p:bldP spid="24" grpId="0"/>
      <p:bldP spid="25" grpId="0"/>
      <p:bldP spid="28" grpId="0"/>
      <p:bldP spid="35" grpId="0"/>
      <p:bldP spid="36" grpId="0"/>
      <p:bldP spid="37" grpId="0"/>
      <p:bldP spid="38" grpId="0"/>
      <p:bldP spid="40" grpId="0"/>
      <p:bldP spid="4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64B2-4DD6-4EBA-AFF7-B97C870D8CD5}"/>
              </a:ext>
            </a:extLst>
          </p:cNvPr>
          <p:cNvSpPr>
            <a:spLocks noGrp="1"/>
          </p:cNvSpPr>
          <p:nvPr>
            <p:ph type="title"/>
          </p:nvPr>
        </p:nvSpPr>
        <p:spPr/>
        <p:txBody>
          <a:bodyPr>
            <a:normAutofit fontScale="90000"/>
          </a:bodyPr>
          <a:lstStyle/>
          <a:p>
            <a:r>
              <a:rPr lang="en-US" dirty="0" err="1"/>
              <a:t>Kademlia</a:t>
            </a:r>
            <a:r>
              <a:rPr lang="en-US" dirty="0"/>
              <a:t> Routing (bucket visualization)</a:t>
            </a:r>
          </a:p>
        </p:txBody>
      </p:sp>
      <p:sp>
        <p:nvSpPr>
          <p:cNvPr id="5" name="Content Placeholder 4">
            <a:extLst>
              <a:ext uri="{FF2B5EF4-FFF2-40B4-BE49-F238E27FC236}">
                <a16:creationId xmlns:a16="http://schemas.microsoft.com/office/drawing/2014/main" id="{10D87CE5-D6D3-4285-B0AF-AF2225AF9FF7}"/>
              </a:ext>
            </a:extLst>
          </p:cNvPr>
          <p:cNvSpPr>
            <a:spLocks noGrp="1"/>
          </p:cNvSpPr>
          <p:nvPr>
            <p:ph idx="12"/>
          </p:nvPr>
        </p:nvSpPr>
        <p:spPr/>
        <p:txBody>
          <a:bodyPr/>
          <a:lstStyle/>
          <a:p>
            <a:endParaRPr lang="en-US"/>
          </a:p>
        </p:txBody>
      </p:sp>
      <p:cxnSp>
        <p:nvCxnSpPr>
          <p:cNvPr id="7" name="Straight Connector 6">
            <a:extLst>
              <a:ext uri="{FF2B5EF4-FFF2-40B4-BE49-F238E27FC236}">
                <a16:creationId xmlns:a16="http://schemas.microsoft.com/office/drawing/2014/main" id="{7D4B3996-2C88-4B2A-A7F0-F8EDB5ACC2EE}"/>
              </a:ext>
            </a:extLst>
          </p:cNvPr>
          <p:cNvCxnSpPr>
            <a:cxnSpLocks/>
          </p:cNvCxnSpPr>
          <p:nvPr/>
        </p:nvCxnSpPr>
        <p:spPr>
          <a:xfrm>
            <a:off x="5315460" y="1608233"/>
            <a:ext cx="2589437" cy="34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F9141A-C7E0-4CD2-823E-21BC9FBC5178}"/>
              </a:ext>
            </a:extLst>
          </p:cNvPr>
          <p:cNvCxnSpPr>
            <a:cxnSpLocks/>
          </p:cNvCxnSpPr>
          <p:nvPr/>
        </p:nvCxnSpPr>
        <p:spPr>
          <a:xfrm flipH="1">
            <a:off x="1592203" y="1954365"/>
            <a:ext cx="1145042" cy="68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36413C-F331-4D12-AA5A-8887EDBEB35B}"/>
              </a:ext>
            </a:extLst>
          </p:cNvPr>
          <p:cNvCxnSpPr>
            <a:cxnSpLocks/>
          </p:cNvCxnSpPr>
          <p:nvPr/>
        </p:nvCxnSpPr>
        <p:spPr>
          <a:xfrm>
            <a:off x="2737242" y="1954365"/>
            <a:ext cx="1145042" cy="68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C6F2DA-6965-42C7-8D84-2F9B057A5EA3}"/>
              </a:ext>
            </a:extLst>
          </p:cNvPr>
          <p:cNvCxnSpPr>
            <a:cxnSpLocks/>
          </p:cNvCxnSpPr>
          <p:nvPr/>
        </p:nvCxnSpPr>
        <p:spPr>
          <a:xfrm flipH="1">
            <a:off x="6759856" y="1954365"/>
            <a:ext cx="1145042" cy="68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400B1F-FBC7-4C12-B3CF-044C98A10475}"/>
              </a:ext>
            </a:extLst>
          </p:cNvPr>
          <p:cNvCxnSpPr>
            <a:cxnSpLocks/>
          </p:cNvCxnSpPr>
          <p:nvPr/>
        </p:nvCxnSpPr>
        <p:spPr>
          <a:xfrm>
            <a:off x="7904896" y="1954365"/>
            <a:ext cx="1145042" cy="68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AC327C-D6D4-498C-BEE8-9A9B6CAA77B2}"/>
              </a:ext>
            </a:extLst>
          </p:cNvPr>
          <p:cNvCxnSpPr>
            <a:cxnSpLocks/>
          </p:cNvCxnSpPr>
          <p:nvPr/>
        </p:nvCxnSpPr>
        <p:spPr>
          <a:xfrm flipH="1">
            <a:off x="956069" y="2642886"/>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91F470-CB6B-4673-B1CC-8611E77C6FEF}"/>
              </a:ext>
            </a:extLst>
          </p:cNvPr>
          <p:cNvCxnSpPr>
            <a:cxnSpLocks/>
          </p:cNvCxnSpPr>
          <p:nvPr/>
        </p:nvCxnSpPr>
        <p:spPr>
          <a:xfrm>
            <a:off x="1592204" y="2649747"/>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ACDBE9-90A0-4D7C-990A-8D58E8DEF0B3}"/>
              </a:ext>
            </a:extLst>
          </p:cNvPr>
          <p:cNvCxnSpPr>
            <a:cxnSpLocks/>
          </p:cNvCxnSpPr>
          <p:nvPr/>
        </p:nvCxnSpPr>
        <p:spPr>
          <a:xfrm flipH="1">
            <a:off x="3246151" y="2642886"/>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D5A706-A7D5-4761-8C48-9D92CE4EDFDB}"/>
              </a:ext>
            </a:extLst>
          </p:cNvPr>
          <p:cNvCxnSpPr>
            <a:cxnSpLocks/>
          </p:cNvCxnSpPr>
          <p:nvPr/>
        </p:nvCxnSpPr>
        <p:spPr>
          <a:xfrm>
            <a:off x="3882284" y="2649747"/>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9F39E4-7736-46E7-823C-A3731A249503}"/>
              </a:ext>
            </a:extLst>
          </p:cNvPr>
          <p:cNvCxnSpPr>
            <a:cxnSpLocks/>
          </p:cNvCxnSpPr>
          <p:nvPr/>
        </p:nvCxnSpPr>
        <p:spPr>
          <a:xfrm flipH="1">
            <a:off x="8425030" y="2642886"/>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426527-6C55-4F86-92E8-284DC5F7DE79}"/>
              </a:ext>
            </a:extLst>
          </p:cNvPr>
          <p:cNvCxnSpPr>
            <a:cxnSpLocks/>
          </p:cNvCxnSpPr>
          <p:nvPr/>
        </p:nvCxnSpPr>
        <p:spPr>
          <a:xfrm>
            <a:off x="9061164" y="2649747"/>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2BC46D-9DD7-4059-8911-8EFED7CA2717}"/>
              </a:ext>
            </a:extLst>
          </p:cNvPr>
          <p:cNvCxnSpPr>
            <a:cxnSpLocks/>
          </p:cNvCxnSpPr>
          <p:nvPr/>
        </p:nvCxnSpPr>
        <p:spPr>
          <a:xfrm flipH="1">
            <a:off x="6134949" y="2642886"/>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E2AD08-8926-4F1B-9DC9-255D3FA548E5}"/>
              </a:ext>
            </a:extLst>
          </p:cNvPr>
          <p:cNvCxnSpPr>
            <a:cxnSpLocks/>
          </p:cNvCxnSpPr>
          <p:nvPr/>
        </p:nvCxnSpPr>
        <p:spPr>
          <a:xfrm>
            <a:off x="6771082" y="2649747"/>
            <a:ext cx="636133" cy="67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906DCE-1E61-4B05-8DE8-2DF3D42C0D8F}"/>
              </a:ext>
            </a:extLst>
          </p:cNvPr>
          <p:cNvCxnSpPr>
            <a:cxnSpLocks/>
          </p:cNvCxnSpPr>
          <p:nvPr/>
        </p:nvCxnSpPr>
        <p:spPr>
          <a:xfrm flipH="1">
            <a:off x="2726022" y="1608233"/>
            <a:ext cx="2589437" cy="34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BFF193C-8BFB-4AC4-840A-9198DB879E4F}"/>
              </a:ext>
            </a:extLst>
          </p:cNvPr>
          <p:cNvCxnSpPr>
            <a:cxnSpLocks/>
          </p:cNvCxnSpPr>
          <p:nvPr/>
        </p:nvCxnSpPr>
        <p:spPr>
          <a:xfrm flipH="1">
            <a:off x="690394"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D9D169-FC59-419D-A8DC-E7EF05CB2B69}"/>
              </a:ext>
            </a:extLst>
          </p:cNvPr>
          <p:cNvCxnSpPr>
            <a:cxnSpLocks/>
          </p:cNvCxnSpPr>
          <p:nvPr/>
        </p:nvCxnSpPr>
        <p:spPr>
          <a:xfrm>
            <a:off x="959807"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81AC40-A450-4663-B708-2ACF2A41A37E}"/>
              </a:ext>
            </a:extLst>
          </p:cNvPr>
          <p:cNvCxnSpPr>
            <a:cxnSpLocks/>
          </p:cNvCxnSpPr>
          <p:nvPr/>
        </p:nvCxnSpPr>
        <p:spPr>
          <a:xfrm flipH="1">
            <a:off x="1953321"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9260B3-4F71-4850-8A44-09B9BBC7ECE2}"/>
              </a:ext>
            </a:extLst>
          </p:cNvPr>
          <p:cNvCxnSpPr>
            <a:cxnSpLocks/>
          </p:cNvCxnSpPr>
          <p:nvPr/>
        </p:nvCxnSpPr>
        <p:spPr>
          <a:xfrm>
            <a:off x="2222734"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F84AF3-C467-49D3-9213-62884836041B}"/>
              </a:ext>
            </a:extLst>
          </p:cNvPr>
          <p:cNvCxnSpPr>
            <a:cxnSpLocks/>
          </p:cNvCxnSpPr>
          <p:nvPr/>
        </p:nvCxnSpPr>
        <p:spPr>
          <a:xfrm flipH="1">
            <a:off x="4249005"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0E07E1-4C60-4EA6-9286-3300D9610E4A}"/>
              </a:ext>
            </a:extLst>
          </p:cNvPr>
          <p:cNvCxnSpPr>
            <a:cxnSpLocks/>
          </p:cNvCxnSpPr>
          <p:nvPr/>
        </p:nvCxnSpPr>
        <p:spPr>
          <a:xfrm>
            <a:off x="4518418"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B7D18D-9BD9-4A86-A766-0F8AE32CCA66}"/>
              </a:ext>
            </a:extLst>
          </p:cNvPr>
          <p:cNvCxnSpPr>
            <a:cxnSpLocks/>
          </p:cNvCxnSpPr>
          <p:nvPr/>
        </p:nvCxnSpPr>
        <p:spPr>
          <a:xfrm flipH="1">
            <a:off x="5865536"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8680BC-18CE-4007-BFDD-D7C83BD21490}"/>
              </a:ext>
            </a:extLst>
          </p:cNvPr>
          <p:cNvCxnSpPr>
            <a:cxnSpLocks/>
          </p:cNvCxnSpPr>
          <p:nvPr/>
        </p:nvCxnSpPr>
        <p:spPr>
          <a:xfrm>
            <a:off x="6134948"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C1FA98-65A6-4B1D-B476-A21B031385D4}"/>
              </a:ext>
            </a:extLst>
          </p:cNvPr>
          <p:cNvCxnSpPr>
            <a:cxnSpLocks/>
          </p:cNvCxnSpPr>
          <p:nvPr/>
        </p:nvCxnSpPr>
        <p:spPr>
          <a:xfrm flipH="1">
            <a:off x="7143428"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21DAEC-C360-4336-83CC-EF9BFAB170D5}"/>
              </a:ext>
            </a:extLst>
          </p:cNvPr>
          <p:cNvCxnSpPr>
            <a:cxnSpLocks/>
          </p:cNvCxnSpPr>
          <p:nvPr/>
        </p:nvCxnSpPr>
        <p:spPr>
          <a:xfrm>
            <a:off x="7412841"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A4D996-AFC3-4711-BEF9-498645A8CDE8}"/>
              </a:ext>
            </a:extLst>
          </p:cNvPr>
          <p:cNvCxnSpPr>
            <a:cxnSpLocks/>
          </p:cNvCxnSpPr>
          <p:nvPr/>
        </p:nvCxnSpPr>
        <p:spPr>
          <a:xfrm flipH="1">
            <a:off x="8155617"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6CB430-3078-4D17-9297-49189CD51B5C}"/>
              </a:ext>
            </a:extLst>
          </p:cNvPr>
          <p:cNvCxnSpPr>
            <a:cxnSpLocks/>
          </p:cNvCxnSpPr>
          <p:nvPr/>
        </p:nvCxnSpPr>
        <p:spPr>
          <a:xfrm>
            <a:off x="8425030" y="3324547"/>
            <a:ext cx="265675" cy="71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BD894DF-4B7E-4AA6-895F-D27CF8955D7D}"/>
              </a:ext>
            </a:extLst>
          </p:cNvPr>
          <p:cNvCxnSpPr>
            <a:cxnSpLocks/>
          </p:cNvCxnSpPr>
          <p:nvPr/>
        </p:nvCxnSpPr>
        <p:spPr>
          <a:xfrm flipH="1">
            <a:off x="589349" y="4035519"/>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607396C-FCD9-46CC-8F0E-F3C27AC454D4}"/>
              </a:ext>
            </a:extLst>
          </p:cNvPr>
          <p:cNvCxnSpPr>
            <a:cxnSpLocks/>
          </p:cNvCxnSpPr>
          <p:nvPr/>
        </p:nvCxnSpPr>
        <p:spPr>
          <a:xfrm>
            <a:off x="690394" y="4042380"/>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C27F36-09F4-4DA8-8F37-7583382944A4}"/>
              </a:ext>
            </a:extLst>
          </p:cNvPr>
          <p:cNvCxnSpPr>
            <a:cxnSpLocks/>
          </p:cNvCxnSpPr>
          <p:nvPr/>
        </p:nvCxnSpPr>
        <p:spPr>
          <a:xfrm flipH="1">
            <a:off x="8583144" y="4035519"/>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56A894-0315-430E-A7AC-882A74622BDC}"/>
              </a:ext>
            </a:extLst>
          </p:cNvPr>
          <p:cNvCxnSpPr>
            <a:cxnSpLocks/>
          </p:cNvCxnSpPr>
          <p:nvPr/>
        </p:nvCxnSpPr>
        <p:spPr>
          <a:xfrm>
            <a:off x="8684189" y="4042380"/>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96D61BD-C669-4987-A0BA-2D5BCD71DF61}"/>
              </a:ext>
            </a:extLst>
          </p:cNvPr>
          <p:cNvCxnSpPr>
            <a:cxnSpLocks/>
          </p:cNvCxnSpPr>
          <p:nvPr/>
        </p:nvCxnSpPr>
        <p:spPr>
          <a:xfrm flipH="1">
            <a:off x="6292107" y="4035519"/>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5AD5B8-FF01-4865-B4BD-14F0DD09EE1A}"/>
              </a:ext>
            </a:extLst>
          </p:cNvPr>
          <p:cNvCxnSpPr>
            <a:cxnSpLocks/>
          </p:cNvCxnSpPr>
          <p:nvPr/>
        </p:nvCxnSpPr>
        <p:spPr>
          <a:xfrm>
            <a:off x="6393153" y="4042380"/>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91D3E2-76D8-408A-8A91-3F967600AE0E}"/>
              </a:ext>
            </a:extLst>
          </p:cNvPr>
          <p:cNvCxnSpPr>
            <a:cxnSpLocks/>
          </p:cNvCxnSpPr>
          <p:nvPr/>
        </p:nvCxnSpPr>
        <p:spPr>
          <a:xfrm flipH="1">
            <a:off x="7033035" y="4035519"/>
            <a:ext cx="110393" cy="53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267A9E-C8F0-4B7D-BFBF-E37E06E839B1}"/>
              </a:ext>
            </a:extLst>
          </p:cNvPr>
          <p:cNvCxnSpPr>
            <a:cxnSpLocks/>
          </p:cNvCxnSpPr>
          <p:nvPr/>
        </p:nvCxnSpPr>
        <p:spPr>
          <a:xfrm>
            <a:off x="7134081" y="4042380"/>
            <a:ext cx="110393" cy="53884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D7B9732-FE3A-4A54-87B6-53B38D2EE80F}"/>
              </a:ext>
            </a:extLst>
          </p:cNvPr>
          <p:cNvSpPr txBox="1"/>
          <p:nvPr/>
        </p:nvSpPr>
        <p:spPr>
          <a:xfrm>
            <a:off x="3943977" y="1502211"/>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57" name="TextBox 56">
            <a:extLst>
              <a:ext uri="{FF2B5EF4-FFF2-40B4-BE49-F238E27FC236}">
                <a16:creationId xmlns:a16="http://schemas.microsoft.com/office/drawing/2014/main" id="{30510B3B-4F0E-4937-9C4A-267744639ADD}"/>
              </a:ext>
            </a:extLst>
          </p:cNvPr>
          <p:cNvSpPr txBox="1"/>
          <p:nvPr/>
        </p:nvSpPr>
        <p:spPr>
          <a:xfrm>
            <a:off x="6316446" y="1502211"/>
            <a:ext cx="237039" cy="323165"/>
          </a:xfrm>
          <a:prstGeom prst="rect">
            <a:avLst/>
          </a:prstGeom>
          <a:noFill/>
        </p:spPr>
        <p:txBody>
          <a:bodyPr wrap="square" rtlCol="0">
            <a:spAutoFit/>
          </a:bodyPr>
          <a:lstStyle/>
          <a:p>
            <a:r>
              <a:rPr lang="en-US" sz="1500" b="1" dirty="0">
                <a:solidFill>
                  <a:schemeClr val="accent5">
                    <a:lumMod val="75000"/>
                  </a:schemeClr>
                </a:solidFill>
                <a:latin typeface="Inconsolata" panose="020B0609030003000000" pitchFamily="49" charset="0"/>
              </a:rPr>
              <a:t>0</a:t>
            </a:r>
          </a:p>
        </p:txBody>
      </p:sp>
      <p:sp>
        <p:nvSpPr>
          <p:cNvPr id="58" name="TextBox 57">
            <a:extLst>
              <a:ext uri="{FF2B5EF4-FFF2-40B4-BE49-F238E27FC236}">
                <a16:creationId xmlns:a16="http://schemas.microsoft.com/office/drawing/2014/main" id="{D3B9C157-3D2A-4EF3-9D66-B49372CB219F}"/>
              </a:ext>
            </a:extLst>
          </p:cNvPr>
          <p:cNvSpPr txBox="1"/>
          <p:nvPr/>
        </p:nvSpPr>
        <p:spPr>
          <a:xfrm>
            <a:off x="8421292" y="2008436"/>
            <a:ext cx="237039" cy="323165"/>
          </a:xfrm>
          <a:prstGeom prst="rect">
            <a:avLst/>
          </a:prstGeom>
          <a:noFill/>
        </p:spPr>
        <p:txBody>
          <a:bodyPr wrap="square" rtlCol="0">
            <a:spAutoFit/>
          </a:bodyPr>
          <a:lstStyle/>
          <a:p>
            <a:r>
              <a:rPr lang="en-US" sz="1500" b="1" dirty="0">
                <a:solidFill>
                  <a:schemeClr val="accent5">
                    <a:lumMod val="75000"/>
                  </a:schemeClr>
                </a:solidFill>
                <a:latin typeface="Inconsolata" panose="020B0609030003000000" pitchFamily="49" charset="0"/>
              </a:rPr>
              <a:t>0</a:t>
            </a:r>
          </a:p>
        </p:txBody>
      </p:sp>
      <p:sp>
        <p:nvSpPr>
          <p:cNvPr id="59" name="TextBox 58">
            <a:extLst>
              <a:ext uri="{FF2B5EF4-FFF2-40B4-BE49-F238E27FC236}">
                <a16:creationId xmlns:a16="http://schemas.microsoft.com/office/drawing/2014/main" id="{25FD38F3-56E2-4F95-AF67-0F6AAB50BAE9}"/>
              </a:ext>
            </a:extLst>
          </p:cNvPr>
          <p:cNvSpPr txBox="1"/>
          <p:nvPr/>
        </p:nvSpPr>
        <p:spPr>
          <a:xfrm>
            <a:off x="1985111" y="2008436"/>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60" name="TextBox 59">
            <a:extLst>
              <a:ext uri="{FF2B5EF4-FFF2-40B4-BE49-F238E27FC236}">
                <a16:creationId xmlns:a16="http://schemas.microsoft.com/office/drawing/2014/main" id="{EC57F74A-5075-4A84-89B8-A7DA182A0375}"/>
              </a:ext>
            </a:extLst>
          </p:cNvPr>
          <p:cNvSpPr txBox="1"/>
          <p:nvPr/>
        </p:nvSpPr>
        <p:spPr>
          <a:xfrm>
            <a:off x="3249893" y="2008436"/>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61" name="TextBox 60">
            <a:extLst>
              <a:ext uri="{FF2B5EF4-FFF2-40B4-BE49-F238E27FC236}">
                <a16:creationId xmlns:a16="http://schemas.microsoft.com/office/drawing/2014/main" id="{D37BC9E4-210C-4F68-9E7C-502FC2BD039D}"/>
              </a:ext>
            </a:extLst>
          </p:cNvPr>
          <p:cNvSpPr txBox="1"/>
          <p:nvPr/>
        </p:nvSpPr>
        <p:spPr>
          <a:xfrm>
            <a:off x="7157746" y="2008436"/>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01" name="TextBox 100">
            <a:extLst>
              <a:ext uri="{FF2B5EF4-FFF2-40B4-BE49-F238E27FC236}">
                <a16:creationId xmlns:a16="http://schemas.microsoft.com/office/drawing/2014/main" id="{C9444549-FDB4-4928-8371-19C10C03DF62}"/>
              </a:ext>
            </a:extLst>
          </p:cNvPr>
          <p:cNvSpPr txBox="1"/>
          <p:nvPr/>
        </p:nvSpPr>
        <p:spPr>
          <a:xfrm>
            <a:off x="1090544" y="2712406"/>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02" name="TextBox 101">
            <a:extLst>
              <a:ext uri="{FF2B5EF4-FFF2-40B4-BE49-F238E27FC236}">
                <a16:creationId xmlns:a16="http://schemas.microsoft.com/office/drawing/2014/main" id="{2D9B487C-AB49-415C-8710-A7D1C1663187}"/>
              </a:ext>
            </a:extLst>
          </p:cNvPr>
          <p:cNvSpPr txBox="1"/>
          <p:nvPr/>
        </p:nvSpPr>
        <p:spPr>
          <a:xfrm>
            <a:off x="9314336" y="2712406"/>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03" name="TextBox 102">
            <a:extLst>
              <a:ext uri="{FF2B5EF4-FFF2-40B4-BE49-F238E27FC236}">
                <a16:creationId xmlns:a16="http://schemas.microsoft.com/office/drawing/2014/main" id="{FE21DC48-66E7-4EE4-BACF-4F1D93C5EEA8}"/>
              </a:ext>
            </a:extLst>
          </p:cNvPr>
          <p:cNvSpPr txBox="1"/>
          <p:nvPr/>
        </p:nvSpPr>
        <p:spPr>
          <a:xfrm>
            <a:off x="8552824" y="2712406"/>
            <a:ext cx="237039" cy="323165"/>
          </a:xfrm>
          <a:prstGeom prst="rect">
            <a:avLst/>
          </a:prstGeom>
          <a:noFill/>
        </p:spPr>
        <p:txBody>
          <a:bodyPr wrap="square" rtlCol="0">
            <a:spAutoFit/>
          </a:bodyPr>
          <a:lstStyle/>
          <a:p>
            <a:r>
              <a:rPr lang="en-US" sz="1500" b="1" dirty="0">
                <a:solidFill>
                  <a:schemeClr val="accent5">
                    <a:lumMod val="75000"/>
                  </a:schemeClr>
                </a:solidFill>
                <a:latin typeface="Inconsolata" panose="020B0609030003000000" pitchFamily="49" charset="0"/>
              </a:rPr>
              <a:t>1</a:t>
            </a:r>
          </a:p>
        </p:txBody>
      </p:sp>
      <p:sp>
        <p:nvSpPr>
          <p:cNvPr id="104" name="TextBox 103">
            <a:extLst>
              <a:ext uri="{FF2B5EF4-FFF2-40B4-BE49-F238E27FC236}">
                <a16:creationId xmlns:a16="http://schemas.microsoft.com/office/drawing/2014/main" id="{901E13EB-D24A-4FAE-86D1-66DB108834B2}"/>
              </a:ext>
            </a:extLst>
          </p:cNvPr>
          <p:cNvSpPr txBox="1"/>
          <p:nvPr/>
        </p:nvSpPr>
        <p:spPr>
          <a:xfrm>
            <a:off x="7023021" y="2712406"/>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05" name="TextBox 104">
            <a:extLst>
              <a:ext uri="{FF2B5EF4-FFF2-40B4-BE49-F238E27FC236}">
                <a16:creationId xmlns:a16="http://schemas.microsoft.com/office/drawing/2014/main" id="{F497D831-D63F-43E8-8C7A-4B210AC55C9D}"/>
              </a:ext>
            </a:extLst>
          </p:cNvPr>
          <p:cNvSpPr txBox="1"/>
          <p:nvPr/>
        </p:nvSpPr>
        <p:spPr>
          <a:xfrm>
            <a:off x="6277715" y="2712406"/>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06" name="TextBox 105">
            <a:extLst>
              <a:ext uri="{FF2B5EF4-FFF2-40B4-BE49-F238E27FC236}">
                <a16:creationId xmlns:a16="http://schemas.microsoft.com/office/drawing/2014/main" id="{5E61B7DC-DAAD-4BCE-989D-45ADB2ACFA70}"/>
              </a:ext>
            </a:extLst>
          </p:cNvPr>
          <p:cNvSpPr txBox="1"/>
          <p:nvPr/>
        </p:nvSpPr>
        <p:spPr>
          <a:xfrm>
            <a:off x="4134223" y="2712406"/>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07" name="TextBox 106">
            <a:extLst>
              <a:ext uri="{FF2B5EF4-FFF2-40B4-BE49-F238E27FC236}">
                <a16:creationId xmlns:a16="http://schemas.microsoft.com/office/drawing/2014/main" id="{01F944EC-6139-4E36-8E5D-667312973C4F}"/>
              </a:ext>
            </a:extLst>
          </p:cNvPr>
          <p:cNvSpPr txBox="1"/>
          <p:nvPr/>
        </p:nvSpPr>
        <p:spPr>
          <a:xfrm>
            <a:off x="3395206" y="2712406"/>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08" name="TextBox 107">
            <a:extLst>
              <a:ext uri="{FF2B5EF4-FFF2-40B4-BE49-F238E27FC236}">
                <a16:creationId xmlns:a16="http://schemas.microsoft.com/office/drawing/2014/main" id="{E7688B5E-F965-4E97-914B-53493B123B59}"/>
              </a:ext>
            </a:extLst>
          </p:cNvPr>
          <p:cNvSpPr txBox="1"/>
          <p:nvPr/>
        </p:nvSpPr>
        <p:spPr>
          <a:xfrm>
            <a:off x="1847050" y="2712406"/>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12" name="TextBox 111">
            <a:extLst>
              <a:ext uri="{FF2B5EF4-FFF2-40B4-BE49-F238E27FC236}">
                <a16:creationId xmlns:a16="http://schemas.microsoft.com/office/drawing/2014/main" id="{433FC63C-89C9-4A2D-B7E7-5C8974C06B71}"/>
              </a:ext>
            </a:extLst>
          </p:cNvPr>
          <p:cNvSpPr txBox="1"/>
          <p:nvPr/>
        </p:nvSpPr>
        <p:spPr>
          <a:xfrm>
            <a:off x="8558151" y="3526145"/>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13" name="TextBox 112">
            <a:extLst>
              <a:ext uri="{FF2B5EF4-FFF2-40B4-BE49-F238E27FC236}">
                <a16:creationId xmlns:a16="http://schemas.microsoft.com/office/drawing/2014/main" id="{4F18E78B-FCD8-4178-BB72-E56DD197030B}"/>
              </a:ext>
            </a:extLst>
          </p:cNvPr>
          <p:cNvSpPr txBox="1"/>
          <p:nvPr/>
        </p:nvSpPr>
        <p:spPr>
          <a:xfrm>
            <a:off x="8067656" y="3526145"/>
            <a:ext cx="237039" cy="323165"/>
          </a:xfrm>
          <a:prstGeom prst="rect">
            <a:avLst/>
          </a:prstGeom>
          <a:noFill/>
        </p:spPr>
        <p:txBody>
          <a:bodyPr wrap="square" rtlCol="0">
            <a:spAutoFit/>
          </a:bodyPr>
          <a:lstStyle/>
          <a:p>
            <a:r>
              <a:rPr lang="en-US" sz="1500" b="1" dirty="0">
                <a:solidFill>
                  <a:schemeClr val="accent5">
                    <a:lumMod val="75000"/>
                  </a:schemeClr>
                </a:solidFill>
                <a:latin typeface="Inconsolata" panose="020B0609030003000000" pitchFamily="49" charset="0"/>
              </a:rPr>
              <a:t>1</a:t>
            </a:r>
          </a:p>
        </p:txBody>
      </p:sp>
      <p:sp>
        <p:nvSpPr>
          <p:cNvPr id="114" name="TextBox 113">
            <a:extLst>
              <a:ext uri="{FF2B5EF4-FFF2-40B4-BE49-F238E27FC236}">
                <a16:creationId xmlns:a16="http://schemas.microsoft.com/office/drawing/2014/main" id="{70DF4A31-06F1-417F-91F9-C8D45094B284}"/>
              </a:ext>
            </a:extLst>
          </p:cNvPr>
          <p:cNvSpPr txBox="1"/>
          <p:nvPr/>
        </p:nvSpPr>
        <p:spPr>
          <a:xfrm>
            <a:off x="7529439" y="3526145"/>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15" name="TextBox 114">
            <a:extLst>
              <a:ext uri="{FF2B5EF4-FFF2-40B4-BE49-F238E27FC236}">
                <a16:creationId xmlns:a16="http://schemas.microsoft.com/office/drawing/2014/main" id="{62888EED-CC01-45C2-B96B-1BEB61F676FB}"/>
              </a:ext>
            </a:extLst>
          </p:cNvPr>
          <p:cNvSpPr txBox="1"/>
          <p:nvPr/>
        </p:nvSpPr>
        <p:spPr>
          <a:xfrm>
            <a:off x="7039226" y="3526145"/>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16" name="TextBox 115">
            <a:extLst>
              <a:ext uri="{FF2B5EF4-FFF2-40B4-BE49-F238E27FC236}">
                <a16:creationId xmlns:a16="http://schemas.microsoft.com/office/drawing/2014/main" id="{BD494230-80F1-4638-9789-C1A937CC1735}"/>
              </a:ext>
            </a:extLst>
          </p:cNvPr>
          <p:cNvSpPr txBox="1"/>
          <p:nvPr/>
        </p:nvSpPr>
        <p:spPr>
          <a:xfrm>
            <a:off x="6253183" y="3526145"/>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17" name="TextBox 116">
            <a:extLst>
              <a:ext uri="{FF2B5EF4-FFF2-40B4-BE49-F238E27FC236}">
                <a16:creationId xmlns:a16="http://schemas.microsoft.com/office/drawing/2014/main" id="{8BFC539A-61FD-4819-93DA-90470FCCB409}"/>
              </a:ext>
            </a:extLst>
          </p:cNvPr>
          <p:cNvSpPr txBox="1"/>
          <p:nvPr/>
        </p:nvSpPr>
        <p:spPr>
          <a:xfrm>
            <a:off x="5776591" y="3526145"/>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18" name="TextBox 117">
            <a:extLst>
              <a:ext uri="{FF2B5EF4-FFF2-40B4-BE49-F238E27FC236}">
                <a16:creationId xmlns:a16="http://schemas.microsoft.com/office/drawing/2014/main" id="{BB7685D9-7EEE-40E8-95A2-B99E57C8007B}"/>
              </a:ext>
            </a:extLst>
          </p:cNvPr>
          <p:cNvSpPr txBox="1"/>
          <p:nvPr/>
        </p:nvSpPr>
        <p:spPr>
          <a:xfrm>
            <a:off x="4635016" y="3526145"/>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19" name="TextBox 118">
            <a:extLst>
              <a:ext uri="{FF2B5EF4-FFF2-40B4-BE49-F238E27FC236}">
                <a16:creationId xmlns:a16="http://schemas.microsoft.com/office/drawing/2014/main" id="{04559F6D-3020-4F03-8969-5D22238A1D14}"/>
              </a:ext>
            </a:extLst>
          </p:cNvPr>
          <p:cNvSpPr txBox="1"/>
          <p:nvPr/>
        </p:nvSpPr>
        <p:spPr>
          <a:xfrm>
            <a:off x="4165033" y="3526145"/>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22" name="TextBox 121">
            <a:extLst>
              <a:ext uri="{FF2B5EF4-FFF2-40B4-BE49-F238E27FC236}">
                <a16:creationId xmlns:a16="http://schemas.microsoft.com/office/drawing/2014/main" id="{CCF93D10-CBEF-40BE-965D-D80838ABF257}"/>
              </a:ext>
            </a:extLst>
          </p:cNvPr>
          <p:cNvSpPr txBox="1"/>
          <p:nvPr/>
        </p:nvSpPr>
        <p:spPr>
          <a:xfrm>
            <a:off x="2341325" y="3526145"/>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23" name="TextBox 122">
            <a:extLst>
              <a:ext uri="{FF2B5EF4-FFF2-40B4-BE49-F238E27FC236}">
                <a16:creationId xmlns:a16="http://schemas.microsoft.com/office/drawing/2014/main" id="{A56D2ADA-9BD7-4E51-97DF-CD6B9448AED0}"/>
              </a:ext>
            </a:extLst>
          </p:cNvPr>
          <p:cNvSpPr txBox="1"/>
          <p:nvPr/>
        </p:nvSpPr>
        <p:spPr>
          <a:xfrm>
            <a:off x="1865360" y="3526145"/>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24" name="TextBox 123">
            <a:extLst>
              <a:ext uri="{FF2B5EF4-FFF2-40B4-BE49-F238E27FC236}">
                <a16:creationId xmlns:a16="http://schemas.microsoft.com/office/drawing/2014/main" id="{6A628F9C-07ED-4578-ACFF-8D197A4CABBE}"/>
              </a:ext>
            </a:extLst>
          </p:cNvPr>
          <p:cNvSpPr txBox="1"/>
          <p:nvPr/>
        </p:nvSpPr>
        <p:spPr>
          <a:xfrm>
            <a:off x="1088519" y="3526145"/>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25" name="TextBox 124">
            <a:extLst>
              <a:ext uri="{FF2B5EF4-FFF2-40B4-BE49-F238E27FC236}">
                <a16:creationId xmlns:a16="http://schemas.microsoft.com/office/drawing/2014/main" id="{E21E341B-1C53-4E24-9B8F-AC10FD3B8D7B}"/>
              </a:ext>
            </a:extLst>
          </p:cNvPr>
          <p:cNvSpPr txBox="1"/>
          <p:nvPr/>
        </p:nvSpPr>
        <p:spPr>
          <a:xfrm>
            <a:off x="618581" y="3526145"/>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26" name="TextBox 125">
            <a:extLst>
              <a:ext uri="{FF2B5EF4-FFF2-40B4-BE49-F238E27FC236}">
                <a16:creationId xmlns:a16="http://schemas.microsoft.com/office/drawing/2014/main" id="{B960C780-2F8E-43A8-AEB0-D1AF00AEEAD2}"/>
              </a:ext>
            </a:extLst>
          </p:cNvPr>
          <p:cNvSpPr txBox="1"/>
          <p:nvPr/>
        </p:nvSpPr>
        <p:spPr>
          <a:xfrm>
            <a:off x="407506" y="4151052"/>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27" name="TextBox 126">
            <a:extLst>
              <a:ext uri="{FF2B5EF4-FFF2-40B4-BE49-F238E27FC236}">
                <a16:creationId xmlns:a16="http://schemas.microsoft.com/office/drawing/2014/main" id="{50131471-3038-492A-B710-908CF8719EE6}"/>
              </a:ext>
            </a:extLst>
          </p:cNvPr>
          <p:cNvSpPr txBox="1"/>
          <p:nvPr/>
        </p:nvSpPr>
        <p:spPr>
          <a:xfrm>
            <a:off x="724644" y="4151052"/>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28" name="TextBox 127">
            <a:extLst>
              <a:ext uri="{FF2B5EF4-FFF2-40B4-BE49-F238E27FC236}">
                <a16:creationId xmlns:a16="http://schemas.microsoft.com/office/drawing/2014/main" id="{34EFE448-91B1-4B3E-8E4A-948E0982D256}"/>
              </a:ext>
            </a:extLst>
          </p:cNvPr>
          <p:cNvSpPr txBox="1"/>
          <p:nvPr/>
        </p:nvSpPr>
        <p:spPr>
          <a:xfrm>
            <a:off x="6131211" y="4151052"/>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29" name="TextBox 128">
            <a:extLst>
              <a:ext uri="{FF2B5EF4-FFF2-40B4-BE49-F238E27FC236}">
                <a16:creationId xmlns:a16="http://schemas.microsoft.com/office/drawing/2014/main" id="{53CC1D0A-18B3-4D8D-AEE5-19D23B1AB6B4}"/>
              </a:ext>
            </a:extLst>
          </p:cNvPr>
          <p:cNvSpPr txBox="1"/>
          <p:nvPr/>
        </p:nvSpPr>
        <p:spPr>
          <a:xfrm>
            <a:off x="6409080" y="4151052"/>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30" name="TextBox 129">
            <a:extLst>
              <a:ext uri="{FF2B5EF4-FFF2-40B4-BE49-F238E27FC236}">
                <a16:creationId xmlns:a16="http://schemas.microsoft.com/office/drawing/2014/main" id="{E13DCC78-CCFB-4B59-9CE2-F4B453936F6A}"/>
              </a:ext>
            </a:extLst>
          </p:cNvPr>
          <p:cNvSpPr txBox="1"/>
          <p:nvPr/>
        </p:nvSpPr>
        <p:spPr>
          <a:xfrm>
            <a:off x="6860011" y="4151052"/>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31" name="TextBox 130">
            <a:extLst>
              <a:ext uri="{FF2B5EF4-FFF2-40B4-BE49-F238E27FC236}">
                <a16:creationId xmlns:a16="http://schemas.microsoft.com/office/drawing/2014/main" id="{A97C3841-DA59-44E8-BB87-DA9A2FEB1039}"/>
              </a:ext>
            </a:extLst>
          </p:cNvPr>
          <p:cNvSpPr txBox="1"/>
          <p:nvPr/>
        </p:nvSpPr>
        <p:spPr>
          <a:xfrm>
            <a:off x="7175609" y="4151052"/>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32" name="TextBox 131">
            <a:extLst>
              <a:ext uri="{FF2B5EF4-FFF2-40B4-BE49-F238E27FC236}">
                <a16:creationId xmlns:a16="http://schemas.microsoft.com/office/drawing/2014/main" id="{CDA6A002-0011-4A8D-AFC1-FC31272CB240}"/>
              </a:ext>
            </a:extLst>
          </p:cNvPr>
          <p:cNvSpPr txBox="1"/>
          <p:nvPr/>
        </p:nvSpPr>
        <p:spPr>
          <a:xfrm>
            <a:off x="8398336" y="4151052"/>
            <a:ext cx="237039" cy="323165"/>
          </a:xfrm>
          <a:prstGeom prst="rect">
            <a:avLst/>
          </a:prstGeom>
          <a:noFill/>
        </p:spPr>
        <p:txBody>
          <a:bodyPr wrap="square" rtlCol="0">
            <a:spAutoFit/>
          </a:bodyPr>
          <a:lstStyle/>
          <a:p>
            <a:r>
              <a:rPr lang="en-US" sz="1500" dirty="0">
                <a:latin typeface="Inconsolata" panose="020B0609030003000000" pitchFamily="49" charset="0"/>
              </a:rPr>
              <a:t>1</a:t>
            </a:r>
          </a:p>
        </p:txBody>
      </p:sp>
      <p:sp>
        <p:nvSpPr>
          <p:cNvPr id="133" name="TextBox 132">
            <a:extLst>
              <a:ext uri="{FF2B5EF4-FFF2-40B4-BE49-F238E27FC236}">
                <a16:creationId xmlns:a16="http://schemas.microsoft.com/office/drawing/2014/main" id="{BDF51150-1E5F-4868-884E-E21EFE566D35}"/>
              </a:ext>
            </a:extLst>
          </p:cNvPr>
          <p:cNvSpPr txBox="1"/>
          <p:nvPr/>
        </p:nvSpPr>
        <p:spPr>
          <a:xfrm>
            <a:off x="8739386" y="4151052"/>
            <a:ext cx="237039" cy="323165"/>
          </a:xfrm>
          <a:prstGeom prst="rect">
            <a:avLst/>
          </a:prstGeom>
          <a:noFill/>
        </p:spPr>
        <p:txBody>
          <a:bodyPr wrap="square" rtlCol="0">
            <a:spAutoFit/>
          </a:bodyPr>
          <a:lstStyle/>
          <a:p>
            <a:r>
              <a:rPr lang="en-US" sz="1500" dirty="0">
                <a:latin typeface="Inconsolata" panose="020B0609030003000000" pitchFamily="49" charset="0"/>
              </a:rPr>
              <a:t>0</a:t>
            </a:r>
          </a:p>
        </p:txBody>
      </p:sp>
      <p:sp>
        <p:nvSpPr>
          <p:cNvPr id="109" name="Oval 108">
            <a:extLst>
              <a:ext uri="{FF2B5EF4-FFF2-40B4-BE49-F238E27FC236}">
                <a16:creationId xmlns:a16="http://schemas.microsoft.com/office/drawing/2014/main" id="{FDD738C1-98E4-4331-876F-C9FD89C0BC58}"/>
              </a:ext>
            </a:extLst>
          </p:cNvPr>
          <p:cNvSpPr/>
          <p:nvPr/>
        </p:nvSpPr>
        <p:spPr>
          <a:xfrm>
            <a:off x="8008314" y="3900582"/>
            <a:ext cx="269875" cy="269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34" name="Oval 133">
            <a:extLst>
              <a:ext uri="{FF2B5EF4-FFF2-40B4-BE49-F238E27FC236}">
                <a16:creationId xmlns:a16="http://schemas.microsoft.com/office/drawing/2014/main" id="{0B380006-2BB9-4D87-810E-617165AB9C5A}"/>
              </a:ext>
            </a:extLst>
          </p:cNvPr>
          <p:cNvSpPr/>
          <p:nvPr/>
        </p:nvSpPr>
        <p:spPr>
          <a:xfrm>
            <a:off x="9535529" y="3183980"/>
            <a:ext cx="435195" cy="4351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35" name="Oval 134">
            <a:extLst>
              <a:ext uri="{FF2B5EF4-FFF2-40B4-BE49-F238E27FC236}">
                <a16:creationId xmlns:a16="http://schemas.microsoft.com/office/drawing/2014/main" id="{CC8FC974-C128-46AD-8619-818D4117B22D}"/>
              </a:ext>
            </a:extLst>
          </p:cNvPr>
          <p:cNvSpPr/>
          <p:nvPr/>
        </p:nvSpPr>
        <p:spPr>
          <a:xfrm>
            <a:off x="8202362" y="4016695"/>
            <a:ext cx="1018750" cy="10187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6" name="Oval 135">
            <a:extLst>
              <a:ext uri="{FF2B5EF4-FFF2-40B4-BE49-F238E27FC236}">
                <a16:creationId xmlns:a16="http://schemas.microsoft.com/office/drawing/2014/main" id="{103ECCB7-36AC-404E-9C79-346520FF34BD}"/>
              </a:ext>
            </a:extLst>
          </p:cNvPr>
          <p:cNvSpPr/>
          <p:nvPr/>
        </p:nvSpPr>
        <p:spPr>
          <a:xfrm>
            <a:off x="5610125" y="2633570"/>
            <a:ext cx="2221778" cy="22217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7" name="Oval 136">
            <a:extLst>
              <a:ext uri="{FF2B5EF4-FFF2-40B4-BE49-F238E27FC236}">
                <a16:creationId xmlns:a16="http://schemas.microsoft.com/office/drawing/2014/main" id="{D8631F79-7781-4732-B08C-6A8DF540AFA1}"/>
              </a:ext>
            </a:extLst>
          </p:cNvPr>
          <p:cNvSpPr/>
          <p:nvPr/>
        </p:nvSpPr>
        <p:spPr>
          <a:xfrm>
            <a:off x="-172015" y="1809988"/>
            <a:ext cx="5520513" cy="35755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8" name="Oval 137">
            <a:extLst>
              <a:ext uri="{FF2B5EF4-FFF2-40B4-BE49-F238E27FC236}">
                <a16:creationId xmlns:a16="http://schemas.microsoft.com/office/drawing/2014/main" id="{BE7CC862-7156-45D9-A1B0-79B7B8E5AF40}"/>
              </a:ext>
            </a:extLst>
          </p:cNvPr>
          <p:cNvSpPr/>
          <p:nvPr/>
        </p:nvSpPr>
        <p:spPr>
          <a:xfrm>
            <a:off x="9676983" y="3325434"/>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39" name="Oval 138">
            <a:extLst>
              <a:ext uri="{FF2B5EF4-FFF2-40B4-BE49-F238E27FC236}">
                <a16:creationId xmlns:a16="http://schemas.microsoft.com/office/drawing/2014/main" id="{5DB7D792-77A7-489C-AA6E-6ACB72F2DBE0}"/>
              </a:ext>
            </a:extLst>
          </p:cNvPr>
          <p:cNvSpPr/>
          <p:nvPr/>
        </p:nvSpPr>
        <p:spPr>
          <a:xfrm>
            <a:off x="8726057" y="456329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0" name="Oval 139">
            <a:extLst>
              <a:ext uri="{FF2B5EF4-FFF2-40B4-BE49-F238E27FC236}">
                <a16:creationId xmlns:a16="http://schemas.microsoft.com/office/drawing/2014/main" id="{CC2FE73C-A7A4-4D1A-A975-2D561B57EF1B}"/>
              </a:ext>
            </a:extLst>
          </p:cNvPr>
          <p:cNvSpPr/>
          <p:nvPr/>
        </p:nvSpPr>
        <p:spPr>
          <a:xfrm>
            <a:off x="8494958" y="456329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1" name="Oval 140">
            <a:extLst>
              <a:ext uri="{FF2B5EF4-FFF2-40B4-BE49-F238E27FC236}">
                <a16:creationId xmlns:a16="http://schemas.microsoft.com/office/drawing/2014/main" id="{DCE4276D-C030-49DB-9D9C-0B8A5B89AA17}"/>
              </a:ext>
            </a:extLst>
          </p:cNvPr>
          <p:cNvSpPr/>
          <p:nvPr/>
        </p:nvSpPr>
        <p:spPr>
          <a:xfrm>
            <a:off x="7614434" y="4016579"/>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42" name="Oval 141">
            <a:extLst>
              <a:ext uri="{FF2B5EF4-FFF2-40B4-BE49-F238E27FC236}">
                <a16:creationId xmlns:a16="http://schemas.microsoft.com/office/drawing/2014/main" id="{30B09C04-8640-477D-8247-98F62EE42DFF}"/>
              </a:ext>
            </a:extLst>
          </p:cNvPr>
          <p:cNvSpPr/>
          <p:nvPr/>
        </p:nvSpPr>
        <p:spPr>
          <a:xfrm>
            <a:off x="7183917" y="4588083"/>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3" name="Oval 142">
            <a:extLst>
              <a:ext uri="{FF2B5EF4-FFF2-40B4-BE49-F238E27FC236}">
                <a16:creationId xmlns:a16="http://schemas.microsoft.com/office/drawing/2014/main" id="{142CFB37-56BF-4F2A-BD52-E9CF55E85A25}"/>
              </a:ext>
            </a:extLst>
          </p:cNvPr>
          <p:cNvSpPr/>
          <p:nvPr/>
        </p:nvSpPr>
        <p:spPr>
          <a:xfrm>
            <a:off x="6937127" y="4588083"/>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4" name="Oval 143">
            <a:extLst>
              <a:ext uri="{FF2B5EF4-FFF2-40B4-BE49-F238E27FC236}">
                <a16:creationId xmlns:a16="http://schemas.microsoft.com/office/drawing/2014/main" id="{E31F121C-2C03-4AE7-8AB1-DA6CB883DD58}"/>
              </a:ext>
            </a:extLst>
          </p:cNvPr>
          <p:cNvSpPr/>
          <p:nvPr/>
        </p:nvSpPr>
        <p:spPr>
          <a:xfrm>
            <a:off x="6427402" y="4588083"/>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5" name="Oval 144">
            <a:extLst>
              <a:ext uri="{FF2B5EF4-FFF2-40B4-BE49-F238E27FC236}">
                <a16:creationId xmlns:a16="http://schemas.microsoft.com/office/drawing/2014/main" id="{73D7105A-DDCE-4E32-9FFE-1A2E59549814}"/>
              </a:ext>
            </a:extLst>
          </p:cNvPr>
          <p:cNvSpPr/>
          <p:nvPr/>
        </p:nvSpPr>
        <p:spPr>
          <a:xfrm>
            <a:off x="6204960" y="4588083"/>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6" name="Oval 145">
            <a:extLst>
              <a:ext uri="{FF2B5EF4-FFF2-40B4-BE49-F238E27FC236}">
                <a16:creationId xmlns:a16="http://schemas.microsoft.com/office/drawing/2014/main" id="{868CEF46-1915-41BE-B8C3-E86387808874}"/>
              </a:ext>
            </a:extLst>
          </p:cNvPr>
          <p:cNvSpPr/>
          <p:nvPr/>
        </p:nvSpPr>
        <p:spPr>
          <a:xfrm>
            <a:off x="5777350" y="404751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47" name="Oval 146">
            <a:extLst>
              <a:ext uri="{FF2B5EF4-FFF2-40B4-BE49-F238E27FC236}">
                <a16:creationId xmlns:a16="http://schemas.microsoft.com/office/drawing/2014/main" id="{3CEDCD5D-F837-4380-92D4-3D4B1F35E675}"/>
              </a:ext>
            </a:extLst>
          </p:cNvPr>
          <p:cNvSpPr/>
          <p:nvPr/>
        </p:nvSpPr>
        <p:spPr>
          <a:xfrm>
            <a:off x="4707950" y="404751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48" name="Oval 147">
            <a:extLst>
              <a:ext uri="{FF2B5EF4-FFF2-40B4-BE49-F238E27FC236}">
                <a16:creationId xmlns:a16="http://schemas.microsoft.com/office/drawing/2014/main" id="{E584D17E-8270-4A9D-82DF-647D29C7CA25}"/>
              </a:ext>
            </a:extLst>
          </p:cNvPr>
          <p:cNvSpPr/>
          <p:nvPr/>
        </p:nvSpPr>
        <p:spPr>
          <a:xfrm>
            <a:off x="4185205" y="404751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49" name="Oval 148">
            <a:extLst>
              <a:ext uri="{FF2B5EF4-FFF2-40B4-BE49-F238E27FC236}">
                <a16:creationId xmlns:a16="http://schemas.microsoft.com/office/drawing/2014/main" id="{F409ACE5-5EFD-4FB1-91B4-15635F826A7E}"/>
              </a:ext>
            </a:extLst>
          </p:cNvPr>
          <p:cNvSpPr/>
          <p:nvPr/>
        </p:nvSpPr>
        <p:spPr>
          <a:xfrm>
            <a:off x="2428336" y="404751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50" name="Oval 149">
            <a:extLst>
              <a:ext uri="{FF2B5EF4-FFF2-40B4-BE49-F238E27FC236}">
                <a16:creationId xmlns:a16="http://schemas.microsoft.com/office/drawing/2014/main" id="{C10E2D28-3778-4570-8668-EA297652ED42}"/>
              </a:ext>
            </a:extLst>
          </p:cNvPr>
          <p:cNvSpPr/>
          <p:nvPr/>
        </p:nvSpPr>
        <p:spPr>
          <a:xfrm>
            <a:off x="1884638" y="404751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51" name="Oval 150">
            <a:extLst>
              <a:ext uri="{FF2B5EF4-FFF2-40B4-BE49-F238E27FC236}">
                <a16:creationId xmlns:a16="http://schemas.microsoft.com/office/drawing/2014/main" id="{51FEEF5A-A535-4CB4-A93A-82E631BD4F50}"/>
              </a:ext>
            </a:extLst>
          </p:cNvPr>
          <p:cNvSpPr/>
          <p:nvPr/>
        </p:nvSpPr>
        <p:spPr>
          <a:xfrm>
            <a:off x="1162084" y="4047512"/>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52" name="Oval 151">
            <a:extLst>
              <a:ext uri="{FF2B5EF4-FFF2-40B4-BE49-F238E27FC236}">
                <a16:creationId xmlns:a16="http://schemas.microsoft.com/office/drawing/2014/main" id="{692709BF-851A-4633-A74C-A5BFE3D0C6F4}"/>
              </a:ext>
            </a:extLst>
          </p:cNvPr>
          <p:cNvSpPr/>
          <p:nvPr/>
        </p:nvSpPr>
        <p:spPr>
          <a:xfrm>
            <a:off x="3155071" y="3325434"/>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Inconsolata" panose="020B0609030003000000" pitchFamily="49" charset="0"/>
            </a:endParaRPr>
          </a:p>
        </p:txBody>
      </p:sp>
      <p:sp>
        <p:nvSpPr>
          <p:cNvPr id="153" name="Oval 152">
            <a:extLst>
              <a:ext uri="{FF2B5EF4-FFF2-40B4-BE49-F238E27FC236}">
                <a16:creationId xmlns:a16="http://schemas.microsoft.com/office/drawing/2014/main" id="{2B10C4CE-EBF6-450F-B3DF-EE8A9C88D181}"/>
              </a:ext>
            </a:extLst>
          </p:cNvPr>
          <p:cNvSpPr/>
          <p:nvPr/>
        </p:nvSpPr>
        <p:spPr>
          <a:xfrm>
            <a:off x="747674" y="4588083"/>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4" name="Oval 153">
            <a:extLst>
              <a:ext uri="{FF2B5EF4-FFF2-40B4-BE49-F238E27FC236}">
                <a16:creationId xmlns:a16="http://schemas.microsoft.com/office/drawing/2014/main" id="{1DCAB234-4D2A-4D78-B20D-B21D0767C317}"/>
              </a:ext>
            </a:extLst>
          </p:cNvPr>
          <p:cNvSpPr/>
          <p:nvPr/>
        </p:nvSpPr>
        <p:spPr>
          <a:xfrm>
            <a:off x="479838" y="4588083"/>
            <a:ext cx="152287" cy="152287"/>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5" name="TextBox 154">
            <a:extLst>
              <a:ext uri="{FF2B5EF4-FFF2-40B4-BE49-F238E27FC236}">
                <a16:creationId xmlns:a16="http://schemas.microsoft.com/office/drawing/2014/main" id="{06F1E5DC-FC42-42FB-A552-58002E8AAC03}"/>
              </a:ext>
            </a:extLst>
          </p:cNvPr>
          <p:cNvSpPr txBox="1"/>
          <p:nvPr/>
        </p:nvSpPr>
        <p:spPr>
          <a:xfrm>
            <a:off x="6193753" y="2178971"/>
            <a:ext cx="837088" cy="451342"/>
          </a:xfrm>
          <a:prstGeom prst="rect">
            <a:avLst/>
          </a:prstGeom>
          <a:noFill/>
        </p:spPr>
        <p:txBody>
          <a:bodyPr wrap="none" rtlCol="0">
            <a:spAutoFit/>
          </a:bodyPr>
          <a:lstStyle/>
          <a:p>
            <a:pPr algn="ctr"/>
            <a:r>
              <a:rPr lang="en-US" sz="2333" dirty="0">
                <a:solidFill>
                  <a:srgbClr val="BC8FDD"/>
                </a:solidFill>
                <a:latin typeface="Lato Black" panose="020F0502020204030203" pitchFamily="34" charset="0"/>
                <a:ea typeface="Lato Black" panose="020F0502020204030203" pitchFamily="34" charset="0"/>
                <a:cs typeface="Lato Black" panose="020F0502020204030203" pitchFamily="34" charset="0"/>
              </a:rPr>
              <a:t>1-bit</a:t>
            </a:r>
          </a:p>
        </p:txBody>
      </p:sp>
      <p:sp>
        <p:nvSpPr>
          <p:cNvPr id="157" name="TextBox 156">
            <a:extLst>
              <a:ext uri="{FF2B5EF4-FFF2-40B4-BE49-F238E27FC236}">
                <a16:creationId xmlns:a16="http://schemas.microsoft.com/office/drawing/2014/main" id="{6AD4EE35-A2D3-4512-AD38-A45CD3E11192}"/>
              </a:ext>
            </a:extLst>
          </p:cNvPr>
          <p:cNvSpPr txBox="1"/>
          <p:nvPr/>
        </p:nvSpPr>
        <p:spPr>
          <a:xfrm>
            <a:off x="8320841" y="5035445"/>
            <a:ext cx="837089" cy="451342"/>
          </a:xfrm>
          <a:prstGeom prst="rect">
            <a:avLst/>
          </a:prstGeom>
          <a:noFill/>
        </p:spPr>
        <p:txBody>
          <a:bodyPr wrap="none" rtlCol="0">
            <a:spAutoFit/>
          </a:bodyPr>
          <a:lstStyle/>
          <a:p>
            <a:pPr algn="ctr"/>
            <a:r>
              <a:rPr lang="en-US" sz="2333" dirty="0">
                <a:solidFill>
                  <a:srgbClr val="BC8FDD"/>
                </a:solidFill>
                <a:latin typeface="Lato Black" panose="020F0502020204030203" pitchFamily="34" charset="0"/>
                <a:ea typeface="Lato Black" panose="020F0502020204030203" pitchFamily="34" charset="0"/>
                <a:cs typeface="Lato Black" panose="020F0502020204030203" pitchFamily="34" charset="0"/>
              </a:rPr>
              <a:t>3-bit</a:t>
            </a:r>
          </a:p>
        </p:txBody>
      </p:sp>
      <p:sp>
        <p:nvSpPr>
          <p:cNvPr id="158" name="TextBox 157">
            <a:extLst>
              <a:ext uri="{FF2B5EF4-FFF2-40B4-BE49-F238E27FC236}">
                <a16:creationId xmlns:a16="http://schemas.microsoft.com/office/drawing/2014/main" id="{3DE2F5B1-2146-4B5B-95F1-689643FB8E9E}"/>
              </a:ext>
            </a:extLst>
          </p:cNvPr>
          <p:cNvSpPr txBox="1"/>
          <p:nvPr/>
        </p:nvSpPr>
        <p:spPr>
          <a:xfrm>
            <a:off x="9328838" y="3640772"/>
            <a:ext cx="837089" cy="451342"/>
          </a:xfrm>
          <a:prstGeom prst="rect">
            <a:avLst/>
          </a:prstGeom>
          <a:noFill/>
        </p:spPr>
        <p:txBody>
          <a:bodyPr wrap="none" rtlCol="0">
            <a:spAutoFit/>
          </a:bodyPr>
          <a:lstStyle/>
          <a:p>
            <a:pPr algn="ctr"/>
            <a:r>
              <a:rPr lang="en-US" sz="2333" dirty="0">
                <a:solidFill>
                  <a:srgbClr val="BC8FDD"/>
                </a:solidFill>
                <a:latin typeface="Lato Black" panose="020F0502020204030203" pitchFamily="34" charset="0"/>
                <a:ea typeface="Lato Black" panose="020F0502020204030203" pitchFamily="34" charset="0"/>
                <a:cs typeface="Lato Black" panose="020F0502020204030203" pitchFamily="34" charset="0"/>
              </a:rPr>
              <a:t>2-bit</a:t>
            </a:r>
          </a:p>
        </p:txBody>
      </p:sp>
      <p:sp>
        <p:nvSpPr>
          <p:cNvPr id="159" name="TextBox 158">
            <a:extLst>
              <a:ext uri="{FF2B5EF4-FFF2-40B4-BE49-F238E27FC236}">
                <a16:creationId xmlns:a16="http://schemas.microsoft.com/office/drawing/2014/main" id="{0FFA3047-4D49-4597-92BF-CB2197227E7B}"/>
              </a:ext>
            </a:extLst>
          </p:cNvPr>
          <p:cNvSpPr txBox="1"/>
          <p:nvPr/>
        </p:nvSpPr>
        <p:spPr>
          <a:xfrm>
            <a:off x="2290937" y="1327376"/>
            <a:ext cx="837089" cy="451342"/>
          </a:xfrm>
          <a:prstGeom prst="rect">
            <a:avLst/>
          </a:prstGeom>
          <a:noFill/>
        </p:spPr>
        <p:txBody>
          <a:bodyPr wrap="none" rtlCol="0">
            <a:spAutoFit/>
          </a:bodyPr>
          <a:lstStyle/>
          <a:p>
            <a:pPr algn="ctr"/>
            <a:r>
              <a:rPr lang="en-US" sz="2333" dirty="0">
                <a:solidFill>
                  <a:srgbClr val="BC8FDD"/>
                </a:solidFill>
                <a:latin typeface="Lato Black" panose="020F0502020204030203" pitchFamily="34" charset="0"/>
                <a:ea typeface="Lato Black" panose="020F0502020204030203" pitchFamily="34" charset="0"/>
                <a:cs typeface="Lato Black" panose="020F0502020204030203" pitchFamily="34" charset="0"/>
              </a:rPr>
              <a:t>0-bit</a:t>
            </a:r>
          </a:p>
        </p:txBody>
      </p:sp>
      <p:sp>
        <p:nvSpPr>
          <p:cNvPr id="160" name="TextBox 159">
            <a:extLst>
              <a:ext uri="{FF2B5EF4-FFF2-40B4-BE49-F238E27FC236}">
                <a16:creationId xmlns:a16="http://schemas.microsoft.com/office/drawing/2014/main" id="{7225DC3D-5AB7-44CF-87F0-BC394CCD0510}"/>
              </a:ext>
            </a:extLst>
          </p:cNvPr>
          <p:cNvSpPr txBox="1"/>
          <p:nvPr/>
        </p:nvSpPr>
        <p:spPr>
          <a:xfrm>
            <a:off x="8346252" y="4713349"/>
            <a:ext cx="779381"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“Close”</a:t>
            </a:r>
          </a:p>
        </p:txBody>
      </p:sp>
      <p:sp>
        <p:nvSpPr>
          <p:cNvPr id="161" name="TextBox 160">
            <a:extLst>
              <a:ext uri="{FF2B5EF4-FFF2-40B4-BE49-F238E27FC236}">
                <a16:creationId xmlns:a16="http://schemas.microsoft.com/office/drawing/2014/main" id="{FAC34328-6630-47FA-B223-F53FB4049436}"/>
              </a:ext>
            </a:extLst>
          </p:cNvPr>
          <p:cNvSpPr txBox="1"/>
          <p:nvPr/>
        </p:nvSpPr>
        <p:spPr>
          <a:xfrm>
            <a:off x="2164725" y="5077770"/>
            <a:ext cx="1101584" cy="323165"/>
          </a:xfrm>
          <a:prstGeom prst="rect">
            <a:avLst/>
          </a:prstGeom>
          <a:noFill/>
        </p:spPr>
        <p:txBody>
          <a:bodyPr wrap="none" rtlCol="0">
            <a:spAutoFit/>
          </a:bodyPr>
          <a:lstStyle/>
          <a:p>
            <a:r>
              <a:rPr lang="en-US" sz="1500" dirty="0">
                <a:latin typeface="Lato Light" panose="020F0502020204030203" pitchFamily="34" charset="0"/>
                <a:ea typeface="Lato Light" panose="020F0502020204030203" pitchFamily="34" charset="0"/>
                <a:cs typeface="Lato Light" panose="020F0502020204030203" pitchFamily="34" charset="0"/>
              </a:rPr>
              <a:t>“Far Away”</a:t>
            </a:r>
          </a:p>
        </p:txBody>
      </p:sp>
    </p:spTree>
    <p:extLst>
      <p:ext uri="{BB962C8B-B14F-4D97-AF65-F5344CB8AC3E}">
        <p14:creationId xmlns:p14="http://schemas.microsoft.com/office/powerpoint/2010/main" val="2531336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55" grpId="0"/>
      <p:bldP spid="157" grpId="0"/>
      <p:bldP spid="158" grpId="0"/>
      <p:bldP spid="159" grpId="0"/>
      <p:bldP spid="160" grpId="0"/>
      <p:bldP spid="16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4729-95F7-4850-A779-95FA872040D4}"/>
              </a:ext>
            </a:extLst>
          </p:cNvPr>
          <p:cNvSpPr>
            <a:spLocks noGrp="1"/>
          </p:cNvSpPr>
          <p:nvPr>
            <p:ph type="title"/>
          </p:nvPr>
        </p:nvSpPr>
        <p:spPr/>
        <p:txBody>
          <a:bodyPr>
            <a:normAutofit fontScale="90000"/>
          </a:bodyPr>
          <a:lstStyle/>
          <a:p>
            <a:r>
              <a:rPr lang="en-US" dirty="0" err="1"/>
              <a:t>Kademlia</a:t>
            </a:r>
            <a:r>
              <a:rPr lang="en-US" dirty="0"/>
              <a:t> Routing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7D13CA-6F60-4DD3-AC2C-DEAA2A7DEEB9}"/>
                  </a:ext>
                </a:extLst>
              </p:cNvPr>
              <p:cNvSpPr>
                <a:spLocks noGrp="1"/>
              </p:cNvSpPr>
              <p:nvPr>
                <p:ph idx="12"/>
              </p:nvPr>
            </p:nvSpPr>
            <p:spPr>
              <a:xfrm>
                <a:off x="4742679" y="869076"/>
                <a:ext cx="5148859" cy="4762338"/>
              </a:xfrm>
            </p:spPr>
            <p:txBody>
              <a:bodyPr>
                <a:normAutofit/>
              </a:bodyPr>
              <a:lstStyle/>
              <a:p>
                <a:r>
                  <a:rPr lang="en-US" dirty="0"/>
                  <a:t>Ask the nodes we know that are “close” to </a:t>
                </a:r>
                <a14:m>
                  <m:oMath xmlns:m="http://schemas.openxmlformats.org/officeDocument/2006/math">
                    <m:r>
                      <a:rPr lang="en-US" b="0" i="1" smtClean="0">
                        <a:latin typeface="Cambria Math" panose="02040503050406030204" pitchFamily="18" charset="0"/>
                      </a:rPr>
                      <m:t>𝑘</m:t>
                    </m:r>
                  </m:oMath>
                </a14:m>
                <a:r>
                  <a:rPr lang="en-US" dirty="0"/>
                  <a:t> to tell as about nodes that are “close” to </a:t>
                </a:r>
                <a14:m>
                  <m:oMath xmlns:m="http://schemas.openxmlformats.org/officeDocument/2006/math">
                    <m:r>
                      <a:rPr lang="en-US" b="0" i="1" smtClean="0">
                        <a:latin typeface="Cambria Math" panose="02040503050406030204" pitchFamily="18" charset="0"/>
                      </a:rPr>
                      <m:t>𝑘</m:t>
                    </m:r>
                  </m:oMath>
                </a14:m>
                <a:endParaRPr lang="en-US" dirty="0"/>
              </a:p>
              <a:p>
                <a:r>
                  <a:rPr lang="en-US" dirty="0"/>
                  <a:t>Repeat by asking </a:t>
                </a:r>
                <a:r>
                  <a:rPr lang="en-US" i="1" dirty="0"/>
                  <a:t>those</a:t>
                </a:r>
                <a:r>
                  <a:rPr lang="en-US" dirty="0"/>
                  <a:t> nodes which nodes are “close” to </a:t>
                </a:r>
                <a14:m>
                  <m:oMath xmlns:m="http://schemas.openxmlformats.org/officeDocument/2006/math">
                    <m:r>
                      <a:rPr lang="en-US" b="0" i="1" smtClean="0">
                        <a:latin typeface="Cambria Math" panose="02040503050406030204" pitchFamily="18" charset="0"/>
                      </a:rPr>
                      <m:t>𝑘</m:t>
                    </m:r>
                  </m:oMath>
                </a14:m>
                <a:r>
                  <a:rPr lang="en-US" dirty="0"/>
                  <a:t> until we get a set that say “I know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Because of our k-bucket scheme, each step we will look at nodes that share an increasing number of bits with </a:t>
                </a:r>
                <a14:m>
                  <m:oMath xmlns:m="http://schemas.openxmlformats.org/officeDocument/2006/math">
                    <m:r>
                      <a:rPr lang="en-US" b="0" i="1" smtClean="0">
                        <a:latin typeface="Cambria Math" panose="02040503050406030204" pitchFamily="18" charset="0"/>
                      </a:rPr>
                      <m:t>𝑘</m:t>
                    </m:r>
                  </m:oMath>
                </a14:m>
                <a:r>
                  <a:rPr lang="en-US" i="1" dirty="0"/>
                  <a:t>.</a:t>
                </a:r>
              </a:p>
              <a:p>
                <a:pPr lvl="1"/>
                <a:r>
                  <a:rPr lang="en-US" i="1" dirty="0"/>
                  <a:t>And because of our binary tree, we essentially divide our search space in half.</a:t>
                </a:r>
              </a:p>
              <a:p>
                <a:pPr lvl="1"/>
                <a:r>
                  <a:rPr lang="en-US" dirty="0"/>
                  <a:t>Search: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oMath>
                </a14:m>
                <a:r>
                  <a:rPr lang="en-US" dirty="0"/>
                  <a:t> queries.</a:t>
                </a:r>
              </a:p>
            </p:txBody>
          </p:sp>
        </mc:Choice>
        <mc:Fallback>
          <p:sp>
            <p:nvSpPr>
              <p:cNvPr id="3" name="Content Placeholder 2">
                <a:extLst>
                  <a:ext uri="{FF2B5EF4-FFF2-40B4-BE49-F238E27FC236}">
                    <a16:creationId xmlns:a16="http://schemas.microsoft.com/office/drawing/2014/main" id="{6B7D13CA-6F60-4DD3-AC2C-DEAA2A7DEEB9}"/>
                  </a:ext>
                </a:extLst>
              </p:cNvPr>
              <p:cNvSpPr>
                <a:spLocks noGrp="1" noRot="1" noChangeAspect="1" noMove="1" noResize="1" noEditPoints="1" noAdjustHandles="1" noChangeArrowheads="1" noChangeShapeType="1" noTextEdit="1"/>
              </p:cNvSpPr>
              <p:nvPr>
                <p:ph idx="12"/>
              </p:nvPr>
            </p:nvSpPr>
            <p:spPr>
              <a:xfrm>
                <a:off x="4742679" y="869076"/>
                <a:ext cx="5148859" cy="4762338"/>
              </a:xfrm>
              <a:blipFill>
                <a:blip r:embed="rId2"/>
                <a:stretch>
                  <a:fillRect l="-1538" t="-1921" r="-1538"/>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5E670610-2D54-4B62-B264-41E056590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5910" y="1215448"/>
            <a:ext cx="1516277" cy="1516274"/>
          </a:xfrm>
          <a:prstGeom prst="rect">
            <a:avLst/>
          </a:prstGeom>
        </p:spPr>
      </p:pic>
      <p:cxnSp>
        <p:nvCxnSpPr>
          <p:cNvPr id="15" name="Connector: Curved 14">
            <a:extLst>
              <a:ext uri="{FF2B5EF4-FFF2-40B4-BE49-F238E27FC236}">
                <a16:creationId xmlns:a16="http://schemas.microsoft.com/office/drawing/2014/main" id="{45E0F56F-EC7B-4669-BEEC-2C9DC844AD3F}"/>
              </a:ext>
            </a:extLst>
          </p:cNvPr>
          <p:cNvCxnSpPr>
            <a:cxnSpLocks/>
          </p:cNvCxnSpPr>
          <p:nvPr/>
        </p:nvCxnSpPr>
        <p:spPr>
          <a:xfrm rot="5400000" flipH="1" flipV="1">
            <a:off x="1996691" y="1410991"/>
            <a:ext cx="87898" cy="790961"/>
          </a:xfrm>
          <a:prstGeom prst="curvedConnector3">
            <a:avLst>
              <a:gd name="adj1" fmla="val 31673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7F4E849F-CE63-48EE-A1DA-6D5D34FE0BBA}"/>
              </a:ext>
            </a:extLst>
          </p:cNvPr>
          <p:cNvCxnSpPr>
            <a:cxnSpLocks/>
          </p:cNvCxnSpPr>
          <p:nvPr/>
        </p:nvCxnSpPr>
        <p:spPr>
          <a:xfrm rot="5400000" flipH="1" flipV="1">
            <a:off x="1925254" y="1384623"/>
            <a:ext cx="87898" cy="790961"/>
          </a:xfrm>
          <a:prstGeom prst="curvedConnector3">
            <a:avLst>
              <a:gd name="adj1" fmla="val 31673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CA53881-EDA9-4BCC-BA17-19807FCC2F19}"/>
              </a:ext>
            </a:extLst>
          </p:cNvPr>
          <p:cNvSpPr txBox="1"/>
          <p:nvPr/>
        </p:nvSpPr>
        <p:spPr>
          <a:xfrm>
            <a:off x="1084315"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1001</a:t>
            </a:r>
          </a:p>
        </p:txBody>
      </p:sp>
      <p:sp>
        <p:nvSpPr>
          <p:cNvPr id="32" name="TextBox 31">
            <a:extLst>
              <a:ext uri="{FF2B5EF4-FFF2-40B4-BE49-F238E27FC236}">
                <a16:creationId xmlns:a16="http://schemas.microsoft.com/office/drawing/2014/main" id="{1295B653-E04B-4B98-89EB-57F9932FAA74}"/>
              </a:ext>
            </a:extLst>
          </p:cNvPr>
          <p:cNvSpPr txBox="1"/>
          <p:nvPr/>
        </p:nvSpPr>
        <p:spPr>
          <a:xfrm>
            <a:off x="1084315"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1100</a:t>
            </a:r>
          </a:p>
        </p:txBody>
      </p:sp>
      <p:sp>
        <p:nvSpPr>
          <p:cNvPr id="33" name="TextBox 32">
            <a:extLst>
              <a:ext uri="{FF2B5EF4-FFF2-40B4-BE49-F238E27FC236}">
                <a16:creationId xmlns:a16="http://schemas.microsoft.com/office/drawing/2014/main" id="{EB8EBCC3-E03F-4E35-8835-2F0065096B12}"/>
              </a:ext>
            </a:extLst>
          </p:cNvPr>
          <p:cNvSpPr txBox="1"/>
          <p:nvPr/>
        </p:nvSpPr>
        <p:spPr>
          <a:xfrm>
            <a:off x="1084315" y="4463707"/>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1010</a:t>
            </a:r>
          </a:p>
        </p:txBody>
      </p:sp>
      <p:sp>
        <p:nvSpPr>
          <p:cNvPr id="34" name="TextBox 33">
            <a:extLst>
              <a:ext uri="{FF2B5EF4-FFF2-40B4-BE49-F238E27FC236}">
                <a16:creationId xmlns:a16="http://schemas.microsoft.com/office/drawing/2014/main" id="{7A389959-41A9-4133-9570-E52E31805A61}"/>
              </a:ext>
            </a:extLst>
          </p:cNvPr>
          <p:cNvSpPr txBox="1"/>
          <p:nvPr/>
        </p:nvSpPr>
        <p:spPr>
          <a:xfrm>
            <a:off x="1084315" y="4842841"/>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1001</a:t>
            </a:r>
          </a:p>
        </p:txBody>
      </p:sp>
      <p:sp>
        <p:nvSpPr>
          <p:cNvPr id="46" name="TextBox 45">
            <a:extLst>
              <a:ext uri="{FF2B5EF4-FFF2-40B4-BE49-F238E27FC236}">
                <a16:creationId xmlns:a16="http://schemas.microsoft.com/office/drawing/2014/main" id="{6C0F54C2-17B4-4BDE-BB74-791B593D664C}"/>
              </a:ext>
            </a:extLst>
          </p:cNvPr>
          <p:cNvSpPr txBox="1"/>
          <p:nvPr/>
        </p:nvSpPr>
        <p:spPr>
          <a:xfrm>
            <a:off x="1976832"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011</a:t>
            </a:r>
          </a:p>
        </p:txBody>
      </p:sp>
      <p:sp>
        <p:nvSpPr>
          <p:cNvPr id="47" name="TextBox 46">
            <a:extLst>
              <a:ext uri="{FF2B5EF4-FFF2-40B4-BE49-F238E27FC236}">
                <a16:creationId xmlns:a16="http://schemas.microsoft.com/office/drawing/2014/main" id="{CE4A3493-698D-4B8A-BFF8-23F513946F72}"/>
              </a:ext>
            </a:extLst>
          </p:cNvPr>
          <p:cNvSpPr txBox="1"/>
          <p:nvPr/>
        </p:nvSpPr>
        <p:spPr>
          <a:xfrm>
            <a:off x="1976832"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010</a:t>
            </a:r>
          </a:p>
        </p:txBody>
      </p:sp>
      <p:sp>
        <p:nvSpPr>
          <p:cNvPr id="48" name="TextBox 47">
            <a:extLst>
              <a:ext uri="{FF2B5EF4-FFF2-40B4-BE49-F238E27FC236}">
                <a16:creationId xmlns:a16="http://schemas.microsoft.com/office/drawing/2014/main" id="{67046A6D-2A68-4E2A-AD3D-3E7DBABF9E05}"/>
              </a:ext>
            </a:extLst>
          </p:cNvPr>
          <p:cNvSpPr txBox="1"/>
          <p:nvPr/>
        </p:nvSpPr>
        <p:spPr>
          <a:xfrm>
            <a:off x="1976832" y="4463707"/>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001</a:t>
            </a:r>
          </a:p>
        </p:txBody>
      </p:sp>
      <p:sp>
        <p:nvSpPr>
          <p:cNvPr id="49" name="TextBox 48">
            <a:extLst>
              <a:ext uri="{FF2B5EF4-FFF2-40B4-BE49-F238E27FC236}">
                <a16:creationId xmlns:a16="http://schemas.microsoft.com/office/drawing/2014/main" id="{36B1238C-775A-4C35-A355-5B8BFA7DC96A}"/>
              </a:ext>
            </a:extLst>
          </p:cNvPr>
          <p:cNvSpPr txBox="1"/>
          <p:nvPr/>
        </p:nvSpPr>
        <p:spPr>
          <a:xfrm>
            <a:off x="1976832" y="4842841"/>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000</a:t>
            </a:r>
          </a:p>
        </p:txBody>
      </p:sp>
      <p:sp>
        <p:nvSpPr>
          <p:cNvPr id="50" name="TextBox 49">
            <a:extLst>
              <a:ext uri="{FF2B5EF4-FFF2-40B4-BE49-F238E27FC236}">
                <a16:creationId xmlns:a16="http://schemas.microsoft.com/office/drawing/2014/main" id="{9D928A0B-DFB8-4ED6-8D79-ACC543A60C26}"/>
              </a:ext>
            </a:extLst>
          </p:cNvPr>
          <p:cNvSpPr txBox="1"/>
          <p:nvPr/>
        </p:nvSpPr>
        <p:spPr>
          <a:xfrm>
            <a:off x="2866460"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a:t>
            </a:r>
            <a:r>
              <a:rPr lang="en-US" sz="2333" dirty="0">
                <a:solidFill>
                  <a:schemeClr val="accent5">
                    <a:lumMod val="75000"/>
                  </a:schemeClr>
                </a:solidFill>
                <a:latin typeface="Inconsolata" panose="020B0609030003000000" pitchFamily="49" charset="0"/>
              </a:rPr>
              <a:t>00</a:t>
            </a:r>
          </a:p>
        </p:txBody>
      </p:sp>
      <p:sp>
        <p:nvSpPr>
          <p:cNvPr id="51" name="TextBox 50">
            <a:extLst>
              <a:ext uri="{FF2B5EF4-FFF2-40B4-BE49-F238E27FC236}">
                <a16:creationId xmlns:a16="http://schemas.microsoft.com/office/drawing/2014/main" id="{A13E47E2-A7AD-4342-85CD-BB5BF9F86322}"/>
              </a:ext>
            </a:extLst>
          </p:cNvPr>
          <p:cNvSpPr txBox="1"/>
          <p:nvPr/>
        </p:nvSpPr>
        <p:spPr>
          <a:xfrm>
            <a:off x="2866460"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a:t>
            </a:r>
            <a:r>
              <a:rPr lang="en-US" sz="2333" dirty="0">
                <a:solidFill>
                  <a:schemeClr val="accent5">
                    <a:lumMod val="75000"/>
                  </a:schemeClr>
                </a:solidFill>
                <a:latin typeface="Inconsolata" panose="020B0609030003000000" pitchFamily="49" charset="0"/>
              </a:rPr>
              <a:t>01</a:t>
            </a:r>
          </a:p>
        </p:txBody>
      </p:sp>
      <p:sp>
        <p:nvSpPr>
          <p:cNvPr id="52" name="TextBox 51">
            <a:extLst>
              <a:ext uri="{FF2B5EF4-FFF2-40B4-BE49-F238E27FC236}">
                <a16:creationId xmlns:a16="http://schemas.microsoft.com/office/drawing/2014/main" id="{ECD3A1D8-FEB0-4F04-BC1A-14D3816ACA8E}"/>
              </a:ext>
            </a:extLst>
          </p:cNvPr>
          <p:cNvSpPr txBox="1"/>
          <p:nvPr/>
        </p:nvSpPr>
        <p:spPr>
          <a:xfrm>
            <a:off x="3757849"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0011</a:t>
            </a:r>
            <a:r>
              <a:rPr lang="en-US" sz="2333" dirty="0">
                <a:solidFill>
                  <a:schemeClr val="accent5">
                    <a:lumMod val="75000"/>
                  </a:schemeClr>
                </a:solidFill>
                <a:latin typeface="Inconsolata" panose="020B0609030003000000" pitchFamily="49" charset="0"/>
              </a:rPr>
              <a:t>1</a:t>
            </a:r>
          </a:p>
        </p:txBody>
      </p:sp>
      <p:sp>
        <p:nvSpPr>
          <p:cNvPr id="53" name="TextBox 52">
            <a:extLst>
              <a:ext uri="{FF2B5EF4-FFF2-40B4-BE49-F238E27FC236}">
                <a16:creationId xmlns:a16="http://schemas.microsoft.com/office/drawing/2014/main" id="{2207A94F-4E7E-400D-9253-9FAB22EA0C10}"/>
              </a:ext>
            </a:extLst>
          </p:cNvPr>
          <p:cNvSpPr txBox="1"/>
          <p:nvPr/>
        </p:nvSpPr>
        <p:spPr>
          <a:xfrm>
            <a:off x="1131443"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1-bit</a:t>
            </a:r>
          </a:p>
        </p:txBody>
      </p:sp>
      <p:sp>
        <p:nvSpPr>
          <p:cNvPr id="54" name="TextBox 53">
            <a:extLst>
              <a:ext uri="{FF2B5EF4-FFF2-40B4-BE49-F238E27FC236}">
                <a16:creationId xmlns:a16="http://schemas.microsoft.com/office/drawing/2014/main" id="{1BA9BEBA-16F2-4DBB-8024-E434FA992570}"/>
              </a:ext>
            </a:extLst>
          </p:cNvPr>
          <p:cNvSpPr txBox="1"/>
          <p:nvPr/>
        </p:nvSpPr>
        <p:spPr>
          <a:xfrm>
            <a:off x="2011117"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2-bit</a:t>
            </a:r>
          </a:p>
        </p:txBody>
      </p:sp>
      <p:sp>
        <p:nvSpPr>
          <p:cNvPr id="55" name="TextBox 54">
            <a:extLst>
              <a:ext uri="{FF2B5EF4-FFF2-40B4-BE49-F238E27FC236}">
                <a16:creationId xmlns:a16="http://schemas.microsoft.com/office/drawing/2014/main" id="{D039FE9B-E3CE-4179-B6C2-077831D041D5}"/>
              </a:ext>
            </a:extLst>
          </p:cNvPr>
          <p:cNvSpPr txBox="1"/>
          <p:nvPr/>
        </p:nvSpPr>
        <p:spPr>
          <a:xfrm>
            <a:off x="2877948"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3-bit</a:t>
            </a:r>
          </a:p>
        </p:txBody>
      </p:sp>
      <p:sp>
        <p:nvSpPr>
          <p:cNvPr id="56" name="TextBox 55">
            <a:extLst>
              <a:ext uri="{FF2B5EF4-FFF2-40B4-BE49-F238E27FC236}">
                <a16:creationId xmlns:a16="http://schemas.microsoft.com/office/drawing/2014/main" id="{D69568F3-3527-4AF1-8D41-8F3B7CA564FD}"/>
              </a:ext>
            </a:extLst>
          </p:cNvPr>
          <p:cNvSpPr txBox="1"/>
          <p:nvPr/>
        </p:nvSpPr>
        <p:spPr>
          <a:xfrm>
            <a:off x="3769336"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4-bit</a:t>
            </a:r>
          </a:p>
        </p:txBody>
      </p:sp>
      <p:sp>
        <p:nvSpPr>
          <p:cNvPr id="57" name="TextBox 56">
            <a:extLst>
              <a:ext uri="{FF2B5EF4-FFF2-40B4-BE49-F238E27FC236}">
                <a16:creationId xmlns:a16="http://schemas.microsoft.com/office/drawing/2014/main" id="{111439B8-1018-4059-9095-55E2DC2F292A}"/>
              </a:ext>
            </a:extLst>
          </p:cNvPr>
          <p:cNvSpPr txBox="1"/>
          <p:nvPr/>
        </p:nvSpPr>
        <p:spPr>
          <a:xfrm>
            <a:off x="588952" y="2842035"/>
            <a:ext cx="3482043" cy="451342"/>
          </a:xfrm>
          <a:prstGeom prst="rect">
            <a:avLst/>
          </a:prstGeom>
          <a:noFill/>
        </p:spPr>
        <p:txBody>
          <a:bodyPr wrap="none" rtlCol="0">
            <a:spAutoFit/>
          </a:bodyPr>
          <a:lstStyle/>
          <a:p>
            <a:pPr algn="ctr"/>
            <a:r>
              <a:rPr lang="en-US" sz="2333"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Routing Table k-buckets</a:t>
            </a:r>
          </a:p>
        </p:txBody>
      </p:sp>
      <p:sp>
        <p:nvSpPr>
          <p:cNvPr id="58" name="TextBox 57">
            <a:extLst>
              <a:ext uri="{FF2B5EF4-FFF2-40B4-BE49-F238E27FC236}">
                <a16:creationId xmlns:a16="http://schemas.microsoft.com/office/drawing/2014/main" id="{D2D2B492-1773-48D2-A9B7-AE625C0E279E}"/>
              </a:ext>
            </a:extLst>
          </p:cNvPr>
          <p:cNvSpPr txBox="1"/>
          <p:nvPr/>
        </p:nvSpPr>
        <p:spPr>
          <a:xfrm>
            <a:off x="195815" y="3705439"/>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10001</a:t>
            </a:r>
          </a:p>
        </p:txBody>
      </p:sp>
      <p:sp>
        <p:nvSpPr>
          <p:cNvPr id="59" name="TextBox 58">
            <a:extLst>
              <a:ext uri="{FF2B5EF4-FFF2-40B4-BE49-F238E27FC236}">
                <a16:creationId xmlns:a16="http://schemas.microsoft.com/office/drawing/2014/main" id="{72BCC905-5D44-4658-8EE2-BC9120D8A0FD}"/>
              </a:ext>
            </a:extLst>
          </p:cNvPr>
          <p:cNvSpPr txBox="1"/>
          <p:nvPr/>
        </p:nvSpPr>
        <p:spPr>
          <a:xfrm>
            <a:off x="195815" y="4084573"/>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10100</a:t>
            </a:r>
          </a:p>
        </p:txBody>
      </p:sp>
      <p:sp>
        <p:nvSpPr>
          <p:cNvPr id="60" name="TextBox 59">
            <a:extLst>
              <a:ext uri="{FF2B5EF4-FFF2-40B4-BE49-F238E27FC236}">
                <a16:creationId xmlns:a16="http://schemas.microsoft.com/office/drawing/2014/main" id="{09596A9E-4895-4C0C-9016-FC6506B72A39}"/>
              </a:ext>
            </a:extLst>
          </p:cNvPr>
          <p:cNvSpPr txBox="1"/>
          <p:nvPr/>
        </p:nvSpPr>
        <p:spPr>
          <a:xfrm>
            <a:off x="195815" y="4463707"/>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10110</a:t>
            </a:r>
          </a:p>
        </p:txBody>
      </p:sp>
      <p:sp>
        <p:nvSpPr>
          <p:cNvPr id="61" name="TextBox 60">
            <a:extLst>
              <a:ext uri="{FF2B5EF4-FFF2-40B4-BE49-F238E27FC236}">
                <a16:creationId xmlns:a16="http://schemas.microsoft.com/office/drawing/2014/main" id="{C05816FB-D293-4542-9B01-FCF00D08DCEA}"/>
              </a:ext>
            </a:extLst>
          </p:cNvPr>
          <p:cNvSpPr txBox="1"/>
          <p:nvPr/>
        </p:nvSpPr>
        <p:spPr>
          <a:xfrm>
            <a:off x="195815" y="4842841"/>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11001</a:t>
            </a:r>
          </a:p>
        </p:txBody>
      </p:sp>
      <p:sp>
        <p:nvSpPr>
          <p:cNvPr id="62" name="TextBox 61">
            <a:extLst>
              <a:ext uri="{FF2B5EF4-FFF2-40B4-BE49-F238E27FC236}">
                <a16:creationId xmlns:a16="http://schemas.microsoft.com/office/drawing/2014/main" id="{BB58D9FA-34C0-48ED-BA18-81F8C7454679}"/>
              </a:ext>
            </a:extLst>
          </p:cNvPr>
          <p:cNvSpPr txBox="1"/>
          <p:nvPr/>
        </p:nvSpPr>
        <p:spPr>
          <a:xfrm>
            <a:off x="242944"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0-bit</a:t>
            </a:r>
          </a:p>
        </p:txBody>
      </p:sp>
      <p:sp>
        <p:nvSpPr>
          <p:cNvPr id="63" name="TextBox 62">
            <a:extLst>
              <a:ext uri="{FF2B5EF4-FFF2-40B4-BE49-F238E27FC236}">
                <a16:creationId xmlns:a16="http://schemas.microsoft.com/office/drawing/2014/main" id="{1F4FEEE0-0DAD-4B99-9287-4F89C2FCBAA6}"/>
              </a:ext>
            </a:extLst>
          </p:cNvPr>
          <p:cNvSpPr txBox="1"/>
          <p:nvPr/>
        </p:nvSpPr>
        <p:spPr>
          <a:xfrm>
            <a:off x="219894" y="5308249"/>
            <a:ext cx="4431021" cy="323165"/>
          </a:xfrm>
          <a:prstGeom prst="rect">
            <a:avLst/>
          </a:prstGeom>
          <a:noFill/>
        </p:spPr>
        <p:txBody>
          <a:bodyPr wrap="none" rtlCol="0">
            <a:spAutoFit/>
          </a:bodyPr>
          <a:lstStyle/>
          <a:p>
            <a:r>
              <a:rPr lang="en-US" sz="1500" dirty="0">
                <a:latin typeface="Lato Black" panose="020F0502020204030203" pitchFamily="34" charset="0"/>
                <a:ea typeface="Lato Black" panose="020F0502020204030203" pitchFamily="34" charset="0"/>
                <a:cs typeface="Lato Black" panose="020F0502020204030203" pitchFamily="34" charset="0"/>
              </a:rPr>
              <a:t>Note</a:t>
            </a:r>
            <a:r>
              <a:rPr lang="en-US" sz="1500" dirty="0">
                <a:latin typeface="Lato Light" panose="020F0502020204030203" pitchFamily="34" charset="0"/>
                <a:ea typeface="Lato Light" panose="020F0502020204030203" pitchFamily="34" charset="0"/>
                <a:cs typeface="Lato Light" panose="020F0502020204030203" pitchFamily="34" charset="0"/>
              </a:rPr>
              <a:t>: 0-bit list contains half of the overall network!</a:t>
            </a:r>
          </a:p>
        </p:txBody>
      </p:sp>
      <p:sp>
        <p:nvSpPr>
          <p:cNvPr id="65" name="TextBox 64">
            <a:extLst>
              <a:ext uri="{FF2B5EF4-FFF2-40B4-BE49-F238E27FC236}">
                <a16:creationId xmlns:a16="http://schemas.microsoft.com/office/drawing/2014/main" id="{AFD22053-491C-4E66-9779-70A0439CC494}"/>
              </a:ext>
            </a:extLst>
          </p:cNvPr>
          <p:cNvSpPr txBox="1"/>
          <p:nvPr/>
        </p:nvSpPr>
        <p:spPr>
          <a:xfrm>
            <a:off x="671191" y="1817143"/>
            <a:ext cx="1362874" cy="400110"/>
          </a:xfrm>
          <a:prstGeom prst="rect">
            <a:avLst/>
          </a:prstGeom>
          <a:noFill/>
        </p:spPr>
        <p:txBody>
          <a:bodyPr wrap="none" rtlCol="0">
            <a:spAutoFit/>
          </a:bodyPr>
          <a:lstStyle/>
          <a:p>
            <a:r>
              <a:rPr lang="en-US" sz="2000"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rPr>
              <a:t>Us: 00110</a:t>
            </a:r>
          </a:p>
        </p:txBody>
      </p:sp>
      <p:sp>
        <p:nvSpPr>
          <p:cNvPr id="66" name="TextBox 65">
            <a:extLst>
              <a:ext uri="{FF2B5EF4-FFF2-40B4-BE49-F238E27FC236}">
                <a16:creationId xmlns:a16="http://schemas.microsoft.com/office/drawing/2014/main" id="{ABE11152-8ABA-42B9-9712-930FD27D1609}"/>
              </a:ext>
            </a:extLst>
          </p:cNvPr>
          <p:cNvSpPr txBox="1"/>
          <p:nvPr/>
        </p:nvSpPr>
        <p:spPr>
          <a:xfrm>
            <a:off x="3249649" y="4658152"/>
            <a:ext cx="1053494" cy="400110"/>
          </a:xfrm>
          <a:prstGeom prst="rect">
            <a:avLst/>
          </a:prstGeom>
          <a:noFill/>
        </p:spPr>
        <p:txBody>
          <a:bodyPr wrap="none" rtlCol="0">
            <a:spAutoFit/>
          </a:bodyPr>
          <a:lstStyle/>
          <a:p>
            <a:r>
              <a:rPr lang="en-US" sz="20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“Them”</a:t>
            </a:r>
          </a:p>
        </p:txBody>
      </p:sp>
    </p:spTree>
    <p:extLst>
      <p:ext uri="{BB962C8B-B14F-4D97-AF65-F5344CB8AC3E}">
        <p14:creationId xmlns:p14="http://schemas.microsoft.com/office/powerpoint/2010/main" val="383445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44729-95F7-4850-A779-95FA872040D4}"/>
              </a:ext>
            </a:extLst>
          </p:cNvPr>
          <p:cNvSpPr>
            <a:spLocks noGrp="1"/>
          </p:cNvSpPr>
          <p:nvPr>
            <p:ph type="title"/>
          </p:nvPr>
        </p:nvSpPr>
        <p:spPr/>
        <p:txBody>
          <a:bodyPr>
            <a:normAutofit fontScale="90000"/>
          </a:bodyPr>
          <a:lstStyle/>
          <a:p>
            <a:r>
              <a:rPr lang="en-US" dirty="0" err="1"/>
              <a:t>Kademlia</a:t>
            </a:r>
            <a:r>
              <a:rPr lang="en-US" dirty="0"/>
              <a:t> Routing Algorithm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7D13CA-6F60-4DD3-AC2C-DEAA2A7DEEB9}"/>
                  </a:ext>
                </a:extLst>
              </p:cNvPr>
              <p:cNvSpPr>
                <a:spLocks noGrp="1"/>
              </p:cNvSpPr>
              <p:nvPr>
                <p:ph idx="12"/>
              </p:nvPr>
            </p:nvSpPr>
            <p:spPr>
              <a:xfrm>
                <a:off x="4535290" y="869076"/>
                <a:ext cx="5403573" cy="4439173"/>
              </a:xfrm>
            </p:spPr>
            <p:txBody>
              <a:bodyPr>
                <a:normAutofit/>
              </a:bodyPr>
              <a:lstStyle/>
              <a:p>
                <a:r>
                  <a:rPr lang="en-US" dirty="0"/>
                  <a:t>Finding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=00111</m:t>
                    </m:r>
                  </m:oMath>
                </a14:m>
                <a:r>
                  <a:rPr lang="en-US" dirty="0"/>
                  <a:t> from node 00110.</a:t>
                </a:r>
              </a:p>
              <a:p>
                <a:pPr lvl="1"/>
                <a:r>
                  <a:rPr lang="en-US" dirty="0"/>
                  <a:t>Easy! Starts with a similar sequence.</a:t>
                </a:r>
              </a:p>
              <a:p>
                <a:pPr lvl="1"/>
                <a:r>
                  <a:rPr lang="en-US" dirty="0"/>
                  <a:t>It’s hopefully at our own node, node 00111, or maybe node 00100…</a:t>
                </a:r>
              </a:p>
              <a:p>
                <a:r>
                  <a:rPr lang="en-US" dirty="0"/>
                  <a:t>Finding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=11011</m:t>
                    </m:r>
                  </m:oMath>
                </a14:m>
                <a:r>
                  <a:rPr lang="en-US" dirty="0"/>
                  <a:t> from 00110:</a:t>
                </a:r>
              </a:p>
              <a:p>
                <a:pPr lvl="1"/>
                <a:r>
                  <a:rPr lang="en-US" dirty="0"/>
                  <a:t>Worst case! No matching prefix!</a:t>
                </a:r>
              </a:p>
              <a:p>
                <a:pPr lvl="1"/>
                <a:r>
                  <a:rPr lang="en-US" dirty="0"/>
                  <a:t>Ask </a:t>
                </a:r>
                <a:r>
                  <a:rPr lang="en-US" i="1" dirty="0"/>
                  <a:t>several</a:t>
                </a:r>
                <a:r>
                  <a:rPr lang="en-US" dirty="0"/>
                  <a:t> nodes with IDs starting with 1.</a:t>
                </a:r>
              </a:p>
              <a:p>
                <a:pPr lvl="2"/>
                <a:r>
                  <a:rPr lang="en-US" dirty="0"/>
                  <a:t>This is, at worst, half of our network… so we have to rely on the algorithm to narrow it down.</a:t>
                </a:r>
              </a:p>
              <a:p>
                <a:pPr lvl="2"/>
                <a:r>
                  <a:rPr lang="en-US" dirty="0"/>
                  <a:t>It hopefully returns nodes that start with 11 or better. (which eliminates another half of our network from consideration)</a:t>
                </a:r>
              </a:p>
              <a:p>
                <a:pPr lvl="1"/>
                <a:r>
                  <a:rPr lang="en-US" dirty="0"/>
                  <a:t>Repeat until a node knows about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p:sp>
            <p:nvSpPr>
              <p:cNvPr id="3" name="Content Placeholder 2">
                <a:extLst>
                  <a:ext uri="{FF2B5EF4-FFF2-40B4-BE49-F238E27FC236}">
                    <a16:creationId xmlns:a16="http://schemas.microsoft.com/office/drawing/2014/main" id="{6B7D13CA-6F60-4DD3-AC2C-DEAA2A7DEEB9}"/>
                  </a:ext>
                </a:extLst>
              </p:cNvPr>
              <p:cNvSpPr>
                <a:spLocks noGrp="1" noRot="1" noChangeAspect="1" noMove="1" noResize="1" noEditPoints="1" noAdjustHandles="1" noChangeArrowheads="1" noChangeShapeType="1" noTextEdit="1"/>
              </p:cNvSpPr>
              <p:nvPr>
                <p:ph idx="12"/>
              </p:nvPr>
            </p:nvSpPr>
            <p:spPr>
              <a:xfrm>
                <a:off x="4535290" y="869076"/>
                <a:ext cx="5403573" cy="4439173"/>
              </a:xfrm>
              <a:blipFill>
                <a:blip r:embed="rId2"/>
                <a:stretch>
                  <a:fillRect l="-1467" t="-2060" r="-790"/>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5E670610-2D54-4B62-B264-41E056590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5910" y="1215448"/>
            <a:ext cx="1516277" cy="1516274"/>
          </a:xfrm>
          <a:prstGeom prst="rect">
            <a:avLst/>
          </a:prstGeom>
        </p:spPr>
      </p:pic>
      <p:cxnSp>
        <p:nvCxnSpPr>
          <p:cNvPr id="15" name="Connector: Curved 14">
            <a:extLst>
              <a:ext uri="{FF2B5EF4-FFF2-40B4-BE49-F238E27FC236}">
                <a16:creationId xmlns:a16="http://schemas.microsoft.com/office/drawing/2014/main" id="{45E0F56F-EC7B-4669-BEEC-2C9DC844AD3F}"/>
              </a:ext>
            </a:extLst>
          </p:cNvPr>
          <p:cNvCxnSpPr>
            <a:cxnSpLocks/>
          </p:cNvCxnSpPr>
          <p:nvPr/>
        </p:nvCxnSpPr>
        <p:spPr>
          <a:xfrm rot="5400000" flipH="1" flipV="1">
            <a:off x="1996691" y="1410991"/>
            <a:ext cx="87898" cy="790961"/>
          </a:xfrm>
          <a:prstGeom prst="curvedConnector3">
            <a:avLst>
              <a:gd name="adj1" fmla="val 316730"/>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7F4E849F-CE63-48EE-A1DA-6D5D34FE0BBA}"/>
              </a:ext>
            </a:extLst>
          </p:cNvPr>
          <p:cNvCxnSpPr>
            <a:cxnSpLocks/>
          </p:cNvCxnSpPr>
          <p:nvPr/>
        </p:nvCxnSpPr>
        <p:spPr>
          <a:xfrm rot="5400000" flipH="1" flipV="1">
            <a:off x="1925254" y="1384623"/>
            <a:ext cx="87898" cy="790961"/>
          </a:xfrm>
          <a:prstGeom prst="curvedConnector3">
            <a:avLst>
              <a:gd name="adj1" fmla="val 31673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CD6AE8F-3A9E-4D20-9318-76DE9BCFE833}"/>
              </a:ext>
            </a:extLst>
          </p:cNvPr>
          <p:cNvSpPr txBox="1"/>
          <p:nvPr/>
        </p:nvSpPr>
        <p:spPr>
          <a:xfrm>
            <a:off x="1084315"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1001</a:t>
            </a:r>
          </a:p>
        </p:txBody>
      </p:sp>
      <p:sp>
        <p:nvSpPr>
          <p:cNvPr id="32" name="TextBox 31">
            <a:extLst>
              <a:ext uri="{FF2B5EF4-FFF2-40B4-BE49-F238E27FC236}">
                <a16:creationId xmlns:a16="http://schemas.microsoft.com/office/drawing/2014/main" id="{D2C72490-A32E-440C-882C-B068BEE26FEB}"/>
              </a:ext>
            </a:extLst>
          </p:cNvPr>
          <p:cNvSpPr txBox="1"/>
          <p:nvPr/>
        </p:nvSpPr>
        <p:spPr>
          <a:xfrm>
            <a:off x="1084315"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1100</a:t>
            </a:r>
          </a:p>
        </p:txBody>
      </p:sp>
      <p:sp>
        <p:nvSpPr>
          <p:cNvPr id="33" name="TextBox 32">
            <a:extLst>
              <a:ext uri="{FF2B5EF4-FFF2-40B4-BE49-F238E27FC236}">
                <a16:creationId xmlns:a16="http://schemas.microsoft.com/office/drawing/2014/main" id="{DFFB8168-D4D9-4E8A-8615-A5034CE4F489}"/>
              </a:ext>
            </a:extLst>
          </p:cNvPr>
          <p:cNvSpPr txBox="1"/>
          <p:nvPr/>
        </p:nvSpPr>
        <p:spPr>
          <a:xfrm>
            <a:off x="1084315" y="4463707"/>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1010</a:t>
            </a:r>
          </a:p>
        </p:txBody>
      </p:sp>
      <p:sp>
        <p:nvSpPr>
          <p:cNvPr id="34" name="TextBox 33">
            <a:extLst>
              <a:ext uri="{FF2B5EF4-FFF2-40B4-BE49-F238E27FC236}">
                <a16:creationId xmlns:a16="http://schemas.microsoft.com/office/drawing/2014/main" id="{46577419-AD94-4D93-9FD4-34BA480DFF5C}"/>
              </a:ext>
            </a:extLst>
          </p:cNvPr>
          <p:cNvSpPr txBox="1"/>
          <p:nvPr/>
        </p:nvSpPr>
        <p:spPr>
          <a:xfrm>
            <a:off x="1084315" y="4842841"/>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a:t>
            </a:r>
            <a:r>
              <a:rPr lang="en-US" sz="2333" dirty="0">
                <a:solidFill>
                  <a:schemeClr val="accent5">
                    <a:lumMod val="75000"/>
                  </a:schemeClr>
                </a:solidFill>
                <a:latin typeface="Inconsolata" panose="020B0609030003000000" pitchFamily="49" charset="0"/>
              </a:rPr>
              <a:t>1001</a:t>
            </a:r>
          </a:p>
        </p:txBody>
      </p:sp>
      <p:sp>
        <p:nvSpPr>
          <p:cNvPr id="46" name="TextBox 45">
            <a:extLst>
              <a:ext uri="{FF2B5EF4-FFF2-40B4-BE49-F238E27FC236}">
                <a16:creationId xmlns:a16="http://schemas.microsoft.com/office/drawing/2014/main" id="{2F8378E7-D084-403B-9E07-3251DA9718CC}"/>
              </a:ext>
            </a:extLst>
          </p:cNvPr>
          <p:cNvSpPr txBox="1"/>
          <p:nvPr/>
        </p:nvSpPr>
        <p:spPr>
          <a:xfrm>
            <a:off x="1976832"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011</a:t>
            </a:r>
          </a:p>
        </p:txBody>
      </p:sp>
      <p:sp>
        <p:nvSpPr>
          <p:cNvPr id="47" name="TextBox 46">
            <a:extLst>
              <a:ext uri="{FF2B5EF4-FFF2-40B4-BE49-F238E27FC236}">
                <a16:creationId xmlns:a16="http://schemas.microsoft.com/office/drawing/2014/main" id="{A0AA71CB-DFAE-4FA0-8926-B11581563805}"/>
              </a:ext>
            </a:extLst>
          </p:cNvPr>
          <p:cNvSpPr txBox="1"/>
          <p:nvPr/>
        </p:nvSpPr>
        <p:spPr>
          <a:xfrm>
            <a:off x="1976832"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010</a:t>
            </a:r>
          </a:p>
        </p:txBody>
      </p:sp>
      <p:sp>
        <p:nvSpPr>
          <p:cNvPr id="48" name="TextBox 47">
            <a:extLst>
              <a:ext uri="{FF2B5EF4-FFF2-40B4-BE49-F238E27FC236}">
                <a16:creationId xmlns:a16="http://schemas.microsoft.com/office/drawing/2014/main" id="{60660D24-6749-4E77-A127-86E99986105C}"/>
              </a:ext>
            </a:extLst>
          </p:cNvPr>
          <p:cNvSpPr txBox="1"/>
          <p:nvPr/>
        </p:nvSpPr>
        <p:spPr>
          <a:xfrm>
            <a:off x="1976832" y="4463707"/>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001</a:t>
            </a:r>
          </a:p>
        </p:txBody>
      </p:sp>
      <p:sp>
        <p:nvSpPr>
          <p:cNvPr id="49" name="TextBox 48">
            <a:extLst>
              <a:ext uri="{FF2B5EF4-FFF2-40B4-BE49-F238E27FC236}">
                <a16:creationId xmlns:a16="http://schemas.microsoft.com/office/drawing/2014/main" id="{C9AD1844-455A-48DA-9285-91E9FC248A42}"/>
              </a:ext>
            </a:extLst>
          </p:cNvPr>
          <p:cNvSpPr txBox="1"/>
          <p:nvPr/>
        </p:nvSpPr>
        <p:spPr>
          <a:xfrm>
            <a:off x="1976832" y="4842841"/>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a:t>
            </a:r>
            <a:r>
              <a:rPr lang="en-US" sz="2333" dirty="0">
                <a:solidFill>
                  <a:schemeClr val="accent5">
                    <a:lumMod val="75000"/>
                  </a:schemeClr>
                </a:solidFill>
                <a:latin typeface="Inconsolata" panose="020B0609030003000000" pitchFamily="49" charset="0"/>
              </a:rPr>
              <a:t>000</a:t>
            </a:r>
          </a:p>
        </p:txBody>
      </p:sp>
      <p:sp>
        <p:nvSpPr>
          <p:cNvPr id="50" name="TextBox 49">
            <a:extLst>
              <a:ext uri="{FF2B5EF4-FFF2-40B4-BE49-F238E27FC236}">
                <a16:creationId xmlns:a16="http://schemas.microsoft.com/office/drawing/2014/main" id="{E5ADBFFA-76B2-4441-B074-1C6A9CD9E667}"/>
              </a:ext>
            </a:extLst>
          </p:cNvPr>
          <p:cNvSpPr txBox="1"/>
          <p:nvPr/>
        </p:nvSpPr>
        <p:spPr>
          <a:xfrm>
            <a:off x="2866460"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a:t>
            </a:r>
            <a:r>
              <a:rPr lang="en-US" sz="2333" dirty="0">
                <a:solidFill>
                  <a:schemeClr val="accent5">
                    <a:lumMod val="75000"/>
                  </a:schemeClr>
                </a:solidFill>
                <a:latin typeface="Inconsolata" panose="020B0609030003000000" pitchFamily="49" charset="0"/>
              </a:rPr>
              <a:t>00</a:t>
            </a:r>
          </a:p>
        </p:txBody>
      </p:sp>
      <p:sp>
        <p:nvSpPr>
          <p:cNvPr id="51" name="TextBox 50">
            <a:extLst>
              <a:ext uri="{FF2B5EF4-FFF2-40B4-BE49-F238E27FC236}">
                <a16:creationId xmlns:a16="http://schemas.microsoft.com/office/drawing/2014/main" id="{B8FB9687-C276-4F0D-8CD7-4D875F601FD3}"/>
              </a:ext>
            </a:extLst>
          </p:cNvPr>
          <p:cNvSpPr txBox="1"/>
          <p:nvPr/>
        </p:nvSpPr>
        <p:spPr>
          <a:xfrm>
            <a:off x="2866460" y="4084573"/>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a:t>
            </a:r>
            <a:r>
              <a:rPr lang="en-US" sz="2333" dirty="0">
                <a:solidFill>
                  <a:schemeClr val="accent5">
                    <a:lumMod val="75000"/>
                  </a:schemeClr>
                </a:solidFill>
                <a:latin typeface="Inconsolata" panose="020B0609030003000000" pitchFamily="49" charset="0"/>
              </a:rPr>
              <a:t>01</a:t>
            </a:r>
          </a:p>
        </p:txBody>
      </p:sp>
      <p:sp>
        <p:nvSpPr>
          <p:cNvPr id="52" name="TextBox 51">
            <a:extLst>
              <a:ext uri="{FF2B5EF4-FFF2-40B4-BE49-F238E27FC236}">
                <a16:creationId xmlns:a16="http://schemas.microsoft.com/office/drawing/2014/main" id="{11ED817E-4D56-4473-BFD2-C2F4A09B11FC}"/>
              </a:ext>
            </a:extLst>
          </p:cNvPr>
          <p:cNvSpPr txBox="1"/>
          <p:nvPr/>
        </p:nvSpPr>
        <p:spPr>
          <a:xfrm>
            <a:off x="3757849" y="3705439"/>
            <a:ext cx="930063" cy="451342"/>
          </a:xfrm>
          <a:prstGeom prst="rect">
            <a:avLst/>
          </a:prstGeom>
          <a:noFill/>
        </p:spPr>
        <p:txBody>
          <a:bodyPr wrap="none" rtlCol="0">
            <a:spAutoFit/>
          </a:bodyPr>
          <a:lstStyle/>
          <a:p>
            <a:r>
              <a:rPr lang="en-US" sz="2333" dirty="0">
                <a:solidFill>
                  <a:schemeClr val="bg1">
                    <a:lumMod val="50000"/>
                  </a:schemeClr>
                </a:solidFill>
                <a:latin typeface="Inconsolata" panose="020B0609030003000000" pitchFamily="49" charset="0"/>
              </a:rPr>
              <a:t>0011</a:t>
            </a:r>
            <a:r>
              <a:rPr lang="en-US" sz="2333" dirty="0">
                <a:solidFill>
                  <a:schemeClr val="accent5">
                    <a:lumMod val="75000"/>
                  </a:schemeClr>
                </a:solidFill>
                <a:latin typeface="Inconsolata" panose="020B0609030003000000" pitchFamily="49" charset="0"/>
              </a:rPr>
              <a:t>1</a:t>
            </a:r>
          </a:p>
        </p:txBody>
      </p:sp>
      <p:sp>
        <p:nvSpPr>
          <p:cNvPr id="53" name="TextBox 52">
            <a:extLst>
              <a:ext uri="{FF2B5EF4-FFF2-40B4-BE49-F238E27FC236}">
                <a16:creationId xmlns:a16="http://schemas.microsoft.com/office/drawing/2014/main" id="{FB7C412D-A916-4347-9A76-0EEA5C24DC70}"/>
              </a:ext>
            </a:extLst>
          </p:cNvPr>
          <p:cNvSpPr txBox="1"/>
          <p:nvPr/>
        </p:nvSpPr>
        <p:spPr>
          <a:xfrm>
            <a:off x="1131443"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1-bit</a:t>
            </a:r>
          </a:p>
        </p:txBody>
      </p:sp>
      <p:sp>
        <p:nvSpPr>
          <p:cNvPr id="54" name="TextBox 53">
            <a:extLst>
              <a:ext uri="{FF2B5EF4-FFF2-40B4-BE49-F238E27FC236}">
                <a16:creationId xmlns:a16="http://schemas.microsoft.com/office/drawing/2014/main" id="{7D184D9E-3843-423E-B1BB-0856718DF90D}"/>
              </a:ext>
            </a:extLst>
          </p:cNvPr>
          <p:cNvSpPr txBox="1"/>
          <p:nvPr/>
        </p:nvSpPr>
        <p:spPr>
          <a:xfrm>
            <a:off x="2011117"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2-bit</a:t>
            </a:r>
          </a:p>
        </p:txBody>
      </p:sp>
      <p:sp>
        <p:nvSpPr>
          <p:cNvPr id="55" name="TextBox 54">
            <a:extLst>
              <a:ext uri="{FF2B5EF4-FFF2-40B4-BE49-F238E27FC236}">
                <a16:creationId xmlns:a16="http://schemas.microsoft.com/office/drawing/2014/main" id="{05F337DE-7B06-47D2-9F99-E02CB6A0413E}"/>
              </a:ext>
            </a:extLst>
          </p:cNvPr>
          <p:cNvSpPr txBox="1"/>
          <p:nvPr/>
        </p:nvSpPr>
        <p:spPr>
          <a:xfrm>
            <a:off x="2877948"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3-bit</a:t>
            </a:r>
          </a:p>
        </p:txBody>
      </p:sp>
      <p:sp>
        <p:nvSpPr>
          <p:cNvPr id="56" name="TextBox 55">
            <a:extLst>
              <a:ext uri="{FF2B5EF4-FFF2-40B4-BE49-F238E27FC236}">
                <a16:creationId xmlns:a16="http://schemas.microsoft.com/office/drawing/2014/main" id="{BF41E6BA-39C9-4B4F-8D0F-2C3FFBF5E603}"/>
              </a:ext>
            </a:extLst>
          </p:cNvPr>
          <p:cNvSpPr txBox="1"/>
          <p:nvPr/>
        </p:nvSpPr>
        <p:spPr>
          <a:xfrm>
            <a:off x="3769336"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4-bit</a:t>
            </a:r>
          </a:p>
        </p:txBody>
      </p:sp>
      <p:sp>
        <p:nvSpPr>
          <p:cNvPr id="57" name="TextBox 56">
            <a:extLst>
              <a:ext uri="{FF2B5EF4-FFF2-40B4-BE49-F238E27FC236}">
                <a16:creationId xmlns:a16="http://schemas.microsoft.com/office/drawing/2014/main" id="{A431E448-AD6A-4CBD-A943-2B1DD0BDAB9D}"/>
              </a:ext>
            </a:extLst>
          </p:cNvPr>
          <p:cNvSpPr txBox="1"/>
          <p:nvPr/>
        </p:nvSpPr>
        <p:spPr>
          <a:xfrm>
            <a:off x="588952" y="2842035"/>
            <a:ext cx="3482043" cy="451342"/>
          </a:xfrm>
          <a:prstGeom prst="rect">
            <a:avLst/>
          </a:prstGeom>
          <a:noFill/>
        </p:spPr>
        <p:txBody>
          <a:bodyPr wrap="none" rtlCol="0">
            <a:spAutoFit/>
          </a:bodyPr>
          <a:lstStyle/>
          <a:p>
            <a:pPr algn="ctr"/>
            <a:r>
              <a:rPr lang="en-US" sz="2333"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Routing Table k-buckets</a:t>
            </a:r>
          </a:p>
        </p:txBody>
      </p:sp>
      <p:sp>
        <p:nvSpPr>
          <p:cNvPr id="58" name="TextBox 57">
            <a:extLst>
              <a:ext uri="{FF2B5EF4-FFF2-40B4-BE49-F238E27FC236}">
                <a16:creationId xmlns:a16="http://schemas.microsoft.com/office/drawing/2014/main" id="{E8609877-CD36-4BE2-8402-7E7390A05F8C}"/>
              </a:ext>
            </a:extLst>
          </p:cNvPr>
          <p:cNvSpPr txBox="1"/>
          <p:nvPr/>
        </p:nvSpPr>
        <p:spPr>
          <a:xfrm>
            <a:off x="195815" y="3705439"/>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10001</a:t>
            </a:r>
          </a:p>
        </p:txBody>
      </p:sp>
      <p:sp>
        <p:nvSpPr>
          <p:cNvPr id="59" name="TextBox 58">
            <a:extLst>
              <a:ext uri="{FF2B5EF4-FFF2-40B4-BE49-F238E27FC236}">
                <a16:creationId xmlns:a16="http://schemas.microsoft.com/office/drawing/2014/main" id="{E7C0D107-C08D-4C8F-9FCF-F1DE8B1F70CD}"/>
              </a:ext>
            </a:extLst>
          </p:cNvPr>
          <p:cNvSpPr txBox="1"/>
          <p:nvPr/>
        </p:nvSpPr>
        <p:spPr>
          <a:xfrm>
            <a:off x="195815" y="4084573"/>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10100</a:t>
            </a:r>
          </a:p>
        </p:txBody>
      </p:sp>
      <p:sp>
        <p:nvSpPr>
          <p:cNvPr id="60" name="TextBox 59">
            <a:extLst>
              <a:ext uri="{FF2B5EF4-FFF2-40B4-BE49-F238E27FC236}">
                <a16:creationId xmlns:a16="http://schemas.microsoft.com/office/drawing/2014/main" id="{96855BC7-83AC-407D-BD05-417EAFBC604B}"/>
              </a:ext>
            </a:extLst>
          </p:cNvPr>
          <p:cNvSpPr txBox="1"/>
          <p:nvPr/>
        </p:nvSpPr>
        <p:spPr>
          <a:xfrm>
            <a:off x="195815" y="4463707"/>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10110</a:t>
            </a:r>
          </a:p>
        </p:txBody>
      </p:sp>
      <p:sp>
        <p:nvSpPr>
          <p:cNvPr id="61" name="TextBox 60">
            <a:extLst>
              <a:ext uri="{FF2B5EF4-FFF2-40B4-BE49-F238E27FC236}">
                <a16:creationId xmlns:a16="http://schemas.microsoft.com/office/drawing/2014/main" id="{BFE43727-22E5-4AC1-8614-59FA0BD3D95E}"/>
              </a:ext>
            </a:extLst>
          </p:cNvPr>
          <p:cNvSpPr txBox="1"/>
          <p:nvPr/>
        </p:nvSpPr>
        <p:spPr>
          <a:xfrm>
            <a:off x="195815" y="4842841"/>
            <a:ext cx="930063" cy="451342"/>
          </a:xfrm>
          <a:prstGeom prst="rect">
            <a:avLst/>
          </a:prstGeom>
          <a:noFill/>
        </p:spPr>
        <p:txBody>
          <a:bodyPr wrap="none" rtlCol="0">
            <a:spAutoFit/>
          </a:bodyPr>
          <a:lstStyle/>
          <a:p>
            <a:r>
              <a:rPr lang="en-US" sz="2333" dirty="0">
                <a:solidFill>
                  <a:schemeClr val="accent5">
                    <a:lumMod val="75000"/>
                  </a:schemeClr>
                </a:solidFill>
                <a:latin typeface="Inconsolata" panose="020B0609030003000000" pitchFamily="49" charset="0"/>
              </a:rPr>
              <a:t>11001</a:t>
            </a:r>
          </a:p>
        </p:txBody>
      </p:sp>
      <p:sp>
        <p:nvSpPr>
          <p:cNvPr id="62" name="TextBox 61">
            <a:extLst>
              <a:ext uri="{FF2B5EF4-FFF2-40B4-BE49-F238E27FC236}">
                <a16:creationId xmlns:a16="http://schemas.microsoft.com/office/drawing/2014/main" id="{62067338-73D4-4261-80D6-48D2BC17878A}"/>
              </a:ext>
            </a:extLst>
          </p:cNvPr>
          <p:cNvSpPr txBox="1"/>
          <p:nvPr/>
        </p:nvSpPr>
        <p:spPr>
          <a:xfrm>
            <a:off x="242944" y="3310939"/>
            <a:ext cx="821059" cy="451342"/>
          </a:xfrm>
          <a:prstGeom prst="rect">
            <a:avLst/>
          </a:prstGeom>
          <a:noFill/>
        </p:spPr>
        <p:txBody>
          <a:bodyPr wrap="none" rtlCol="0">
            <a:spAutoFit/>
          </a:bodyPr>
          <a:lstStyle/>
          <a:p>
            <a:pPr algn="ctr"/>
            <a:r>
              <a:rPr lang="en-US" sz="2333" dirty="0">
                <a:solidFill>
                  <a:srgbClr val="BC8FDD"/>
                </a:solidFill>
                <a:latin typeface="Lato Semibold" panose="020F0502020204030203" pitchFamily="34" charset="0"/>
                <a:ea typeface="Lato Semibold" panose="020F0502020204030203" pitchFamily="34" charset="0"/>
                <a:cs typeface="Lato Semibold" panose="020F0502020204030203" pitchFamily="34" charset="0"/>
              </a:rPr>
              <a:t>0-bit</a:t>
            </a:r>
          </a:p>
        </p:txBody>
      </p:sp>
      <p:sp>
        <p:nvSpPr>
          <p:cNvPr id="63" name="TextBox 62">
            <a:extLst>
              <a:ext uri="{FF2B5EF4-FFF2-40B4-BE49-F238E27FC236}">
                <a16:creationId xmlns:a16="http://schemas.microsoft.com/office/drawing/2014/main" id="{4914ED47-07E3-41F7-B73E-AF7CF839E923}"/>
              </a:ext>
            </a:extLst>
          </p:cNvPr>
          <p:cNvSpPr txBox="1"/>
          <p:nvPr/>
        </p:nvSpPr>
        <p:spPr>
          <a:xfrm>
            <a:off x="219894" y="5308249"/>
            <a:ext cx="4431021" cy="323165"/>
          </a:xfrm>
          <a:prstGeom prst="rect">
            <a:avLst/>
          </a:prstGeom>
          <a:noFill/>
        </p:spPr>
        <p:txBody>
          <a:bodyPr wrap="none" rtlCol="0">
            <a:spAutoFit/>
          </a:bodyPr>
          <a:lstStyle/>
          <a:p>
            <a:r>
              <a:rPr lang="en-US" sz="1500" dirty="0">
                <a:latin typeface="Lato Black" panose="020F0502020204030203" pitchFamily="34" charset="0"/>
                <a:ea typeface="Lato Black" panose="020F0502020204030203" pitchFamily="34" charset="0"/>
                <a:cs typeface="Lato Black" panose="020F0502020204030203" pitchFamily="34" charset="0"/>
              </a:rPr>
              <a:t>Note</a:t>
            </a:r>
            <a:r>
              <a:rPr lang="en-US" sz="1500" dirty="0">
                <a:latin typeface="Lato Light" panose="020F0502020204030203" pitchFamily="34" charset="0"/>
                <a:ea typeface="Lato Light" panose="020F0502020204030203" pitchFamily="34" charset="0"/>
                <a:cs typeface="Lato Light" panose="020F0502020204030203" pitchFamily="34" charset="0"/>
              </a:rPr>
              <a:t>: 0-bit list contains half of the overall network!</a:t>
            </a:r>
          </a:p>
        </p:txBody>
      </p:sp>
      <p:sp>
        <p:nvSpPr>
          <p:cNvPr id="64" name="TextBox 63">
            <a:extLst>
              <a:ext uri="{FF2B5EF4-FFF2-40B4-BE49-F238E27FC236}">
                <a16:creationId xmlns:a16="http://schemas.microsoft.com/office/drawing/2014/main" id="{F2E9E02A-7532-45AE-9F3E-0CA0FD95A633}"/>
              </a:ext>
            </a:extLst>
          </p:cNvPr>
          <p:cNvSpPr txBox="1"/>
          <p:nvPr/>
        </p:nvSpPr>
        <p:spPr>
          <a:xfrm>
            <a:off x="671191" y="1817143"/>
            <a:ext cx="1362874" cy="400110"/>
          </a:xfrm>
          <a:prstGeom prst="rect">
            <a:avLst/>
          </a:prstGeom>
          <a:noFill/>
        </p:spPr>
        <p:txBody>
          <a:bodyPr wrap="none" rtlCol="0">
            <a:spAutoFit/>
          </a:bodyPr>
          <a:lstStyle/>
          <a:p>
            <a:r>
              <a:rPr lang="en-US" sz="2000" dirty="0">
                <a:solidFill>
                  <a:schemeClr val="accent5">
                    <a:lumMod val="75000"/>
                  </a:schemeClr>
                </a:solidFill>
                <a:latin typeface="Lato Black" panose="020F0502020204030203" pitchFamily="34" charset="0"/>
                <a:ea typeface="Lato Black" panose="020F0502020204030203" pitchFamily="34" charset="0"/>
                <a:cs typeface="Lato Black" panose="020F0502020204030203" pitchFamily="34" charset="0"/>
              </a:rPr>
              <a:t>Us: 00110</a:t>
            </a:r>
          </a:p>
        </p:txBody>
      </p:sp>
      <p:sp>
        <p:nvSpPr>
          <p:cNvPr id="65" name="TextBox 64">
            <a:extLst>
              <a:ext uri="{FF2B5EF4-FFF2-40B4-BE49-F238E27FC236}">
                <a16:creationId xmlns:a16="http://schemas.microsoft.com/office/drawing/2014/main" id="{BFE1177D-DB53-427B-9F1E-E8FEE299BA54}"/>
              </a:ext>
            </a:extLst>
          </p:cNvPr>
          <p:cNvSpPr txBox="1"/>
          <p:nvPr/>
        </p:nvSpPr>
        <p:spPr>
          <a:xfrm>
            <a:off x="3249649" y="4658152"/>
            <a:ext cx="1053494" cy="400110"/>
          </a:xfrm>
          <a:prstGeom prst="rect">
            <a:avLst/>
          </a:prstGeom>
          <a:noFill/>
        </p:spPr>
        <p:txBody>
          <a:bodyPr wrap="none" rtlCol="0">
            <a:spAutoFit/>
          </a:bodyPr>
          <a:lstStyle/>
          <a:p>
            <a:r>
              <a:rPr lang="en-US" sz="2000" dirty="0">
                <a:solidFill>
                  <a:srgbClr val="7030A0"/>
                </a:solidFill>
                <a:latin typeface="Lato Black" panose="020F0502020204030203" pitchFamily="34" charset="0"/>
                <a:ea typeface="Lato Black" panose="020F0502020204030203" pitchFamily="34" charset="0"/>
                <a:cs typeface="Lato Black" panose="020F0502020204030203" pitchFamily="34" charset="0"/>
              </a:rPr>
              <a:t>“Them”</a:t>
            </a:r>
          </a:p>
        </p:txBody>
      </p:sp>
      <p:sp>
        <p:nvSpPr>
          <p:cNvPr id="6" name="Oval 5">
            <a:extLst>
              <a:ext uri="{FF2B5EF4-FFF2-40B4-BE49-F238E27FC236}">
                <a16:creationId xmlns:a16="http://schemas.microsoft.com/office/drawing/2014/main" id="{9BC87C38-E8CC-4311-BBAA-8B4D59ACEA88}"/>
              </a:ext>
            </a:extLst>
          </p:cNvPr>
          <p:cNvSpPr/>
          <p:nvPr/>
        </p:nvSpPr>
        <p:spPr>
          <a:xfrm>
            <a:off x="187723" y="4859025"/>
            <a:ext cx="935628" cy="451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612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73BB-1204-4051-8089-8E0ED3CAA9CA}"/>
              </a:ext>
            </a:extLst>
          </p:cNvPr>
          <p:cNvSpPr>
            <a:spLocks noGrp="1"/>
          </p:cNvSpPr>
          <p:nvPr>
            <p:ph type="title"/>
          </p:nvPr>
        </p:nvSpPr>
        <p:spPr/>
        <p:txBody>
          <a:bodyPr>
            <a:normAutofit fontScale="90000"/>
          </a:bodyPr>
          <a:lstStyle/>
          <a:p>
            <a:r>
              <a:rPr lang="en-US" dirty="0" err="1"/>
              <a:t>Kademlia</a:t>
            </a:r>
            <a:r>
              <a:rPr lang="en-US" dirty="0"/>
              <a:t>: Node Introduction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5B1975-D750-46A1-883E-979F05580F47}"/>
                  </a:ext>
                </a:extLst>
              </p:cNvPr>
              <p:cNvSpPr>
                <a:spLocks noGrp="1"/>
              </p:cNvSpPr>
              <p:nvPr>
                <p:ph idx="12"/>
              </p:nvPr>
            </p:nvSpPr>
            <p:spPr>
              <a:xfrm>
                <a:off x="307025" y="869076"/>
                <a:ext cx="9584514" cy="4579224"/>
              </a:xfrm>
            </p:spPr>
            <p:txBody>
              <a:bodyPr/>
              <a:lstStyle/>
              <a:p>
                <a:r>
                  <a:rPr lang="en-US" dirty="0"/>
                  <a:t>Contrary to Chord, XOR distance means nodes know exactly where they fit.</a:t>
                </a:r>
              </a:p>
              <a:p>
                <a:pPr lvl="1"/>
                <a:r>
                  <a:rPr lang="en-US" dirty="0"/>
                  <a:t>How “far away” you are from any key doesn’t depend on the other nodes in the system. (It’s always your ID </a:t>
                </a:r>
                <a:r>
                  <a:rPr lang="en-US" dirty="0">
                    <a:latin typeface="Cambria Math" panose="02040503050406030204" pitchFamily="18" charset="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𝑘𝑒𝑦</m:t>
                    </m:r>
                  </m:oMath>
                </a14:m>
                <a:r>
                  <a:rPr lang="en-US" dirty="0"/>
                  <a:t>)</a:t>
                </a:r>
              </a:p>
              <a:p>
                <a:pPr lvl="1"/>
                <a:endParaRPr lang="en-US" dirty="0"/>
              </a:p>
              <a:p>
                <a:r>
                  <a:rPr lang="en-US" dirty="0"/>
                  <a:t>Regardless the join process is more or less the same:</a:t>
                </a:r>
              </a:p>
              <a:p>
                <a:pPr lvl="1"/>
                <a:r>
                  <a:rPr lang="en-US" dirty="0"/>
                  <a:t>Ask an existing node to find your ID, it returns a list of your neighbors.</a:t>
                </a:r>
              </a:p>
              <a:p>
                <a:pPr lvl="1"/>
                <a:r>
                  <a:rPr lang="en-US" dirty="0"/>
                  <a:t>Tell your neighbors you exist and get their knowledge of the world</a:t>
                </a:r>
              </a:p>
              <a:p>
                <a:pPr lvl="2"/>
                <a:r>
                  <a:rPr lang="en-US" dirty="0"/>
                  <a:t>That is, replicate their keys and k-buckets.</a:t>
                </a:r>
              </a:p>
              <a:p>
                <a:pPr lvl="2"/>
                <a:endParaRPr lang="en-US" dirty="0"/>
              </a:p>
              <a:p>
                <a:r>
                  <a:rPr lang="en-US" dirty="0"/>
                  <a:t>As nodes contact you, record their ID in the appropriate bucket.</a:t>
                </a:r>
              </a:p>
              <a:p>
                <a:pPr lvl="1"/>
                <a:r>
                  <a:rPr lang="en-US" dirty="0"/>
                  <a:t>When do you replace?? Which entries do you replace?? Hmm.</a:t>
                </a:r>
              </a:p>
            </p:txBody>
          </p:sp>
        </mc:Choice>
        <mc:Fallback>
          <p:sp>
            <p:nvSpPr>
              <p:cNvPr id="3" name="Content Placeholder 2">
                <a:extLst>
                  <a:ext uri="{FF2B5EF4-FFF2-40B4-BE49-F238E27FC236}">
                    <a16:creationId xmlns:a16="http://schemas.microsoft.com/office/drawing/2014/main" id="{085B1975-D750-46A1-883E-979F05580F47}"/>
                  </a:ext>
                </a:extLst>
              </p:cNvPr>
              <p:cNvSpPr>
                <a:spLocks noGrp="1" noRot="1" noChangeAspect="1" noMove="1" noResize="1" noEditPoints="1" noAdjustHandles="1" noChangeArrowheads="1" noChangeShapeType="1" noTextEdit="1"/>
              </p:cNvSpPr>
              <p:nvPr>
                <p:ph idx="12"/>
              </p:nvPr>
            </p:nvSpPr>
            <p:spPr>
              <a:xfrm>
                <a:off x="307025" y="869076"/>
                <a:ext cx="9584514" cy="4579224"/>
              </a:xfrm>
              <a:blipFill>
                <a:blip r:embed="rId2"/>
                <a:stretch>
                  <a:fillRect l="-763" t="-1997" r="-699"/>
                </a:stretch>
              </a:blipFill>
            </p:spPr>
            <p:txBody>
              <a:bodyPr/>
              <a:lstStyle/>
              <a:p>
                <a:r>
                  <a:rPr lang="en-US">
                    <a:noFill/>
                  </a:rPr>
                  <a:t> </a:t>
                </a:r>
              </a:p>
            </p:txBody>
          </p:sp>
        </mc:Fallback>
      </mc:AlternateContent>
    </p:spTree>
    <p:extLst>
      <p:ext uri="{BB962C8B-B14F-4D97-AF65-F5344CB8AC3E}">
        <p14:creationId xmlns:p14="http://schemas.microsoft.com/office/powerpoint/2010/main" val="2270398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3E57-0F49-4A4C-9050-FD266BEB36A1}"/>
              </a:ext>
            </a:extLst>
          </p:cNvPr>
          <p:cNvSpPr>
            <a:spLocks noGrp="1"/>
          </p:cNvSpPr>
          <p:nvPr>
            <p:ph type="title"/>
          </p:nvPr>
        </p:nvSpPr>
        <p:spPr/>
        <p:txBody>
          <a:bodyPr>
            <a:normAutofit fontScale="90000"/>
          </a:bodyPr>
          <a:lstStyle/>
          <a:p>
            <a:r>
              <a:rPr lang="en-US" dirty="0"/>
              <a:t>Applications</a:t>
            </a:r>
          </a:p>
        </p:txBody>
      </p:sp>
      <p:sp>
        <p:nvSpPr>
          <p:cNvPr id="3" name="Content Placeholder 2">
            <a:extLst>
              <a:ext uri="{FF2B5EF4-FFF2-40B4-BE49-F238E27FC236}">
                <a16:creationId xmlns:a16="http://schemas.microsoft.com/office/drawing/2014/main" id="{1EDCEB82-C5FD-44F9-9975-8DC68CAAFA13}"/>
              </a:ext>
            </a:extLst>
          </p:cNvPr>
          <p:cNvSpPr>
            <a:spLocks noGrp="1"/>
          </p:cNvSpPr>
          <p:nvPr>
            <p:ph idx="12"/>
          </p:nvPr>
        </p:nvSpPr>
        <p:spPr>
          <a:xfrm>
            <a:off x="307025" y="2952770"/>
            <a:ext cx="9584514" cy="2562206"/>
          </a:xfrm>
        </p:spPr>
        <p:txBody>
          <a:bodyPr/>
          <a:lstStyle/>
          <a:p>
            <a:r>
              <a:rPr lang="en-US" dirty="0"/>
              <a:t>IPFS (</a:t>
            </a:r>
            <a:r>
              <a:rPr lang="en-US" dirty="0" err="1"/>
              <a:t>InterPlanetary</a:t>
            </a:r>
            <a:r>
              <a:rPr lang="en-US" dirty="0"/>
              <a:t> File System)</a:t>
            </a:r>
          </a:p>
          <a:p>
            <a:pPr lvl="1"/>
            <a:r>
              <a:rPr lang="en-US" dirty="0"/>
              <a:t>Divides files into hashes resembling a Merkle DAG.</a:t>
            </a:r>
          </a:p>
          <a:p>
            <a:pPr lvl="1"/>
            <a:r>
              <a:rPr lang="en-US" dirty="0"/>
              <a:t>Uses a variant of </a:t>
            </a:r>
            <a:r>
              <a:rPr lang="en-US" dirty="0" err="1"/>
              <a:t>Kademlia</a:t>
            </a:r>
            <a:r>
              <a:rPr lang="en-US" dirty="0"/>
              <a:t> to look up each hash and find mirrors.</a:t>
            </a:r>
          </a:p>
          <a:p>
            <a:pPr lvl="1"/>
            <a:r>
              <a:rPr lang="en-US" dirty="0"/>
              <a:t>Reconstructs files on the client-side by downloading from peers.</a:t>
            </a:r>
          </a:p>
          <a:p>
            <a:pPr lvl="1"/>
            <a:r>
              <a:rPr lang="en-US" dirty="0"/>
              <a:t>Some very shaky stuff about using a blockchain (distributed ledger) to do name resolution.</a:t>
            </a:r>
          </a:p>
          <a:p>
            <a:pPr lvl="1"/>
            <a:r>
              <a:rPr lang="en-US" dirty="0"/>
              <a:t>Is this the next big thing??? (probably not, but it is cool </a:t>
            </a:r>
            <a:r>
              <a:rPr lang="en-US" dirty="0">
                <a:sym typeface="Wingdings" panose="05000000000000000000" pitchFamily="2" charset="2"/>
              </a:rPr>
              <a:t></a:t>
            </a:r>
            <a:r>
              <a:rPr lang="en-US" dirty="0"/>
              <a:t>)</a:t>
            </a:r>
          </a:p>
        </p:txBody>
      </p:sp>
      <p:pic>
        <p:nvPicPr>
          <p:cNvPr id="1026" name="Picture 2">
            <a:extLst>
              <a:ext uri="{FF2B5EF4-FFF2-40B4-BE49-F238E27FC236}">
                <a16:creationId xmlns:a16="http://schemas.microsoft.com/office/drawing/2014/main" id="{84771727-537D-40BB-9EDD-70E549A91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7" y="936386"/>
            <a:ext cx="3781426" cy="151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08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926D9344-3D46-478A-AAF8-5EFDDD41C5E6}"/>
              </a:ext>
            </a:extLst>
          </p:cNvPr>
          <p:cNvCxnSpPr>
            <a:cxnSpLocks/>
          </p:cNvCxnSpPr>
          <p:nvPr/>
        </p:nvCxnSpPr>
        <p:spPr>
          <a:xfrm flipV="1">
            <a:off x="2589245" y="3319308"/>
            <a:ext cx="3983006" cy="6869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F315ABD0-CE26-4700-8084-D8B9E013E0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0816" y="1689310"/>
            <a:ext cx="3126839" cy="3126839"/>
          </a:xfrm>
          <a:prstGeom prst="rect">
            <a:avLst/>
          </a:prstGeom>
        </p:spPr>
      </p:pic>
      <p:sp>
        <p:nvSpPr>
          <p:cNvPr id="2" name="Title 1">
            <a:extLst>
              <a:ext uri="{FF2B5EF4-FFF2-40B4-BE49-F238E27FC236}">
                <a16:creationId xmlns:a16="http://schemas.microsoft.com/office/drawing/2014/main" id="{7BB32F64-8ED2-44DC-9765-5E0843BD2720}"/>
              </a:ext>
            </a:extLst>
          </p:cNvPr>
          <p:cNvSpPr>
            <a:spLocks noGrp="1"/>
          </p:cNvSpPr>
          <p:nvPr>
            <p:ph type="title"/>
          </p:nvPr>
        </p:nvSpPr>
        <p:spPr/>
        <p:txBody>
          <a:bodyPr>
            <a:normAutofit fontScale="90000"/>
          </a:bodyPr>
          <a:lstStyle/>
          <a:p>
            <a:r>
              <a:rPr lang="en-US" dirty="0"/>
              <a:t>NFS System Model</a:t>
            </a:r>
          </a:p>
        </p:txBody>
      </p:sp>
      <p:sp>
        <p:nvSpPr>
          <p:cNvPr id="25" name="Content Placeholder 2">
            <a:extLst>
              <a:ext uri="{FF2B5EF4-FFF2-40B4-BE49-F238E27FC236}">
                <a16:creationId xmlns:a16="http://schemas.microsoft.com/office/drawing/2014/main" id="{FAC724FA-C478-46B2-AAEB-831176ED8495}"/>
              </a:ext>
            </a:extLst>
          </p:cNvPr>
          <p:cNvSpPr>
            <a:spLocks noGrp="1"/>
          </p:cNvSpPr>
          <p:nvPr>
            <p:ph idx="12"/>
          </p:nvPr>
        </p:nvSpPr>
        <p:spPr/>
        <p:txBody>
          <a:bodyPr>
            <a:normAutofit/>
          </a:bodyPr>
          <a:lstStyle/>
          <a:p>
            <a:r>
              <a:rPr lang="en-US" dirty="0"/>
              <a:t>Each client connects directly to the server. Files could be duplicated on client-side.</a:t>
            </a:r>
          </a:p>
        </p:txBody>
      </p:sp>
      <p:pic>
        <p:nvPicPr>
          <p:cNvPr id="4" name="Graphic 3">
            <a:extLst>
              <a:ext uri="{FF2B5EF4-FFF2-40B4-BE49-F238E27FC236}">
                <a16:creationId xmlns:a16="http://schemas.microsoft.com/office/drawing/2014/main" id="{29E096A0-E0B6-44C2-B0B8-BEECCF033B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9119" y="3093372"/>
            <a:ext cx="1405698" cy="1405698"/>
          </a:xfrm>
          <a:prstGeom prst="rect">
            <a:avLst/>
          </a:prstGeom>
        </p:spPr>
      </p:pic>
      <p:sp>
        <p:nvSpPr>
          <p:cNvPr id="5" name="TextBox 4">
            <a:extLst>
              <a:ext uri="{FF2B5EF4-FFF2-40B4-BE49-F238E27FC236}">
                <a16:creationId xmlns:a16="http://schemas.microsoft.com/office/drawing/2014/main" id="{5FA10CEE-D816-4998-811F-9314E57914C9}"/>
              </a:ext>
            </a:extLst>
          </p:cNvPr>
          <p:cNvSpPr txBox="1"/>
          <p:nvPr/>
        </p:nvSpPr>
        <p:spPr>
          <a:xfrm>
            <a:off x="1069511" y="4526471"/>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pic>
        <p:nvPicPr>
          <p:cNvPr id="6" name="Graphic 5">
            <a:extLst>
              <a:ext uri="{FF2B5EF4-FFF2-40B4-BE49-F238E27FC236}">
                <a16:creationId xmlns:a16="http://schemas.microsoft.com/office/drawing/2014/main" id="{014245E8-6D25-4A35-B6A4-EC958E4CEB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75009" y="1913610"/>
            <a:ext cx="1405698" cy="1405698"/>
          </a:xfrm>
          <a:prstGeom prst="rect">
            <a:avLst/>
          </a:prstGeom>
        </p:spPr>
      </p:pic>
      <p:sp>
        <p:nvSpPr>
          <p:cNvPr id="7" name="TextBox 6">
            <a:extLst>
              <a:ext uri="{FF2B5EF4-FFF2-40B4-BE49-F238E27FC236}">
                <a16:creationId xmlns:a16="http://schemas.microsoft.com/office/drawing/2014/main" id="{90B6A099-CC90-4DEB-9390-C2D035AF8794}"/>
              </a:ext>
            </a:extLst>
          </p:cNvPr>
          <p:cNvSpPr txBox="1"/>
          <p:nvPr/>
        </p:nvSpPr>
        <p:spPr>
          <a:xfrm>
            <a:off x="2325399" y="3346710"/>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sp>
        <p:nvSpPr>
          <p:cNvPr id="9" name="TextBox 8">
            <a:extLst>
              <a:ext uri="{FF2B5EF4-FFF2-40B4-BE49-F238E27FC236}">
                <a16:creationId xmlns:a16="http://schemas.microsoft.com/office/drawing/2014/main" id="{7E4D7CC1-3675-462E-97FD-8AD07388F422}"/>
              </a:ext>
            </a:extLst>
          </p:cNvPr>
          <p:cNvSpPr txBox="1"/>
          <p:nvPr/>
        </p:nvSpPr>
        <p:spPr>
          <a:xfrm>
            <a:off x="3731096" y="5226266"/>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sp>
        <p:nvSpPr>
          <p:cNvPr id="10" name="TextBox 9">
            <a:extLst>
              <a:ext uri="{FF2B5EF4-FFF2-40B4-BE49-F238E27FC236}">
                <a16:creationId xmlns:a16="http://schemas.microsoft.com/office/drawing/2014/main" id="{FD83E131-409E-4A18-92E4-9378B10944ED}"/>
              </a:ext>
            </a:extLst>
          </p:cNvPr>
          <p:cNvSpPr txBox="1"/>
          <p:nvPr/>
        </p:nvSpPr>
        <p:spPr>
          <a:xfrm>
            <a:off x="7952710" y="4432490"/>
            <a:ext cx="603050" cy="27238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Server</a:t>
            </a:r>
          </a:p>
        </p:txBody>
      </p:sp>
      <p:cxnSp>
        <p:nvCxnSpPr>
          <p:cNvPr id="13" name="Straight Arrow Connector 12">
            <a:extLst>
              <a:ext uri="{FF2B5EF4-FFF2-40B4-BE49-F238E27FC236}">
                <a16:creationId xmlns:a16="http://schemas.microsoft.com/office/drawing/2014/main" id="{32A8DF49-3F43-444A-B9AB-9406121E257B}"/>
              </a:ext>
            </a:extLst>
          </p:cNvPr>
          <p:cNvCxnSpPr>
            <a:cxnSpLocks/>
          </p:cNvCxnSpPr>
          <p:nvPr/>
        </p:nvCxnSpPr>
        <p:spPr>
          <a:xfrm flipV="1">
            <a:off x="4810291" y="3556000"/>
            <a:ext cx="1761959" cy="764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60D3B7-449A-49E1-92B7-70BBA03B7A5D}"/>
              </a:ext>
            </a:extLst>
          </p:cNvPr>
          <p:cNvCxnSpPr>
            <a:cxnSpLocks/>
          </p:cNvCxnSpPr>
          <p:nvPr/>
        </p:nvCxnSpPr>
        <p:spPr>
          <a:xfrm>
            <a:off x="3780703" y="2857501"/>
            <a:ext cx="2791547" cy="2358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4CD43712-6F28-4070-8AAC-841797285F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0705" y="3793167"/>
            <a:ext cx="1405698" cy="1405698"/>
          </a:xfrm>
          <a:prstGeom prst="rect">
            <a:avLst/>
          </a:prstGeom>
        </p:spPr>
      </p:pic>
    </p:spTree>
    <p:extLst>
      <p:ext uri="{BB962C8B-B14F-4D97-AF65-F5344CB8AC3E}">
        <p14:creationId xmlns:p14="http://schemas.microsoft.com/office/powerpoint/2010/main" val="33880935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C6CC-A0DB-4DAD-BDB2-BEDF8CE16A2C}"/>
              </a:ext>
            </a:extLst>
          </p:cNvPr>
          <p:cNvSpPr>
            <a:spLocks noGrp="1"/>
          </p:cNvSpPr>
          <p:nvPr>
            <p:ph type="title"/>
          </p:nvPr>
        </p:nvSpPr>
        <p:spPr/>
        <p:txBody>
          <a:bodyPr>
            <a:normAutofit fontScale="90000"/>
          </a:bodyPr>
          <a:lstStyle/>
          <a:p>
            <a:r>
              <a:rPr lang="en-US" dirty="0"/>
              <a:t>Summary</a:t>
            </a:r>
          </a:p>
        </p:txBody>
      </p:sp>
      <p:sp>
        <p:nvSpPr>
          <p:cNvPr id="3" name="Footer Placeholder 2">
            <a:extLst>
              <a:ext uri="{FF2B5EF4-FFF2-40B4-BE49-F238E27FC236}">
                <a16:creationId xmlns:a16="http://schemas.microsoft.com/office/drawing/2014/main" id="{A788F9F8-E5E3-4C8E-9693-5F07D6C70B0F}"/>
              </a:ext>
            </a:extLst>
          </p:cNvPr>
          <p:cNvSpPr>
            <a:spLocks noGrp="1"/>
          </p:cNvSpPr>
          <p:nvPr>
            <p:ph type="ftr" sz="quarter" idx="11"/>
          </p:nvPr>
        </p:nvSpPr>
        <p:spPr/>
        <p:txBody>
          <a:bodyPr/>
          <a:lstStyle/>
          <a:p>
            <a:r>
              <a:rPr lang="en-US" dirty="0"/>
              <a:t>Spring 2019/2020</a:t>
            </a:r>
          </a:p>
        </p:txBody>
      </p:sp>
      <p:sp>
        <p:nvSpPr>
          <p:cNvPr id="4" name="Content Placeholder 3">
            <a:extLst>
              <a:ext uri="{FF2B5EF4-FFF2-40B4-BE49-F238E27FC236}">
                <a16:creationId xmlns:a16="http://schemas.microsoft.com/office/drawing/2014/main" id="{B9E095F9-FF8D-4FE6-A387-2469863B9487}"/>
              </a:ext>
            </a:extLst>
          </p:cNvPr>
          <p:cNvSpPr>
            <a:spLocks noGrp="1"/>
          </p:cNvSpPr>
          <p:nvPr>
            <p:ph idx="12"/>
          </p:nvPr>
        </p:nvSpPr>
        <p:spPr>
          <a:xfrm>
            <a:off x="181746" y="695915"/>
            <a:ext cx="9852377" cy="4954349"/>
          </a:xfrm>
        </p:spPr>
        <p:txBody>
          <a:bodyPr>
            <a:normAutofit/>
          </a:bodyPr>
          <a:lstStyle/>
          <a:p>
            <a:r>
              <a:rPr lang="en-US" dirty="0"/>
              <a:t>Here we look at a variety of distributed systems issues.</a:t>
            </a:r>
          </a:p>
          <a:p>
            <a:pPr lvl="2"/>
            <a:endParaRPr lang="en-US" dirty="0"/>
          </a:p>
          <a:p>
            <a:r>
              <a:rPr lang="en-US" dirty="0"/>
              <a:t>I hope you are now excited at the potential of creating such systems!</a:t>
            </a:r>
          </a:p>
          <a:p>
            <a:pPr lvl="1"/>
            <a:r>
              <a:rPr lang="en-US" dirty="0"/>
              <a:t>The web is a giant distributed system… many of these issues come into play even in the simplest of websites.</a:t>
            </a:r>
          </a:p>
          <a:p>
            <a:pPr lvl="1"/>
            <a:r>
              <a:rPr lang="en-US" dirty="0"/>
              <a:t>Watch my friend Mikaela Patella’s video “</a:t>
            </a:r>
            <a:r>
              <a:rPr lang="en-US" dirty="0">
                <a:hlinkClick r:id="rId2"/>
              </a:rPr>
              <a:t>Web Development is Distributed Systems Programming</a:t>
            </a:r>
            <a:r>
              <a:rPr lang="en-US" dirty="0"/>
              <a:t>”</a:t>
            </a:r>
          </a:p>
          <a:p>
            <a:pPr lvl="2"/>
            <a:endParaRPr lang="en-US" dirty="0"/>
          </a:p>
          <a:p>
            <a:r>
              <a:rPr lang="en-US" dirty="0"/>
              <a:t>We have seen how protocol design needs to accommodate failure.</a:t>
            </a:r>
          </a:p>
          <a:p>
            <a:r>
              <a:rPr lang="en-US" dirty="0"/>
              <a:t>We investigated ways of detecting forms of data failure and fixity.</a:t>
            </a:r>
          </a:p>
          <a:p>
            <a:r>
              <a:rPr lang="en-US" dirty="0"/>
              <a:t>And how designs need to account of distance and lookup…</a:t>
            </a:r>
          </a:p>
          <a:p>
            <a:pPr lvl="1"/>
            <a:r>
              <a:rPr lang="en-US" dirty="0"/>
              <a:t>In the presence of possibly millions or billions of systems!!</a:t>
            </a:r>
          </a:p>
          <a:p>
            <a:pPr lvl="3"/>
            <a:endParaRPr lang="en-US" dirty="0"/>
          </a:p>
          <a:p>
            <a:r>
              <a:rPr lang="en-US" dirty="0"/>
              <a:t>What’s next? Well, take the Operating Systems course nearest you!</a:t>
            </a:r>
          </a:p>
        </p:txBody>
      </p:sp>
    </p:spTree>
    <p:extLst>
      <p:ext uri="{BB962C8B-B14F-4D97-AF65-F5344CB8AC3E}">
        <p14:creationId xmlns:p14="http://schemas.microsoft.com/office/powerpoint/2010/main" val="2191059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8604-81BA-4203-9873-09BBA8CD5FAA}"/>
              </a:ext>
            </a:extLst>
          </p:cNvPr>
          <p:cNvSpPr>
            <a:spLocks noGrp="1"/>
          </p:cNvSpPr>
          <p:nvPr>
            <p:ph type="title"/>
          </p:nvPr>
        </p:nvSpPr>
        <p:spPr/>
        <p:txBody>
          <a:bodyPr>
            <a:normAutofit fontScale="90000"/>
          </a:bodyPr>
          <a:lstStyle/>
          <a:p>
            <a:r>
              <a:rPr lang="en-US" dirty="0"/>
              <a:t>NFS Stateless Protocol</a:t>
            </a:r>
          </a:p>
        </p:txBody>
      </p:sp>
      <p:sp>
        <p:nvSpPr>
          <p:cNvPr id="3" name="Content Placeholder 2">
            <a:extLst>
              <a:ext uri="{FF2B5EF4-FFF2-40B4-BE49-F238E27FC236}">
                <a16:creationId xmlns:a16="http://schemas.microsoft.com/office/drawing/2014/main" id="{8158A321-7D9F-4B18-9678-5E6223131EF8}"/>
              </a:ext>
            </a:extLst>
          </p:cNvPr>
          <p:cNvSpPr>
            <a:spLocks noGrp="1"/>
          </p:cNvSpPr>
          <p:nvPr>
            <p:ph idx="12"/>
          </p:nvPr>
        </p:nvSpPr>
        <p:spPr/>
        <p:txBody>
          <a:bodyPr>
            <a:normAutofit/>
          </a:bodyPr>
          <a:lstStyle/>
          <a:p>
            <a:pPr marL="0" indent="0">
              <a:buNone/>
            </a:pPr>
            <a:r>
              <a:rPr lang="en-US" dirty="0"/>
              <a:t>Set of common operations clients can issue:	   </a:t>
            </a:r>
            <a:r>
              <a:rPr lang="en-US" i="1" dirty="0"/>
              <a:t>(where is </a:t>
            </a:r>
            <a:r>
              <a:rPr lang="en-US" i="1" dirty="0">
                <a:latin typeface="Inconsolata" panose="020B0609030003000000" pitchFamily="49" charset="0"/>
              </a:rPr>
              <a:t>open</a:t>
            </a:r>
            <a:r>
              <a:rPr lang="en-US" i="1" dirty="0"/>
              <a:t>? </a:t>
            </a:r>
            <a:r>
              <a:rPr lang="en-US" i="1" dirty="0">
                <a:latin typeface="Inconsolata" panose="020B0609030003000000" pitchFamily="49" charset="0"/>
              </a:rPr>
              <a:t>close</a:t>
            </a:r>
            <a:r>
              <a:rPr lang="en-US" i="1" dirty="0"/>
              <a:t>?)</a:t>
            </a:r>
          </a:p>
          <a:p>
            <a:pPr marL="0" indent="0">
              <a:buNone/>
            </a:pPr>
            <a:endParaRPr lang="en-US" b="1" dirty="0"/>
          </a:p>
          <a:p>
            <a:pPr marL="0" indent="0">
              <a:buNone/>
            </a:pPr>
            <a:r>
              <a:rPr lang="en-US" b="1" dirty="0">
                <a:latin typeface="Inconsolata" panose="020B0609030003000000" pitchFamily="49" charset="0"/>
              </a:rPr>
              <a:t>lookup	</a:t>
            </a:r>
            <a:r>
              <a:rPr lang="en-US" dirty="0"/>
              <a:t>Returns file handle for filename</a:t>
            </a:r>
            <a:endParaRPr lang="en-US" b="1" dirty="0"/>
          </a:p>
          <a:p>
            <a:pPr marL="0" indent="0">
              <a:buNone/>
            </a:pPr>
            <a:r>
              <a:rPr lang="en-US" b="1" dirty="0">
                <a:latin typeface="Inconsolata" panose="020B0609030003000000" pitchFamily="49" charset="0"/>
              </a:rPr>
              <a:t>create	</a:t>
            </a:r>
            <a:r>
              <a:rPr lang="en-US" dirty="0"/>
              <a:t>Create a new file and return handle</a:t>
            </a:r>
            <a:endParaRPr lang="en-US" b="1" dirty="0"/>
          </a:p>
          <a:p>
            <a:pPr marL="0" indent="0">
              <a:buNone/>
            </a:pPr>
            <a:r>
              <a:rPr lang="en-US" b="1" dirty="0">
                <a:latin typeface="Inconsolata" panose="020B0609030003000000" pitchFamily="49" charset="0"/>
              </a:rPr>
              <a:t>remove	</a:t>
            </a:r>
            <a:r>
              <a:rPr lang="en-US" dirty="0"/>
              <a:t>Removes a file from a directory</a:t>
            </a:r>
            <a:endParaRPr lang="en-US" b="1" dirty="0"/>
          </a:p>
          <a:p>
            <a:pPr marL="0" indent="0">
              <a:buNone/>
            </a:pPr>
            <a:r>
              <a:rPr lang="en-US" b="1" dirty="0" err="1">
                <a:latin typeface="Inconsolata" panose="020B0609030003000000" pitchFamily="49" charset="0"/>
              </a:rPr>
              <a:t>getattr</a:t>
            </a:r>
            <a:r>
              <a:rPr lang="en-US" b="1" dirty="0">
                <a:latin typeface="Inconsolata" panose="020B0609030003000000" pitchFamily="49" charset="0"/>
              </a:rPr>
              <a:t>	</a:t>
            </a:r>
            <a:r>
              <a:rPr lang="en-US" dirty="0"/>
              <a:t>Returns file attributes (stat)</a:t>
            </a:r>
          </a:p>
          <a:p>
            <a:pPr marL="0" indent="0">
              <a:buNone/>
            </a:pPr>
            <a:r>
              <a:rPr lang="en-US" b="1" dirty="0" err="1">
                <a:latin typeface="Inconsolata" panose="020B0609030003000000" pitchFamily="49" charset="0"/>
              </a:rPr>
              <a:t>setattr</a:t>
            </a:r>
            <a:r>
              <a:rPr lang="en-US" b="1" dirty="0">
                <a:latin typeface="Inconsolata" panose="020B0609030003000000" pitchFamily="49" charset="0"/>
              </a:rPr>
              <a:t>	</a:t>
            </a:r>
            <a:r>
              <a:rPr lang="en-US" dirty="0"/>
              <a:t>Sets file attributes</a:t>
            </a:r>
            <a:endParaRPr lang="en-US" b="1" dirty="0"/>
          </a:p>
          <a:p>
            <a:pPr marL="0" indent="0">
              <a:buNone/>
            </a:pPr>
            <a:r>
              <a:rPr lang="en-US" b="1" dirty="0">
                <a:latin typeface="Inconsolata" panose="020B0609030003000000" pitchFamily="49" charset="0"/>
              </a:rPr>
              <a:t>read		</a:t>
            </a:r>
            <a:r>
              <a:rPr lang="en-US" dirty="0"/>
              <a:t>Reads bytes from file</a:t>
            </a:r>
            <a:endParaRPr lang="en-US" b="1" dirty="0"/>
          </a:p>
          <a:p>
            <a:pPr marL="0" indent="0">
              <a:buNone/>
            </a:pPr>
            <a:r>
              <a:rPr lang="en-US" b="1" dirty="0">
                <a:latin typeface="Inconsolata" panose="020B0609030003000000" pitchFamily="49" charset="0"/>
              </a:rPr>
              <a:t>write	</a:t>
            </a:r>
            <a:r>
              <a:rPr lang="en-US" dirty="0"/>
              <a:t>Writes bytes to file</a:t>
            </a:r>
          </a:p>
        </p:txBody>
      </p:sp>
      <p:pic>
        <p:nvPicPr>
          <p:cNvPr id="4" name="Graphic 3">
            <a:extLst>
              <a:ext uri="{FF2B5EF4-FFF2-40B4-BE49-F238E27FC236}">
                <a16:creationId xmlns:a16="http://schemas.microsoft.com/office/drawing/2014/main" id="{19872B97-A080-4EA0-BA95-A6B2BFED68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6267" y="2229089"/>
            <a:ext cx="2760307" cy="2760307"/>
          </a:xfrm>
          <a:prstGeom prst="rect">
            <a:avLst/>
          </a:prstGeom>
        </p:spPr>
      </p:pic>
      <p:sp>
        <p:nvSpPr>
          <p:cNvPr id="8" name="TextBox 7">
            <a:extLst>
              <a:ext uri="{FF2B5EF4-FFF2-40B4-BE49-F238E27FC236}">
                <a16:creationId xmlns:a16="http://schemas.microsoft.com/office/drawing/2014/main" id="{49064828-028D-456F-8CFD-9AFE698F2758}"/>
              </a:ext>
            </a:extLst>
          </p:cNvPr>
          <p:cNvSpPr txBox="1"/>
          <p:nvPr/>
        </p:nvSpPr>
        <p:spPr>
          <a:xfrm>
            <a:off x="7370004" y="4681620"/>
            <a:ext cx="1952833" cy="45243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Commands sent to the server. (one-way)</a:t>
            </a:r>
          </a:p>
        </p:txBody>
      </p:sp>
    </p:spTree>
    <p:extLst>
      <p:ext uri="{BB962C8B-B14F-4D97-AF65-F5344CB8AC3E}">
        <p14:creationId xmlns:p14="http://schemas.microsoft.com/office/powerpoint/2010/main" val="461582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BA54-39C8-4400-AE13-CBCF17EB6176}"/>
              </a:ext>
            </a:extLst>
          </p:cNvPr>
          <p:cNvSpPr>
            <a:spLocks noGrp="1"/>
          </p:cNvSpPr>
          <p:nvPr>
            <p:ph type="title"/>
          </p:nvPr>
        </p:nvSpPr>
        <p:spPr/>
        <p:txBody>
          <a:bodyPr>
            <a:normAutofit fontScale="90000"/>
          </a:bodyPr>
          <a:lstStyle/>
          <a:p>
            <a:r>
              <a:rPr lang="en-US" dirty="0"/>
              <a:t>Statelessness (Toward Availability)</a:t>
            </a:r>
          </a:p>
        </p:txBody>
      </p:sp>
      <p:sp>
        <p:nvSpPr>
          <p:cNvPr id="3" name="Content Placeholder 2">
            <a:extLst>
              <a:ext uri="{FF2B5EF4-FFF2-40B4-BE49-F238E27FC236}">
                <a16:creationId xmlns:a16="http://schemas.microsoft.com/office/drawing/2014/main" id="{7A79B453-BEC0-482F-B049-0577D30DD509}"/>
              </a:ext>
            </a:extLst>
          </p:cNvPr>
          <p:cNvSpPr>
            <a:spLocks noGrp="1"/>
          </p:cNvSpPr>
          <p:nvPr>
            <p:ph idx="12"/>
          </p:nvPr>
        </p:nvSpPr>
        <p:spPr/>
        <p:txBody>
          <a:bodyPr>
            <a:normAutofit/>
          </a:bodyPr>
          <a:lstStyle/>
          <a:p>
            <a:r>
              <a:rPr lang="en-US" dirty="0"/>
              <a:t>NFS implemented an </a:t>
            </a:r>
            <a:r>
              <a:rPr lang="en-US" b="1" dirty="0"/>
              <a:t>open </a:t>
            </a:r>
            <a:r>
              <a:rPr lang="en-US" dirty="0"/>
              <a:t>(standard, well-known) and</a:t>
            </a:r>
            <a:br>
              <a:rPr lang="en-US" dirty="0"/>
            </a:br>
            <a:r>
              <a:rPr lang="en-US" b="1" dirty="0"/>
              <a:t>stateless </a:t>
            </a:r>
            <a:r>
              <a:rPr lang="en-US" dirty="0"/>
              <a:t>(all actions/commands are independent) protocol.</a:t>
            </a:r>
          </a:p>
          <a:p>
            <a:endParaRPr lang="en-US" dirty="0"/>
          </a:p>
          <a:p>
            <a:r>
              <a:rPr lang="en-US" dirty="0"/>
              <a:t>The</a:t>
            </a:r>
            <a:r>
              <a:rPr lang="en-US" dirty="0">
                <a:latin typeface="Inconsolata" panose="020B0609030003000000" pitchFamily="49" charset="0"/>
              </a:rPr>
              <a:t> open() </a:t>
            </a:r>
            <a:r>
              <a:rPr lang="en-US" dirty="0"/>
              <a:t>system call is an example of a </a:t>
            </a:r>
            <a:r>
              <a:rPr lang="en-US" i="1" dirty="0"/>
              <a:t>stateful protocol</a:t>
            </a:r>
            <a:r>
              <a:rPr lang="en-US" dirty="0"/>
              <a:t>.</a:t>
            </a:r>
          </a:p>
          <a:p>
            <a:pPr lvl="1"/>
            <a:r>
              <a:rPr lang="en-US" dirty="0"/>
              <a:t>The system call looks up a file by a path.</a:t>
            </a:r>
          </a:p>
          <a:p>
            <a:pPr lvl="1"/>
            <a:r>
              <a:rPr lang="en-US" dirty="0"/>
              <a:t>It gives you a file handle (or file descriptor) that represents that file.</a:t>
            </a:r>
          </a:p>
          <a:p>
            <a:pPr lvl="1"/>
            <a:r>
              <a:rPr lang="en-US" dirty="0"/>
              <a:t>You give that file handle to </a:t>
            </a:r>
            <a:r>
              <a:rPr lang="en-US" b="1" dirty="0"/>
              <a:t>read</a:t>
            </a:r>
            <a:r>
              <a:rPr lang="en-US" dirty="0"/>
              <a:t> or </a:t>
            </a:r>
            <a:r>
              <a:rPr lang="en-US" b="1" dirty="0"/>
              <a:t>write</a:t>
            </a:r>
            <a:r>
              <a:rPr lang="en-US" dirty="0"/>
              <a:t> calls. (not the path)</a:t>
            </a:r>
          </a:p>
          <a:p>
            <a:pPr lvl="1"/>
            <a:r>
              <a:rPr lang="en-US" dirty="0"/>
              <a:t>The file handle does not directly relate to the file. (A second call to </a:t>
            </a:r>
            <a:r>
              <a:rPr lang="en-US" dirty="0">
                <a:latin typeface="Inconsolata" panose="020B0609030003000000" pitchFamily="49" charset="0"/>
              </a:rPr>
              <a:t>open</a:t>
            </a:r>
            <a:r>
              <a:rPr lang="en-US" dirty="0"/>
              <a:t> gives a different file handle)</a:t>
            </a:r>
          </a:p>
          <a:p>
            <a:pPr lvl="1"/>
            <a:r>
              <a:rPr lang="en-US" dirty="0"/>
              <a:t>If your machine loses power… the OS loses track of that handle…</a:t>
            </a:r>
          </a:p>
          <a:p>
            <a:pPr lvl="2"/>
            <a:r>
              <a:rPr lang="en-US" dirty="0"/>
              <a:t>you’ll need to call</a:t>
            </a:r>
            <a:r>
              <a:rPr lang="en-US" dirty="0">
                <a:latin typeface="Inconsolata" panose="020B0609030003000000" pitchFamily="49" charset="0"/>
              </a:rPr>
              <a:t> open() </a:t>
            </a:r>
            <a:r>
              <a:rPr lang="en-US" dirty="0"/>
              <a:t>again!</a:t>
            </a:r>
          </a:p>
        </p:txBody>
      </p:sp>
    </p:spTree>
    <p:extLst>
      <p:ext uri="{BB962C8B-B14F-4D97-AF65-F5344CB8AC3E}">
        <p14:creationId xmlns:p14="http://schemas.microsoft.com/office/powerpoint/2010/main" val="2510723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2F13-3697-4852-B492-3BC4EB32DC9A}"/>
              </a:ext>
            </a:extLst>
          </p:cNvPr>
          <p:cNvSpPr>
            <a:spLocks noGrp="1"/>
          </p:cNvSpPr>
          <p:nvPr>
            <p:ph type="title"/>
          </p:nvPr>
        </p:nvSpPr>
        <p:spPr/>
        <p:txBody>
          <a:bodyPr>
            <a:normAutofit fontScale="90000"/>
          </a:bodyPr>
          <a:lstStyle/>
          <a:p>
            <a:r>
              <a:rPr lang="en-US" dirty="0"/>
              <a:t>Statelessness (Toward Availability)</a:t>
            </a:r>
          </a:p>
        </p:txBody>
      </p:sp>
      <p:sp>
        <p:nvSpPr>
          <p:cNvPr id="3" name="Content Placeholder 2">
            <a:extLst>
              <a:ext uri="{FF2B5EF4-FFF2-40B4-BE49-F238E27FC236}">
                <a16:creationId xmlns:a16="http://schemas.microsoft.com/office/drawing/2014/main" id="{62E5AF44-A337-438E-8C77-2A52653FBBC1}"/>
              </a:ext>
            </a:extLst>
          </p:cNvPr>
          <p:cNvSpPr>
            <a:spLocks noGrp="1"/>
          </p:cNvSpPr>
          <p:nvPr>
            <p:ph idx="12"/>
          </p:nvPr>
        </p:nvSpPr>
        <p:spPr>
          <a:xfrm>
            <a:off x="307025" y="890124"/>
            <a:ext cx="9584514" cy="4804854"/>
          </a:xfrm>
        </p:spPr>
        <p:txBody>
          <a:bodyPr>
            <a:normAutofit/>
          </a:bodyPr>
          <a:lstStyle/>
          <a:p>
            <a:r>
              <a:rPr lang="en-US" dirty="0"/>
              <a:t>Other stateless protocols: HTTP (but not FTP), IP (but not TCP), www</a:t>
            </a:r>
          </a:p>
          <a:p>
            <a:r>
              <a:rPr lang="en-US" dirty="0"/>
              <a:t>So, in NFS, we don’t have an</a:t>
            </a:r>
            <a:r>
              <a:rPr lang="en-US" dirty="0">
                <a:latin typeface="Inconsolata" panose="020B0609030003000000" pitchFamily="49" charset="0"/>
              </a:rPr>
              <a:t> open()</a:t>
            </a:r>
            <a:r>
              <a:rPr lang="en-US" dirty="0"/>
              <a:t>.</a:t>
            </a:r>
            <a:endParaRPr lang="en-US" b="1" dirty="0"/>
          </a:p>
          <a:p>
            <a:r>
              <a:rPr lang="en-US" dirty="0"/>
              <a:t>Instead we have an </a:t>
            </a:r>
            <a:r>
              <a:rPr lang="en-US" b="1" i="1" dirty="0"/>
              <a:t>idempotent</a:t>
            </a:r>
            <a:r>
              <a:rPr lang="en-US" dirty="0">
                <a:latin typeface="Inconsolata" panose="020B0609030003000000" pitchFamily="49" charset="0"/>
              </a:rPr>
              <a:t> lookup() </a:t>
            </a:r>
            <a:r>
              <a:rPr lang="en-US" dirty="0"/>
              <a:t>function.</a:t>
            </a:r>
          </a:p>
          <a:p>
            <a:pPr lvl="1"/>
            <a:r>
              <a:rPr lang="en-US" dirty="0"/>
              <a:t>Always gives us a predictable file handle. Even if the server crashes and reboots.</a:t>
            </a:r>
          </a:p>
          <a:p>
            <a:r>
              <a:rPr lang="en-US" dirty="0"/>
              <a:t>Statelessness also benefits from </a:t>
            </a:r>
            <a:r>
              <a:rPr lang="en-US" i="1" dirty="0"/>
              <a:t>idempotent</a:t>
            </a:r>
            <a:r>
              <a:rPr lang="en-US" dirty="0"/>
              <a:t> read/write functions.</a:t>
            </a:r>
          </a:p>
          <a:p>
            <a:pPr lvl="1"/>
            <a:r>
              <a:rPr lang="en-US" dirty="0"/>
              <a:t>Sending the same write command twice in a row shouldn’t matter.</a:t>
            </a:r>
          </a:p>
          <a:p>
            <a:r>
              <a:rPr lang="en-US" dirty="0"/>
              <a:t>This means ambiguity of server crashes (did it do the thing I wanted?) doesn’t matter. Just send the command again. No big deal.</a:t>
            </a:r>
            <a:r>
              <a:rPr lang="en-US" i="1" dirty="0"/>
              <a:t> (</a:t>
            </a:r>
            <a:r>
              <a:rPr lang="en-US" i="1" dirty="0" err="1"/>
              <a:t>kinda</a:t>
            </a:r>
            <a:r>
              <a:rPr lang="en-US" i="1" dirty="0"/>
              <a:t>)</a:t>
            </a:r>
          </a:p>
          <a:p>
            <a:pPr lvl="1"/>
            <a:r>
              <a:rPr lang="en-US" dirty="0"/>
              <a:t>NFS’s way of handling </a:t>
            </a:r>
            <a:r>
              <a:rPr lang="en-US" dirty="0">
                <a:latin typeface="Lato Semibold" panose="020F0502020204030203" pitchFamily="34" charset="0"/>
                <a:ea typeface="Lato Semibold" panose="020F0502020204030203" pitchFamily="34" charset="0"/>
                <a:cs typeface="Lato Semibold" panose="020F0502020204030203" pitchFamily="34" charset="0"/>
              </a:rPr>
              <a:t>duplicate requests</a:t>
            </a:r>
            <a:r>
              <a:rPr lang="en-US" dirty="0"/>
              <a:t>. (when you see one command repeatedly sent… like when a client panics and thinks the server is dead.)</a:t>
            </a:r>
          </a:p>
          <a:p>
            <a:r>
              <a:rPr lang="en-US" b="1" i="1" dirty="0"/>
              <a:t>Consider</a:t>
            </a:r>
            <a:r>
              <a:rPr lang="en-US" dirty="0"/>
              <a:t>: What about mutual exclusion?? (file locking) Tricky!</a:t>
            </a:r>
          </a:p>
        </p:txBody>
      </p:sp>
    </p:spTree>
    <p:extLst>
      <p:ext uri="{BB962C8B-B14F-4D97-AF65-F5344CB8AC3E}">
        <p14:creationId xmlns:p14="http://schemas.microsoft.com/office/powerpoint/2010/main" val="413764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6C6-7AC3-49EE-A148-C3F29488CFEA}"/>
              </a:ext>
            </a:extLst>
          </p:cNvPr>
          <p:cNvSpPr>
            <a:spLocks noGrp="1"/>
          </p:cNvSpPr>
          <p:nvPr>
            <p:ph type="title"/>
          </p:nvPr>
        </p:nvSpPr>
        <p:spPr/>
        <p:txBody>
          <a:bodyPr>
            <a:normAutofit fontScale="90000"/>
          </a:bodyPr>
          <a:lstStyle/>
          <a:p>
            <a:r>
              <a:rPr lang="en-US" dirty="0"/>
              <a:t>Statelessness And Failure (NFS) [best]</a:t>
            </a:r>
          </a:p>
        </p:txBody>
      </p:sp>
      <p:sp>
        <p:nvSpPr>
          <p:cNvPr id="3" name="Content Placeholder 2">
            <a:extLst>
              <a:ext uri="{FF2B5EF4-FFF2-40B4-BE49-F238E27FC236}">
                <a16:creationId xmlns:a16="http://schemas.microsoft.com/office/drawing/2014/main" id="{E528891F-B589-47CB-ACB8-8F50C4199DE7}"/>
              </a:ext>
            </a:extLst>
          </p:cNvPr>
          <p:cNvSpPr>
            <a:spLocks noGrp="1"/>
          </p:cNvSpPr>
          <p:nvPr>
            <p:ph idx="12"/>
          </p:nvPr>
        </p:nvSpPr>
        <p:spPr/>
        <p:txBody>
          <a:bodyPr/>
          <a:lstStyle/>
          <a:p>
            <a:pPr marL="0" indent="0">
              <a:buNone/>
            </a:pPr>
            <a:r>
              <a:rPr lang="en-US" dirty="0"/>
              <a:t>A client issues a series of writes to a file located on a particular server.</a:t>
            </a:r>
          </a:p>
        </p:txBody>
      </p:sp>
      <p:cxnSp>
        <p:nvCxnSpPr>
          <p:cNvPr id="5" name="Straight Arrow Connector 4">
            <a:extLst>
              <a:ext uri="{FF2B5EF4-FFF2-40B4-BE49-F238E27FC236}">
                <a16:creationId xmlns:a16="http://schemas.microsoft.com/office/drawing/2014/main" id="{EE33CEE5-44B8-4DB5-920F-91BC8A2A4749}"/>
              </a:ext>
            </a:extLst>
          </p:cNvPr>
          <p:cNvCxnSpPr>
            <a:cxnSpLocks/>
          </p:cNvCxnSpPr>
          <p:nvPr/>
        </p:nvCxnSpPr>
        <p:spPr>
          <a:xfrm>
            <a:off x="2606122" y="2159838"/>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03A4C7-60FD-4320-9994-D3A5A162A435}"/>
              </a:ext>
            </a:extLst>
          </p:cNvPr>
          <p:cNvSpPr txBox="1"/>
          <p:nvPr/>
        </p:nvSpPr>
        <p:spPr>
          <a:xfrm>
            <a:off x="4752027" y="1852062"/>
            <a:ext cx="655950" cy="272382"/>
          </a:xfrm>
          <a:prstGeom prst="rect">
            <a:avLst/>
          </a:prstGeom>
          <a:noFill/>
        </p:spPr>
        <p:txBody>
          <a:bodyPr wrap="none" rtlCol="0">
            <a:spAutoFit/>
          </a:bodyPr>
          <a:lstStyle/>
          <a:p>
            <a:pPr algn="ctr"/>
            <a:r>
              <a:rPr lang="en-US" sz="1170" b="1" dirty="0">
                <a:latin typeface="Inconsolata" panose="020B0609030003000000" pitchFamily="49" charset="0"/>
              </a:rPr>
              <a:t>lookup</a:t>
            </a:r>
          </a:p>
        </p:txBody>
      </p:sp>
      <p:cxnSp>
        <p:nvCxnSpPr>
          <p:cNvPr id="10" name="Straight Arrow Connector 9">
            <a:extLst>
              <a:ext uri="{FF2B5EF4-FFF2-40B4-BE49-F238E27FC236}">
                <a16:creationId xmlns:a16="http://schemas.microsoft.com/office/drawing/2014/main" id="{3E66DB26-D6EE-44F0-93CC-093C2C30414E}"/>
              </a:ext>
            </a:extLst>
          </p:cNvPr>
          <p:cNvCxnSpPr>
            <a:cxnSpLocks/>
          </p:cNvCxnSpPr>
          <p:nvPr/>
        </p:nvCxnSpPr>
        <p:spPr>
          <a:xfrm flipH="1">
            <a:off x="2456449" y="2580063"/>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3060FC-EF93-402A-8ABE-170C506B653C}"/>
              </a:ext>
            </a:extLst>
          </p:cNvPr>
          <p:cNvSpPr txBox="1"/>
          <p:nvPr/>
        </p:nvSpPr>
        <p:spPr>
          <a:xfrm>
            <a:off x="4909120" y="2272286"/>
            <a:ext cx="341761" cy="272382"/>
          </a:xfrm>
          <a:prstGeom prst="rect">
            <a:avLst/>
          </a:prstGeom>
          <a:noFill/>
        </p:spPr>
        <p:txBody>
          <a:bodyPr wrap="none" rtlCol="0">
            <a:spAutoFit/>
          </a:bodyPr>
          <a:lstStyle/>
          <a:p>
            <a:pPr algn="ctr"/>
            <a:r>
              <a:rPr lang="en-US" sz="1170" b="1" i="1" dirty="0" err="1">
                <a:latin typeface="Inconsolata" panose="020B0609030003000000" pitchFamily="49" charset="0"/>
              </a:rPr>
              <a:t>fd</a:t>
            </a:r>
            <a:endParaRPr lang="en-US" sz="1170" b="1" i="1" dirty="0">
              <a:latin typeface="Inconsolata" panose="020B0609030003000000" pitchFamily="49" charset="0"/>
            </a:endParaRPr>
          </a:p>
        </p:txBody>
      </p:sp>
      <p:cxnSp>
        <p:nvCxnSpPr>
          <p:cNvPr id="12" name="Straight Arrow Connector 11">
            <a:extLst>
              <a:ext uri="{FF2B5EF4-FFF2-40B4-BE49-F238E27FC236}">
                <a16:creationId xmlns:a16="http://schemas.microsoft.com/office/drawing/2014/main" id="{C5B4099C-10D7-4D80-A223-301CB01ED6F3}"/>
              </a:ext>
            </a:extLst>
          </p:cNvPr>
          <p:cNvCxnSpPr>
            <a:cxnSpLocks/>
          </p:cNvCxnSpPr>
          <p:nvPr/>
        </p:nvCxnSpPr>
        <p:spPr>
          <a:xfrm>
            <a:off x="2592515" y="3000286"/>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7255BF-8826-4C01-95BD-416B96343A38}"/>
              </a:ext>
            </a:extLst>
          </p:cNvPr>
          <p:cNvSpPr txBox="1"/>
          <p:nvPr/>
        </p:nvSpPr>
        <p:spPr>
          <a:xfrm>
            <a:off x="3770193" y="2692509"/>
            <a:ext cx="2619628"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offset: 0, count: 15</a:t>
            </a:r>
            <a:r>
              <a:rPr lang="en-US" sz="1170" b="1" dirty="0">
                <a:latin typeface="Inconsolata" panose="020B0609030003000000" pitchFamily="49" charset="0"/>
              </a:rPr>
              <a:t>)</a:t>
            </a:r>
          </a:p>
        </p:txBody>
      </p:sp>
      <p:cxnSp>
        <p:nvCxnSpPr>
          <p:cNvPr id="14" name="Straight Arrow Connector 13">
            <a:extLst>
              <a:ext uri="{FF2B5EF4-FFF2-40B4-BE49-F238E27FC236}">
                <a16:creationId xmlns:a16="http://schemas.microsoft.com/office/drawing/2014/main" id="{0B0B9630-9799-4AD8-AF6C-9EEDD79AC194}"/>
              </a:ext>
            </a:extLst>
          </p:cNvPr>
          <p:cNvCxnSpPr>
            <a:cxnSpLocks/>
          </p:cNvCxnSpPr>
          <p:nvPr/>
        </p:nvCxnSpPr>
        <p:spPr>
          <a:xfrm flipH="1">
            <a:off x="2456449" y="3420511"/>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19F0DE5-F1AC-4139-81EE-3F736DAA4ADE}"/>
              </a:ext>
            </a:extLst>
          </p:cNvPr>
          <p:cNvSpPr txBox="1"/>
          <p:nvPr/>
        </p:nvSpPr>
        <p:spPr>
          <a:xfrm>
            <a:off x="4712756" y="3112734"/>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sp>
        <p:nvSpPr>
          <p:cNvPr id="16" name="TextBox 15">
            <a:extLst>
              <a:ext uri="{FF2B5EF4-FFF2-40B4-BE49-F238E27FC236}">
                <a16:creationId xmlns:a16="http://schemas.microsoft.com/office/drawing/2014/main" id="{D55B3C17-7371-4625-809B-5F8EDCD79B09}"/>
              </a:ext>
            </a:extLst>
          </p:cNvPr>
          <p:cNvSpPr txBox="1"/>
          <p:nvPr/>
        </p:nvSpPr>
        <p:spPr>
          <a:xfrm>
            <a:off x="857535" y="1732049"/>
            <a:ext cx="1405698" cy="272382"/>
          </a:xfrm>
          <a:prstGeom prst="rect">
            <a:avLst/>
          </a:prstGeom>
          <a:noFill/>
        </p:spPr>
        <p:txBody>
          <a:bodyPr wrap="squar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Client</a:t>
            </a:r>
          </a:p>
        </p:txBody>
      </p:sp>
      <p:sp>
        <p:nvSpPr>
          <p:cNvPr id="17" name="TextBox 16">
            <a:extLst>
              <a:ext uri="{FF2B5EF4-FFF2-40B4-BE49-F238E27FC236}">
                <a16:creationId xmlns:a16="http://schemas.microsoft.com/office/drawing/2014/main" id="{63C78163-B4E8-41BB-8FB7-814D305EEF4F}"/>
              </a:ext>
            </a:extLst>
          </p:cNvPr>
          <p:cNvSpPr txBox="1"/>
          <p:nvPr/>
        </p:nvSpPr>
        <p:spPr>
          <a:xfrm>
            <a:off x="8636314" y="1732049"/>
            <a:ext cx="603050" cy="272382"/>
          </a:xfrm>
          <a:prstGeom prst="rect">
            <a:avLst/>
          </a:prstGeom>
          <a:noFill/>
        </p:spPr>
        <p:txBody>
          <a:bodyPr wrap="none" rtlCol="0">
            <a:spAutoFit/>
          </a:bodyPr>
          <a:lstStyle/>
          <a:p>
            <a:pPr algn="ctr"/>
            <a:r>
              <a:rPr lang="en-US" sz="1170" dirty="0">
                <a:latin typeface="Lato Light" panose="020F0502020204030203" pitchFamily="34" charset="0"/>
                <a:ea typeface="Lato Light" panose="020F0502020204030203" pitchFamily="34" charset="0"/>
                <a:cs typeface="Lato Light" panose="020F0502020204030203" pitchFamily="34" charset="0"/>
              </a:rPr>
              <a:t>Server</a:t>
            </a:r>
          </a:p>
        </p:txBody>
      </p:sp>
      <p:cxnSp>
        <p:nvCxnSpPr>
          <p:cNvPr id="22" name="Straight Arrow Connector 21">
            <a:extLst>
              <a:ext uri="{FF2B5EF4-FFF2-40B4-BE49-F238E27FC236}">
                <a16:creationId xmlns:a16="http://schemas.microsoft.com/office/drawing/2014/main" id="{FFD992F0-8967-4F98-84A6-F70A014A3039}"/>
              </a:ext>
            </a:extLst>
          </p:cNvPr>
          <p:cNvCxnSpPr>
            <a:cxnSpLocks/>
          </p:cNvCxnSpPr>
          <p:nvPr/>
        </p:nvCxnSpPr>
        <p:spPr>
          <a:xfrm>
            <a:off x="2592515" y="3840734"/>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6A175-B0DC-43A5-96C9-AFB534574524}"/>
              </a:ext>
            </a:extLst>
          </p:cNvPr>
          <p:cNvSpPr txBox="1"/>
          <p:nvPr/>
        </p:nvSpPr>
        <p:spPr>
          <a:xfrm>
            <a:off x="4320017" y="3532958"/>
            <a:ext cx="1519968"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15, 15</a:t>
            </a:r>
            <a:r>
              <a:rPr lang="en-US" sz="1170" b="1" dirty="0">
                <a:latin typeface="Inconsolata" panose="020B0609030003000000" pitchFamily="49" charset="0"/>
              </a:rPr>
              <a:t>)</a:t>
            </a:r>
          </a:p>
        </p:txBody>
      </p:sp>
      <p:cxnSp>
        <p:nvCxnSpPr>
          <p:cNvPr id="24" name="Straight Arrow Connector 23">
            <a:extLst>
              <a:ext uri="{FF2B5EF4-FFF2-40B4-BE49-F238E27FC236}">
                <a16:creationId xmlns:a16="http://schemas.microsoft.com/office/drawing/2014/main" id="{7F834F9E-7BD5-42C8-BFBE-F90F5BA59F72}"/>
              </a:ext>
            </a:extLst>
          </p:cNvPr>
          <p:cNvCxnSpPr>
            <a:cxnSpLocks/>
          </p:cNvCxnSpPr>
          <p:nvPr/>
        </p:nvCxnSpPr>
        <p:spPr>
          <a:xfrm flipH="1">
            <a:off x="2456449" y="4260958"/>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13AF946-F93B-4D22-AFE1-B6BD998EDC34}"/>
              </a:ext>
            </a:extLst>
          </p:cNvPr>
          <p:cNvSpPr txBox="1"/>
          <p:nvPr/>
        </p:nvSpPr>
        <p:spPr>
          <a:xfrm>
            <a:off x="4712756" y="3953182"/>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cxnSp>
        <p:nvCxnSpPr>
          <p:cNvPr id="26" name="Straight Arrow Connector 25">
            <a:extLst>
              <a:ext uri="{FF2B5EF4-FFF2-40B4-BE49-F238E27FC236}">
                <a16:creationId xmlns:a16="http://schemas.microsoft.com/office/drawing/2014/main" id="{42047715-F5B4-4223-BFA0-7A5352232119}"/>
              </a:ext>
            </a:extLst>
          </p:cNvPr>
          <p:cNvCxnSpPr>
            <a:cxnSpLocks/>
          </p:cNvCxnSpPr>
          <p:nvPr/>
        </p:nvCxnSpPr>
        <p:spPr>
          <a:xfrm>
            <a:off x="2592515" y="4685571"/>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096FC4-F775-4942-8635-8EE7DA7F06D0}"/>
              </a:ext>
            </a:extLst>
          </p:cNvPr>
          <p:cNvSpPr txBox="1"/>
          <p:nvPr/>
        </p:nvSpPr>
        <p:spPr>
          <a:xfrm>
            <a:off x="4320017" y="4377795"/>
            <a:ext cx="1519968" cy="272382"/>
          </a:xfrm>
          <a:prstGeom prst="rect">
            <a:avLst/>
          </a:prstGeom>
          <a:noFill/>
        </p:spPr>
        <p:txBody>
          <a:bodyPr wrap="none" rtlCol="0">
            <a:spAutoFit/>
          </a:bodyPr>
          <a:lstStyle/>
          <a:p>
            <a:pPr algn="ctr"/>
            <a:r>
              <a:rPr lang="en-US" sz="1170" b="1" dirty="0">
                <a:latin typeface="Inconsolata" panose="020B0609030003000000" pitchFamily="49" charset="0"/>
              </a:rPr>
              <a:t>write(</a:t>
            </a:r>
            <a:r>
              <a:rPr lang="en-US" sz="1170" b="1" i="1" dirty="0" err="1">
                <a:latin typeface="Inconsolata" panose="020B0609030003000000" pitchFamily="49" charset="0"/>
              </a:rPr>
              <a:t>fd</a:t>
            </a:r>
            <a:r>
              <a:rPr lang="en-US" sz="1170" b="1" i="1" dirty="0">
                <a:latin typeface="Inconsolata" panose="020B0609030003000000" pitchFamily="49" charset="0"/>
              </a:rPr>
              <a:t>, 30, 15</a:t>
            </a:r>
            <a:r>
              <a:rPr lang="en-US" sz="1170" b="1" dirty="0">
                <a:latin typeface="Inconsolata" panose="020B0609030003000000" pitchFamily="49" charset="0"/>
              </a:rPr>
              <a:t>)</a:t>
            </a:r>
          </a:p>
        </p:txBody>
      </p:sp>
      <p:cxnSp>
        <p:nvCxnSpPr>
          <p:cNvPr id="28" name="Straight Arrow Connector 27">
            <a:extLst>
              <a:ext uri="{FF2B5EF4-FFF2-40B4-BE49-F238E27FC236}">
                <a16:creationId xmlns:a16="http://schemas.microsoft.com/office/drawing/2014/main" id="{2985F42E-1A33-416E-B7A0-FF984E4EEB34}"/>
              </a:ext>
            </a:extLst>
          </p:cNvPr>
          <p:cNvCxnSpPr>
            <a:cxnSpLocks/>
          </p:cNvCxnSpPr>
          <p:nvPr/>
        </p:nvCxnSpPr>
        <p:spPr>
          <a:xfrm flipH="1">
            <a:off x="2456449" y="5105795"/>
            <a:ext cx="5247106"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A106187-A29A-4FC9-9DBB-0E81D11020E9}"/>
              </a:ext>
            </a:extLst>
          </p:cNvPr>
          <p:cNvSpPr txBox="1"/>
          <p:nvPr/>
        </p:nvSpPr>
        <p:spPr>
          <a:xfrm>
            <a:off x="4712756" y="4798018"/>
            <a:ext cx="734496" cy="272382"/>
          </a:xfrm>
          <a:prstGeom prst="rect">
            <a:avLst/>
          </a:prstGeom>
          <a:noFill/>
        </p:spPr>
        <p:txBody>
          <a:bodyPr wrap="none" rtlCol="0">
            <a:spAutoFit/>
          </a:bodyPr>
          <a:lstStyle/>
          <a:p>
            <a:pPr algn="ctr"/>
            <a:r>
              <a:rPr lang="en-US" sz="1170" b="1" i="1" dirty="0">
                <a:latin typeface="Inconsolata" panose="020B0609030003000000" pitchFamily="49" charset="0"/>
              </a:rPr>
              <a:t>success</a:t>
            </a:r>
          </a:p>
        </p:txBody>
      </p:sp>
      <p:sp>
        <p:nvSpPr>
          <p:cNvPr id="34" name="TextBox 33">
            <a:extLst>
              <a:ext uri="{FF2B5EF4-FFF2-40B4-BE49-F238E27FC236}">
                <a16:creationId xmlns:a16="http://schemas.microsoft.com/office/drawing/2014/main" id="{8A9B1155-AFB8-43DA-AF6E-5C16D20C5F50}"/>
              </a:ext>
            </a:extLst>
          </p:cNvPr>
          <p:cNvSpPr txBox="1"/>
          <p:nvPr/>
        </p:nvSpPr>
        <p:spPr>
          <a:xfrm>
            <a:off x="70109" y="4297881"/>
            <a:ext cx="2466473" cy="1015663"/>
          </a:xfrm>
          <a:prstGeom prst="rect">
            <a:avLst/>
          </a:prstGeom>
          <a:noFill/>
        </p:spPr>
        <p:txBody>
          <a:bodyPr wrap="square" rtlCol="0">
            <a:spAutoFit/>
          </a:bodyPr>
          <a:lstStyle/>
          <a:p>
            <a:r>
              <a:rPr lang="en-US" sz="2000" b="1" dirty="0">
                <a:latin typeface="Inconsolata" panose="020B0609030003000000" pitchFamily="49" charset="0"/>
              </a:rPr>
              <a:t>AAAAAAAAAAAAAAA</a:t>
            </a:r>
          </a:p>
          <a:p>
            <a:r>
              <a:rPr lang="en-US" sz="2000" b="1" dirty="0">
                <a:latin typeface="Inconsolata" panose="020B0609030003000000" pitchFamily="49" charset="0"/>
              </a:rPr>
              <a:t>BBBBBBBBBBBBBBB</a:t>
            </a:r>
          </a:p>
          <a:p>
            <a:r>
              <a:rPr lang="en-US" sz="2000" b="1" dirty="0">
                <a:latin typeface="Inconsolata" panose="020B0609030003000000" pitchFamily="49" charset="0"/>
              </a:rPr>
              <a:t>CCCCCCCCCCCCCCC</a:t>
            </a:r>
          </a:p>
        </p:txBody>
      </p:sp>
      <p:sp>
        <p:nvSpPr>
          <p:cNvPr id="35" name="TextBox 34">
            <a:extLst>
              <a:ext uri="{FF2B5EF4-FFF2-40B4-BE49-F238E27FC236}">
                <a16:creationId xmlns:a16="http://schemas.microsoft.com/office/drawing/2014/main" id="{F99733DC-EB5A-4741-ACB2-12919B575537}"/>
              </a:ext>
            </a:extLst>
          </p:cNvPr>
          <p:cNvSpPr txBox="1"/>
          <p:nvPr/>
        </p:nvSpPr>
        <p:spPr>
          <a:xfrm>
            <a:off x="70109" y="4070018"/>
            <a:ext cx="790601" cy="272382"/>
          </a:xfrm>
          <a:prstGeom prst="rect">
            <a:avLst/>
          </a:prstGeom>
          <a:noFill/>
        </p:spPr>
        <p:txBody>
          <a:bodyPr wrap="none" rtlCol="0">
            <a:spAutoFit/>
          </a:bodyPr>
          <a:lstStyle/>
          <a:p>
            <a:r>
              <a:rPr lang="en-US" sz="1170" dirty="0">
                <a:latin typeface="Lato Light" panose="020F0502020204030203" pitchFamily="34" charset="0"/>
                <a:ea typeface="Lato Light" panose="020F0502020204030203" pitchFamily="34" charset="0"/>
                <a:cs typeface="Lato Light" panose="020F0502020204030203" pitchFamily="34" charset="0"/>
              </a:rPr>
              <a:t>Local File</a:t>
            </a:r>
          </a:p>
        </p:txBody>
      </p:sp>
      <p:sp>
        <p:nvSpPr>
          <p:cNvPr id="36" name="TextBox 35">
            <a:extLst>
              <a:ext uri="{FF2B5EF4-FFF2-40B4-BE49-F238E27FC236}">
                <a16:creationId xmlns:a16="http://schemas.microsoft.com/office/drawing/2014/main" id="{C347DB62-D3F3-49D4-BBE3-9D4909EA0515}"/>
              </a:ext>
            </a:extLst>
          </p:cNvPr>
          <p:cNvSpPr txBox="1"/>
          <p:nvPr/>
        </p:nvSpPr>
        <p:spPr>
          <a:xfrm>
            <a:off x="7914464" y="4297881"/>
            <a:ext cx="2466473" cy="1015663"/>
          </a:xfrm>
          <a:prstGeom prst="rect">
            <a:avLst/>
          </a:prstGeom>
          <a:noFill/>
        </p:spPr>
        <p:txBody>
          <a:bodyPr wrap="square" rtlCol="0">
            <a:spAutoFit/>
          </a:bodyPr>
          <a:lstStyle/>
          <a:p>
            <a:r>
              <a:rPr lang="en-US" sz="2000" b="1" dirty="0">
                <a:latin typeface="Inconsolata" panose="020B0609030003000000" pitchFamily="49" charset="0"/>
              </a:rPr>
              <a:t>XXXXXXXXXXXXXXX</a:t>
            </a:r>
          </a:p>
          <a:p>
            <a:r>
              <a:rPr lang="en-US" sz="2000" b="1" dirty="0">
                <a:latin typeface="Inconsolata" panose="020B0609030003000000" pitchFamily="49" charset="0"/>
              </a:rPr>
              <a:t>YYYYYYYYYYYYYYY</a:t>
            </a:r>
          </a:p>
          <a:p>
            <a:r>
              <a:rPr lang="en-US" sz="2000" b="1" dirty="0">
                <a:latin typeface="Inconsolata" panose="020B0609030003000000" pitchFamily="49" charset="0"/>
              </a:rPr>
              <a:t>ZZZZZZZZZZZZZZZ</a:t>
            </a:r>
          </a:p>
        </p:txBody>
      </p:sp>
      <p:sp>
        <p:nvSpPr>
          <p:cNvPr id="37" name="TextBox 36">
            <a:extLst>
              <a:ext uri="{FF2B5EF4-FFF2-40B4-BE49-F238E27FC236}">
                <a16:creationId xmlns:a16="http://schemas.microsoft.com/office/drawing/2014/main" id="{86DAB484-413C-4003-B6B9-E7583BCDD60B}"/>
              </a:ext>
            </a:extLst>
          </p:cNvPr>
          <p:cNvSpPr txBox="1"/>
          <p:nvPr/>
        </p:nvSpPr>
        <p:spPr>
          <a:xfrm>
            <a:off x="7703553" y="4070018"/>
            <a:ext cx="2257159" cy="272382"/>
          </a:xfrm>
          <a:prstGeom prst="rect">
            <a:avLst/>
          </a:prstGeom>
          <a:noFill/>
        </p:spPr>
        <p:txBody>
          <a:bodyPr wrap="square" rtlCol="0">
            <a:spAutoFit/>
          </a:bodyPr>
          <a:lstStyle/>
          <a:p>
            <a:pPr algn="r"/>
            <a:r>
              <a:rPr lang="en-US" sz="1170" dirty="0">
                <a:latin typeface="Lato Light" panose="020F0502020204030203" pitchFamily="34" charset="0"/>
                <a:ea typeface="Lato Light" panose="020F0502020204030203" pitchFamily="34" charset="0"/>
                <a:cs typeface="Lato Light" panose="020F0502020204030203" pitchFamily="34" charset="0"/>
              </a:rPr>
              <a:t>Remote File</a:t>
            </a:r>
          </a:p>
        </p:txBody>
      </p:sp>
      <p:pic>
        <p:nvPicPr>
          <p:cNvPr id="39" name="Graphic 38">
            <a:extLst>
              <a:ext uri="{FF2B5EF4-FFF2-40B4-BE49-F238E27FC236}">
                <a16:creationId xmlns:a16="http://schemas.microsoft.com/office/drawing/2014/main" id="{AD744880-9EDD-4920-89A4-6DE2C0E441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536" y="2127250"/>
            <a:ext cx="1405698" cy="1405698"/>
          </a:xfrm>
          <a:prstGeom prst="rect">
            <a:avLst/>
          </a:prstGeom>
        </p:spPr>
      </p:pic>
      <p:sp>
        <p:nvSpPr>
          <p:cNvPr id="41" name="TextBox 40">
            <a:extLst>
              <a:ext uri="{FF2B5EF4-FFF2-40B4-BE49-F238E27FC236}">
                <a16:creationId xmlns:a16="http://schemas.microsoft.com/office/drawing/2014/main" id="{A4E1F7C3-E4E5-452C-9081-EEE8B8A2EE94}"/>
              </a:ext>
            </a:extLst>
          </p:cNvPr>
          <p:cNvSpPr txBox="1"/>
          <p:nvPr/>
        </p:nvSpPr>
        <p:spPr>
          <a:xfrm>
            <a:off x="7914464" y="4307447"/>
            <a:ext cx="2204450" cy="400110"/>
          </a:xfrm>
          <a:prstGeom prst="rect">
            <a:avLst/>
          </a:prstGeom>
          <a:solidFill>
            <a:schemeClr val="bg1"/>
          </a:solidFill>
        </p:spPr>
        <p:txBody>
          <a:bodyPr wrap="none" rtlCol="0">
            <a:spAutoFit/>
          </a:bodyPr>
          <a:lstStyle/>
          <a:p>
            <a:r>
              <a:rPr lang="en-US" sz="2000" b="1" dirty="0">
                <a:solidFill>
                  <a:srgbClr val="A56394"/>
                </a:solidFill>
                <a:latin typeface="Inconsolata" panose="020B0609030003000000" pitchFamily="49" charset="0"/>
              </a:rPr>
              <a:t>AAAAAAAAAAAAAAA</a:t>
            </a:r>
            <a:endParaRPr lang="en-US" sz="2000" dirty="0">
              <a:solidFill>
                <a:srgbClr val="A56394"/>
              </a:solidFill>
              <a:latin typeface="Inconsolata" panose="020B0609030003000000" pitchFamily="49" charset="0"/>
            </a:endParaRPr>
          </a:p>
        </p:txBody>
      </p:sp>
      <p:sp>
        <p:nvSpPr>
          <p:cNvPr id="43" name="TextBox 42">
            <a:extLst>
              <a:ext uri="{FF2B5EF4-FFF2-40B4-BE49-F238E27FC236}">
                <a16:creationId xmlns:a16="http://schemas.microsoft.com/office/drawing/2014/main" id="{D86995E0-C7F9-43C6-95B7-F26FED24E426}"/>
              </a:ext>
            </a:extLst>
          </p:cNvPr>
          <p:cNvSpPr txBox="1"/>
          <p:nvPr/>
        </p:nvSpPr>
        <p:spPr>
          <a:xfrm>
            <a:off x="7914464" y="4620315"/>
            <a:ext cx="2204450" cy="400110"/>
          </a:xfrm>
          <a:prstGeom prst="rect">
            <a:avLst/>
          </a:prstGeom>
          <a:solidFill>
            <a:schemeClr val="bg1"/>
          </a:solidFill>
        </p:spPr>
        <p:txBody>
          <a:bodyPr wrap="none" rtlCol="0">
            <a:spAutoFit/>
          </a:bodyPr>
          <a:lstStyle/>
          <a:p>
            <a:r>
              <a:rPr lang="en-US" sz="2000" b="1" dirty="0">
                <a:solidFill>
                  <a:srgbClr val="A56394"/>
                </a:solidFill>
                <a:latin typeface="Inconsolata" panose="020B0609030003000000" pitchFamily="49" charset="0"/>
              </a:rPr>
              <a:t>BBBBBBBBBBBBBBB</a:t>
            </a:r>
            <a:endParaRPr lang="en-US" sz="2000" dirty="0">
              <a:solidFill>
                <a:srgbClr val="A56394"/>
              </a:solidFill>
              <a:latin typeface="Inconsolata" panose="020B0609030003000000" pitchFamily="49" charset="0"/>
            </a:endParaRPr>
          </a:p>
        </p:txBody>
      </p:sp>
      <p:sp>
        <p:nvSpPr>
          <p:cNvPr id="44" name="TextBox 43">
            <a:extLst>
              <a:ext uri="{FF2B5EF4-FFF2-40B4-BE49-F238E27FC236}">
                <a16:creationId xmlns:a16="http://schemas.microsoft.com/office/drawing/2014/main" id="{D3072D0C-5D23-4945-9522-22C2567BB14B}"/>
              </a:ext>
            </a:extLst>
          </p:cNvPr>
          <p:cNvSpPr txBox="1"/>
          <p:nvPr/>
        </p:nvSpPr>
        <p:spPr>
          <a:xfrm>
            <a:off x="7914464" y="4931320"/>
            <a:ext cx="2204450" cy="400110"/>
          </a:xfrm>
          <a:prstGeom prst="rect">
            <a:avLst/>
          </a:prstGeom>
          <a:solidFill>
            <a:schemeClr val="bg1"/>
          </a:solidFill>
        </p:spPr>
        <p:txBody>
          <a:bodyPr wrap="none" rtlCol="0">
            <a:spAutoFit/>
          </a:bodyPr>
          <a:lstStyle/>
          <a:p>
            <a:r>
              <a:rPr lang="en-US" sz="2000" b="1" dirty="0">
                <a:solidFill>
                  <a:srgbClr val="A56394"/>
                </a:solidFill>
                <a:latin typeface="Inconsolata" panose="020B0609030003000000" pitchFamily="49" charset="0"/>
              </a:rPr>
              <a:t>CCCCCCCCCCCCCCC</a:t>
            </a:r>
            <a:endParaRPr lang="en-US" sz="2000" dirty="0">
              <a:solidFill>
                <a:srgbClr val="A56394"/>
              </a:solidFill>
              <a:latin typeface="Inconsolata" panose="020B0609030003000000" pitchFamily="49" charset="0"/>
            </a:endParaRPr>
          </a:p>
        </p:txBody>
      </p:sp>
      <p:pic>
        <p:nvPicPr>
          <p:cNvPr id="45" name="Graphic 44">
            <a:extLst>
              <a:ext uri="{FF2B5EF4-FFF2-40B4-BE49-F238E27FC236}">
                <a16:creationId xmlns:a16="http://schemas.microsoft.com/office/drawing/2014/main" id="{9E5DD727-9D98-4F81-8D76-5B15EDD68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1794" y="2011004"/>
            <a:ext cx="1912090" cy="1912090"/>
          </a:xfrm>
          <a:prstGeom prst="rect">
            <a:avLst/>
          </a:prstGeom>
        </p:spPr>
      </p:pic>
    </p:spTree>
    <p:extLst>
      <p:ext uri="{BB962C8B-B14F-4D97-AF65-F5344CB8AC3E}">
        <p14:creationId xmlns:p14="http://schemas.microsoft.com/office/powerpoint/2010/main" val="2184851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23" grpId="0"/>
      <p:bldP spid="25" grpId="0"/>
      <p:bldP spid="27" grpId="0"/>
      <p:bldP spid="29" grpId="0"/>
      <p:bldP spid="41" grpId="0" animBg="1"/>
      <p:bldP spid="43" grpId="0" animBg="1"/>
      <p:bldP spid="4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50144</TotalTime>
  <Words>7378</Words>
  <Application>Microsoft Office PowerPoint</Application>
  <PresentationFormat>Custom</PresentationFormat>
  <Paragraphs>851</Paragraphs>
  <Slides>50</Slides>
  <Notes>25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50</vt:i4>
      </vt:variant>
    </vt:vector>
  </HeadingPairs>
  <TitlesOfParts>
    <vt:vector size="67" baseType="lpstr">
      <vt:lpstr>Arial</vt:lpstr>
      <vt:lpstr>Calibri</vt:lpstr>
      <vt:lpstr>Inconsolata</vt:lpstr>
      <vt:lpstr>Lato Black</vt:lpstr>
      <vt:lpstr>Calibri Light</vt:lpstr>
      <vt:lpstr>Lato Light</vt:lpstr>
      <vt:lpstr>Segoe UI</vt:lpstr>
      <vt:lpstr>Cinzel Decorative Black</vt:lpstr>
      <vt:lpstr>Cambria Math</vt:lpstr>
      <vt:lpstr>Wingdings</vt:lpstr>
      <vt:lpstr>DejaVu Sans</vt:lpstr>
      <vt:lpstr>Lato Heavy</vt:lpstr>
      <vt:lpstr>Marcellus SC</vt:lpstr>
      <vt:lpstr>Lato</vt:lpstr>
      <vt:lpstr>Lato Hairline</vt:lpstr>
      <vt:lpstr>Lato Semibold</vt:lpstr>
      <vt:lpstr>Office Theme</vt:lpstr>
      <vt:lpstr>Distributed</vt:lpstr>
      <vt:lpstr>Network File System</vt:lpstr>
      <vt:lpstr>Problem</vt:lpstr>
      <vt:lpstr>Lightning Round: Distributed Storage</vt:lpstr>
      <vt:lpstr>NFS System Model</vt:lpstr>
      <vt:lpstr>NFS Stateless Protocol</vt:lpstr>
      <vt:lpstr>Statelessness (Toward Availability)</vt:lpstr>
      <vt:lpstr>Statelessness (Toward Availability)</vt:lpstr>
      <vt:lpstr>Statelessness And Failure (NFS) [best]</vt:lpstr>
      <vt:lpstr>Server-side Writes Are Slow</vt:lpstr>
      <vt:lpstr>Server-side Write Cache?</vt:lpstr>
      <vt:lpstr>Write Cache Failure (NFS)</vt:lpstr>
      <vt:lpstr>Fault Tolerance</vt:lpstr>
      <vt:lpstr>Strategies</vt:lpstr>
      <vt:lpstr>File System Structure</vt:lpstr>
      <vt:lpstr>Directories and Hierarchies</vt:lpstr>
      <vt:lpstr>Reconsidering Normal (Name-Addressed)</vt:lpstr>
      <vt:lpstr>Content Addressing</vt:lpstr>
      <vt:lpstr>Hash Function Overview</vt:lpstr>
      <vt:lpstr>Basic Hashing</vt:lpstr>
      <vt:lpstr>Chunking (again… gross…)</vt:lpstr>
      <vt:lpstr>Chunking</vt:lpstr>
      <vt:lpstr>Distribution (Detecting Failure)</vt:lpstr>
      <vt:lpstr>Merkle Tree/DAG</vt:lpstr>
      <vt:lpstr>Merkle-based Deduplication</vt:lpstr>
      <vt:lpstr>Deduplication</vt:lpstr>
      <vt:lpstr>Distribution</vt:lpstr>
      <vt:lpstr>Distribution</vt:lpstr>
      <vt:lpstr>Peer-to-peer Systems</vt:lpstr>
      <vt:lpstr>BitTorrent</vt:lpstr>
      <vt:lpstr>BitTorrent System Model</vt:lpstr>
      <vt:lpstr>Block Sharing</vt:lpstr>
      <vt:lpstr>Heuristics for Fairness</vt:lpstr>
      <vt:lpstr>Centralization Problems</vt:lpstr>
      <vt:lpstr>Distributed Hash Tables (DHT)</vt:lpstr>
      <vt:lpstr>Distributed Hash Tables: Basics</vt:lpstr>
      <vt:lpstr>The Chord DHT</vt:lpstr>
      <vt:lpstr>The Chord System Model</vt:lpstr>
      <vt:lpstr>Chord: Lookup</vt:lpstr>
      <vt:lpstr>Chord: Upkeep, Join</vt:lpstr>
      <vt:lpstr>Problems with Chord</vt:lpstr>
      <vt:lpstr>Kademlia (Pseudo Geography)</vt:lpstr>
      <vt:lpstr>Kademlia Network Topology</vt:lpstr>
      <vt:lpstr>Kademlia Network Topology</vt:lpstr>
      <vt:lpstr>Kademlia Routing (bucket visualization)</vt:lpstr>
      <vt:lpstr>Kademlia Routing Algorithm</vt:lpstr>
      <vt:lpstr>Kademlia Routing Algorithm</vt:lpstr>
      <vt:lpstr>Kademlia: Node Introduction</vt:lpstr>
      <vt:lpstr>Applications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Wilkinson II, David W</dc:creator>
  <cp:lastModifiedBy>Wilkinson II, David W</cp:lastModifiedBy>
  <cp:revision>823</cp:revision>
  <dcterms:created xsi:type="dcterms:W3CDTF">2020-01-05T03:35:10Z</dcterms:created>
  <dcterms:modified xsi:type="dcterms:W3CDTF">2020-04-15T07:05:00Z</dcterms:modified>
</cp:coreProperties>
</file>